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Lst>
  <p:notesMasterIdLst>
    <p:notesMasterId r:id="rId34"/>
  </p:notesMasterIdLst>
  <p:handoutMasterIdLst>
    <p:handoutMasterId r:id="rId35"/>
  </p:handoutMasterIdLst>
  <p:sldIdLst>
    <p:sldId id="256" r:id="rId2"/>
    <p:sldId id="263" r:id="rId3"/>
    <p:sldId id="313" r:id="rId4"/>
    <p:sldId id="26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11" r:id="rId18"/>
    <p:sldId id="270" r:id="rId19"/>
    <p:sldId id="305" r:id="rId20"/>
    <p:sldId id="306" r:id="rId21"/>
    <p:sldId id="308" r:id="rId22"/>
    <p:sldId id="309" r:id="rId23"/>
    <p:sldId id="307" r:id="rId24"/>
    <p:sldId id="327" r:id="rId25"/>
    <p:sldId id="314" r:id="rId26"/>
    <p:sldId id="272" r:id="rId27"/>
    <p:sldId id="273" r:id="rId28"/>
    <p:sldId id="274" r:id="rId29"/>
    <p:sldId id="275" r:id="rId30"/>
    <p:sldId id="276" r:id="rId31"/>
    <p:sldId id="277" r:id="rId32"/>
    <p:sldId id="261" r:id="rId33"/>
  </p:sldIdLst>
  <p:sldSz cx="9144000" cy="6858000" type="screen4x3"/>
  <p:notesSz cx="6858000" cy="9296400"/>
  <p:custDataLst>
    <p:tags r:id="rId36"/>
  </p:custDataLst>
  <p:defaultTextStyle>
    <a:defPPr>
      <a:defRPr lang="en-US"/>
    </a:defPPr>
    <a:lvl1pPr algn="ctr" rtl="0" fontAlgn="base">
      <a:spcBef>
        <a:spcPct val="0"/>
      </a:spcBef>
      <a:spcAft>
        <a:spcPct val="0"/>
      </a:spcAft>
      <a:defRPr sz="2400" kern="1200">
        <a:solidFill>
          <a:schemeClr val="tx1"/>
        </a:solidFill>
        <a:latin typeface="Times New Roman" pitchFamily="18" charset="0"/>
        <a:ea typeface="Geneva" charset="-128"/>
        <a:cs typeface="+mn-cs"/>
      </a:defRPr>
    </a:lvl1pPr>
    <a:lvl2pPr marL="457200" algn="ctr" rtl="0" fontAlgn="base">
      <a:spcBef>
        <a:spcPct val="0"/>
      </a:spcBef>
      <a:spcAft>
        <a:spcPct val="0"/>
      </a:spcAft>
      <a:defRPr sz="2400" kern="1200">
        <a:solidFill>
          <a:schemeClr val="tx1"/>
        </a:solidFill>
        <a:latin typeface="Times New Roman" pitchFamily="18" charset="0"/>
        <a:ea typeface="Geneva" charset="-128"/>
        <a:cs typeface="+mn-cs"/>
      </a:defRPr>
    </a:lvl2pPr>
    <a:lvl3pPr marL="914400" algn="ctr" rtl="0" fontAlgn="base">
      <a:spcBef>
        <a:spcPct val="0"/>
      </a:spcBef>
      <a:spcAft>
        <a:spcPct val="0"/>
      </a:spcAft>
      <a:defRPr sz="2400" kern="1200">
        <a:solidFill>
          <a:schemeClr val="tx1"/>
        </a:solidFill>
        <a:latin typeface="Times New Roman" pitchFamily="18" charset="0"/>
        <a:ea typeface="Geneva" charset="-128"/>
        <a:cs typeface="+mn-cs"/>
      </a:defRPr>
    </a:lvl3pPr>
    <a:lvl4pPr marL="1371600" algn="ctr" rtl="0" fontAlgn="base">
      <a:spcBef>
        <a:spcPct val="0"/>
      </a:spcBef>
      <a:spcAft>
        <a:spcPct val="0"/>
      </a:spcAft>
      <a:defRPr sz="2400" kern="1200">
        <a:solidFill>
          <a:schemeClr val="tx1"/>
        </a:solidFill>
        <a:latin typeface="Times New Roman" pitchFamily="18" charset="0"/>
        <a:ea typeface="Geneva" charset="-128"/>
        <a:cs typeface="+mn-cs"/>
      </a:defRPr>
    </a:lvl4pPr>
    <a:lvl5pPr marL="1828800" algn="ctr" rtl="0" fontAlgn="base">
      <a:spcBef>
        <a:spcPct val="0"/>
      </a:spcBef>
      <a:spcAft>
        <a:spcPct val="0"/>
      </a:spcAft>
      <a:defRPr sz="2400" kern="1200">
        <a:solidFill>
          <a:schemeClr val="tx1"/>
        </a:solidFill>
        <a:latin typeface="Times New Roman" pitchFamily="18" charset="0"/>
        <a:ea typeface="Geneva" charset="-128"/>
        <a:cs typeface="+mn-cs"/>
      </a:defRPr>
    </a:lvl5pPr>
    <a:lvl6pPr marL="2286000" algn="l" defTabSz="914400" rtl="0" eaLnBrk="1" latinLnBrk="0" hangingPunct="1">
      <a:defRPr sz="2400" kern="1200">
        <a:solidFill>
          <a:schemeClr val="tx1"/>
        </a:solidFill>
        <a:latin typeface="Times New Roman" pitchFamily="18" charset="0"/>
        <a:ea typeface="Geneva" charset="-128"/>
        <a:cs typeface="+mn-cs"/>
      </a:defRPr>
    </a:lvl6pPr>
    <a:lvl7pPr marL="2743200" algn="l" defTabSz="914400" rtl="0" eaLnBrk="1" latinLnBrk="0" hangingPunct="1">
      <a:defRPr sz="2400" kern="1200">
        <a:solidFill>
          <a:schemeClr val="tx1"/>
        </a:solidFill>
        <a:latin typeface="Times New Roman" pitchFamily="18" charset="0"/>
        <a:ea typeface="Geneva" charset="-128"/>
        <a:cs typeface="+mn-cs"/>
      </a:defRPr>
    </a:lvl7pPr>
    <a:lvl8pPr marL="3200400" algn="l" defTabSz="914400" rtl="0" eaLnBrk="1" latinLnBrk="0" hangingPunct="1">
      <a:defRPr sz="2400" kern="1200">
        <a:solidFill>
          <a:schemeClr val="tx1"/>
        </a:solidFill>
        <a:latin typeface="Times New Roman" pitchFamily="18" charset="0"/>
        <a:ea typeface="Geneva" charset="-128"/>
        <a:cs typeface="+mn-cs"/>
      </a:defRPr>
    </a:lvl8pPr>
    <a:lvl9pPr marL="3657600" algn="l" defTabSz="914400" rtl="0" eaLnBrk="1" latinLnBrk="0" hangingPunct="1">
      <a:defRPr sz="2400" kern="1200">
        <a:solidFill>
          <a:schemeClr val="tx1"/>
        </a:solidFill>
        <a:latin typeface="Times New Roman" pitchFamily="18"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AF"/>
    <a:srgbClr val="FFD7AF"/>
    <a:srgbClr val="FFCC99"/>
    <a:srgbClr val="FFCC5B"/>
    <a:srgbClr val="FFD169"/>
    <a:srgbClr val="FFD470"/>
    <a:srgbClr val="FAD07A"/>
    <a:srgbClr val="F6CD7A"/>
    <a:srgbClr val="F5C667"/>
    <a:srgbClr val="F4C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F231A-902D-408C-A6CA-B1FABCAF3E0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011478D-646E-4686-B574-EF923E7673B8}">
      <dgm:prSet phldrT="[Text]"/>
      <dgm:spPr/>
      <dgm:t>
        <a:bodyPr/>
        <a:lstStyle/>
        <a:p>
          <a:endParaRPr lang="en-US" b="1" dirty="0"/>
        </a:p>
      </dgm:t>
    </dgm:pt>
    <dgm:pt modelId="{B95DEE88-4D8F-45DE-AF3D-70EF1D5FD268}" type="parTrans" cxnId="{8B048127-FC05-4F4E-8D3A-2B67927B281F}">
      <dgm:prSet/>
      <dgm:spPr/>
      <dgm:t>
        <a:bodyPr/>
        <a:lstStyle/>
        <a:p>
          <a:endParaRPr lang="en-US"/>
        </a:p>
      </dgm:t>
    </dgm:pt>
    <dgm:pt modelId="{7966B9CC-0FD1-4998-852B-9EABA80399FA}" type="sibTrans" cxnId="{8B048127-FC05-4F4E-8D3A-2B67927B281F}">
      <dgm:prSet/>
      <dgm:spPr/>
      <dgm:t>
        <a:bodyPr/>
        <a:lstStyle/>
        <a:p>
          <a:endParaRPr lang="en-US"/>
        </a:p>
      </dgm:t>
    </dgm:pt>
    <dgm:pt modelId="{FE41F956-88F5-4319-B570-D11B156F928E}">
      <dgm:prSet phldrT="[Text]" custT="1"/>
      <dgm:spPr>
        <a:solidFill>
          <a:schemeClr val="accent1"/>
        </a:solidFill>
      </dgm:spPr>
      <dgm:t>
        <a:bodyPr/>
        <a:lstStyle/>
        <a:p>
          <a:r>
            <a:rPr lang="zh-CN" altLang="en-US" sz="2000" dirty="0" smtClean="0">
              <a:latin typeface="KaiTi" panose="02010609060101010101" pitchFamily="49" charset="-122"/>
              <a:ea typeface="KaiTi" panose="02010609060101010101" pitchFamily="49" charset="-122"/>
            </a:rPr>
            <a:t>全面、时效和质量的行业领先者</a:t>
          </a:r>
          <a:endParaRPr lang="en-US" sz="2000" dirty="0">
            <a:latin typeface="KaiTi" panose="02010609060101010101" pitchFamily="49" charset="-122"/>
            <a:ea typeface="KaiTi" panose="02010609060101010101" pitchFamily="49" charset="-122"/>
          </a:endParaRPr>
        </a:p>
      </dgm:t>
    </dgm:pt>
    <dgm:pt modelId="{9F8A0EE6-1351-4C71-8219-3E623CDB01D7}" type="parTrans" cxnId="{39F448D7-C540-4CDC-94BF-3BBFFA34C5B1}">
      <dgm:prSet/>
      <dgm:spPr/>
      <dgm:t>
        <a:bodyPr/>
        <a:lstStyle/>
        <a:p>
          <a:endParaRPr lang="en-US"/>
        </a:p>
      </dgm:t>
    </dgm:pt>
    <dgm:pt modelId="{8BBF95F9-B88E-4DD4-B509-FF6097278058}" type="sibTrans" cxnId="{39F448D7-C540-4CDC-94BF-3BBFFA34C5B1}">
      <dgm:prSet/>
      <dgm:spPr/>
      <dgm:t>
        <a:bodyPr/>
        <a:lstStyle/>
        <a:p>
          <a:endParaRPr lang="en-US"/>
        </a:p>
      </dgm:t>
    </dgm:pt>
    <dgm:pt modelId="{1CBDEFD1-7111-4A95-9001-F9803B9A5DB3}">
      <dgm:prSet phldrT="[Text]" custT="1"/>
      <dgm:spPr>
        <a:solidFill>
          <a:schemeClr val="accent1">
            <a:lumMod val="60000"/>
            <a:lumOff val="40000"/>
          </a:schemeClr>
        </a:solidFill>
      </dgm:spPr>
      <dgm:t>
        <a:bodyPr/>
        <a:lstStyle/>
        <a:p>
          <a:r>
            <a:rPr lang="zh-CN" altLang="en-US" sz="2000" dirty="0" smtClean="0">
              <a:latin typeface="KaiTi" panose="02010609060101010101" pitchFamily="49" charset="-122"/>
              <a:ea typeface="KaiTi" panose="02010609060101010101" pitchFamily="49" charset="-122"/>
            </a:rPr>
            <a:t>训练有素的科学家编写的专业内容</a:t>
          </a:r>
          <a:endParaRPr lang="en-US" sz="2000" dirty="0">
            <a:latin typeface="KaiTi" panose="02010609060101010101" pitchFamily="49" charset="-122"/>
            <a:ea typeface="KaiTi" panose="02010609060101010101" pitchFamily="49" charset="-122"/>
          </a:endParaRPr>
        </a:p>
      </dgm:t>
    </dgm:pt>
    <dgm:pt modelId="{4D6074F2-81A9-4612-917A-647CD04C02D2}" type="parTrans" cxnId="{5C29EB65-75ED-42CD-B387-5924ED80F97B}">
      <dgm:prSet/>
      <dgm:spPr/>
      <dgm:t>
        <a:bodyPr/>
        <a:lstStyle/>
        <a:p>
          <a:endParaRPr lang="en-US"/>
        </a:p>
      </dgm:t>
    </dgm:pt>
    <dgm:pt modelId="{59A8DDE8-078D-4360-9F5A-B2FE3FE13A7D}" type="sibTrans" cxnId="{5C29EB65-75ED-42CD-B387-5924ED80F97B}">
      <dgm:prSet/>
      <dgm:spPr/>
      <dgm:t>
        <a:bodyPr/>
        <a:lstStyle/>
        <a:p>
          <a:endParaRPr lang="en-US"/>
        </a:p>
      </dgm:t>
    </dgm:pt>
    <dgm:pt modelId="{C44644D7-CE97-44C0-BEF5-8417B788FF21}">
      <dgm:prSet phldrT="[Text]" custT="1"/>
      <dgm:spPr>
        <a:solidFill>
          <a:schemeClr val="accent1">
            <a:lumMod val="40000"/>
            <a:lumOff val="60000"/>
          </a:schemeClr>
        </a:solidFill>
      </dgm:spPr>
      <dgm:t>
        <a:bodyPr/>
        <a:lstStyle/>
        <a:p>
          <a:r>
            <a:rPr lang="zh-CN" altLang="en-US" sz="2000" dirty="0" smtClean="0">
              <a:latin typeface="KaiTi" panose="02010609060101010101" pitchFamily="49" charset="-122"/>
              <a:ea typeface="KaiTi" panose="02010609060101010101" pitchFamily="49" charset="-122"/>
            </a:rPr>
            <a:t>功能强大、易于使用</a:t>
          </a:r>
          <a:endParaRPr lang="en-US" sz="2000" dirty="0">
            <a:latin typeface="KaiTi" panose="02010609060101010101" pitchFamily="49" charset="-122"/>
            <a:ea typeface="KaiTi" panose="02010609060101010101" pitchFamily="49" charset="-122"/>
          </a:endParaRPr>
        </a:p>
      </dgm:t>
    </dgm:pt>
    <dgm:pt modelId="{4F8334F8-A9BB-4FB0-AE14-D82CE6EBEE08}" type="parTrans" cxnId="{E493CEF0-67F0-4AAB-9D9E-43016C76E27D}">
      <dgm:prSet/>
      <dgm:spPr/>
      <dgm:t>
        <a:bodyPr/>
        <a:lstStyle/>
        <a:p>
          <a:endParaRPr lang="en-US"/>
        </a:p>
      </dgm:t>
    </dgm:pt>
    <dgm:pt modelId="{68F0F23E-5894-474C-A941-9BC3D3882821}" type="sibTrans" cxnId="{E493CEF0-67F0-4AAB-9D9E-43016C76E27D}">
      <dgm:prSet/>
      <dgm:spPr/>
      <dgm:t>
        <a:bodyPr/>
        <a:lstStyle/>
        <a:p>
          <a:endParaRPr lang="en-US"/>
        </a:p>
      </dgm:t>
    </dgm:pt>
    <dgm:pt modelId="{26AB1E1E-998A-4335-88B0-1B1B8FA01FF5}">
      <dgm:prSet phldrT="[Text]" custT="1"/>
      <dgm:spPr>
        <a:solidFill>
          <a:schemeClr val="accent1">
            <a:lumMod val="20000"/>
            <a:lumOff val="80000"/>
          </a:schemeClr>
        </a:solidFill>
      </dgm:spPr>
      <dgm:t>
        <a:bodyPr/>
        <a:lstStyle/>
        <a:p>
          <a:r>
            <a:rPr lang="zh-CN" altLang="en-US" sz="2000" dirty="0" smtClean="0">
              <a:solidFill>
                <a:schemeClr val="bg1">
                  <a:lumMod val="65000"/>
                </a:schemeClr>
              </a:solidFill>
              <a:latin typeface="KaiTi" panose="02010609060101010101" pitchFamily="49" charset="-122"/>
              <a:ea typeface="KaiTi" panose="02010609060101010101" pitchFamily="49" charset="-122"/>
            </a:rPr>
            <a:t>广泛用于各种科学研究</a:t>
          </a:r>
          <a:endParaRPr lang="en-US" sz="2000" dirty="0">
            <a:solidFill>
              <a:schemeClr val="bg1">
                <a:lumMod val="65000"/>
              </a:schemeClr>
            </a:solidFill>
            <a:latin typeface="KaiTi" panose="02010609060101010101" pitchFamily="49" charset="-122"/>
            <a:ea typeface="KaiTi" panose="02010609060101010101" pitchFamily="49" charset="-122"/>
          </a:endParaRPr>
        </a:p>
      </dgm:t>
    </dgm:pt>
    <dgm:pt modelId="{B2A850E7-0F54-430A-9194-B7E789A48FD0}" type="parTrans" cxnId="{492518BB-26F4-4FF4-AA2E-767EE9B0DA20}">
      <dgm:prSet/>
      <dgm:spPr/>
      <dgm:t>
        <a:bodyPr/>
        <a:lstStyle/>
        <a:p>
          <a:endParaRPr lang="en-US"/>
        </a:p>
      </dgm:t>
    </dgm:pt>
    <dgm:pt modelId="{4A803C7D-896E-4C38-AF9F-2D64208C296F}" type="sibTrans" cxnId="{492518BB-26F4-4FF4-AA2E-767EE9B0DA20}">
      <dgm:prSet/>
      <dgm:spPr/>
      <dgm:t>
        <a:bodyPr/>
        <a:lstStyle/>
        <a:p>
          <a:endParaRPr lang="en-US"/>
        </a:p>
      </dgm:t>
    </dgm:pt>
    <dgm:pt modelId="{4E01B3D7-F8B2-41C2-A974-F0E15CB891A0}" type="pres">
      <dgm:prSet presAssocID="{B9BF231A-902D-408C-A6CA-B1FABCAF3E02}" presName="diagram" presStyleCnt="0">
        <dgm:presLayoutVars>
          <dgm:chMax val="1"/>
          <dgm:dir/>
          <dgm:animLvl val="ctr"/>
          <dgm:resizeHandles val="exact"/>
        </dgm:presLayoutVars>
      </dgm:prSet>
      <dgm:spPr/>
      <dgm:t>
        <a:bodyPr/>
        <a:lstStyle/>
        <a:p>
          <a:endParaRPr lang="en-US"/>
        </a:p>
      </dgm:t>
    </dgm:pt>
    <dgm:pt modelId="{8023309F-023C-4101-972D-59ECC604F069}" type="pres">
      <dgm:prSet presAssocID="{B9BF231A-902D-408C-A6CA-B1FABCAF3E02}" presName="matrix" presStyleCnt="0"/>
      <dgm:spPr/>
    </dgm:pt>
    <dgm:pt modelId="{167E9CC2-CAE1-4A50-90D9-DCBDB775E0F7}" type="pres">
      <dgm:prSet presAssocID="{B9BF231A-902D-408C-A6CA-B1FABCAF3E02}" presName="tile1" presStyleLbl="node1" presStyleIdx="0" presStyleCnt="4" custLinFactNeighborX="349" custLinFactNeighborY="-2093"/>
      <dgm:spPr/>
      <dgm:t>
        <a:bodyPr/>
        <a:lstStyle/>
        <a:p>
          <a:endParaRPr lang="en-US"/>
        </a:p>
      </dgm:t>
    </dgm:pt>
    <dgm:pt modelId="{DFBFB1C1-3021-4AB6-999F-4DFB2DD5F1CC}" type="pres">
      <dgm:prSet presAssocID="{B9BF231A-902D-408C-A6CA-B1FABCAF3E02}" presName="tile1text" presStyleLbl="node1" presStyleIdx="0" presStyleCnt="4">
        <dgm:presLayoutVars>
          <dgm:chMax val="0"/>
          <dgm:chPref val="0"/>
          <dgm:bulletEnabled val="1"/>
        </dgm:presLayoutVars>
      </dgm:prSet>
      <dgm:spPr/>
      <dgm:t>
        <a:bodyPr/>
        <a:lstStyle/>
        <a:p>
          <a:endParaRPr lang="en-US"/>
        </a:p>
      </dgm:t>
    </dgm:pt>
    <dgm:pt modelId="{C56E22FE-FAC2-4285-9B2C-71A70E4F1436}" type="pres">
      <dgm:prSet presAssocID="{B9BF231A-902D-408C-A6CA-B1FABCAF3E02}" presName="tile2" presStyleLbl="node1" presStyleIdx="1" presStyleCnt="4"/>
      <dgm:spPr/>
      <dgm:t>
        <a:bodyPr/>
        <a:lstStyle/>
        <a:p>
          <a:endParaRPr lang="en-US"/>
        </a:p>
      </dgm:t>
    </dgm:pt>
    <dgm:pt modelId="{23A5E5A3-D5A8-4325-AC91-C0CED1DD2038}" type="pres">
      <dgm:prSet presAssocID="{B9BF231A-902D-408C-A6CA-B1FABCAF3E02}" presName="tile2text" presStyleLbl="node1" presStyleIdx="1" presStyleCnt="4">
        <dgm:presLayoutVars>
          <dgm:chMax val="0"/>
          <dgm:chPref val="0"/>
          <dgm:bulletEnabled val="1"/>
        </dgm:presLayoutVars>
      </dgm:prSet>
      <dgm:spPr/>
      <dgm:t>
        <a:bodyPr/>
        <a:lstStyle/>
        <a:p>
          <a:endParaRPr lang="en-US"/>
        </a:p>
      </dgm:t>
    </dgm:pt>
    <dgm:pt modelId="{2F007FC9-8116-46C8-A558-DE118CF184D4}" type="pres">
      <dgm:prSet presAssocID="{B9BF231A-902D-408C-A6CA-B1FABCAF3E02}" presName="tile3" presStyleLbl="node1" presStyleIdx="2" presStyleCnt="4" custLinFactNeighborX="278" custLinFactNeighborY="2500"/>
      <dgm:spPr/>
      <dgm:t>
        <a:bodyPr/>
        <a:lstStyle/>
        <a:p>
          <a:endParaRPr lang="en-US"/>
        </a:p>
      </dgm:t>
    </dgm:pt>
    <dgm:pt modelId="{FA527985-2E25-4220-ADB2-35BC203343DC}" type="pres">
      <dgm:prSet presAssocID="{B9BF231A-902D-408C-A6CA-B1FABCAF3E02}" presName="tile3text" presStyleLbl="node1" presStyleIdx="2" presStyleCnt="4">
        <dgm:presLayoutVars>
          <dgm:chMax val="0"/>
          <dgm:chPref val="0"/>
          <dgm:bulletEnabled val="1"/>
        </dgm:presLayoutVars>
      </dgm:prSet>
      <dgm:spPr/>
      <dgm:t>
        <a:bodyPr/>
        <a:lstStyle/>
        <a:p>
          <a:endParaRPr lang="en-US"/>
        </a:p>
      </dgm:t>
    </dgm:pt>
    <dgm:pt modelId="{B094DF5C-75A0-443A-B6E9-FEE70FC8408C}" type="pres">
      <dgm:prSet presAssocID="{B9BF231A-902D-408C-A6CA-B1FABCAF3E02}" presName="tile4" presStyleLbl="node1" presStyleIdx="3" presStyleCnt="4"/>
      <dgm:spPr/>
      <dgm:t>
        <a:bodyPr/>
        <a:lstStyle/>
        <a:p>
          <a:endParaRPr lang="en-US"/>
        </a:p>
      </dgm:t>
    </dgm:pt>
    <dgm:pt modelId="{66F1AAC7-3DE3-4AFE-AAE4-60704B9890AC}" type="pres">
      <dgm:prSet presAssocID="{B9BF231A-902D-408C-A6CA-B1FABCAF3E02}" presName="tile4text" presStyleLbl="node1" presStyleIdx="3" presStyleCnt="4">
        <dgm:presLayoutVars>
          <dgm:chMax val="0"/>
          <dgm:chPref val="0"/>
          <dgm:bulletEnabled val="1"/>
        </dgm:presLayoutVars>
      </dgm:prSet>
      <dgm:spPr/>
      <dgm:t>
        <a:bodyPr/>
        <a:lstStyle/>
        <a:p>
          <a:endParaRPr lang="en-US"/>
        </a:p>
      </dgm:t>
    </dgm:pt>
    <dgm:pt modelId="{7F889DB2-E607-4ED2-A125-2537E526146A}" type="pres">
      <dgm:prSet presAssocID="{B9BF231A-902D-408C-A6CA-B1FABCAF3E02}" presName="centerTile" presStyleLbl="fgShp" presStyleIdx="0" presStyleCnt="1">
        <dgm:presLayoutVars>
          <dgm:chMax val="0"/>
          <dgm:chPref val="0"/>
        </dgm:presLayoutVars>
      </dgm:prSet>
      <dgm:spPr/>
      <dgm:t>
        <a:bodyPr/>
        <a:lstStyle/>
        <a:p>
          <a:endParaRPr lang="en-US"/>
        </a:p>
      </dgm:t>
    </dgm:pt>
  </dgm:ptLst>
  <dgm:cxnLst>
    <dgm:cxn modelId="{0454E721-0E77-4C89-A511-17A7919DDED0}" type="presOf" srcId="{FE41F956-88F5-4319-B570-D11B156F928E}" destId="{167E9CC2-CAE1-4A50-90D9-DCBDB775E0F7}" srcOrd="0" destOrd="0" presId="urn:microsoft.com/office/officeart/2005/8/layout/matrix1"/>
    <dgm:cxn modelId="{492518BB-26F4-4FF4-AA2E-767EE9B0DA20}" srcId="{9011478D-646E-4686-B574-EF923E7673B8}" destId="{26AB1E1E-998A-4335-88B0-1B1B8FA01FF5}" srcOrd="2" destOrd="0" parTransId="{B2A850E7-0F54-430A-9194-B7E789A48FD0}" sibTransId="{4A803C7D-896E-4C38-AF9F-2D64208C296F}"/>
    <dgm:cxn modelId="{36F971B7-C54F-4A1F-839E-07E23178B02F}" type="presOf" srcId="{C44644D7-CE97-44C0-BEF5-8417B788FF21}" destId="{66F1AAC7-3DE3-4AFE-AAE4-60704B9890AC}" srcOrd="1" destOrd="0" presId="urn:microsoft.com/office/officeart/2005/8/layout/matrix1"/>
    <dgm:cxn modelId="{5C29EB65-75ED-42CD-B387-5924ED80F97B}" srcId="{9011478D-646E-4686-B574-EF923E7673B8}" destId="{1CBDEFD1-7111-4A95-9001-F9803B9A5DB3}" srcOrd="1" destOrd="0" parTransId="{4D6074F2-81A9-4612-917A-647CD04C02D2}" sibTransId="{59A8DDE8-078D-4360-9F5A-B2FE3FE13A7D}"/>
    <dgm:cxn modelId="{63F4C5D9-4169-4722-BC34-B3EC6539FFFC}" type="presOf" srcId="{C44644D7-CE97-44C0-BEF5-8417B788FF21}" destId="{B094DF5C-75A0-443A-B6E9-FEE70FC8408C}" srcOrd="0" destOrd="0" presId="urn:microsoft.com/office/officeart/2005/8/layout/matrix1"/>
    <dgm:cxn modelId="{2016BBCD-E303-4BEF-946A-00C58713AF46}" type="presOf" srcId="{B9BF231A-902D-408C-A6CA-B1FABCAF3E02}" destId="{4E01B3D7-F8B2-41C2-A974-F0E15CB891A0}" srcOrd="0" destOrd="0" presId="urn:microsoft.com/office/officeart/2005/8/layout/matrix1"/>
    <dgm:cxn modelId="{E493CEF0-67F0-4AAB-9D9E-43016C76E27D}" srcId="{9011478D-646E-4686-B574-EF923E7673B8}" destId="{C44644D7-CE97-44C0-BEF5-8417B788FF21}" srcOrd="3" destOrd="0" parTransId="{4F8334F8-A9BB-4FB0-AE14-D82CE6EBEE08}" sibTransId="{68F0F23E-5894-474C-A941-9BC3D3882821}"/>
    <dgm:cxn modelId="{0F9DF174-C48B-4452-8B80-A605E836AB87}" type="presOf" srcId="{1CBDEFD1-7111-4A95-9001-F9803B9A5DB3}" destId="{C56E22FE-FAC2-4285-9B2C-71A70E4F1436}" srcOrd="0" destOrd="0" presId="urn:microsoft.com/office/officeart/2005/8/layout/matrix1"/>
    <dgm:cxn modelId="{5C1A5A5F-4079-4A20-955A-BE39BCCA7EB0}" type="presOf" srcId="{26AB1E1E-998A-4335-88B0-1B1B8FA01FF5}" destId="{2F007FC9-8116-46C8-A558-DE118CF184D4}" srcOrd="0" destOrd="0" presId="urn:microsoft.com/office/officeart/2005/8/layout/matrix1"/>
    <dgm:cxn modelId="{8B048127-FC05-4F4E-8D3A-2B67927B281F}" srcId="{B9BF231A-902D-408C-A6CA-B1FABCAF3E02}" destId="{9011478D-646E-4686-B574-EF923E7673B8}" srcOrd="0" destOrd="0" parTransId="{B95DEE88-4D8F-45DE-AF3D-70EF1D5FD268}" sibTransId="{7966B9CC-0FD1-4998-852B-9EABA80399FA}"/>
    <dgm:cxn modelId="{29EC45E6-D4C3-45E8-BF60-E07C04AED39E}" type="presOf" srcId="{1CBDEFD1-7111-4A95-9001-F9803B9A5DB3}" destId="{23A5E5A3-D5A8-4325-AC91-C0CED1DD2038}" srcOrd="1" destOrd="0" presId="urn:microsoft.com/office/officeart/2005/8/layout/matrix1"/>
    <dgm:cxn modelId="{5C5DE4A2-2505-40ED-8266-3646FC243D72}" type="presOf" srcId="{26AB1E1E-998A-4335-88B0-1B1B8FA01FF5}" destId="{FA527985-2E25-4220-ADB2-35BC203343DC}" srcOrd="1" destOrd="0" presId="urn:microsoft.com/office/officeart/2005/8/layout/matrix1"/>
    <dgm:cxn modelId="{39F448D7-C540-4CDC-94BF-3BBFFA34C5B1}" srcId="{9011478D-646E-4686-B574-EF923E7673B8}" destId="{FE41F956-88F5-4319-B570-D11B156F928E}" srcOrd="0" destOrd="0" parTransId="{9F8A0EE6-1351-4C71-8219-3E623CDB01D7}" sibTransId="{8BBF95F9-B88E-4DD4-B509-FF6097278058}"/>
    <dgm:cxn modelId="{3F6C4777-E43D-4A7D-B160-4FCABF9A97DC}" type="presOf" srcId="{FE41F956-88F5-4319-B570-D11B156F928E}" destId="{DFBFB1C1-3021-4AB6-999F-4DFB2DD5F1CC}" srcOrd="1" destOrd="0" presId="urn:microsoft.com/office/officeart/2005/8/layout/matrix1"/>
    <dgm:cxn modelId="{D32DAC7D-1AE1-46EB-94D3-436A3FE3FFA8}" type="presOf" srcId="{9011478D-646E-4686-B574-EF923E7673B8}" destId="{7F889DB2-E607-4ED2-A125-2537E526146A}" srcOrd="0" destOrd="0" presId="urn:microsoft.com/office/officeart/2005/8/layout/matrix1"/>
    <dgm:cxn modelId="{FABEC546-DDE4-4B31-AFEE-A0297A746F1D}" type="presParOf" srcId="{4E01B3D7-F8B2-41C2-A974-F0E15CB891A0}" destId="{8023309F-023C-4101-972D-59ECC604F069}" srcOrd="0" destOrd="0" presId="urn:microsoft.com/office/officeart/2005/8/layout/matrix1"/>
    <dgm:cxn modelId="{CA81C200-769E-46B3-8502-1901980DC7BB}" type="presParOf" srcId="{8023309F-023C-4101-972D-59ECC604F069}" destId="{167E9CC2-CAE1-4A50-90D9-DCBDB775E0F7}" srcOrd="0" destOrd="0" presId="urn:microsoft.com/office/officeart/2005/8/layout/matrix1"/>
    <dgm:cxn modelId="{3BE1FDFD-90E0-4538-84AC-35F417C3C272}" type="presParOf" srcId="{8023309F-023C-4101-972D-59ECC604F069}" destId="{DFBFB1C1-3021-4AB6-999F-4DFB2DD5F1CC}" srcOrd="1" destOrd="0" presId="urn:microsoft.com/office/officeart/2005/8/layout/matrix1"/>
    <dgm:cxn modelId="{57E1F186-3324-4D58-9315-7B4F938A1130}" type="presParOf" srcId="{8023309F-023C-4101-972D-59ECC604F069}" destId="{C56E22FE-FAC2-4285-9B2C-71A70E4F1436}" srcOrd="2" destOrd="0" presId="urn:microsoft.com/office/officeart/2005/8/layout/matrix1"/>
    <dgm:cxn modelId="{E0725AE2-1740-4C12-9C0F-F4EA07F4B0DB}" type="presParOf" srcId="{8023309F-023C-4101-972D-59ECC604F069}" destId="{23A5E5A3-D5A8-4325-AC91-C0CED1DD2038}" srcOrd="3" destOrd="0" presId="urn:microsoft.com/office/officeart/2005/8/layout/matrix1"/>
    <dgm:cxn modelId="{93557620-1380-4190-AC04-DB1CC89AE60C}" type="presParOf" srcId="{8023309F-023C-4101-972D-59ECC604F069}" destId="{2F007FC9-8116-46C8-A558-DE118CF184D4}" srcOrd="4" destOrd="0" presId="urn:microsoft.com/office/officeart/2005/8/layout/matrix1"/>
    <dgm:cxn modelId="{0F76C572-385C-4A8B-B9A0-97A53F202C9B}" type="presParOf" srcId="{8023309F-023C-4101-972D-59ECC604F069}" destId="{FA527985-2E25-4220-ADB2-35BC203343DC}" srcOrd="5" destOrd="0" presId="urn:microsoft.com/office/officeart/2005/8/layout/matrix1"/>
    <dgm:cxn modelId="{672588F1-5CFB-4CBF-AB43-CC7C35538096}" type="presParOf" srcId="{8023309F-023C-4101-972D-59ECC604F069}" destId="{B094DF5C-75A0-443A-B6E9-FEE70FC8408C}" srcOrd="6" destOrd="0" presId="urn:microsoft.com/office/officeart/2005/8/layout/matrix1"/>
    <dgm:cxn modelId="{50142439-ED7A-43CA-800C-17812A5374F5}" type="presParOf" srcId="{8023309F-023C-4101-972D-59ECC604F069}" destId="{66F1AAC7-3DE3-4AFE-AAE4-60704B9890AC}" srcOrd="7" destOrd="0" presId="urn:microsoft.com/office/officeart/2005/8/layout/matrix1"/>
    <dgm:cxn modelId="{4C85F3E9-1BE0-4248-8AEA-5F673CBEE336}" type="presParOf" srcId="{4E01B3D7-F8B2-41C2-A974-F0E15CB891A0}" destId="{7F889DB2-E607-4ED2-A125-2537E526146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E9CC2-CAE1-4A50-90D9-DCBDB775E0F7}">
      <dsp:nvSpPr>
        <dsp:cNvPr id="0" name=""/>
        <dsp:cNvSpPr/>
      </dsp:nvSpPr>
      <dsp:spPr>
        <a:xfrm rot="16200000">
          <a:off x="518637" y="-508000"/>
          <a:ext cx="2032000" cy="3048000"/>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KaiTi" panose="02010609060101010101" pitchFamily="49" charset="-122"/>
              <a:ea typeface="KaiTi" panose="02010609060101010101" pitchFamily="49" charset="-122"/>
            </a:rPr>
            <a:t>全面、时效和质量的行业领先者</a:t>
          </a:r>
          <a:endParaRPr lang="en-US" sz="2000" kern="1200" dirty="0">
            <a:latin typeface="KaiTi" panose="02010609060101010101" pitchFamily="49" charset="-122"/>
            <a:ea typeface="KaiTi" panose="02010609060101010101" pitchFamily="49" charset="-122"/>
          </a:endParaRPr>
        </a:p>
      </dsp:txBody>
      <dsp:txXfrm rot="5400000">
        <a:off x="10637" y="0"/>
        <a:ext cx="3048000" cy="1524000"/>
      </dsp:txXfrm>
    </dsp:sp>
    <dsp:sp modelId="{C56E22FE-FAC2-4285-9B2C-71A70E4F1436}">
      <dsp:nvSpPr>
        <dsp:cNvPr id="0" name=""/>
        <dsp:cNvSpPr/>
      </dsp:nvSpPr>
      <dsp:spPr>
        <a:xfrm>
          <a:off x="3048000" y="0"/>
          <a:ext cx="3048000" cy="2032000"/>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KaiTi" panose="02010609060101010101" pitchFamily="49" charset="-122"/>
              <a:ea typeface="KaiTi" panose="02010609060101010101" pitchFamily="49" charset="-122"/>
            </a:rPr>
            <a:t>训练有素的科学家编写的专业内容</a:t>
          </a:r>
          <a:endParaRPr lang="en-US" sz="2000" kern="1200" dirty="0">
            <a:latin typeface="KaiTi" panose="02010609060101010101" pitchFamily="49" charset="-122"/>
            <a:ea typeface="KaiTi" panose="02010609060101010101" pitchFamily="49" charset="-122"/>
          </a:endParaRPr>
        </a:p>
      </dsp:txBody>
      <dsp:txXfrm>
        <a:off x="3048000" y="0"/>
        <a:ext cx="3048000" cy="1524000"/>
      </dsp:txXfrm>
    </dsp:sp>
    <dsp:sp modelId="{2F007FC9-8116-46C8-A558-DE118CF184D4}">
      <dsp:nvSpPr>
        <dsp:cNvPr id="0" name=""/>
        <dsp:cNvSpPr/>
      </dsp:nvSpPr>
      <dsp:spPr>
        <a:xfrm rot="10800000">
          <a:off x="8473" y="2032000"/>
          <a:ext cx="3048000" cy="2032000"/>
        </a:xfrm>
        <a:prstGeom prst="round1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lumMod val="65000"/>
                </a:schemeClr>
              </a:solidFill>
              <a:latin typeface="KaiTi" panose="02010609060101010101" pitchFamily="49" charset="-122"/>
              <a:ea typeface="KaiTi" panose="02010609060101010101" pitchFamily="49" charset="-122"/>
            </a:rPr>
            <a:t>广泛用于各种科学研究</a:t>
          </a:r>
          <a:endParaRPr lang="en-US" sz="2000" kern="1200" dirty="0">
            <a:solidFill>
              <a:schemeClr val="bg1">
                <a:lumMod val="65000"/>
              </a:schemeClr>
            </a:solidFill>
            <a:latin typeface="KaiTi" panose="02010609060101010101" pitchFamily="49" charset="-122"/>
            <a:ea typeface="KaiTi" panose="02010609060101010101" pitchFamily="49" charset="-122"/>
          </a:endParaRPr>
        </a:p>
      </dsp:txBody>
      <dsp:txXfrm rot="10800000">
        <a:off x="8473" y="2539999"/>
        <a:ext cx="3048000" cy="1524000"/>
      </dsp:txXfrm>
    </dsp:sp>
    <dsp:sp modelId="{B094DF5C-75A0-443A-B6E9-FEE70FC8408C}">
      <dsp:nvSpPr>
        <dsp:cNvPr id="0" name=""/>
        <dsp:cNvSpPr/>
      </dsp:nvSpPr>
      <dsp:spPr>
        <a:xfrm rot="5400000">
          <a:off x="3556000" y="1523999"/>
          <a:ext cx="2032000" cy="3048000"/>
        </a:xfrm>
        <a:prstGeom prst="round1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KaiTi" panose="02010609060101010101" pitchFamily="49" charset="-122"/>
              <a:ea typeface="KaiTi" panose="02010609060101010101" pitchFamily="49" charset="-122"/>
            </a:rPr>
            <a:t>功能强大、易于使用</a:t>
          </a:r>
          <a:endParaRPr lang="en-US" sz="2000" kern="1200" dirty="0">
            <a:latin typeface="KaiTi" panose="02010609060101010101" pitchFamily="49" charset="-122"/>
            <a:ea typeface="KaiTi" panose="02010609060101010101" pitchFamily="49" charset="-122"/>
          </a:endParaRPr>
        </a:p>
      </dsp:txBody>
      <dsp:txXfrm rot="-5400000">
        <a:off x="3048000" y="2539999"/>
        <a:ext cx="3048000" cy="1524000"/>
      </dsp:txXfrm>
    </dsp:sp>
    <dsp:sp modelId="{7F889DB2-E607-4ED2-A125-2537E526146A}">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n-US" sz="4400" b="1" kern="1200" dirty="0"/>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charset="0"/>
                <a:ea typeface="+mn-ea"/>
                <a:cs typeface="+mn-cs"/>
              </a:defRPr>
            </a:lvl1pPr>
          </a:lstStyle>
          <a:p>
            <a:pPr>
              <a:defRPr/>
            </a:pPr>
            <a:endParaRPr lang="en-US"/>
          </a:p>
        </p:txBody>
      </p:sp>
      <p:sp>
        <p:nvSpPr>
          <p:cNvPr id="14950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14950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charset="0"/>
                <a:ea typeface="+mn-ea"/>
                <a:cs typeface="+mn-cs"/>
              </a:defRPr>
            </a:lvl1pPr>
          </a:lstStyle>
          <a:p>
            <a:pPr>
              <a:defRPr/>
            </a:pPr>
            <a:endParaRPr lang="en-US"/>
          </a:p>
        </p:txBody>
      </p:sp>
      <p:sp>
        <p:nvSpPr>
          <p:cNvPr id="14950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1DE632A-DABF-405C-ADDE-85CD5736DF72}" type="slidenum">
              <a:rPr lang="en-US"/>
              <a:pPr>
                <a:defRPr/>
              </a:pPr>
              <a:t>‹#›</a:t>
            </a:fld>
            <a:endParaRPr lang="en-US"/>
          </a:p>
        </p:txBody>
      </p:sp>
    </p:spTree>
    <p:extLst>
      <p:ext uri="{BB962C8B-B14F-4D97-AF65-F5344CB8AC3E}">
        <p14:creationId xmlns:p14="http://schemas.microsoft.com/office/powerpoint/2010/main" val="2552527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charset="0"/>
                <a:ea typeface="+mn-ea"/>
                <a:cs typeface="+mn-cs"/>
              </a:defRPr>
            </a:lvl1pPr>
          </a:lstStyle>
          <a:p>
            <a:pPr>
              <a:defRPr/>
            </a:pPr>
            <a:endParaRPr lang="en-US"/>
          </a:p>
        </p:txBody>
      </p:sp>
      <p:sp>
        <p:nvSpPr>
          <p:cNvPr id="3481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charset="0"/>
                <a:ea typeface="+mn-ea"/>
                <a:cs typeface="+mn-cs"/>
              </a:defRPr>
            </a:lvl1pPr>
          </a:lstStyle>
          <a:p>
            <a:pPr>
              <a:defRPr/>
            </a:pPr>
            <a:endParaRPr lang="en-US"/>
          </a:p>
        </p:txBody>
      </p:sp>
      <p:sp>
        <p:nvSpPr>
          <p:cNvPr id="3482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2E85875-EBB9-407D-9FD1-AC497B5FA7E8}" type="slidenum">
              <a:rPr lang="en-US"/>
              <a:pPr>
                <a:defRPr/>
              </a:pPr>
              <a:t>‹#›</a:t>
            </a:fld>
            <a:endParaRPr lang="en-US"/>
          </a:p>
        </p:txBody>
      </p:sp>
    </p:spTree>
    <p:extLst>
      <p:ext uri="{BB962C8B-B14F-4D97-AF65-F5344CB8AC3E}">
        <p14:creationId xmlns:p14="http://schemas.microsoft.com/office/powerpoint/2010/main" val="2883992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Geneva" charset="-128"/>
        <a:cs typeface="Geneva" charset="-128"/>
      </a:defRPr>
    </a:lvl1pPr>
    <a:lvl2pPr marL="457200" algn="l" rtl="0" eaLnBrk="0" fontAlgn="base" hangingPunct="0">
      <a:spcBef>
        <a:spcPct val="30000"/>
      </a:spcBef>
      <a:spcAft>
        <a:spcPct val="0"/>
      </a:spcAft>
      <a:defRPr sz="1200" kern="1200">
        <a:solidFill>
          <a:schemeClr val="tx1"/>
        </a:solidFill>
        <a:latin typeface="Times New Roman" charset="0"/>
        <a:ea typeface="Geneva"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Geneva"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Geneva"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E85875-EBB9-407D-9FD1-AC497B5FA7E8}" type="slidenum">
              <a:rPr lang="en-US" smtClean="0"/>
              <a:pPr>
                <a:defRPr/>
              </a:pPr>
              <a:t>1</a:t>
            </a:fld>
            <a:endParaRPr lang="en-US"/>
          </a:p>
        </p:txBody>
      </p:sp>
    </p:spTree>
    <p:extLst>
      <p:ext uri="{BB962C8B-B14F-4D97-AF65-F5344CB8AC3E}">
        <p14:creationId xmlns:p14="http://schemas.microsoft.com/office/powerpoint/2010/main" val="217275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54AA9-0106-9D42-9128-A9EA0B54C544}" type="slidenum">
              <a:rPr lang="en-US" smtClean="0"/>
              <a:t>4</a:t>
            </a:fld>
            <a:endParaRPr lang="en-US"/>
          </a:p>
        </p:txBody>
      </p:sp>
    </p:spTree>
    <p:extLst>
      <p:ext uri="{BB962C8B-B14F-4D97-AF65-F5344CB8AC3E}">
        <p14:creationId xmlns:p14="http://schemas.microsoft.com/office/powerpoint/2010/main" val="56252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54AA9-0106-9D42-9128-A9EA0B54C54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6224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3D9F1047-D881-444A-B931-252051141330}" type="slidenum">
              <a:rPr lang="en-US" smtClean="0"/>
              <a:pPr>
                <a:defRPr/>
              </a:pPr>
              <a:t>26</a:t>
            </a:fld>
            <a:endParaRPr lang="en-US" dirty="0"/>
          </a:p>
        </p:txBody>
      </p:sp>
    </p:spTree>
    <p:extLst>
      <p:ext uri="{BB962C8B-B14F-4D97-AF65-F5344CB8AC3E}">
        <p14:creationId xmlns:p14="http://schemas.microsoft.com/office/powerpoint/2010/main" val="293792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8783B-5BED-2E46-8C0B-0286ECB49068}" type="slidenum">
              <a:rPr lang="en-US" smtClean="0"/>
              <a:t>27</a:t>
            </a:fld>
            <a:endParaRPr lang="en-US"/>
          </a:p>
        </p:txBody>
      </p:sp>
    </p:spTree>
    <p:extLst>
      <p:ext uri="{BB962C8B-B14F-4D97-AF65-F5344CB8AC3E}">
        <p14:creationId xmlns:p14="http://schemas.microsoft.com/office/powerpoint/2010/main" val="100202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027841A-8F47-45C5-8405-C6DBBF3809AB}" type="slidenum">
              <a:rPr lang="en-US" smtClean="0"/>
              <a:t>28</a:t>
            </a:fld>
            <a:endParaRPr lang="en-US" dirty="0"/>
          </a:p>
        </p:txBody>
      </p:sp>
    </p:spTree>
    <p:extLst>
      <p:ext uri="{BB962C8B-B14F-4D97-AF65-F5344CB8AC3E}">
        <p14:creationId xmlns:p14="http://schemas.microsoft.com/office/powerpoint/2010/main" val="4055282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8783B-5BED-2E46-8C0B-0286ECB49068}" type="slidenum">
              <a:rPr lang="en-US" smtClean="0"/>
              <a:t>29</a:t>
            </a:fld>
            <a:endParaRPr lang="en-US"/>
          </a:p>
        </p:txBody>
      </p:sp>
    </p:spTree>
    <p:extLst>
      <p:ext uri="{BB962C8B-B14F-4D97-AF65-F5344CB8AC3E}">
        <p14:creationId xmlns:p14="http://schemas.microsoft.com/office/powerpoint/2010/main" val="253180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9F1047-D881-444A-B931-252051141330}" type="slidenum">
              <a:rPr lang="en-US" smtClean="0"/>
              <a:pPr>
                <a:defRPr/>
              </a:pPr>
              <a:t>30</a:t>
            </a:fld>
            <a:endParaRPr lang="en-US" dirty="0"/>
          </a:p>
        </p:txBody>
      </p:sp>
    </p:spTree>
    <p:extLst>
      <p:ext uri="{BB962C8B-B14F-4D97-AF65-F5344CB8AC3E}">
        <p14:creationId xmlns:p14="http://schemas.microsoft.com/office/powerpoint/2010/main" val="2745913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jpe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jpe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2.jpeg"/><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jpeg"/><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2.jpeg"/><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1.xml"/><Relationship Id="rId7" Type="http://schemas.openxmlformats.org/officeDocument/2006/relationships/oleObject" Target="../embeddings/oleObject7.bin"/><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image" Target="../media/image8.png"/><Relationship Id="rId9"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Molecules.jpg"/>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458" b="890"/>
          <a:stretch/>
        </p:blipFill>
        <p:spPr>
          <a:xfrm>
            <a:off x="2694897" y="442708"/>
            <a:ext cx="6449103" cy="6415292"/>
          </a:xfrm>
          <a:prstGeom prst="rect">
            <a:avLst/>
          </a:prstGeom>
        </p:spPr>
      </p:pic>
      <p:sp>
        <p:nvSpPr>
          <p:cNvPr id="114691" name="Rectangle 3"/>
          <p:cNvSpPr>
            <a:spLocks noGrp="1" noChangeArrowheads="1"/>
          </p:cNvSpPr>
          <p:nvPr>
            <p:ph type="ctrTitle"/>
          </p:nvPr>
        </p:nvSpPr>
        <p:spPr bwMode="black">
          <a:xfrm>
            <a:off x="1245108" y="1082675"/>
            <a:ext cx="7191375" cy="1435100"/>
          </a:xfrm>
        </p:spPr>
        <p:txBody>
          <a:bodyPr/>
          <a:lstStyle>
            <a:lvl1pPr>
              <a:lnSpc>
                <a:spcPct val="100000"/>
              </a:lnSpc>
              <a:defRPr sz="3200" b="0">
                <a:solidFill>
                  <a:srgbClr val="0079C1"/>
                </a:solidFill>
              </a:defRPr>
            </a:lvl1pPr>
          </a:lstStyle>
          <a:p>
            <a:r>
              <a:rPr lang="en-US" smtClean="0"/>
              <a:t>Click to edit Master title style</a:t>
            </a:r>
            <a:endParaRPr lang="en-US" dirty="0"/>
          </a:p>
        </p:txBody>
      </p:sp>
      <p:sp>
        <p:nvSpPr>
          <p:cNvPr id="114692" name="Rectangle 4"/>
          <p:cNvSpPr>
            <a:spLocks noGrp="1" noChangeArrowheads="1"/>
          </p:cNvSpPr>
          <p:nvPr>
            <p:ph type="subTitle" idx="1"/>
          </p:nvPr>
        </p:nvSpPr>
        <p:spPr bwMode="black">
          <a:xfrm>
            <a:off x="1245108" y="3162300"/>
            <a:ext cx="7105650" cy="533400"/>
          </a:xfrm>
        </p:spPr>
        <p:txBody>
          <a:bodyPr/>
          <a:lstStyle>
            <a:lvl1pPr marL="0" indent="0">
              <a:lnSpc>
                <a:spcPct val="100000"/>
              </a:lnSpc>
              <a:spcBef>
                <a:spcPct val="20000"/>
              </a:spcBef>
              <a:buClrTx/>
              <a:buSzPct val="100000"/>
              <a:buFontTx/>
              <a:buNone/>
              <a:defRPr sz="2400" b="0">
                <a:solidFill>
                  <a:srgbClr val="595959"/>
                </a:solidFill>
              </a:defRPr>
            </a:lvl1pPr>
          </a:lstStyle>
          <a:p>
            <a:r>
              <a:rPr lang="en-US" smtClean="0"/>
              <a:t>Click to edit Master subtitle style</a:t>
            </a:r>
            <a:endParaRPr lang="en-US" dirty="0"/>
          </a:p>
        </p:txBody>
      </p:sp>
      <p:pic>
        <p:nvPicPr>
          <p:cNvPr id="5" name="Picture 33" descr="CAS-PPT-Slide-artwork"/>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88"/>
            <a:ext cx="9144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0" descr="CAS-PPT-Title-artwo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90554"/>
          <a:stretch/>
        </p:blipFill>
        <p:spPr bwMode="auto">
          <a:xfrm>
            <a:off x="0" y="6208776"/>
            <a:ext cx="9144000" cy="6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950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Bullets">
    <p:spTree>
      <p:nvGrpSpPr>
        <p:cNvPr id="1" name=""/>
        <p:cNvGrpSpPr/>
        <p:nvPr/>
      </p:nvGrpSpPr>
      <p:grpSpPr>
        <a:xfrm>
          <a:off x="0" y="0"/>
          <a:ext cx="0" cy="0"/>
          <a:chOff x="0" y="0"/>
          <a:chExt cx="0" cy="0"/>
        </a:xfrm>
      </p:grpSpPr>
      <p:pic>
        <p:nvPicPr>
          <p:cNvPr id="10" name="Picture 9" descr="Molecules.jpg"/>
          <p:cNvPicPr>
            <a:picLocks noChangeAspect="1"/>
          </p:cNvPicPr>
          <p:nvPr userDrawn="1"/>
        </p:nvPicPr>
        <p:blipFill rotWithShape="1">
          <a:blip r:embed="rId4" cstate="email">
            <a:extLst>
              <a:ext uri="{28A0092B-C50C-407E-A947-70E740481C1C}">
                <a14:useLocalDpi xmlns:a14="http://schemas.microsoft.com/office/drawing/2010/main"/>
              </a:ext>
            </a:extLst>
          </a:blip>
          <a:srcRect l="-6244" t="-8104" r="46206" b="50000"/>
          <a:stretch/>
        </p:blipFill>
        <p:spPr>
          <a:xfrm flipH="1">
            <a:off x="-1" y="3221240"/>
            <a:ext cx="3761153" cy="3636760"/>
          </a:xfrm>
          <a:prstGeom prst="rect">
            <a:avLst/>
          </a:prstGeom>
          <a:noFill/>
          <a:ln>
            <a:noFill/>
          </a:ln>
        </p:spPr>
      </p:pic>
      <p:pic>
        <p:nvPicPr>
          <p:cNvPr id="4" name="Picture 33" descr="CAS-PPT-Slide-artwor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588"/>
            <a:ext cx="9144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899" r:id="rId6" imgW="0" imgH="0" progId="TCLayout.ActiveDocument">
                  <p:embed/>
                </p:oleObj>
              </mc:Choice>
              <mc:Fallback>
                <p:oleObj r:id="rId6" imgW="0" imgH="0" progId="TCLayout.ActiveDocument">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itle 1"/>
          <p:cNvSpPr>
            <a:spLocks noGrp="1"/>
          </p:cNvSpPr>
          <p:nvPr>
            <p:ph type="title"/>
          </p:nvPr>
        </p:nvSpPr>
        <p:spPr>
          <a:xfrm>
            <a:off x="1252728" y="808736"/>
            <a:ext cx="7651560" cy="615950"/>
          </a:xfrm>
        </p:spPr>
        <p:txBody>
          <a:bodyPr/>
          <a:lstStyle>
            <a:lvl1pPr>
              <a:defRPr b="0">
                <a:solidFill>
                  <a:srgbClr val="0079C1"/>
                </a:solidFill>
              </a:defRPr>
            </a:lvl1pPr>
          </a:lstStyle>
          <a:p>
            <a:r>
              <a:rPr lang="en-US" smtClean="0"/>
              <a:t>Click to edit Master title style</a:t>
            </a:r>
            <a:endParaRPr lang="en-US" dirty="0"/>
          </a:p>
        </p:txBody>
      </p:sp>
      <p:sp>
        <p:nvSpPr>
          <p:cNvPr id="7" name="Footer Placeholder 4"/>
          <p:cNvSpPr>
            <a:spLocks noGrp="1"/>
          </p:cNvSpPr>
          <p:nvPr>
            <p:ph type="ftr" sz="quarter" idx="11"/>
          </p:nvPr>
        </p:nvSpPr>
        <p:spPr/>
        <p:txBody>
          <a:bodyPr/>
          <a:lstStyle>
            <a:lvl1pPr>
              <a:defRPr>
                <a:ea typeface="Geneva" charset="0"/>
              </a:defRPr>
            </a:lvl1pPr>
          </a:lstStyle>
          <a:p>
            <a:pPr>
              <a:defRPr/>
            </a:pPr>
            <a:r>
              <a:rPr lang="en-US" smtClean="0"/>
              <a:t>CAS is a division of the American Chemical Society.                                                                                Copyright 2015 American Chemical Society. All rights reserved.</a:t>
            </a:r>
            <a:endParaRPr lang="en-US"/>
          </a:p>
        </p:txBody>
      </p:sp>
      <p:sp>
        <p:nvSpPr>
          <p:cNvPr id="8" name="Slide Number Placeholder 5"/>
          <p:cNvSpPr>
            <a:spLocks noGrp="1"/>
          </p:cNvSpPr>
          <p:nvPr>
            <p:ph type="sldNum" sz="quarter" idx="12"/>
          </p:nvPr>
        </p:nvSpPr>
        <p:spPr/>
        <p:txBody>
          <a:bodyPr/>
          <a:lstStyle>
            <a:lvl1pPr>
              <a:defRPr/>
            </a:lvl1pPr>
          </a:lstStyle>
          <a:p>
            <a:pPr>
              <a:defRPr/>
            </a:pPr>
            <a:fld id="{CBAE6D50-0BB2-48D3-A904-9027531E1840}" type="slidenum">
              <a:rPr lang="en-US"/>
              <a:pPr>
                <a:defRPr/>
              </a:pPr>
              <a:t>‹#›</a:t>
            </a:fld>
            <a:endParaRPr lang="en-US"/>
          </a:p>
        </p:txBody>
      </p:sp>
      <p:sp>
        <p:nvSpPr>
          <p:cNvPr id="13" name="Text Placeholder 12"/>
          <p:cNvSpPr>
            <a:spLocks noGrp="1"/>
          </p:cNvSpPr>
          <p:nvPr>
            <p:ph type="body" sz="quarter" idx="13"/>
          </p:nvPr>
        </p:nvSpPr>
        <p:spPr>
          <a:xfrm>
            <a:off x="1252539" y="1536700"/>
            <a:ext cx="7655792" cy="4837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3248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9" name="Picture 8" descr="Molecules.jpg"/>
          <p:cNvPicPr>
            <a:picLocks noChangeAspect="1"/>
          </p:cNvPicPr>
          <p:nvPr userDrawn="1"/>
        </p:nvPicPr>
        <p:blipFill rotWithShape="1">
          <a:blip r:embed="rId4" cstate="email">
            <a:extLst>
              <a:ext uri="{28A0092B-C50C-407E-A947-70E740481C1C}">
                <a14:useLocalDpi xmlns:a14="http://schemas.microsoft.com/office/drawing/2010/main"/>
              </a:ext>
            </a:extLst>
          </a:blip>
          <a:srcRect l="10811" t="7746" r="38469" b="53162"/>
          <a:stretch/>
        </p:blipFill>
        <p:spPr>
          <a:xfrm rot="5400000" flipH="1">
            <a:off x="-242932" y="242929"/>
            <a:ext cx="2112839" cy="1626978"/>
          </a:xfrm>
          <a:prstGeom prst="rect">
            <a:avLst/>
          </a:prstGeom>
          <a:noFill/>
          <a:ln>
            <a:noFill/>
          </a:ln>
        </p:spPr>
      </p:pic>
      <p:pic>
        <p:nvPicPr>
          <p:cNvPr id="4" name="Picture 33" descr="CAS-PPT-Slide-artwor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588"/>
            <a:ext cx="9144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0034" r:id="rId6" imgW="0" imgH="0" progId="TCLayout.ActiveDocument">
                  <p:embed/>
                </p:oleObj>
              </mc:Choice>
              <mc:Fallback>
                <p:oleObj r:id="rId6" imgW="0" imgH="0" progId="TCLayout.ActiveDocument">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itle 1"/>
          <p:cNvSpPr>
            <a:spLocks noGrp="1"/>
          </p:cNvSpPr>
          <p:nvPr>
            <p:ph type="title"/>
          </p:nvPr>
        </p:nvSpPr>
        <p:spPr>
          <a:xfrm>
            <a:off x="1252728" y="808736"/>
            <a:ext cx="7651560" cy="6159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52728" y="1537780"/>
            <a:ext cx="7653527" cy="4791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1"/>
          </p:nvPr>
        </p:nvSpPr>
        <p:spPr/>
        <p:txBody>
          <a:bodyPr/>
          <a:lstStyle>
            <a:lvl1pPr>
              <a:defRPr>
                <a:ea typeface="Geneva" charset="0"/>
              </a:defRPr>
            </a:lvl1pPr>
          </a:lstStyle>
          <a:p>
            <a:pPr>
              <a:defRPr/>
            </a:pPr>
            <a:r>
              <a:rPr lang="en-US" smtClean="0"/>
              <a:t>CAS is a division of the American Chemical Society.                                                                                Copyright 2015 American Chemical Society. All rights reserved.</a:t>
            </a:r>
            <a:endParaRPr lang="en-US"/>
          </a:p>
        </p:txBody>
      </p:sp>
      <p:sp>
        <p:nvSpPr>
          <p:cNvPr id="8" name="Slide Number Placeholder 5"/>
          <p:cNvSpPr>
            <a:spLocks noGrp="1"/>
          </p:cNvSpPr>
          <p:nvPr>
            <p:ph type="sldNum" sz="quarter" idx="12"/>
          </p:nvPr>
        </p:nvSpPr>
        <p:spPr/>
        <p:txBody>
          <a:bodyPr/>
          <a:lstStyle>
            <a:lvl1pPr>
              <a:defRPr/>
            </a:lvl1pPr>
          </a:lstStyle>
          <a:p>
            <a:pPr>
              <a:defRPr/>
            </a:pPr>
            <a:fld id="{CBAE6D50-0BB2-48D3-A904-9027531E1840}" type="slidenum">
              <a:rPr lang="en-US"/>
              <a:pPr>
                <a:defRPr/>
              </a:pPr>
              <a:t>‹#›</a:t>
            </a:fld>
            <a:endParaRPr lang="en-US"/>
          </a:p>
        </p:txBody>
      </p:sp>
    </p:spTree>
    <p:extLst>
      <p:ext uri="{BB962C8B-B14F-4D97-AF65-F5344CB8AC3E}">
        <p14:creationId xmlns:p14="http://schemas.microsoft.com/office/powerpoint/2010/main" val="17474927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8" name="Picture 7" descr="Molecules.jpg"/>
          <p:cNvPicPr>
            <a:picLocks noChangeAspect="1"/>
          </p:cNvPicPr>
          <p:nvPr userDrawn="1"/>
        </p:nvPicPr>
        <p:blipFill rotWithShape="1">
          <a:blip r:embed="rId4" cstate="email">
            <a:extLst>
              <a:ext uri="{28A0092B-C50C-407E-A947-70E740481C1C}">
                <a14:useLocalDpi xmlns:a14="http://schemas.microsoft.com/office/drawing/2010/main"/>
              </a:ext>
            </a:extLst>
          </a:blip>
          <a:srcRect l="10811" t="7746" r="38469" b="53162"/>
          <a:stretch/>
        </p:blipFill>
        <p:spPr>
          <a:xfrm rot="5400000" flipH="1">
            <a:off x="-242932" y="242929"/>
            <a:ext cx="2112839" cy="1626978"/>
          </a:xfrm>
          <a:prstGeom prst="rect">
            <a:avLst/>
          </a:prstGeom>
          <a:noFill/>
          <a:ln>
            <a:noFill/>
          </a:ln>
        </p:spPr>
      </p:pic>
      <p:pic>
        <p:nvPicPr>
          <p:cNvPr id="3" name="Picture 33" descr="CAS-PPT-Slide-artwor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588"/>
            <a:ext cx="9144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9017" r:id="rId6" imgW="0" imgH="0" progId="TCLayout.ActiveDocument">
                  <p:embed/>
                </p:oleObj>
              </mc:Choice>
              <mc:Fallback>
                <p:oleObj r:id="rId6" imgW="0" imgH="0" progId="TCLayout.ActiveDocument">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itle 1"/>
          <p:cNvSpPr>
            <a:spLocks noGrp="1"/>
          </p:cNvSpPr>
          <p:nvPr>
            <p:ph type="title"/>
          </p:nvPr>
        </p:nvSpPr>
        <p:spPr>
          <a:xfrm>
            <a:off x="1252728" y="808736"/>
            <a:ext cx="7651560" cy="615950"/>
          </a:xfrm>
        </p:spPr>
        <p:txBody>
          <a:bodyPr/>
          <a:lstStyle/>
          <a:p>
            <a:r>
              <a:rPr lang="en-US" smtClean="0"/>
              <a:t>Click to edit Master title style</a:t>
            </a:r>
            <a:endParaRPr lang="en-US" dirty="0"/>
          </a:p>
        </p:txBody>
      </p:sp>
      <p:sp>
        <p:nvSpPr>
          <p:cNvPr id="5" name="Footer Placeholder 3"/>
          <p:cNvSpPr>
            <a:spLocks noGrp="1"/>
          </p:cNvSpPr>
          <p:nvPr>
            <p:ph type="ftr" sz="quarter" idx="10"/>
          </p:nvPr>
        </p:nvSpPr>
        <p:spPr/>
        <p:txBody>
          <a:bodyPr/>
          <a:lstStyle>
            <a:lvl1pPr>
              <a:defRPr>
                <a:ea typeface="Geneva" charset="0"/>
              </a:defRPr>
            </a:lvl1pPr>
          </a:lstStyle>
          <a:p>
            <a:pPr>
              <a:defRPr/>
            </a:pPr>
            <a:r>
              <a:rPr lang="en-US" smtClean="0"/>
              <a:t>CAS is a division of the American Chemical Society.                                                                                Copyright 2015 American Chemical Society. All rights reserved.</a:t>
            </a:r>
            <a:endParaRPr lang="en-US"/>
          </a:p>
        </p:txBody>
      </p:sp>
      <p:sp>
        <p:nvSpPr>
          <p:cNvPr id="6" name="Slide Number Placeholder 4"/>
          <p:cNvSpPr>
            <a:spLocks noGrp="1"/>
          </p:cNvSpPr>
          <p:nvPr>
            <p:ph type="sldNum" sz="quarter" idx="11"/>
          </p:nvPr>
        </p:nvSpPr>
        <p:spPr/>
        <p:txBody>
          <a:bodyPr/>
          <a:lstStyle>
            <a:lvl1pPr>
              <a:defRPr/>
            </a:lvl1pPr>
          </a:lstStyle>
          <a:p>
            <a:pPr>
              <a:defRPr/>
            </a:pPr>
            <a:fld id="{E4172DAA-236C-4168-9D35-4EA8E395B6C4}" type="slidenum">
              <a:rPr lang="en-US"/>
              <a:pPr>
                <a:defRPr/>
              </a:pPr>
              <a:t>‹#›</a:t>
            </a:fld>
            <a:endParaRPr lang="en-US"/>
          </a:p>
        </p:txBody>
      </p:sp>
    </p:spTree>
    <p:extLst>
      <p:ext uri="{BB962C8B-B14F-4D97-AF65-F5344CB8AC3E}">
        <p14:creationId xmlns:p14="http://schemas.microsoft.com/office/powerpoint/2010/main" val="387765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8" name="Picture 7" descr="Molecules.jpg"/>
          <p:cNvPicPr>
            <a:picLocks noChangeAspect="1"/>
          </p:cNvPicPr>
          <p:nvPr userDrawn="1"/>
        </p:nvPicPr>
        <p:blipFill rotWithShape="1">
          <a:blip r:embed="rId4" cstate="email">
            <a:extLst>
              <a:ext uri="{28A0092B-C50C-407E-A947-70E740481C1C}">
                <a14:useLocalDpi xmlns:a14="http://schemas.microsoft.com/office/drawing/2010/main"/>
              </a:ext>
            </a:extLst>
          </a:blip>
          <a:srcRect l="10811" t="7746" r="38469" b="53162"/>
          <a:stretch/>
        </p:blipFill>
        <p:spPr>
          <a:xfrm rot="5400000" flipH="1">
            <a:off x="-242932" y="242929"/>
            <a:ext cx="2112839" cy="1626978"/>
          </a:xfrm>
          <a:prstGeom prst="rect">
            <a:avLst/>
          </a:prstGeom>
          <a:noFill/>
          <a:ln>
            <a:noFill/>
          </a:ln>
        </p:spPr>
      </p:pic>
      <p:pic>
        <p:nvPicPr>
          <p:cNvPr id="3" name="Picture 33" descr="CAS-PPT-Slide-artwor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588"/>
            <a:ext cx="9144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2053" r:id="rId6" imgW="0" imgH="0" progId="TCLayout.ActiveDocument">
                  <p:embed/>
                </p:oleObj>
              </mc:Choice>
              <mc:Fallback>
                <p:oleObj r:id="rId6" imgW="0" imgH="0" progId="TCLayout.ActiveDocument">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 name="Footer Placeholder 3"/>
          <p:cNvSpPr>
            <a:spLocks noGrp="1"/>
          </p:cNvSpPr>
          <p:nvPr>
            <p:ph type="ftr" sz="quarter" idx="10"/>
          </p:nvPr>
        </p:nvSpPr>
        <p:spPr/>
        <p:txBody>
          <a:bodyPr/>
          <a:lstStyle>
            <a:lvl1pPr>
              <a:defRPr>
                <a:ea typeface="Geneva" charset="0"/>
              </a:defRPr>
            </a:lvl1pPr>
          </a:lstStyle>
          <a:p>
            <a:pPr>
              <a:defRPr/>
            </a:pPr>
            <a:r>
              <a:rPr lang="en-US" smtClean="0"/>
              <a:t>CAS is a division of the American Chemical Society.                                                                                Copyright 2015 American Chemical Society. All rights reserved.</a:t>
            </a:r>
            <a:endParaRPr lang="en-US"/>
          </a:p>
        </p:txBody>
      </p:sp>
      <p:sp>
        <p:nvSpPr>
          <p:cNvPr id="6" name="Slide Number Placeholder 4"/>
          <p:cNvSpPr>
            <a:spLocks noGrp="1"/>
          </p:cNvSpPr>
          <p:nvPr>
            <p:ph type="sldNum" sz="quarter" idx="11"/>
          </p:nvPr>
        </p:nvSpPr>
        <p:spPr/>
        <p:txBody>
          <a:bodyPr/>
          <a:lstStyle>
            <a:lvl1pPr>
              <a:defRPr/>
            </a:lvl1pPr>
          </a:lstStyle>
          <a:p>
            <a:pPr>
              <a:defRPr/>
            </a:pPr>
            <a:fld id="{E4172DAA-236C-4168-9D35-4EA8E395B6C4}" type="slidenum">
              <a:rPr lang="en-US"/>
              <a:pPr>
                <a:defRPr/>
              </a:pPr>
              <a:t>‹#›</a:t>
            </a:fld>
            <a:endParaRPr lang="en-US"/>
          </a:p>
        </p:txBody>
      </p:sp>
      <p:pic>
        <p:nvPicPr>
          <p:cNvPr id="9" name="Picture 8"/>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108211" y="2289999"/>
            <a:ext cx="2927578" cy="2927578"/>
          </a:xfrm>
          <a:prstGeom prst="rect">
            <a:avLst/>
          </a:prstGeom>
          <a:effectLst>
            <a:softEdge rad="558800"/>
          </a:effectLst>
        </p:spPr>
      </p:pic>
    </p:spTree>
    <p:extLst>
      <p:ext uri="{BB962C8B-B14F-4D97-AF65-F5344CB8AC3E}">
        <p14:creationId xmlns:p14="http://schemas.microsoft.com/office/powerpoint/2010/main" val="15291324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Molecules.jpg"/>
          <p:cNvPicPr>
            <a:picLocks noChangeAspect="1"/>
          </p:cNvPicPr>
          <p:nvPr userDrawn="1"/>
        </p:nvPicPr>
        <p:blipFill rotWithShape="1">
          <a:blip r:embed="rId4" cstate="email">
            <a:extLst>
              <a:ext uri="{28A0092B-C50C-407E-A947-70E740481C1C}">
                <a14:useLocalDpi xmlns:a14="http://schemas.microsoft.com/office/drawing/2010/main"/>
              </a:ext>
            </a:extLst>
          </a:blip>
          <a:srcRect l="10811" t="7746" r="38469" b="53162"/>
          <a:stretch/>
        </p:blipFill>
        <p:spPr>
          <a:xfrm rot="5400000" flipH="1">
            <a:off x="-242932" y="242929"/>
            <a:ext cx="2112839" cy="1626978"/>
          </a:xfrm>
          <a:prstGeom prst="rect">
            <a:avLst/>
          </a:prstGeom>
          <a:noFill/>
          <a:ln>
            <a:noFill/>
          </a:ln>
        </p:spPr>
      </p:pic>
      <p:pic>
        <p:nvPicPr>
          <p:cNvPr id="5" name="Picture 33" descr="CAS-PPT-Slide-artwor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588"/>
            <a:ext cx="9144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6969" r:id="rId6" imgW="0" imgH="0" progId="TCLayout.ActiveDocument">
                  <p:embed/>
                </p:oleObj>
              </mc:Choice>
              <mc:Fallback>
                <p:oleObj r:id="rId6" imgW="0" imgH="0" progId="TCLayout.ActiveDocument">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itle 1"/>
          <p:cNvSpPr>
            <a:spLocks noGrp="1"/>
          </p:cNvSpPr>
          <p:nvPr>
            <p:ph type="title"/>
          </p:nvPr>
        </p:nvSpPr>
        <p:spPr>
          <a:xfrm>
            <a:off x="1252728" y="808736"/>
            <a:ext cx="7651560" cy="6159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15913" y="1574356"/>
            <a:ext cx="4208462" cy="47910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6775" y="1574356"/>
            <a:ext cx="4210050" cy="47910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5"/>
          <p:cNvSpPr>
            <a:spLocks noGrp="1"/>
          </p:cNvSpPr>
          <p:nvPr>
            <p:ph type="ftr" sz="quarter" idx="10"/>
          </p:nvPr>
        </p:nvSpPr>
        <p:spPr/>
        <p:txBody>
          <a:bodyPr/>
          <a:lstStyle>
            <a:lvl1pPr>
              <a:defRPr>
                <a:ea typeface="Geneva" charset="0"/>
              </a:defRPr>
            </a:lvl1pPr>
          </a:lstStyle>
          <a:p>
            <a:pPr>
              <a:defRPr/>
            </a:pPr>
            <a:r>
              <a:rPr lang="en-US" smtClean="0"/>
              <a:t>CAS is a division of the American Chemical Society.                                                                                Copyright 2015 American Chemical Society. All rights reserved.</a:t>
            </a:r>
            <a:endParaRPr lang="en-US"/>
          </a:p>
        </p:txBody>
      </p:sp>
      <p:sp>
        <p:nvSpPr>
          <p:cNvPr id="8" name="Slide Number Placeholder 6"/>
          <p:cNvSpPr>
            <a:spLocks noGrp="1"/>
          </p:cNvSpPr>
          <p:nvPr>
            <p:ph type="sldNum" sz="quarter" idx="11"/>
          </p:nvPr>
        </p:nvSpPr>
        <p:spPr/>
        <p:txBody>
          <a:bodyPr/>
          <a:lstStyle>
            <a:lvl1pPr>
              <a:defRPr/>
            </a:lvl1pPr>
          </a:lstStyle>
          <a:p>
            <a:pPr>
              <a:defRPr/>
            </a:pPr>
            <a:fld id="{0100CFBE-FB43-4EF5-BB00-A187295ACB7B}" type="slidenum">
              <a:rPr lang="en-US"/>
              <a:pPr>
                <a:defRPr/>
              </a:pPr>
              <a:t>‹#›</a:t>
            </a:fld>
            <a:endParaRPr lang="en-US"/>
          </a:p>
        </p:txBody>
      </p:sp>
    </p:spTree>
    <p:extLst>
      <p:ext uri="{BB962C8B-B14F-4D97-AF65-F5344CB8AC3E}">
        <p14:creationId xmlns:p14="http://schemas.microsoft.com/office/powerpoint/2010/main" val="38802498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40" descr="CAS-PPT-Title-artwor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
          <p:cNvGrpSpPr>
            <a:grpSpLocks/>
          </p:cNvGrpSpPr>
          <p:nvPr/>
        </p:nvGrpSpPr>
        <p:grpSpPr bwMode="auto">
          <a:xfrm>
            <a:off x="596900" y="611188"/>
            <a:ext cx="7950200" cy="5480050"/>
            <a:chOff x="366713" y="950913"/>
            <a:chExt cx="8410575" cy="5797550"/>
          </a:xfrm>
        </p:grpSpPr>
        <p:pic>
          <p:nvPicPr>
            <p:cNvPr id="5" name="Picture 11" descr="Speach Bubble group.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713" y="3214688"/>
              <a:ext cx="84105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AS Customer Center Logo-pp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8615" y="950913"/>
              <a:ext cx="37496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845549" y="3030104"/>
              <a:ext cx="3123736" cy="140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Geneva" charset="-128"/>
                </a:defRPr>
              </a:lvl1pPr>
              <a:lvl2pPr marL="742950" indent="-285750" eaLnBrk="0" hangingPunct="0">
                <a:defRPr sz="2400">
                  <a:solidFill>
                    <a:schemeClr val="tx1"/>
                  </a:solidFill>
                  <a:latin typeface="Times New Roman" pitchFamily="18" charset="0"/>
                  <a:ea typeface="Geneva" charset="-128"/>
                </a:defRPr>
              </a:lvl2pPr>
              <a:lvl3pPr marL="1143000" indent="-228600" eaLnBrk="0" hangingPunct="0">
                <a:defRPr sz="2400">
                  <a:solidFill>
                    <a:schemeClr val="tx1"/>
                  </a:solidFill>
                  <a:latin typeface="Times New Roman" pitchFamily="18" charset="0"/>
                  <a:ea typeface="Geneva" charset="-128"/>
                </a:defRPr>
              </a:lvl3pPr>
              <a:lvl4pPr marL="1600200" indent="-228600" eaLnBrk="0" hangingPunct="0">
                <a:defRPr sz="2400">
                  <a:solidFill>
                    <a:schemeClr val="tx1"/>
                  </a:solidFill>
                  <a:latin typeface="Times New Roman" pitchFamily="18" charset="0"/>
                  <a:ea typeface="Geneva" charset="-128"/>
                </a:defRPr>
              </a:lvl4pPr>
              <a:lvl5pPr marL="2057400" indent="-228600" eaLnBrk="0" hangingPunct="0">
                <a:defRPr sz="2400">
                  <a:solidFill>
                    <a:schemeClr val="tx1"/>
                  </a:solidFill>
                  <a:latin typeface="Times New Roman" pitchFamily="18" charset="0"/>
                  <a:ea typeface="Geneva"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Geneva"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Geneva"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Geneva"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Geneva" charset="-128"/>
                </a:defRPr>
              </a:lvl9pPr>
            </a:lstStyle>
            <a:p>
              <a:pPr eaLnBrk="1" hangingPunct="1">
                <a:defRPr/>
              </a:pPr>
              <a:r>
                <a:rPr lang="en-US" sz="2000" b="1" smtClean="0">
                  <a:solidFill>
                    <a:srgbClr val="274598"/>
                  </a:solidFill>
                  <a:latin typeface="Calibri" pitchFamily="34" charset="0"/>
                  <a:ea typeface="MS PGothic" pitchFamily="34" charset="-128"/>
                </a:rPr>
                <a:t>Ask us! We can help. </a:t>
              </a:r>
            </a:p>
            <a:p>
              <a:pPr eaLnBrk="1" hangingPunct="1">
                <a:defRPr/>
              </a:pPr>
              <a:r>
                <a:rPr lang="en-US" sz="2000" smtClean="0">
                  <a:solidFill>
                    <a:srgbClr val="719BD6"/>
                  </a:solidFill>
                  <a:latin typeface="Calibri" pitchFamily="34" charset="0"/>
                  <a:ea typeface="MS PGothic" pitchFamily="34" charset="-128"/>
                </a:rPr>
                <a:t>• Account information </a:t>
              </a:r>
            </a:p>
            <a:p>
              <a:pPr eaLnBrk="1" hangingPunct="1">
                <a:defRPr/>
              </a:pPr>
              <a:r>
                <a:rPr lang="en-US" sz="2000" smtClean="0">
                  <a:solidFill>
                    <a:srgbClr val="719BD6"/>
                  </a:solidFill>
                  <a:latin typeface="Calibri" pitchFamily="34" charset="0"/>
                  <a:ea typeface="MS PGothic" pitchFamily="34" charset="-128"/>
                </a:rPr>
                <a:t>• How to</a:t>
              </a:r>
            </a:p>
            <a:p>
              <a:pPr eaLnBrk="1" hangingPunct="1">
                <a:defRPr/>
              </a:pPr>
              <a:r>
                <a:rPr lang="en-US" sz="2000" smtClean="0">
                  <a:solidFill>
                    <a:srgbClr val="719BD6"/>
                  </a:solidFill>
                  <a:latin typeface="Calibri" pitchFamily="34" charset="0"/>
                  <a:ea typeface="MS PGothic" pitchFamily="34" charset="-128"/>
                </a:rPr>
                <a:t>• IT support</a:t>
              </a:r>
            </a:p>
          </p:txBody>
        </p:sp>
        <p:sp>
          <p:nvSpPr>
            <p:cNvPr id="8" name="TextBox 7"/>
            <p:cNvSpPr txBox="1">
              <a:spLocks noChangeArrowheads="1"/>
            </p:cNvSpPr>
            <p:nvPr/>
          </p:nvSpPr>
          <p:spPr bwMode="auto">
            <a:xfrm>
              <a:off x="366713" y="3970610"/>
              <a:ext cx="1936381" cy="7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Geneva" charset="-128"/>
                </a:defRPr>
              </a:lvl1pPr>
              <a:lvl2pPr marL="742950" indent="-285750" eaLnBrk="0" hangingPunct="0">
                <a:defRPr sz="2400">
                  <a:solidFill>
                    <a:schemeClr val="tx1"/>
                  </a:solidFill>
                  <a:latin typeface="Times New Roman" pitchFamily="18" charset="0"/>
                  <a:ea typeface="Geneva" charset="-128"/>
                </a:defRPr>
              </a:lvl2pPr>
              <a:lvl3pPr marL="1143000" indent="-228600" eaLnBrk="0" hangingPunct="0">
                <a:defRPr sz="2400">
                  <a:solidFill>
                    <a:schemeClr val="tx1"/>
                  </a:solidFill>
                  <a:latin typeface="Times New Roman" pitchFamily="18" charset="0"/>
                  <a:ea typeface="Geneva" charset="-128"/>
                </a:defRPr>
              </a:lvl3pPr>
              <a:lvl4pPr marL="1600200" indent="-228600" eaLnBrk="0" hangingPunct="0">
                <a:defRPr sz="2400">
                  <a:solidFill>
                    <a:schemeClr val="tx1"/>
                  </a:solidFill>
                  <a:latin typeface="Times New Roman" pitchFamily="18" charset="0"/>
                  <a:ea typeface="Geneva" charset="-128"/>
                </a:defRPr>
              </a:lvl4pPr>
              <a:lvl5pPr marL="2057400" indent="-228600" eaLnBrk="0" hangingPunct="0">
                <a:defRPr sz="2400">
                  <a:solidFill>
                    <a:schemeClr val="tx1"/>
                  </a:solidFill>
                  <a:latin typeface="Times New Roman" pitchFamily="18" charset="0"/>
                  <a:ea typeface="Geneva"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Geneva"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Geneva"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Geneva"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Geneva" charset="-128"/>
                </a:defRPr>
              </a:lvl9pPr>
            </a:lstStyle>
            <a:p>
              <a:pPr eaLnBrk="1" hangingPunct="1">
                <a:defRPr/>
              </a:pPr>
              <a:r>
                <a:rPr lang="ja-JP" altLang="en-US" sz="1400" smtClean="0">
                  <a:solidFill>
                    <a:schemeClr val="bg1"/>
                  </a:solidFill>
                  <a:latin typeface="Calibri" pitchFamily="34" charset="0"/>
                  <a:ea typeface="MS PGothic" pitchFamily="34" charset="-128"/>
                </a:rPr>
                <a:t>“</a:t>
              </a:r>
              <a:r>
                <a:rPr lang="en-US" altLang="ja-JP" sz="1400" smtClean="0">
                  <a:solidFill>
                    <a:schemeClr val="bg1"/>
                  </a:solidFill>
                  <a:latin typeface="Calibri" pitchFamily="34" charset="0"/>
                  <a:ea typeface="MS PGothic" pitchFamily="34" charset="-128"/>
                </a:rPr>
                <a:t>I need to </a:t>
              </a:r>
            </a:p>
            <a:p>
              <a:pPr eaLnBrk="1" hangingPunct="1">
                <a:defRPr/>
              </a:pPr>
              <a:r>
                <a:rPr lang="en-US" sz="1400" smtClean="0">
                  <a:solidFill>
                    <a:schemeClr val="bg1"/>
                  </a:solidFill>
                  <a:latin typeface="Calibri" pitchFamily="34" charset="0"/>
                  <a:ea typeface="MS PGothic" pitchFamily="34" charset="-128"/>
                </a:rPr>
                <a:t>change something </a:t>
              </a:r>
            </a:p>
            <a:p>
              <a:pPr eaLnBrk="1" hangingPunct="1">
                <a:defRPr/>
              </a:pPr>
              <a:r>
                <a:rPr lang="en-US" sz="1400" smtClean="0">
                  <a:solidFill>
                    <a:schemeClr val="bg1"/>
                  </a:solidFill>
                  <a:latin typeface="Calibri" pitchFamily="34" charset="0"/>
                  <a:ea typeface="MS PGothic" pitchFamily="34" charset="-128"/>
                </a:rPr>
                <a:t>on my account.</a:t>
              </a:r>
              <a:r>
                <a:rPr lang="ja-JP" altLang="en-US" sz="1400" smtClean="0">
                  <a:solidFill>
                    <a:schemeClr val="bg1"/>
                  </a:solidFill>
                  <a:latin typeface="Calibri" pitchFamily="34" charset="0"/>
                  <a:ea typeface="MS PGothic" pitchFamily="34" charset="-128"/>
                </a:rPr>
                <a:t>”</a:t>
              </a:r>
              <a:endParaRPr lang="en-US" sz="1400" smtClean="0">
                <a:solidFill>
                  <a:schemeClr val="bg1"/>
                </a:solidFill>
                <a:latin typeface="Calibri" pitchFamily="34" charset="0"/>
                <a:ea typeface="MS PGothic" pitchFamily="34" charset="-128"/>
              </a:endParaRPr>
            </a:p>
          </p:txBody>
        </p:sp>
        <p:sp>
          <p:nvSpPr>
            <p:cNvPr id="9" name="TextBox 8"/>
            <p:cNvSpPr txBox="1">
              <a:spLocks noChangeArrowheads="1"/>
            </p:cNvSpPr>
            <p:nvPr/>
          </p:nvSpPr>
          <p:spPr bwMode="auto">
            <a:xfrm>
              <a:off x="1404599" y="5164717"/>
              <a:ext cx="2362956" cy="7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Geneva" charset="-128"/>
                </a:defRPr>
              </a:lvl1pPr>
              <a:lvl2pPr marL="742950" indent="-285750" eaLnBrk="0" hangingPunct="0">
                <a:defRPr sz="2400">
                  <a:solidFill>
                    <a:schemeClr val="tx1"/>
                  </a:solidFill>
                  <a:latin typeface="Times New Roman" pitchFamily="18" charset="0"/>
                  <a:ea typeface="Geneva" charset="-128"/>
                </a:defRPr>
              </a:lvl2pPr>
              <a:lvl3pPr marL="1143000" indent="-228600" eaLnBrk="0" hangingPunct="0">
                <a:defRPr sz="2400">
                  <a:solidFill>
                    <a:schemeClr val="tx1"/>
                  </a:solidFill>
                  <a:latin typeface="Times New Roman" pitchFamily="18" charset="0"/>
                  <a:ea typeface="Geneva" charset="-128"/>
                </a:defRPr>
              </a:lvl3pPr>
              <a:lvl4pPr marL="1600200" indent="-228600" eaLnBrk="0" hangingPunct="0">
                <a:defRPr sz="2400">
                  <a:solidFill>
                    <a:schemeClr val="tx1"/>
                  </a:solidFill>
                  <a:latin typeface="Times New Roman" pitchFamily="18" charset="0"/>
                  <a:ea typeface="Geneva" charset="-128"/>
                </a:defRPr>
              </a:lvl4pPr>
              <a:lvl5pPr marL="2057400" indent="-228600" eaLnBrk="0" hangingPunct="0">
                <a:defRPr sz="2400">
                  <a:solidFill>
                    <a:schemeClr val="tx1"/>
                  </a:solidFill>
                  <a:latin typeface="Times New Roman" pitchFamily="18" charset="0"/>
                  <a:ea typeface="Geneva"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Geneva"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Geneva"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Geneva"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Geneva" charset="-128"/>
                </a:defRPr>
              </a:lvl9pPr>
            </a:lstStyle>
            <a:p>
              <a:pPr eaLnBrk="1" hangingPunct="1">
                <a:defRPr/>
              </a:pPr>
              <a:r>
                <a:rPr lang="ja-JP" altLang="en-US" sz="2900" b="1" baseline="30000" smtClean="0">
                  <a:solidFill>
                    <a:srgbClr val="FFFFFF"/>
                  </a:solidFill>
                  <a:latin typeface="Calibri" pitchFamily="34" charset="0"/>
                  <a:ea typeface="MS PGothic" pitchFamily="34" charset="-128"/>
                </a:rPr>
                <a:t>“</a:t>
              </a:r>
              <a:r>
                <a:rPr lang="en-US" altLang="ja-JP" sz="2900" b="1" baseline="30000" smtClean="0">
                  <a:solidFill>
                    <a:srgbClr val="FFFFFF"/>
                  </a:solidFill>
                  <a:latin typeface="Calibri" pitchFamily="34" charset="0"/>
                  <a:ea typeface="MS PGothic" pitchFamily="34" charset="-128"/>
                </a:rPr>
                <a:t>Can I speak with someone in IT?</a:t>
              </a:r>
              <a:r>
                <a:rPr lang="ja-JP" altLang="en-US" sz="2900" b="1" baseline="30000" smtClean="0">
                  <a:solidFill>
                    <a:srgbClr val="FFFFFF"/>
                  </a:solidFill>
                  <a:latin typeface="Calibri" pitchFamily="34" charset="0"/>
                  <a:ea typeface="MS PGothic" pitchFamily="34" charset="-128"/>
                </a:rPr>
                <a:t>”</a:t>
              </a:r>
              <a:endParaRPr lang="en-US" sz="2900" b="1" baseline="30000" smtClean="0">
                <a:solidFill>
                  <a:srgbClr val="FFFFFF"/>
                </a:solidFill>
                <a:latin typeface="Calibri" pitchFamily="34" charset="0"/>
                <a:ea typeface="MS PGothic" pitchFamily="34" charset="-128"/>
              </a:endParaRPr>
            </a:p>
          </p:txBody>
        </p:sp>
        <p:sp>
          <p:nvSpPr>
            <p:cNvPr id="10" name="TextBox 9"/>
            <p:cNvSpPr txBox="1">
              <a:spLocks noChangeArrowheads="1"/>
            </p:cNvSpPr>
            <p:nvPr/>
          </p:nvSpPr>
          <p:spPr bwMode="auto">
            <a:xfrm>
              <a:off x="3767555" y="5577868"/>
              <a:ext cx="2480515" cy="64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Geneva" charset="-128"/>
                </a:defRPr>
              </a:lvl1pPr>
              <a:lvl2pPr marL="742950" indent="-285750" eaLnBrk="0" hangingPunct="0">
                <a:defRPr sz="2400">
                  <a:solidFill>
                    <a:schemeClr val="tx1"/>
                  </a:solidFill>
                  <a:latin typeface="Times New Roman" pitchFamily="18" charset="0"/>
                  <a:ea typeface="Geneva" charset="-128"/>
                </a:defRPr>
              </a:lvl2pPr>
              <a:lvl3pPr marL="1143000" indent="-228600" eaLnBrk="0" hangingPunct="0">
                <a:defRPr sz="2400">
                  <a:solidFill>
                    <a:schemeClr val="tx1"/>
                  </a:solidFill>
                  <a:latin typeface="Times New Roman" pitchFamily="18" charset="0"/>
                  <a:ea typeface="Geneva" charset="-128"/>
                </a:defRPr>
              </a:lvl3pPr>
              <a:lvl4pPr marL="1600200" indent="-228600" eaLnBrk="0" hangingPunct="0">
                <a:defRPr sz="2400">
                  <a:solidFill>
                    <a:schemeClr val="tx1"/>
                  </a:solidFill>
                  <a:latin typeface="Times New Roman" pitchFamily="18" charset="0"/>
                  <a:ea typeface="Geneva" charset="-128"/>
                </a:defRPr>
              </a:lvl4pPr>
              <a:lvl5pPr marL="2057400" indent="-228600" eaLnBrk="0" hangingPunct="0">
                <a:defRPr sz="2400">
                  <a:solidFill>
                    <a:schemeClr val="tx1"/>
                  </a:solidFill>
                  <a:latin typeface="Times New Roman" pitchFamily="18" charset="0"/>
                  <a:ea typeface="Geneva"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Geneva"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Geneva"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Geneva"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Geneva" charset="-128"/>
                </a:defRPr>
              </a:lvl9pPr>
            </a:lstStyle>
            <a:p>
              <a:pPr eaLnBrk="1" hangingPunct="1">
                <a:defRPr/>
              </a:pPr>
              <a:r>
                <a:rPr lang="ja-JP" altLang="en-US" sz="1700" smtClean="0">
                  <a:solidFill>
                    <a:srgbClr val="FFFFFF"/>
                  </a:solidFill>
                  <a:latin typeface="Calibri" pitchFamily="34" charset="0"/>
                  <a:ea typeface="MS PGothic" pitchFamily="34" charset="-128"/>
                </a:rPr>
                <a:t>“</a:t>
              </a:r>
              <a:r>
                <a:rPr lang="en-US" altLang="ja-JP" sz="1700" smtClean="0">
                  <a:solidFill>
                    <a:srgbClr val="FFFFFF"/>
                  </a:solidFill>
                  <a:latin typeface="Calibri" pitchFamily="34" charset="0"/>
                  <a:ea typeface="MS PGothic" pitchFamily="34" charset="-128"/>
                </a:rPr>
                <a:t>I need help with my search strategy.</a:t>
              </a:r>
              <a:r>
                <a:rPr lang="ja-JP" altLang="en-US" sz="1700" smtClean="0">
                  <a:solidFill>
                    <a:srgbClr val="FFFFFF"/>
                  </a:solidFill>
                  <a:latin typeface="Calibri" pitchFamily="34" charset="0"/>
                  <a:ea typeface="MS PGothic" pitchFamily="34" charset="-128"/>
                </a:rPr>
                <a:t>”</a:t>
              </a:r>
              <a:endParaRPr lang="en-US" sz="1700" smtClean="0">
                <a:solidFill>
                  <a:srgbClr val="FFFFFF"/>
                </a:solidFill>
                <a:latin typeface="Calibri" pitchFamily="34" charset="0"/>
                <a:ea typeface="MS PGothic" pitchFamily="34" charset="-128"/>
              </a:endParaRPr>
            </a:p>
          </p:txBody>
        </p:sp>
        <p:sp>
          <p:nvSpPr>
            <p:cNvPr id="11" name="TextBox 10"/>
            <p:cNvSpPr txBox="1">
              <a:spLocks noChangeArrowheads="1"/>
            </p:cNvSpPr>
            <p:nvPr/>
          </p:nvSpPr>
          <p:spPr bwMode="auto">
            <a:xfrm>
              <a:off x="5630040" y="3335768"/>
              <a:ext cx="3078392" cy="268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600" dirty="0" smtClean="0">
                  <a:solidFill>
                    <a:srgbClr val="FFFFFF"/>
                  </a:solidFill>
                  <a:latin typeface="Calibri" charset="0"/>
                </a:rPr>
                <a:t> </a:t>
              </a:r>
              <a:r>
                <a:rPr lang="en-US" sz="1600" b="1" dirty="0" smtClean="0">
                  <a:solidFill>
                    <a:srgbClr val="FFFFFF"/>
                  </a:solidFill>
                  <a:latin typeface="Calibri" charset="0"/>
                </a:rPr>
                <a:t>Phone:  </a:t>
              </a:r>
            </a:p>
            <a:p>
              <a:pPr eaLnBrk="1" hangingPunct="1">
                <a:defRPr/>
              </a:pPr>
              <a:r>
                <a:rPr lang="en-US" sz="1600" dirty="0" smtClean="0">
                  <a:solidFill>
                    <a:srgbClr val="FFFFFF"/>
                  </a:solidFill>
                  <a:latin typeface="Calibri" charset="0"/>
                </a:rPr>
                <a:t>1-800-753-4227 </a:t>
              </a:r>
              <a:br>
                <a:rPr lang="en-US" sz="1600" dirty="0" smtClean="0">
                  <a:solidFill>
                    <a:srgbClr val="FFFFFF"/>
                  </a:solidFill>
                  <a:latin typeface="Calibri" charset="0"/>
                </a:rPr>
              </a:br>
              <a:r>
                <a:rPr lang="en-US" sz="1600" dirty="0" smtClean="0">
                  <a:solidFill>
                    <a:srgbClr val="FFFFFF"/>
                  </a:solidFill>
                  <a:latin typeface="Calibri" charset="0"/>
                </a:rPr>
                <a:t>(North America)</a:t>
              </a:r>
            </a:p>
            <a:p>
              <a:pPr eaLnBrk="1" hangingPunct="1">
                <a:spcBef>
                  <a:spcPts val="600"/>
                </a:spcBef>
                <a:defRPr/>
              </a:pPr>
              <a:r>
                <a:rPr lang="en-US" sz="1600" dirty="0" smtClean="0">
                  <a:solidFill>
                    <a:srgbClr val="FFFFFF"/>
                  </a:solidFill>
                  <a:latin typeface="Calibri" charset="0"/>
                </a:rPr>
                <a:t>1-614-447-3700 </a:t>
              </a:r>
              <a:br>
                <a:rPr lang="en-US" sz="1600" dirty="0" smtClean="0">
                  <a:solidFill>
                    <a:srgbClr val="FFFFFF"/>
                  </a:solidFill>
                  <a:latin typeface="Calibri" charset="0"/>
                </a:rPr>
              </a:br>
              <a:r>
                <a:rPr lang="en-US" sz="1600" dirty="0" smtClean="0">
                  <a:solidFill>
                    <a:srgbClr val="FFFFFF"/>
                  </a:solidFill>
                  <a:latin typeface="Calibri" charset="0"/>
                </a:rPr>
                <a:t>(outside North America)</a:t>
              </a:r>
            </a:p>
            <a:p>
              <a:pPr eaLnBrk="1" hangingPunct="1">
                <a:spcBef>
                  <a:spcPts val="600"/>
                </a:spcBef>
                <a:defRPr/>
              </a:pPr>
              <a:r>
                <a:rPr lang="en-US" sz="1600" b="1" dirty="0" smtClean="0">
                  <a:solidFill>
                    <a:srgbClr val="FFFFFF"/>
                  </a:solidFill>
                  <a:latin typeface="Calibri" charset="0"/>
                </a:rPr>
                <a:t> Email:  </a:t>
              </a:r>
              <a:br>
                <a:rPr lang="en-US" sz="1600" b="1" dirty="0" smtClean="0">
                  <a:solidFill>
                    <a:srgbClr val="FFFFFF"/>
                  </a:solidFill>
                  <a:latin typeface="Calibri" charset="0"/>
                </a:rPr>
              </a:br>
              <a:r>
                <a:rPr lang="en-US" sz="1600" dirty="0" err="1" smtClean="0">
                  <a:solidFill>
                    <a:srgbClr val="FFFFFF"/>
                  </a:solidFill>
                  <a:latin typeface="Calibri" charset="0"/>
                </a:rPr>
                <a:t>help@cas.org</a:t>
              </a:r>
              <a:r>
                <a:rPr lang="en-US" sz="1600" dirty="0" smtClean="0">
                  <a:solidFill>
                    <a:srgbClr val="FFFFFF"/>
                  </a:solidFill>
                  <a:latin typeface="Calibri" charset="0"/>
                </a:rPr>
                <a:t>       </a:t>
              </a:r>
            </a:p>
            <a:p>
              <a:pPr eaLnBrk="1" hangingPunct="1">
                <a:spcBef>
                  <a:spcPts val="600"/>
                </a:spcBef>
                <a:defRPr/>
              </a:pPr>
              <a:r>
                <a:rPr lang="en-US" sz="1600" b="1" dirty="0" smtClean="0">
                  <a:solidFill>
                    <a:srgbClr val="FFFFFF"/>
                  </a:solidFill>
                  <a:latin typeface="Calibri" charset="0"/>
                </a:rPr>
                <a:t>Web:  </a:t>
              </a:r>
              <a:br>
                <a:rPr lang="en-US" sz="1600" b="1" dirty="0" smtClean="0">
                  <a:solidFill>
                    <a:srgbClr val="FFFFFF"/>
                  </a:solidFill>
                  <a:latin typeface="Calibri" charset="0"/>
                </a:rPr>
              </a:br>
              <a:r>
                <a:rPr lang="en-US" sz="1600" dirty="0" err="1" smtClean="0">
                  <a:solidFill>
                    <a:srgbClr val="FFFFFF"/>
                  </a:solidFill>
                  <a:latin typeface="Calibri" charset="0"/>
                </a:rPr>
                <a:t>www.cas.org</a:t>
              </a:r>
              <a:endParaRPr lang="en-US" sz="1600" dirty="0" smtClean="0">
                <a:solidFill>
                  <a:srgbClr val="FFFFFF"/>
                </a:solidFill>
                <a:latin typeface="Calibri" charset="0"/>
              </a:endParaRPr>
            </a:p>
          </p:txBody>
        </p:sp>
      </p:grpSp>
      <p:pic>
        <p:nvPicPr>
          <p:cNvPr id="12" name="Picture 40" descr="CAS-PPT-Title-artwork"/>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90554"/>
          <a:stretch/>
        </p:blipFill>
        <p:spPr bwMode="auto">
          <a:xfrm>
            <a:off x="0" y="6208776"/>
            <a:ext cx="9144000" cy="6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5944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Informa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27837" y="4642352"/>
            <a:ext cx="822713" cy="822713"/>
          </a:xfrm>
          <a:prstGeom prst="rect">
            <a:avLst/>
          </a:prstGeom>
        </p:spPr>
      </p:pic>
      <p:pic>
        <p:nvPicPr>
          <p:cNvPr id="8" name="Picture 7" descr="Molecules.jpg"/>
          <p:cNvPicPr>
            <a:picLocks noChangeAspect="1"/>
          </p:cNvPicPr>
          <p:nvPr userDrawn="1"/>
        </p:nvPicPr>
        <p:blipFill rotWithShape="1">
          <a:blip r:embed="rId5" cstate="email">
            <a:extLst>
              <a:ext uri="{28A0092B-C50C-407E-A947-70E740481C1C}">
                <a14:useLocalDpi xmlns:a14="http://schemas.microsoft.com/office/drawing/2010/main"/>
              </a:ext>
            </a:extLst>
          </a:blip>
          <a:srcRect l="10811" t="7746" r="38469" b="53162"/>
          <a:stretch/>
        </p:blipFill>
        <p:spPr>
          <a:xfrm rot="5400000" flipH="1">
            <a:off x="-242932" y="242929"/>
            <a:ext cx="2112839" cy="1626978"/>
          </a:xfrm>
          <a:prstGeom prst="rect">
            <a:avLst/>
          </a:prstGeom>
          <a:noFill/>
          <a:ln>
            <a:noFill/>
          </a:ln>
        </p:spPr>
      </p:pic>
      <p:pic>
        <p:nvPicPr>
          <p:cNvPr id="3" name="Picture 33" descr="CAS-PPT-Slide-artwor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1588"/>
            <a:ext cx="9144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053" r:id="rId7" imgW="0" imgH="0" progId="TCLayout.ActiveDocument">
                  <p:embed/>
                </p:oleObj>
              </mc:Choice>
              <mc:Fallback>
                <p:oleObj r:id="rId7" imgW="0" imgH="0" progId="TCLayout.ActiveDocument">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itle 1"/>
          <p:cNvSpPr>
            <a:spLocks noGrp="1"/>
          </p:cNvSpPr>
          <p:nvPr>
            <p:ph type="title" hasCustomPrompt="1"/>
          </p:nvPr>
        </p:nvSpPr>
        <p:spPr>
          <a:xfrm>
            <a:off x="722376" y="2198624"/>
            <a:ext cx="7651560" cy="615950"/>
          </a:xfrm>
        </p:spPr>
        <p:txBody>
          <a:bodyPr/>
          <a:lstStyle>
            <a:lvl1pPr algn="ctr">
              <a:defRPr/>
            </a:lvl1pPr>
          </a:lstStyle>
          <a:p>
            <a:r>
              <a:rPr lang="en-US" dirty="0" smtClean="0"/>
              <a:t>Presenter’s Name</a:t>
            </a:r>
            <a:endParaRPr lang="en-US" dirty="0"/>
          </a:p>
        </p:txBody>
      </p:sp>
      <p:sp>
        <p:nvSpPr>
          <p:cNvPr id="10" name="Text Placeholder 9"/>
          <p:cNvSpPr>
            <a:spLocks noGrp="1"/>
          </p:cNvSpPr>
          <p:nvPr>
            <p:ph type="body" sz="quarter" idx="13" hasCustomPrompt="1"/>
          </p:nvPr>
        </p:nvSpPr>
        <p:spPr>
          <a:xfrm>
            <a:off x="722313" y="2898521"/>
            <a:ext cx="7662735" cy="466471"/>
          </a:xfrm>
        </p:spPr>
        <p:txBody>
          <a:bodyPr/>
          <a:lstStyle>
            <a:lvl1pPr marL="0" indent="0" algn="ctr">
              <a:spcBef>
                <a:spcPts val="600"/>
              </a:spcBef>
              <a:buNone/>
              <a:defRPr sz="2200" b="0"/>
            </a:lvl1pPr>
          </a:lstStyle>
          <a:p>
            <a:pPr lvl="0"/>
            <a:r>
              <a:rPr lang="en-US" dirty="0" smtClean="0"/>
              <a:t>Presenter’s Title</a:t>
            </a:r>
          </a:p>
        </p:txBody>
      </p:sp>
      <p:sp>
        <p:nvSpPr>
          <p:cNvPr id="11" name="TextBox 10"/>
          <p:cNvSpPr txBox="1"/>
          <p:nvPr userDrawn="1"/>
        </p:nvSpPr>
        <p:spPr>
          <a:xfrm>
            <a:off x="3447288" y="4510770"/>
            <a:ext cx="2212848" cy="261610"/>
          </a:xfrm>
          <a:prstGeom prst="rect">
            <a:avLst/>
          </a:prstGeom>
          <a:noFill/>
        </p:spPr>
        <p:txBody>
          <a:bodyPr wrap="square" rtlCol="0">
            <a:spAutoFit/>
          </a:bodyPr>
          <a:lstStyle/>
          <a:p>
            <a:r>
              <a:rPr lang="en-US" sz="1100" b="1" dirty="0" smtClean="0">
                <a:latin typeface="Arial" pitchFamily="34" charset="0"/>
                <a:cs typeface="Arial" pitchFamily="34" charset="0"/>
              </a:rPr>
              <a:t>Connect with CAS:</a:t>
            </a:r>
            <a:endParaRPr lang="en-US" sz="1100" b="1" dirty="0">
              <a:latin typeface="Arial" pitchFamily="34" charset="0"/>
              <a:cs typeface="Arial" pitchFamily="34" charset="0"/>
            </a:endParaRPr>
          </a:p>
        </p:txBody>
      </p:sp>
      <p:sp>
        <p:nvSpPr>
          <p:cNvPr id="14" name="Text Placeholder 9"/>
          <p:cNvSpPr>
            <a:spLocks noGrp="1"/>
          </p:cNvSpPr>
          <p:nvPr>
            <p:ph type="body" sz="quarter" idx="14" hasCustomPrompt="1"/>
          </p:nvPr>
        </p:nvSpPr>
        <p:spPr>
          <a:xfrm>
            <a:off x="719182" y="3425825"/>
            <a:ext cx="7662735" cy="466471"/>
          </a:xfrm>
        </p:spPr>
        <p:txBody>
          <a:bodyPr/>
          <a:lstStyle>
            <a:lvl1pPr marL="0" indent="0" algn="ctr">
              <a:spcBef>
                <a:spcPts val="600"/>
              </a:spcBef>
              <a:buNone/>
              <a:defRPr sz="2200" b="0"/>
            </a:lvl1pPr>
          </a:lstStyle>
          <a:p>
            <a:pPr lvl="0"/>
            <a:r>
              <a:rPr lang="en-US" dirty="0" smtClean="0"/>
              <a:t>Contact Information</a:t>
            </a:r>
          </a:p>
        </p:txBody>
      </p:sp>
      <p:pic>
        <p:nvPicPr>
          <p:cNvPr id="15" name="Picture 14"/>
          <p:cNvPicPr>
            <a:picLocks noChangeAspect="1"/>
          </p:cNvPicPr>
          <p:nvPr userDrawn="1"/>
        </p:nvPicPr>
        <p:blipFill rotWithShape="1">
          <a:blip r:embed="rId8" cstate="email">
            <a:extLst>
              <a:ext uri="{28A0092B-C50C-407E-A947-70E740481C1C}">
                <a14:useLocalDpi xmlns:a14="http://schemas.microsoft.com/office/drawing/2010/main"/>
              </a:ext>
            </a:extLst>
          </a:blip>
          <a:srcRect l="73036" t="35354"/>
          <a:stretch/>
        </p:blipFill>
        <p:spPr>
          <a:xfrm>
            <a:off x="4610562" y="4802621"/>
            <a:ext cx="517492" cy="543885"/>
          </a:xfrm>
          <a:prstGeom prst="rect">
            <a:avLst/>
          </a:prstGeom>
        </p:spPr>
      </p:pic>
      <p:pic>
        <p:nvPicPr>
          <p:cNvPr id="17" name="Picture 40" descr="CAS-PPT-Title-artwork"/>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90554"/>
          <a:stretch/>
        </p:blipFill>
        <p:spPr bwMode="auto">
          <a:xfrm>
            <a:off x="0" y="6208776"/>
            <a:ext cx="9144000" cy="6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3969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raining or Content Heavy Slide">
    <p:spTree>
      <p:nvGrpSpPr>
        <p:cNvPr id="1" name=""/>
        <p:cNvGrpSpPr/>
        <p:nvPr/>
      </p:nvGrpSpPr>
      <p:grpSpPr>
        <a:xfrm>
          <a:off x="0" y="0"/>
          <a:ext cx="0" cy="0"/>
          <a:chOff x="0" y="0"/>
          <a:chExt cx="0" cy="0"/>
        </a:xfrm>
      </p:grpSpPr>
      <p:pic>
        <p:nvPicPr>
          <p:cNvPr id="4" name="Picture 3" descr="Background_3.jpg"/>
          <p:cNvPicPr>
            <a:picLocks noChangeAspect="1"/>
          </p:cNvPicPr>
          <p:nvPr userDrawn="1"/>
        </p:nvPicPr>
        <p:blipFill rotWithShape="1">
          <a:blip r:embed="rId3" cstate="email">
            <a:extLst>
              <a:ext uri="{28A0092B-C50C-407E-A947-70E740481C1C}">
                <a14:useLocalDpi xmlns:a14="http://schemas.microsoft.com/office/drawing/2010/main"/>
              </a:ext>
            </a:extLst>
          </a:blip>
          <a:srcRect b="93027"/>
          <a:stretch/>
        </p:blipFill>
        <p:spPr>
          <a:xfrm>
            <a:off x="0" y="0"/>
            <a:ext cx="9144000" cy="400050"/>
          </a:xfrm>
          <a:prstGeom prst="rect">
            <a:avLst/>
          </a:prstGeom>
        </p:spPr>
      </p:pic>
      <p:grpSp>
        <p:nvGrpSpPr>
          <p:cNvPr id="10" name="Group 9"/>
          <p:cNvGrpSpPr/>
          <p:nvPr userDrawn="1"/>
        </p:nvGrpSpPr>
        <p:grpSpPr>
          <a:xfrm>
            <a:off x="416970" y="6204342"/>
            <a:ext cx="4991673" cy="594323"/>
            <a:chOff x="416970" y="6204342"/>
            <a:chExt cx="4991673" cy="594323"/>
          </a:xfrm>
        </p:grpSpPr>
        <p:sp>
          <p:nvSpPr>
            <p:cNvPr id="11" name="TextBox 4"/>
            <p:cNvSpPr txBox="1"/>
            <p:nvPr userDrawn="1"/>
          </p:nvSpPr>
          <p:spPr>
            <a:xfrm>
              <a:off x="2672861" y="6491455"/>
              <a:ext cx="2735782" cy="301621"/>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80" dirty="0" smtClean="0">
                  <a:solidFill>
                    <a:schemeClr val="bg1">
                      <a:lumMod val="50000"/>
                    </a:schemeClr>
                  </a:solidFill>
                </a:rPr>
                <a:t>CAS is a</a:t>
              </a:r>
              <a:r>
                <a:rPr lang="en-US" sz="680" baseline="0" dirty="0" smtClean="0">
                  <a:solidFill>
                    <a:schemeClr val="bg1">
                      <a:lumMod val="50000"/>
                    </a:schemeClr>
                  </a:solidFill>
                </a:rPr>
                <a:t> division of the American Chemical Society.</a:t>
              </a:r>
            </a:p>
            <a:p>
              <a:pPr algn="l"/>
              <a:r>
                <a:rPr lang="en-US" sz="680" baseline="0" dirty="0" smtClean="0">
                  <a:solidFill>
                    <a:schemeClr val="bg1">
                      <a:lumMod val="50000"/>
                    </a:schemeClr>
                  </a:solidFill>
                </a:rPr>
                <a:t>Copyright 2015 American Chemical Society. All rights reserved.</a:t>
              </a:r>
              <a:endParaRPr lang="en-US" sz="680" dirty="0">
                <a:solidFill>
                  <a:schemeClr val="bg1">
                    <a:lumMod val="50000"/>
                  </a:schemeClr>
                </a:solidFill>
              </a:endParaRPr>
            </a:p>
          </p:txBody>
        </p:sp>
        <p:pic>
          <p:nvPicPr>
            <p:cNvPr id="12" name="Picture 11"/>
            <p:cNvPicPr>
              <a:picLocks noChangeAspect="1"/>
            </p:cNvPicPr>
            <p:nvPr userDrawn="1"/>
          </p:nvPicPr>
          <p:blipFill rotWithShape="1">
            <a:blip r:embed="rId4" cstate="email">
              <a:extLst>
                <a:ext uri="{28A0092B-C50C-407E-A947-70E740481C1C}">
                  <a14:useLocalDpi xmlns:a14="http://schemas.microsoft.com/office/drawing/2010/main"/>
                </a:ext>
              </a:extLst>
            </a:blip>
            <a:srcRect t="-11941" r="-5319" b="-12575"/>
            <a:stretch/>
          </p:blipFill>
          <p:spPr>
            <a:xfrm>
              <a:off x="416970" y="6204342"/>
              <a:ext cx="2245843" cy="594323"/>
            </a:xfrm>
            <a:prstGeom prst="rect">
              <a:avLst/>
            </a:prstGeom>
            <a:solidFill>
              <a:schemeClr val="bg1"/>
            </a:solidFill>
            <a:ln>
              <a:solidFill>
                <a:schemeClr val="bg1"/>
              </a:solidFill>
            </a:ln>
          </p:spPr>
        </p:pic>
      </p:grpSp>
      <p:sp>
        <p:nvSpPr>
          <p:cNvPr id="15" name="Title 14"/>
          <p:cNvSpPr>
            <a:spLocks noGrp="1" noChangeArrowheads="1"/>
          </p:cNvSpPr>
          <p:nvPr>
            <p:ph type="title"/>
            <p:custDataLst>
              <p:tags r:id="rId1"/>
            </p:custDataLst>
          </p:nvPr>
        </p:nvSpPr>
        <p:spPr bwMode="auto">
          <a:xfrm>
            <a:off x="416970" y="635000"/>
            <a:ext cx="840548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20" name="Content Placeholder 2"/>
          <p:cNvSpPr>
            <a:spLocks noGrp="1"/>
          </p:cNvSpPr>
          <p:nvPr>
            <p:ph idx="1"/>
          </p:nvPr>
        </p:nvSpPr>
        <p:spPr>
          <a:xfrm>
            <a:off x="416970" y="1366576"/>
            <a:ext cx="8405483" cy="4759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4"/>
          </p:nvPr>
        </p:nvSpPr>
        <p:spPr>
          <a:xfrm>
            <a:off x="8086725" y="6532895"/>
            <a:ext cx="609600" cy="228600"/>
          </a:xfrm>
          <a:prstGeom prst="rect">
            <a:avLst/>
          </a:prstGeom>
        </p:spPr>
        <p:txBody>
          <a:bodyPr/>
          <a:lstStyle>
            <a:lvl1pPr>
              <a:defRPr sz="900">
                <a:latin typeface="Arial" panose="020B0604020202020204" pitchFamily="34" charset="0"/>
                <a:cs typeface="Arial" panose="020B0604020202020204" pitchFamily="34" charset="0"/>
              </a:defRPr>
            </a:lvl1pPr>
          </a:lstStyle>
          <a:p>
            <a:pPr>
              <a:defRPr/>
            </a:pPr>
            <a:fld id="{CBAE6D50-0BB2-48D3-A904-9027531E1840}" type="slidenum">
              <a:rPr lang="en-US" smtClean="0"/>
              <a:pPr>
                <a:defRPr/>
              </a:pPr>
              <a:t>‹#›</a:t>
            </a:fld>
            <a:endParaRPr lang="en-US" dirty="0"/>
          </a:p>
        </p:txBody>
      </p:sp>
    </p:spTree>
    <p:extLst>
      <p:ext uri="{BB962C8B-B14F-4D97-AF65-F5344CB8AC3E}">
        <p14:creationId xmlns:p14="http://schemas.microsoft.com/office/powerpoint/2010/main" val="37477504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Molecules.jpg"/>
          <p:cNvPicPr>
            <a:picLocks noChangeAspect="1"/>
          </p:cNvPicPr>
          <p:nvPr/>
        </p:nvPicPr>
        <p:blipFill rotWithShape="1">
          <a:blip r:embed="rId15" cstate="email">
            <a:extLst>
              <a:ext uri="{28A0092B-C50C-407E-A947-70E740481C1C}">
                <a14:useLocalDpi xmlns:a14="http://schemas.microsoft.com/office/drawing/2010/main"/>
              </a:ext>
            </a:extLst>
          </a:blip>
          <a:srcRect l="-6244" t="-8104" r="46206" b="50000"/>
          <a:stretch/>
        </p:blipFill>
        <p:spPr>
          <a:xfrm flipH="1">
            <a:off x="-1" y="3221240"/>
            <a:ext cx="3761153" cy="3636760"/>
          </a:xfrm>
          <a:prstGeom prst="rect">
            <a:avLst/>
          </a:prstGeom>
          <a:noFill/>
          <a:ln>
            <a:noFill/>
          </a:ln>
        </p:spPr>
      </p:pic>
      <p:pic>
        <p:nvPicPr>
          <p:cNvPr id="1026" name="Picture 33" descr="CAS-PPT-Slide-artwork"/>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1588"/>
            <a:ext cx="9144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custDataLst>
              <p:tags r:id="rId12"/>
            </p:custDataLst>
          </p:nvPr>
        </p:nvSpPr>
        <p:spPr bwMode="auto">
          <a:xfrm>
            <a:off x="1252728" y="635000"/>
            <a:ext cx="765156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custDataLst>
              <p:tags r:id="rId13"/>
            </p:custDataLst>
          </p:nvPr>
        </p:nvSpPr>
        <p:spPr bwMode="gray">
          <a:xfrm>
            <a:off x="1252728" y="1373188"/>
            <a:ext cx="7653527"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aphicFrame>
        <p:nvGraphicFramePr>
          <p:cNvPr id="1029"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39" r:id="rId17" imgW="0" imgH="0" progId="TCLayout.ActiveDocument">
                  <p:embed/>
                </p:oleObj>
              </mc:Choice>
              <mc:Fallback>
                <p:oleObj r:id="rId17" imgW="0" imgH="0" progId="TCLayout.ActiveDocument">
                  <p:embed/>
                  <p:pic>
                    <p:nvPicPr>
                      <p:cNvPr id="0"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8918" name="Rectangle 6"/>
          <p:cNvSpPr>
            <a:spLocks noGrp="1" noChangeArrowheads="1"/>
          </p:cNvSpPr>
          <p:nvPr>
            <p:ph type="ftr" sz="quarter" idx="3"/>
          </p:nvPr>
        </p:nvSpPr>
        <p:spPr bwMode="auto">
          <a:xfrm>
            <a:off x="304800" y="6553200"/>
            <a:ext cx="868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900">
                <a:solidFill>
                  <a:srgbClr val="5F5F5F"/>
                </a:solidFill>
                <a:latin typeface="Arial" charset="0"/>
                <a:ea typeface="Arial" charset="0"/>
                <a:cs typeface="Arial" charset="0"/>
              </a:defRPr>
            </a:lvl1pPr>
          </a:lstStyle>
          <a:p>
            <a:pPr>
              <a:defRPr/>
            </a:pPr>
            <a:r>
              <a:rPr lang="en-US" smtClean="0"/>
              <a:t>CAS is a division of the American Chemical Society.                                                                                Copyright 2015 American Chemical Society. All rights reserved.</a:t>
            </a:r>
            <a:endParaRPr lang="en-US" dirty="0"/>
          </a:p>
        </p:txBody>
      </p:sp>
      <p:sp>
        <p:nvSpPr>
          <p:cNvPr id="38919" name="Rectangle 7"/>
          <p:cNvSpPr>
            <a:spLocks noGrp="1" noChangeArrowheads="1"/>
          </p:cNvSpPr>
          <p:nvPr>
            <p:ph type="sldNum" sz="quarter" idx="4"/>
          </p:nvPr>
        </p:nvSpPr>
        <p:spPr bwMode="auto">
          <a:xfrm>
            <a:off x="4038600" y="6553200"/>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a:solidFill>
                  <a:srgbClr val="5F5F5F"/>
                </a:solidFill>
                <a:latin typeface="Arial" pitchFamily="34" charset="0"/>
                <a:cs typeface="Arial" pitchFamily="34" charset="0"/>
              </a:defRPr>
            </a:lvl1pPr>
          </a:lstStyle>
          <a:p>
            <a:pPr>
              <a:defRPr/>
            </a:pPr>
            <a:fld id="{73DDD3C4-8A70-4D62-B33B-A0B74CD551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9" r:id="rId1"/>
    <p:sldLayoutId id="2147483851" r:id="rId2"/>
    <p:sldLayoutId id="2147483857" r:id="rId3"/>
    <p:sldLayoutId id="2147483856" r:id="rId4"/>
    <p:sldLayoutId id="2147483859" r:id="rId5"/>
    <p:sldLayoutId id="2147483854" r:id="rId6"/>
    <p:sldLayoutId id="2147483850" r:id="rId7"/>
    <p:sldLayoutId id="2147483858" r:id="rId8"/>
    <p:sldLayoutId id="2147483860" r:id="rId9"/>
  </p:sldLayoutIdLst>
  <p:timing>
    <p:tnLst>
      <p:par>
        <p:cTn id="1" dur="indefinite" restart="never" nodeType="tmRoot"/>
      </p:par>
    </p:tnLst>
  </p:timing>
  <p:hf hdr="0"/>
  <p:txStyles>
    <p:titleStyle>
      <a:lvl1pPr algn="l" rtl="0" eaLnBrk="1" fontAlgn="base" hangingPunct="1">
        <a:lnSpc>
          <a:spcPct val="85000"/>
        </a:lnSpc>
        <a:spcBef>
          <a:spcPct val="0"/>
        </a:spcBef>
        <a:spcAft>
          <a:spcPct val="0"/>
        </a:spcAft>
        <a:defRPr sz="2800" b="0">
          <a:solidFill>
            <a:srgbClr val="0079C1"/>
          </a:solidFill>
          <a:latin typeface="+mj-lt"/>
          <a:ea typeface="Geneva" charset="-128"/>
          <a:cs typeface="Geneva" charset="-128"/>
        </a:defRPr>
      </a:lvl1pPr>
      <a:lvl2pPr algn="l" rtl="0" eaLnBrk="1" fontAlgn="base" hangingPunct="1">
        <a:lnSpc>
          <a:spcPct val="85000"/>
        </a:lnSpc>
        <a:spcBef>
          <a:spcPct val="0"/>
        </a:spcBef>
        <a:spcAft>
          <a:spcPct val="0"/>
        </a:spcAft>
        <a:defRPr sz="2400" b="1">
          <a:solidFill>
            <a:srgbClr val="0062BF"/>
          </a:solidFill>
          <a:latin typeface="Arial" charset="0"/>
          <a:ea typeface="Geneva" charset="-128"/>
          <a:cs typeface="Geneva" charset="-128"/>
        </a:defRPr>
      </a:lvl2pPr>
      <a:lvl3pPr algn="l" rtl="0" eaLnBrk="1" fontAlgn="base" hangingPunct="1">
        <a:lnSpc>
          <a:spcPct val="85000"/>
        </a:lnSpc>
        <a:spcBef>
          <a:spcPct val="0"/>
        </a:spcBef>
        <a:spcAft>
          <a:spcPct val="0"/>
        </a:spcAft>
        <a:defRPr sz="2400" b="1">
          <a:solidFill>
            <a:srgbClr val="0062BF"/>
          </a:solidFill>
          <a:latin typeface="Arial" charset="0"/>
          <a:ea typeface="Geneva" charset="-128"/>
          <a:cs typeface="Geneva" charset="-128"/>
        </a:defRPr>
      </a:lvl3pPr>
      <a:lvl4pPr algn="l" rtl="0" eaLnBrk="1" fontAlgn="base" hangingPunct="1">
        <a:lnSpc>
          <a:spcPct val="85000"/>
        </a:lnSpc>
        <a:spcBef>
          <a:spcPct val="0"/>
        </a:spcBef>
        <a:spcAft>
          <a:spcPct val="0"/>
        </a:spcAft>
        <a:defRPr sz="2400" b="1">
          <a:solidFill>
            <a:srgbClr val="0062BF"/>
          </a:solidFill>
          <a:latin typeface="Arial" charset="0"/>
          <a:ea typeface="Geneva" charset="-128"/>
          <a:cs typeface="Geneva" charset="-128"/>
        </a:defRPr>
      </a:lvl4pPr>
      <a:lvl5pPr algn="l" rtl="0" eaLnBrk="1" fontAlgn="base" hangingPunct="1">
        <a:lnSpc>
          <a:spcPct val="85000"/>
        </a:lnSpc>
        <a:spcBef>
          <a:spcPct val="0"/>
        </a:spcBef>
        <a:spcAft>
          <a:spcPct val="0"/>
        </a:spcAft>
        <a:defRPr sz="2400" b="1">
          <a:solidFill>
            <a:srgbClr val="0062BF"/>
          </a:solidFill>
          <a:latin typeface="Arial" charset="0"/>
          <a:ea typeface="Geneva" charset="-128"/>
          <a:cs typeface="Geneva" charset="-128"/>
        </a:defRPr>
      </a:lvl5pPr>
      <a:lvl6pPr marL="457200" algn="l" rtl="0" eaLnBrk="1" fontAlgn="base" hangingPunct="1">
        <a:lnSpc>
          <a:spcPct val="85000"/>
        </a:lnSpc>
        <a:spcBef>
          <a:spcPct val="0"/>
        </a:spcBef>
        <a:spcAft>
          <a:spcPct val="0"/>
        </a:spcAft>
        <a:defRPr sz="2400" b="1">
          <a:solidFill>
            <a:srgbClr val="0062BF"/>
          </a:solidFill>
          <a:latin typeface="Arial" charset="0"/>
        </a:defRPr>
      </a:lvl6pPr>
      <a:lvl7pPr marL="914400" algn="l" rtl="0" eaLnBrk="1" fontAlgn="base" hangingPunct="1">
        <a:lnSpc>
          <a:spcPct val="85000"/>
        </a:lnSpc>
        <a:spcBef>
          <a:spcPct val="0"/>
        </a:spcBef>
        <a:spcAft>
          <a:spcPct val="0"/>
        </a:spcAft>
        <a:defRPr sz="2400" b="1">
          <a:solidFill>
            <a:srgbClr val="0062BF"/>
          </a:solidFill>
          <a:latin typeface="Arial" charset="0"/>
        </a:defRPr>
      </a:lvl7pPr>
      <a:lvl8pPr marL="1371600" algn="l" rtl="0" eaLnBrk="1" fontAlgn="base" hangingPunct="1">
        <a:lnSpc>
          <a:spcPct val="85000"/>
        </a:lnSpc>
        <a:spcBef>
          <a:spcPct val="0"/>
        </a:spcBef>
        <a:spcAft>
          <a:spcPct val="0"/>
        </a:spcAft>
        <a:defRPr sz="2400" b="1">
          <a:solidFill>
            <a:srgbClr val="0062BF"/>
          </a:solidFill>
          <a:latin typeface="Arial" charset="0"/>
        </a:defRPr>
      </a:lvl8pPr>
      <a:lvl9pPr marL="1828800" algn="l" rtl="0" eaLnBrk="1" fontAlgn="base" hangingPunct="1">
        <a:lnSpc>
          <a:spcPct val="85000"/>
        </a:lnSpc>
        <a:spcBef>
          <a:spcPct val="0"/>
        </a:spcBef>
        <a:spcAft>
          <a:spcPct val="0"/>
        </a:spcAft>
        <a:defRPr sz="2400" b="1">
          <a:solidFill>
            <a:srgbClr val="0062BF"/>
          </a:solidFill>
          <a:latin typeface="Arial" charset="0"/>
        </a:defRPr>
      </a:lvl9pPr>
    </p:titleStyle>
    <p:bodyStyle>
      <a:lvl1pPr marL="228600" indent="-228600" algn="l" rtl="0" eaLnBrk="1" fontAlgn="base" hangingPunct="1">
        <a:lnSpc>
          <a:spcPct val="100000"/>
        </a:lnSpc>
        <a:spcBef>
          <a:spcPts val="1800"/>
        </a:spcBef>
        <a:spcAft>
          <a:spcPct val="0"/>
        </a:spcAft>
        <a:buClr>
          <a:srgbClr val="0079C1"/>
        </a:buClr>
        <a:buSzPct val="100000"/>
        <a:buFont typeface="Wingdings" panose="05000000000000000000" pitchFamily="2" charset="2"/>
        <a:buChar char="§"/>
        <a:defRPr sz="2000" b="0">
          <a:solidFill>
            <a:srgbClr val="000000"/>
          </a:solidFill>
          <a:latin typeface="+mn-lt"/>
          <a:ea typeface="Geneva" charset="-128"/>
          <a:cs typeface="Geneva" charset="-128"/>
        </a:defRPr>
      </a:lvl1pPr>
      <a:lvl2pPr marL="469900" indent="-228600" algn="l" rtl="0" eaLnBrk="1" fontAlgn="base" hangingPunct="1">
        <a:lnSpc>
          <a:spcPct val="100000"/>
        </a:lnSpc>
        <a:spcBef>
          <a:spcPts val="0"/>
        </a:spcBef>
        <a:spcAft>
          <a:spcPct val="0"/>
        </a:spcAft>
        <a:buClrTx/>
        <a:buSzPct val="100000"/>
        <a:buFont typeface="Arial" pitchFamily="34" charset="0"/>
        <a:buChar char="–"/>
        <a:defRPr sz="1600">
          <a:solidFill>
            <a:srgbClr val="000000"/>
          </a:solidFill>
          <a:latin typeface="+mn-lt"/>
          <a:ea typeface="Geneva" charset="-128"/>
        </a:defRPr>
      </a:lvl2pPr>
      <a:lvl3pPr marL="1204913" indent="-290513" algn="l" rtl="0" eaLnBrk="1" fontAlgn="base" hangingPunct="1">
        <a:lnSpc>
          <a:spcPct val="85000"/>
        </a:lnSpc>
        <a:spcBef>
          <a:spcPct val="30000"/>
        </a:spcBef>
        <a:spcAft>
          <a:spcPct val="0"/>
        </a:spcAft>
        <a:buClrTx/>
        <a:buSzPct val="100000"/>
        <a:buFont typeface="Arial" pitchFamily="34" charset="0"/>
        <a:buChar char="•"/>
        <a:defRPr sz="1400">
          <a:solidFill>
            <a:srgbClr val="000000"/>
          </a:solidFill>
          <a:latin typeface="+mn-lt"/>
          <a:ea typeface="Geneva" charset="-128"/>
        </a:defRPr>
      </a:lvl3pPr>
      <a:lvl4pPr marL="1600200" indent="-228600" algn="l" rtl="0" eaLnBrk="1" fontAlgn="base" hangingPunct="1">
        <a:lnSpc>
          <a:spcPct val="85000"/>
        </a:lnSpc>
        <a:spcBef>
          <a:spcPct val="30000"/>
        </a:spcBef>
        <a:spcAft>
          <a:spcPct val="0"/>
        </a:spcAft>
        <a:buClrTx/>
        <a:buSzPct val="100000"/>
        <a:buFont typeface="Arial" pitchFamily="34" charset="0"/>
        <a:buChar char="•"/>
        <a:defRPr sz="1400">
          <a:solidFill>
            <a:srgbClr val="000000"/>
          </a:solidFill>
          <a:latin typeface="+mn-lt"/>
          <a:ea typeface="Geneva" charset="-128"/>
        </a:defRPr>
      </a:lvl4pPr>
      <a:lvl5pPr marL="2114550" indent="-285750" algn="l" rtl="0" eaLnBrk="1" fontAlgn="base" hangingPunct="1">
        <a:lnSpc>
          <a:spcPct val="85000"/>
        </a:lnSpc>
        <a:spcBef>
          <a:spcPct val="30000"/>
        </a:spcBef>
        <a:spcAft>
          <a:spcPct val="0"/>
        </a:spcAft>
        <a:buClrTx/>
        <a:buSzPct val="100000"/>
        <a:buFont typeface="Arial" pitchFamily="34" charset="0"/>
        <a:buChar char="•"/>
        <a:defRPr sz="1200">
          <a:solidFill>
            <a:srgbClr val="000000"/>
          </a:solidFill>
          <a:latin typeface="+mn-lt"/>
          <a:ea typeface="Geneva" charset="-128"/>
        </a:defRPr>
      </a:lvl5pPr>
      <a:lvl6pPr marL="2514600" indent="-228600" algn="l" rtl="0" eaLnBrk="1" fontAlgn="base" hangingPunct="1">
        <a:lnSpc>
          <a:spcPct val="85000"/>
        </a:lnSpc>
        <a:spcBef>
          <a:spcPct val="30000"/>
        </a:spcBef>
        <a:spcAft>
          <a:spcPct val="0"/>
        </a:spcAft>
        <a:buClr>
          <a:srgbClr val="2A53AD"/>
        </a:buClr>
        <a:buSzPct val="150000"/>
        <a:buFont typeface="Arial" charset="0"/>
        <a:defRPr>
          <a:solidFill>
            <a:srgbClr val="4D4D4D"/>
          </a:solidFill>
          <a:latin typeface="+mn-lt"/>
          <a:ea typeface="Geneva" charset="-128"/>
        </a:defRPr>
      </a:lvl6pPr>
      <a:lvl7pPr marL="2971800" indent="-228600" algn="l" rtl="0" eaLnBrk="1" fontAlgn="base" hangingPunct="1">
        <a:lnSpc>
          <a:spcPct val="85000"/>
        </a:lnSpc>
        <a:spcBef>
          <a:spcPct val="30000"/>
        </a:spcBef>
        <a:spcAft>
          <a:spcPct val="0"/>
        </a:spcAft>
        <a:buClr>
          <a:srgbClr val="2A53AD"/>
        </a:buClr>
        <a:buSzPct val="150000"/>
        <a:buFont typeface="Arial" charset="0"/>
        <a:defRPr>
          <a:solidFill>
            <a:srgbClr val="4D4D4D"/>
          </a:solidFill>
          <a:latin typeface="+mn-lt"/>
          <a:ea typeface="Geneva" charset="-128"/>
        </a:defRPr>
      </a:lvl7pPr>
      <a:lvl8pPr marL="3429000" indent="-228600" algn="l" rtl="0" eaLnBrk="1" fontAlgn="base" hangingPunct="1">
        <a:lnSpc>
          <a:spcPct val="85000"/>
        </a:lnSpc>
        <a:spcBef>
          <a:spcPct val="30000"/>
        </a:spcBef>
        <a:spcAft>
          <a:spcPct val="0"/>
        </a:spcAft>
        <a:buClr>
          <a:srgbClr val="2A53AD"/>
        </a:buClr>
        <a:buSzPct val="150000"/>
        <a:buFont typeface="Arial" charset="0"/>
        <a:defRPr>
          <a:solidFill>
            <a:srgbClr val="4D4D4D"/>
          </a:solidFill>
          <a:latin typeface="+mn-lt"/>
          <a:ea typeface="Geneva" charset="-128"/>
        </a:defRPr>
      </a:lvl8pPr>
      <a:lvl9pPr marL="3886200" indent="-228600" algn="l" rtl="0" eaLnBrk="1" fontAlgn="base" hangingPunct="1">
        <a:lnSpc>
          <a:spcPct val="85000"/>
        </a:lnSpc>
        <a:spcBef>
          <a:spcPct val="30000"/>
        </a:spcBef>
        <a:spcAft>
          <a:spcPct val="0"/>
        </a:spcAft>
        <a:buClr>
          <a:srgbClr val="2A53AD"/>
        </a:buClr>
        <a:buSzPct val="150000"/>
        <a:buFont typeface="Arial" charset="0"/>
        <a:defRPr>
          <a:solidFill>
            <a:srgbClr val="4D4D4D"/>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3544" y="1248929"/>
            <a:ext cx="7191375" cy="1435100"/>
          </a:xfrm>
        </p:spPr>
        <p:txBody>
          <a:bodyPr/>
          <a:lstStyle/>
          <a:p>
            <a:r>
              <a:rPr lang="zh-CN" altLang="en-US" sz="3200" b="1" dirty="0" smtClean="0">
                <a:latin typeface="KaiTi" panose="02010609060101010101" pitchFamily="49" charset="-122"/>
                <a:ea typeface="KaiTi" panose="02010609060101010101" pitchFamily="49" charset="-122"/>
              </a:rPr>
              <a:t>高效快速获取化学及相关学科科技信息</a:t>
            </a:r>
            <a:endParaRPr lang="en-US" sz="3200" b="1" dirty="0">
              <a:latin typeface="KaiTi" panose="02010609060101010101" pitchFamily="49" charset="-122"/>
              <a:ea typeface="KaiTi" panose="02010609060101010101" pitchFamily="49" charset="-122"/>
            </a:endParaRPr>
          </a:p>
        </p:txBody>
      </p:sp>
      <p:sp>
        <p:nvSpPr>
          <p:cNvPr id="3" name="Subtitle 2"/>
          <p:cNvSpPr>
            <a:spLocks noGrp="1"/>
          </p:cNvSpPr>
          <p:nvPr>
            <p:ph type="subTitle" idx="1"/>
          </p:nvPr>
        </p:nvSpPr>
        <p:spPr/>
        <p:txBody>
          <a:bodyPr/>
          <a:lstStyle/>
          <a:p>
            <a:endParaRPr lang="en-US" b="0" dirty="0" smtClean="0">
              <a:solidFill>
                <a:srgbClr val="595959"/>
              </a:solidFill>
            </a:endParaRPr>
          </a:p>
          <a:p>
            <a:endParaRPr lang="en-US" dirty="0"/>
          </a:p>
          <a:p>
            <a:r>
              <a:rPr lang="en-US" altLang="zh-CN" dirty="0" smtClean="0">
                <a:latin typeface="KaiTi" panose="02010609060101010101" pitchFamily="49" charset="-122"/>
                <a:ea typeface="KaiTi" panose="02010609060101010101" pitchFamily="49" charset="-122"/>
              </a:rPr>
              <a:t>2015</a:t>
            </a:r>
            <a:r>
              <a:rPr lang="zh-CN" altLang="en-US" dirty="0" smtClean="0">
                <a:latin typeface="KaiTi" panose="02010609060101010101" pitchFamily="49" charset="-122"/>
                <a:ea typeface="KaiTi" panose="02010609060101010101" pitchFamily="49" charset="-122"/>
              </a:rPr>
              <a:t>年</a:t>
            </a:r>
            <a:r>
              <a:rPr lang="en-US" altLang="zh-CN" dirty="0" smtClean="0">
                <a:latin typeface="KaiTi" panose="02010609060101010101" pitchFamily="49" charset="-122"/>
                <a:ea typeface="KaiTi" panose="02010609060101010101" pitchFamily="49" charset="-122"/>
              </a:rPr>
              <a:t>5</a:t>
            </a:r>
            <a:r>
              <a:rPr lang="zh-CN" altLang="en-US" dirty="0" smtClean="0">
                <a:latin typeface="KaiTi" panose="02010609060101010101" pitchFamily="49" charset="-122"/>
                <a:ea typeface="KaiTi" panose="02010609060101010101" pitchFamily="49" charset="-122"/>
              </a:rPr>
              <a:t>月</a:t>
            </a:r>
            <a:r>
              <a:rPr lang="en-US" altLang="zh-CN" dirty="0" smtClean="0">
                <a:latin typeface="KaiTi" panose="02010609060101010101" pitchFamily="49" charset="-122"/>
                <a:ea typeface="KaiTi" panose="02010609060101010101" pitchFamily="49" charset="-122"/>
              </a:rPr>
              <a:t>15</a:t>
            </a:r>
            <a:r>
              <a:rPr lang="zh-CN" altLang="en-US" dirty="0" smtClean="0">
                <a:latin typeface="KaiTi" panose="02010609060101010101" pitchFamily="49" charset="-122"/>
                <a:ea typeface="KaiTi" panose="02010609060101010101" pitchFamily="49" charset="-122"/>
              </a:rPr>
              <a:t>日</a:t>
            </a:r>
            <a:endParaRPr lang="en-US" b="0" dirty="0">
              <a:solidFill>
                <a:srgbClr val="595959"/>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843062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38" y="684045"/>
            <a:ext cx="7651560" cy="615950"/>
          </a:xfrm>
        </p:spPr>
        <p:txBody>
          <a:bodyPr/>
          <a:lstStyle/>
          <a:p>
            <a:pPr algn="ctr"/>
            <a:r>
              <a:rPr lang="zh-CN" altLang="en-US" sz="2400" dirty="0" smtClean="0">
                <a:latin typeface="KaiTi" panose="02010609060101010101" pitchFamily="49" charset="-122"/>
                <a:ea typeface="KaiTi" panose="02010609060101010101" pitchFamily="49" charset="-122"/>
              </a:rPr>
              <a:t>更便捷地访问商业来源信息</a:t>
            </a:r>
            <a:endParaRPr lang="en-US" sz="2400"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1031055" y="1801016"/>
            <a:ext cx="7653527" cy="4791075"/>
          </a:xfrm>
        </p:spPr>
        <p:txBody>
          <a:bodyPr/>
          <a:lstStyle/>
          <a:p>
            <a:pPr>
              <a:lnSpc>
                <a:spcPct val="150000"/>
              </a:lnSpc>
            </a:pPr>
            <a:r>
              <a:rPr lang="zh-CN" altLang="en-US" dirty="0" smtClean="0">
                <a:latin typeface="KaiTi" panose="02010609060101010101" pitchFamily="49" charset="-122"/>
                <a:ea typeface="KaiTi" panose="02010609060101010101" pitchFamily="49" charset="-122"/>
              </a:rPr>
              <a:t>以表格形式呈现商业来源信息</a:t>
            </a:r>
            <a:endParaRPr lang="en-US" dirty="0" smtClean="0">
              <a:latin typeface="KaiTi" panose="02010609060101010101" pitchFamily="49" charset="-122"/>
              <a:ea typeface="KaiTi" panose="02010609060101010101" pitchFamily="49" charset="-122"/>
            </a:endParaRPr>
          </a:p>
          <a:p>
            <a:pPr>
              <a:lnSpc>
                <a:spcPct val="150000"/>
              </a:lnSpc>
            </a:pPr>
            <a:r>
              <a:rPr lang="zh-CN" altLang="en-US" dirty="0" smtClean="0">
                <a:latin typeface="KaiTi" panose="02010609060101010101" pitchFamily="49" charset="-122"/>
                <a:ea typeface="KaiTi" panose="02010609060101010101" pitchFamily="49" charset="-122"/>
              </a:rPr>
              <a:t>在答案集页面，设置首选或非首选商业来源</a:t>
            </a:r>
            <a:r>
              <a:rPr lang="en-US" dirty="0" smtClean="0">
                <a:latin typeface="KaiTi" panose="02010609060101010101" pitchFamily="49" charset="-122"/>
                <a:ea typeface="KaiTi" panose="02010609060101010101" pitchFamily="49" charset="-122"/>
              </a:rPr>
              <a:t> </a:t>
            </a:r>
            <a:endParaRPr lang="en-US" dirty="0">
              <a:latin typeface="KaiTi" panose="02010609060101010101" pitchFamily="49" charset="-122"/>
              <a:ea typeface="KaiTi" panose="02010609060101010101" pitchFamily="49" charset="-122"/>
            </a:endParaRPr>
          </a:p>
          <a:p>
            <a:pPr>
              <a:lnSpc>
                <a:spcPct val="150000"/>
              </a:lnSpc>
            </a:pPr>
            <a:r>
              <a:rPr lang="zh-CN" altLang="en-US" dirty="0" smtClean="0">
                <a:latin typeface="KaiTi" panose="02010609060101010101" pitchFamily="49" charset="-122"/>
                <a:ea typeface="KaiTi" panose="02010609060101010101" pitchFamily="49" charset="-122"/>
              </a:rPr>
              <a:t>可通过</a:t>
            </a:r>
            <a:r>
              <a:rPr lang="en-US" altLang="zh-CN" dirty="0" smtClean="0">
                <a:latin typeface="KaiTi" panose="02010609060101010101" pitchFamily="49" charset="-122"/>
                <a:ea typeface="KaiTi" panose="02010609060101010101" pitchFamily="49" charset="-122"/>
              </a:rPr>
              <a:t>”sort</a:t>
            </a:r>
            <a:r>
              <a:rPr lang="en-US" dirty="0" smtClean="0">
                <a:latin typeface="KaiTi" panose="02010609060101010101" pitchFamily="49" charset="-122"/>
                <a:ea typeface="KaiTi" panose="02010609060101010101" pitchFamily="49" charset="-122"/>
              </a:rPr>
              <a:t> </a:t>
            </a:r>
            <a:r>
              <a:rPr lang="en-US" dirty="0">
                <a:latin typeface="KaiTi" panose="02010609060101010101" pitchFamily="49" charset="-122"/>
                <a:ea typeface="KaiTi" panose="02010609060101010101" pitchFamily="49" charset="-122"/>
              </a:rPr>
              <a:t>by Number of Commercial </a:t>
            </a:r>
            <a:r>
              <a:rPr lang="en-US" dirty="0" smtClean="0">
                <a:latin typeface="KaiTi" panose="02010609060101010101" pitchFamily="49" charset="-122"/>
                <a:ea typeface="KaiTi" panose="02010609060101010101" pitchFamily="49" charset="-122"/>
              </a:rPr>
              <a:t>Source”</a:t>
            </a:r>
            <a:r>
              <a:rPr lang="zh-CN" altLang="en-US" dirty="0" smtClean="0">
                <a:latin typeface="KaiTi" panose="02010609060101010101" pitchFamily="49" charset="-122"/>
                <a:ea typeface="KaiTi" panose="02010609060101010101" pitchFamily="49" charset="-122"/>
              </a:rPr>
              <a:t>按每个物质的供应商排列检索结果 </a:t>
            </a:r>
            <a:r>
              <a:rPr lang="en-US" dirty="0" smtClean="0">
                <a:latin typeface="KaiTi" panose="02010609060101010101" pitchFamily="49" charset="-122"/>
                <a:ea typeface="KaiTi" panose="02010609060101010101" pitchFamily="49" charset="-122"/>
              </a:rPr>
              <a:t> </a:t>
            </a:r>
          </a:p>
          <a:p>
            <a:pPr lvl="1">
              <a:lnSpc>
                <a:spcPct val="150000"/>
              </a:lnSpc>
            </a:pPr>
            <a:r>
              <a:rPr lang="zh-CN" altLang="en-US" sz="2000" dirty="0" smtClean="0">
                <a:latin typeface="KaiTi" panose="02010609060101010101" pitchFamily="49" charset="-122"/>
                <a:ea typeface="KaiTi" panose="02010609060101010101" pitchFamily="49" charset="-122"/>
              </a:rPr>
              <a:t>可快速定位起始原料</a:t>
            </a:r>
            <a:r>
              <a:rPr lang="zh-CN" altLang="en-US" sz="2000" dirty="0">
                <a:latin typeface="KaiTi" panose="02010609060101010101" pitchFamily="49" charset="-122"/>
                <a:ea typeface="KaiTi" panose="02010609060101010101" pitchFamily="49" charset="-122"/>
              </a:rPr>
              <a:t>、</a:t>
            </a:r>
            <a:r>
              <a:rPr lang="zh-CN" altLang="en-US" sz="2000" dirty="0" smtClean="0">
                <a:latin typeface="KaiTi" panose="02010609060101010101" pitchFamily="49" charset="-122"/>
                <a:ea typeface="KaiTi" panose="02010609060101010101" pitchFamily="49" charset="-122"/>
              </a:rPr>
              <a:t>试剂及其他有兴趣的化合物 </a:t>
            </a:r>
            <a:endParaRPr lang="en-US" sz="2000" dirty="0">
              <a:latin typeface="KaiTi" panose="02010609060101010101" pitchFamily="49" charset="-122"/>
              <a:ea typeface="KaiTi" panose="02010609060101010101" pitchFamily="49" charset="-122"/>
            </a:endParaRPr>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10</a:t>
            </a:fld>
            <a:endParaRPr lang="en-US" dirty="0"/>
          </a:p>
        </p:txBody>
      </p:sp>
    </p:spTree>
    <p:extLst>
      <p:ext uri="{BB962C8B-B14F-4D97-AF65-F5344CB8AC3E}">
        <p14:creationId xmlns:p14="http://schemas.microsoft.com/office/powerpoint/2010/main" val="1495783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401" y="628626"/>
            <a:ext cx="7651560" cy="615950"/>
          </a:xfrm>
        </p:spPr>
        <p:txBody>
          <a:bodyPr/>
          <a:lstStyle/>
          <a:p>
            <a:pPr algn="ctr"/>
            <a:r>
              <a:rPr lang="zh-CN" altLang="en-US" sz="2400" dirty="0" smtClean="0">
                <a:latin typeface="KaiTi" panose="02010609060101010101" pitchFamily="49" charset="-122"/>
                <a:ea typeface="KaiTi" panose="02010609060101010101" pitchFamily="49" charset="-122"/>
              </a:rPr>
              <a:t>表格形式呈现商业来源信息</a:t>
            </a:r>
            <a:endParaRPr lang="en-US" sz="2400"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366904" y="1819275"/>
            <a:ext cx="3138296" cy="4716917"/>
          </a:xfrm>
        </p:spPr>
        <p:txBody>
          <a:bodyPr/>
          <a:lstStyle/>
          <a:p>
            <a:r>
              <a:rPr lang="zh-CN" altLang="en-US" sz="1800" dirty="0" smtClean="0">
                <a:latin typeface="KaiTi" panose="02010609060101010101" pitchFamily="49" charset="-122"/>
                <a:ea typeface="KaiTi" panose="02010609060101010101" pitchFamily="49" charset="-122"/>
              </a:rPr>
              <a:t>经常被查询的商业信息会被置于答案集的前端</a:t>
            </a:r>
            <a:r>
              <a:rPr lang="en-US" sz="1800" dirty="0" smtClean="0">
                <a:latin typeface="KaiTi" panose="02010609060101010101" pitchFamily="49" charset="-122"/>
                <a:ea typeface="KaiTi" panose="02010609060101010101" pitchFamily="49" charset="-122"/>
              </a:rPr>
              <a:t> </a:t>
            </a:r>
            <a:endParaRPr lang="en-US" sz="1800" dirty="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供应商信息</a:t>
            </a:r>
            <a:endParaRPr lang="en-US" dirty="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纯度</a:t>
            </a:r>
            <a:endParaRPr lang="en-US" dirty="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规格</a:t>
            </a:r>
            <a:endParaRPr lang="en-US" dirty="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库存状态</a:t>
            </a:r>
            <a:endParaRPr lang="en-US" dirty="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运输信息</a:t>
            </a:r>
            <a:r>
              <a:rPr lang="en-US" dirty="0" smtClean="0">
                <a:latin typeface="KaiTi" panose="02010609060101010101" pitchFamily="49" charset="-122"/>
                <a:ea typeface="KaiTi" panose="02010609060101010101" pitchFamily="49" charset="-122"/>
              </a:rPr>
              <a:t> </a:t>
            </a:r>
          </a:p>
          <a:p>
            <a:r>
              <a:rPr lang="zh-CN" altLang="en-US" sz="1800" dirty="0" smtClean="0">
                <a:latin typeface="KaiTi" panose="02010609060101010101" pitchFamily="49" charset="-122"/>
                <a:ea typeface="KaiTi" panose="02010609060101010101" pitchFamily="49" charset="-122"/>
              </a:rPr>
              <a:t>可按供应商信息、纯度、规格、库存状态和运输信息重排结果集以方便快捷的获取到有价值的商业来源信息</a:t>
            </a:r>
            <a:endParaRPr lang="en-US" dirty="0">
              <a:latin typeface="KaiTi" panose="02010609060101010101" pitchFamily="49" charset="-122"/>
              <a:ea typeface="KaiTi" panose="02010609060101010101" pitchFamily="49" charset="-122"/>
            </a:endParaRPr>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11</a:t>
            </a:fld>
            <a:endParaRPr 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71649"/>
            <a:ext cx="5419723" cy="47802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17465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28" y="531646"/>
            <a:ext cx="7651560" cy="615950"/>
          </a:xfrm>
        </p:spPr>
        <p:txBody>
          <a:bodyPr/>
          <a:lstStyle/>
          <a:p>
            <a:pPr algn="ctr"/>
            <a:r>
              <a:rPr lang="zh-CN" altLang="en-US" sz="2400" dirty="0" smtClean="0">
                <a:latin typeface="KaiTi" panose="02010609060101010101" pitchFamily="49" charset="-122"/>
                <a:ea typeface="KaiTi" panose="02010609060101010101" pitchFamily="49" charset="-122"/>
              </a:rPr>
              <a:t>可阅读性和用户体验的改进</a:t>
            </a:r>
            <a:endParaRPr lang="en-US" sz="2400"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1155746" y="1329963"/>
            <a:ext cx="7653527" cy="5140110"/>
          </a:xfrm>
        </p:spPr>
        <p:txBody>
          <a:bodyPr/>
          <a:lstStyle/>
          <a:p>
            <a:pPr>
              <a:lnSpc>
                <a:spcPct val="150000"/>
              </a:lnSpc>
            </a:pPr>
            <a:r>
              <a:rPr lang="zh-CN" altLang="en-US" dirty="0" smtClean="0">
                <a:latin typeface="KaiTi" panose="02010609060101010101" pitchFamily="49" charset="-122"/>
                <a:ea typeface="KaiTi" panose="02010609060101010101" pitchFamily="49" charset="-122"/>
              </a:rPr>
              <a:t>物质详情查看</a:t>
            </a:r>
            <a:r>
              <a:rPr lang="en-US" dirty="0" smtClean="0">
                <a:latin typeface="KaiTi" panose="02010609060101010101" pitchFamily="49" charset="-122"/>
                <a:ea typeface="KaiTi" panose="02010609060101010101" pitchFamily="49" charset="-122"/>
              </a:rPr>
              <a:t> </a:t>
            </a:r>
          </a:p>
          <a:p>
            <a:pPr lvl="1">
              <a:lnSpc>
                <a:spcPct val="150000"/>
              </a:lnSpc>
            </a:pPr>
            <a:r>
              <a:rPr lang="zh-CN" altLang="en-US" sz="2000" dirty="0" smtClean="0">
                <a:latin typeface="KaiTi" panose="02010609060101010101" pitchFamily="49" charset="-122"/>
                <a:ea typeface="KaiTi" panose="02010609060101010101" pitchFamily="49" charset="-122"/>
              </a:rPr>
              <a:t>物理性质被置于显示页的顶端，便于快捷获取需要的物理性质数据</a:t>
            </a:r>
            <a:endParaRPr lang="en-US" sz="2000" dirty="0">
              <a:latin typeface="KaiTi" panose="02010609060101010101" pitchFamily="49" charset="-122"/>
              <a:ea typeface="KaiTi" panose="02010609060101010101" pitchFamily="49" charset="-122"/>
            </a:endParaRPr>
          </a:p>
          <a:p>
            <a:pPr lvl="1">
              <a:lnSpc>
                <a:spcPct val="150000"/>
              </a:lnSpc>
            </a:pPr>
            <a:r>
              <a:rPr lang="zh-CN" altLang="en-US" sz="2000" dirty="0" smtClean="0">
                <a:latin typeface="KaiTi" panose="02010609060101010101" pitchFamily="49" charset="-122"/>
                <a:ea typeface="KaiTi" panose="02010609060101010101" pitchFamily="49" charset="-122"/>
              </a:rPr>
              <a:t>展开</a:t>
            </a:r>
            <a:r>
              <a:rPr lang="en-US" altLang="zh-CN" sz="2000" dirty="0" smtClean="0">
                <a:latin typeface="KaiTi" panose="02010609060101010101" pitchFamily="49" charset="-122"/>
                <a:ea typeface="KaiTi" panose="02010609060101010101" pitchFamily="49" charset="-122"/>
              </a:rPr>
              <a:t>/</a:t>
            </a:r>
            <a:r>
              <a:rPr lang="zh-CN" altLang="en-US" sz="2000" dirty="0" smtClean="0">
                <a:latin typeface="KaiTi" panose="02010609060101010101" pitchFamily="49" charset="-122"/>
                <a:ea typeface="KaiTi" panose="02010609060101010101" pitchFamily="49" charset="-122"/>
              </a:rPr>
              <a:t>隐藏菜单便于快捷查找到自己需要的内容</a:t>
            </a:r>
            <a:endParaRPr lang="en-US" sz="2000" dirty="0">
              <a:latin typeface="KaiTi" panose="02010609060101010101" pitchFamily="49" charset="-122"/>
              <a:ea typeface="KaiTi" panose="02010609060101010101" pitchFamily="49" charset="-122"/>
            </a:endParaRPr>
          </a:p>
          <a:p>
            <a:pPr lvl="1">
              <a:lnSpc>
                <a:spcPct val="150000"/>
              </a:lnSpc>
            </a:pPr>
            <a:r>
              <a:rPr lang="zh-CN" altLang="en-US" sz="2000" dirty="0" smtClean="0">
                <a:latin typeface="KaiTi" panose="02010609060101010101" pitchFamily="49" charset="-122"/>
                <a:ea typeface="KaiTi" panose="02010609060101010101" pitchFamily="49" charset="-122"/>
              </a:rPr>
              <a:t>可自行勾选所需要的打印或导出的内容</a:t>
            </a:r>
            <a:endParaRPr lang="en-US" sz="2000" dirty="0" smtClean="0">
              <a:latin typeface="KaiTi" panose="02010609060101010101" pitchFamily="49" charset="-122"/>
              <a:ea typeface="KaiTi" panose="02010609060101010101" pitchFamily="49" charset="-122"/>
            </a:endParaRPr>
          </a:p>
          <a:p>
            <a:pPr>
              <a:lnSpc>
                <a:spcPct val="150000"/>
              </a:lnSpc>
            </a:pPr>
            <a:r>
              <a:rPr lang="zh-CN" altLang="en-US" dirty="0" smtClean="0">
                <a:latin typeface="KaiTi" panose="02010609060101010101" pitchFamily="49" charset="-122"/>
                <a:ea typeface="KaiTi" panose="02010609060101010101" pitchFamily="49" charset="-122"/>
              </a:rPr>
              <a:t>更易于阅读的格式显示管制品信息，可快速定位感兴趣的内容</a:t>
            </a:r>
            <a:endParaRPr lang="en-US" dirty="0">
              <a:latin typeface="KaiTi" panose="02010609060101010101" pitchFamily="49" charset="-122"/>
              <a:ea typeface="KaiTi" panose="02010609060101010101" pitchFamily="49" charset="-122"/>
            </a:endParaRPr>
          </a:p>
          <a:p>
            <a:pPr>
              <a:lnSpc>
                <a:spcPct val="150000"/>
              </a:lnSpc>
            </a:pPr>
            <a:r>
              <a:rPr lang="zh-CN" altLang="en-US" dirty="0" smtClean="0">
                <a:latin typeface="KaiTi" panose="02010609060101010101" pitchFamily="49" charset="-122"/>
                <a:ea typeface="KaiTi" panose="02010609060101010101" pitchFamily="49" charset="-122"/>
              </a:rPr>
              <a:t>物质答案集展示</a:t>
            </a:r>
            <a:endParaRPr lang="en-US" dirty="0">
              <a:latin typeface="KaiTi" panose="02010609060101010101" pitchFamily="49" charset="-122"/>
              <a:ea typeface="KaiTi" panose="02010609060101010101" pitchFamily="49" charset="-122"/>
            </a:endParaRPr>
          </a:p>
          <a:p>
            <a:pPr lvl="1">
              <a:lnSpc>
                <a:spcPct val="150000"/>
              </a:lnSpc>
            </a:pPr>
            <a:r>
              <a:rPr lang="zh-CN" altLang="en-US" sz="2000" dirty="0" smtClean="0">
                <a:latin typeface="KaiTi" panose="02010609060101010101" pitchFamily="49" charset="-122"/>
                <a:ea typeface="KaiTi" panose="02010609060101010101" pitchFamily="49" charset="-122"/>
              </a:rPr>
              <a:t>管制信息、实验理化性质和图谱信息都以链接形式呈现</a:t>
            </a:r>
            <a:endParaRPr lang="en-US" sz="2000" dirty="0">
              <a:latin typeface="KaiTi" panose="02010609060101010101" pitchFamily="49" charset="-122"/>
              <a:ea typeface="KaiTi" panose="02010609060101010101" pitchFamily="49" charset="-122"/>
            </a:endParaRPr>
          </a:p>
          <a:p>
            <a:pPr lvl="1">
              <a:lnSpc>
                <a:spcPct val="150000"/>
              </a:lnSpc>
            </a:pPr>
            <a:r>
              <a:rPr lang="zh-CN" altLang="en-US" sz="2000" dirty="0" smtClean="0">
                <a:latin typeface="KaiTi" panose="02010609060101010101" pitchFamily="49" charset="-122"/>
                <a:ea typeface="KaiTi" panose="02010609060101010101" pitchFamily="49" charset="-122"/>
              </a:rPr>
              <a:t>在商业来源图标旁显示了供应商数量</a:t>
            </a:r>
            <a:endParaRPr lang="en-US" sz="2000" dirty="0">
              <a:latin typeface="KaiTi" panose="02010609060101010101" pitchFamily="49" charset="-122"/>
              <a:ea typeface="KaiTi" panose="02010609060101010101" pitchFamily="49" charset="-122"/>
            </a:endParaRPr>
          </a:p>
          <a:p>
            <a:endParaRPr lang="en-US" dirty="0"/>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12</a:t>
            </a:fld>
            <a:endParaRPr lang="en-US" dirty="0"/>
          </a:p>
        </p:txBody>
      </p:sp>
    </p:spTree>
    <p:extLst>
      <p:ext uri="{BB962C8B-B14F-4D97-AF65-F5344CB8AC3E}">
        <p14:creationId xmlns:p14="http://schemas.microsoft.com/office/powerpoint/2010/main" val="3911857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92" y="-180109"/>
            <a:ext cx="8423708" cy="1356279"/>
          </a:xfrm>
        </p:spPr>
        <p:txBody>
          <a:bodyPr/>
          <a:lstStyle/>
          <a:p>
            <a:pPr algn="ctr"/>
            <a:r>
              <a:rPr lang="zh-CN" altLang="en-US" sz="2400" dirty="0" smtClean="0">
                <a:latin typeface="KaiTi" panose="02010609060101010101" pitchFamily="49" charset="-122"/>
                <a:ea typeface="KaiTi" panose="02010609060101010101" pitchFamily="49" charset="-122"/>
              </a:rPr>
              <a:t>物质详情显示页排列的改进提高了结果可读性</a:t>
            </a:r>
            <a:endParaRPr lang="en-US" sz="2400" dirty="0">
              <a:latin typeface="KaiTi" panose="02010609060101010101" pitchFamily="49" charset="-122"/>
              <a:ea typeface="KaiTi" panose="02010609060101010101" pitchFamily="49" charset="-122"/>
            </a:endParaRPr>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13</a:t>
            </a:fld>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1655633"/>
            <a:ext cx="5476875" cy="48166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2"/>
          <p:cNvSpPr txBox="1">
            <a:spLocks/>
          </p:cNvSpPr>
          <p:nvPr/>
        </p:nvSpPr>
        <p:spPr bwMode="gray">
          <a:xfrm>
            <a:off x="6024562" y="4947731"/>
            <a:ext cx="2285999" cy="1072069"/>
          </a:xfrm>
          <a:prstGeom prst="rect">
            <a:avLst/>
          </a:prstGeom>
          <a:solidFill>
            <a:schemeClr val="bg1"/>
          </a:solidFill>
          <a:ln w="19050">
            <a:solidFill>
              <a:srgbClr val="0079C1"/>
            </a:solidFill>
            <a:miter lim="800000"/>
            <a:headEnd/>
            <a:tailEnd/>
          </a:ln>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100000"/>
              </a:lnSpc>
              <a:spcBef>
                <a:spcPts val="1800"/>
              </a:spcBef>
              <a:spcAft>
                <a:spcPct val="0"/>
              </a:spcAft>
              <a:buClr>
                <a:srgbClr val="0079C1"/>
              </a:buClr>
              <a:buSzPct val="100000"/>
              <a:buFont typeface="Wingdings" panose="05000000000000000000" pitchFamily="2" charset="2"/>
              <a:buChar char="§"/>
              <a:defRPr sz="2000" b="0">
                <a:solidFill>
                  <a:srgbClr val="000000"/>
                </a:solidFill>
                <a:latin typeface="+mn-lt"/>
                <a:ea typeface="Geneva" charset="-128"/>
                <a:cs typeface="Geneva" charset="-128"/>
              </a:defRPr>
            </a:lvl1pPr>
            <a:lvl2pPr marL="469900" indent="-228600" algn="l" rtl="0" eaLnBrk="1" fontAlgn="base" hangingPunct="1">
              <a:lnSpc>
                <a:spcPct val="100000"/>
              </a:lnSpc>
              <a:spcBef>
                <a:spcPts val="0"/>
              </a:spcBef>
              <a:spcAft>
                <a:spcPct val="0"/>
              </a:spcAft>
              <a:buClrTx/>
              <a:buSzPct val="100000"/>
              <a:buFont typeface="Arial" pitchFamily="34" charset="0"/>
              <a:buChar char="–"/>
              <a:defRPr sz="1600">
                <a:solidFill>
                  <a:srgbClr val="000000"/>
                </a:solidFill>
                <a:latin typeface="+mn-lt"/>
                <a:ea typeface="Geneva" charset="-128"/>
              </a:defRPr>
            </a:lvl2pPr>
            <a:lvl3pPr marL="1204913" indent="-290513" algn="l" rtl="0" eaLnBrk="1" fontAlgn="base" hangingPunct="1">
              <a:lnSpc>
                <a:spcPct val="85000"/>
              </a:lnSpc>
              <a:spcBef>
                <a:spcPct val="30000"/>
              </a:spcBef>
              <a:spcAft>
                <a:spcPct val="0"/>
              </a:spcAft>
              <a:buClrTx/>
              <a:buSzPct val="100000"/>
              <a:buFont typeface="Arial" pitchFamily="34" charset="0"/>
              <a:buChar char="•"/>
              <a:defRPr sz="1400">
                <a:solidFill>
                  <a:srgbClr val="000000"/>
                </a:solidFill>
                <a:latin typeface="+mn-lt"/>
                <a:ea typeface="Geneva" charset="-128"/>
              </a:defRPr>
            </a:lvl3pPr>
            <a:lvl4pPr marL="1600200" indent="-228600" algn="l" rtl="0" eaLnBrk="1" fontAlgn="base" hangingPunct="1">
              <a:lnSpc>
                <a:spcPct val="85000"/>
              </a:lnSpc>
              <a:spcBef>
                <a:spcPct val="30000"/>
              </a:spcBef>
              <a:spcAft>
                <a:spcPct val="0"/>
              </a:spcAft>
              <a:buClrTx/>
              <a:buSzPct val="100000"/>
              <a:buFont typeface="Arial" pitchFamily="34" charset="0"/>
              <a:buChar char="•"/>
              <a:defRPr sz="1400">
                <a:solidFill>
                  <a:srgbClr val="000000"/>
                </a:solidFill>
                <a:latin typeface="+mn-lt"/>
                <a:ea typeface="Geneva" charset="-128"/>
              </a:defRPr>
            </a:lvl4pPr>
            <a:lvl5pPr marL="2114550" indent="-285750" algn="l" rtl="0" eaLnBrk="1" fontAlgn="base" hangingPunct="1">
              <a:lnSpc>
                <a:spcPct val="85000"/>
              </a:lnSpc>
              <a:spcBef>
                <a:spcPct val="30000"/>
              </a:spcBef>
              <a:spcAft>
                <a:spcPct val="0"/>
              </a:spcAft>
              <a:buClrTx/>
              <a:buSzPct val="100000"/>
              <a:buFont typeface="Arial" pitchFamily="34" charset="0"/>
              <a:buChar char="•"/>
              <a:defRPr sz="1200">
                <a:solidFill>
                  <a:srgbClr val="000000"/>
                </a:solidFill>
                <a:latin typeface="+mn-lt"/>
                <a:ea typeface="Geneva" charset="-128"/>
              </a:defRPr>
            </a:lvl5pPr>
            <a:lvl6pPr marL="2514600" indent="-228600" algn="l" rtl="0" eaLnBrk="1" fontAlgn="base" hangingPunct="1">
              <a:lnSpc>
                <a:spcPct val="85000"/>
              </a:lnSpc>
              <a:spcBef>
                <a:spcPct val="30000"/>
              </a:spcBef>
              <a:spcAft>
                <a:spcPct val="0"/>
              </a:spcAft>
              <a:buClr>
                <a:srgbClr val="2A53AD"/>
              </a:buClr>
              <a:buSzPct val="150000"/>
              <a:buFont typeface="Arial" charset="0"/>
              <a:defRPr>
                <a:solidFill>
                  <a:srgbClr val="4D4D4D"/>
                </a:solidFill>
                <a:latin typeface="+mn-lt"/>
                <a:ea typeface="Geneva" charset="-128"/>
              </a:defRPr>
            </a:lvl6pPr>
            <a:lvl7pPr marL="2971800" indent="-228600" algn="l" rtl="0" eaLnBrk="1" fontAlgn="base" hangingPunct="1">
              <a:lnSpc>
                <a:spcPct val="85000"/>
              </a:lnSpc>
              <a:spcBef>
                <a:spcPct val="30000"/>
              </a:spcBef>
              <a:spcAft>
                <a:spcPct val="0"/>
              </a:spcAft>
              <a:buClr>
                <a:srgbClr val="2A53AD"/>
              </a:buClr>
              <a:buSzPct val="150000"/>
              <a:buFont typeface="Arial" charset="0"/>
              <a:defRPr>
                <a:solidFill>
                  <a:srgbClr val="4D4D4D"/>
                </a:solidFill>
                <a:latin typeface="+mn-lt"/>
                <a:ea typeface="Geneva" charset="-128"/>
              </a:defRPr>
            </a:lvl7pPr>
            <a:lvl8pPr marL="3429000" indent="-228600" algn="l" rtl="0" eaLnBrk="1" fontAlgn="base" hangingPunct="1">
              <a:lnSpc>
                <a:spcPct val="85000"/>
              </a:lnSpc>
              <a:spcBef>
                <a:spcPct val="30000"/>
              </a:spcBef>
              <a:spcAft>
                <a:spcPct val="0"/>
              </a:spcAft>
              <a:buClr>
                <a:srgbClr val="2A53AD"/>
              </a:buClr>
              <a:buSzPct val="150000"/>
              <a:buFont typeface="Arial" charset="0"/>
              <a:defRPr>
                <a:solidFill>
                  <a:srgbClr val="4D4D4D"/>
                </a:solidFill>
                <a:latin typeface="+mn-lt"/>
                <a:ea typeface="Geneva" charset="-128"/>
              </a:defRPr>
            </a:lvl8pPr>
            <a:lvl9pPr marL="3886200" indent="-228600" algn="l" rtl="0" eaLnBrk="1" fontAlgn="base" hangingPunct="1">
              <a:lnSpc>
                <a:spcPct val="85000"/>
              </a:lnSpc>
              <a:spcBef>
                <a:spcPct val="30000"/>
              </a:spcBef>
              <a:spcAft>
                <a:spcPct val="0"/>
              </a:spcAft>
              <a:buClr>
                <a:srgbClr val="2A53AD"/>
              </a:buClr>
              <a:buSzPct val="150000"/>
              <a:buFont typeface="Arial" charset="0"/>
              <a:defRPr>
                <a:solidFill>
                  <a:srgbClr val="4D4D4D"/>
                </a:solidFill>
                <a:latin typeface="+mn-lt"/>
                <a:ea typeface="Geneva" charset="-128"/>
              </a:defRPr>
            </a:lvl9pPr>
          </a:lstStyle>
          <a:p>
            <a:pPr marL="0" indent="0">
              <a:buNone/>
            </a:pPr>
            <a:r>
              <a:rPr lang="zh-CN" altLang="en-US" sz="1600" kern="0" dirty="0" smtClean="0">
                <a:latin typeface="KaiTi" panose="02010609060101010101" pitchFamily="49" charset="-122"/>
                <a:ea typeface="KaiTi" panose="02010609060101010101" pitchFamily="49" charset="-122"/>
              </a:rPr>
              <a:t>利用展开</a:t>
            </a:r>
            <a:r>
              <a:rPr lang="en-US" altLang="zh-CN" sz="1600" kern="0" dirty="0" smtClean="0">
                <a:latin typeface="KaiTi" panose="02010609060101010101" pitchFamily="49" charset="-122"/>
                <a:ea typeface="KaiTi" panose="02010609060101010101" pitchFamily="49" charset="-122"/>
              </a:rPr>
              <a:t>/</a:t>
            </a:r>
            <a:r>
              <a:rPr lang="zh-CN" altLang="en-US" sz="1600" kern="0" dirty="0" smtClean="0">
                <a:latin typeface="KaiTi" panose="02010609060101010101" pitchFamily="49" charset="-122"/>
                <a:ea typeface="KaiTi" panose="02010609060101010101" pitchFamily="49" charset="-122"/>
              </a:rPr>
              <a:t>隐藏菜单更易于获取到所需的信息</a:t>
            </a:r>
            <a:endParaRPr lang="en-US" sz="1600" kern="0"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254701" y="1828800"/>
            <a:ext cx="3031424" cy="4643436"/>
          </a:xfrm>
          <a:noFill/>
        </p:spPr>
        <p:txBody>
          <a:bodyPr/>
          <a:lstStyle/>
          <a:p>
            <a:pPr>
              <a:lnSpc>
                <a:spcPct val="150000"/>
              </a:lnSpc>
            </a:pPr>
            <a:r>
              <a:rPr lang="zh-CN" altLang="en-US" sz="1600" dirty="0" smtClean="0">
                <a:latin typeface="KaiTi" panose="02010609060101010101" pitchFamily="49" charset="-122"/>
                <a:ea typeface="KaiTi" panose="02010609060101010101" pitchFamily="49" charset="-122"/>
              </a:rPr>
              <a:t>常用的物理性质被置于显示页的顶端，用户更易于获取所需的信息</a:t>
            </a:r>
            <a:endParaRPr lang="en-US" sz="1600" dirty="0">
              <a:latin typeface="KaiTi" panose="02010609060101010101" pitchFamily="49" charset="-122"/>
              <a:ea typeface="KaiTi" panose="02010609060101010101" pitchFamily="49" charset="-122"/>
            </a:endParaRPr>
          </a:p>
          <a:p>
            <a:pPr>
              <a:lnSpc>
                <a:spcPct val="150000"/>
              </a:lnSpc>
            </a:pPr>
            <a:r>
              <a:rPr lang="zh-CN" altLang="en-US" sz="1600" dirty="0" smtClean="0">
                <a:latin typeface="KaiTi" panose="02010609060101010101" pitchFamily="49" charset="-122"/>
                <a:ea typeface="KaiTi" panose="02010609060101010101" pitchFamily="49" charset="-122"/>
              </a:rPr>
              <a:t>可勾选需要打印或导出的内容</a:t>
            </a:r>
            <a:endParaRPr lang="en-US" sz="1600" dirty="0" smtClean="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915402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81350" y="1873250"/>
            <a:ext cx="2952750" cy="3932588"/>
            <a:chOff x="3657600" y="1873250"/>
            <a:chExt cx="2952750" cy="3932588"/>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873250"/>
              <a:ext cx="2952750" cy="3932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bwMode="auto">
            <a:xfrm>
              <a:off x="4886325" y="2228850"/>
              <a:ext cx="676275" cy="381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
        <p:nvSpPr>
          <p:cNvPr id="2" name="Title 1"/>
          <p:cNvSpPr>
            <a:spLocks noGrp="1"/>
          </p:cNvSpPr>
          <p:nvPr>
            <p:ph type="title"/>
          </p:nvPr>
        </p:nvSpPr>
        <p:spPr>
          <a:xfrm>
            <a:off x="698546" y="670190"/>
            <a:ext cx="7651560" cy="615950"/>
          </a:xfrm>
        </p:spPr>
        <p:txBody>
          <a:bodyPr/>
          <a:lstStyle/>
          <a:p>
            <a:pPr algn="ctr"/>
            <a:r>
              <a:rPr lang="zh-CN" altLang="en-US" sz="2400" dirty="0" smtClean="0">
                <a:latin typeface="KaiTi" panose="02010609060101010101" pitchFamily="49" charset="-122"/>
                <a:ea typeface="KaiTi" panose="02010609060101010101" pitchFamily="49" charset="-122"/>
              </a:rPr>
              <a:t>显示物质</a:t>
            </a:r>
            <a:endParaRPr lang="en-US" sz="2400" dirty="0">
              <a:latin typeface="KaiTi" panose="02010609060101010101" pitchFamily="49" charset="-122"/>
              <a:ea typeface="KaiTi" panose="02010609060101010101" pitchFamily="49" charset="-122"/>
            </a:endParaRPr>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14</a:t>
            </a:fld>
            <a:endParaRPr lang="en-US" dirty="0"/>
          </a:p>
        </p:txBody>
      </p:sp>
      <p:sp>
        <p:nvSpPr>
          <p:cNvPr id="6" name="Content Placeholder 2"/>
          <p:cNvSpPr txBox="1">
            <a:spLocks/>
          </p:cNvSpPr>
          <p:nvPr/>
        </p:nvSpPr>
        <p:spPr bwMode="gray">
          <a:xfrm>
            <a:off x="4838699" y="5210700"/>
            <a:ext cx="3381375" cy="1190275"/>
          </a:xfrm>
          <a:prstGeom prst="rect">
            <a:avLst/>
          </a:prstGeom>
          <a:solidFill>
            <a:schemeClr val="bg1"/>
          </a:solidFill>
          <a:ln w="28575">
            <a:solidFill>
              <a:srgbClr val="0079C1"/>
            </a:solidFill>
            <a:miter lim="800000"/>
            <a:headEnd/>
            <a:tailEnd/>
          </a:ln>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100000"/>
              </a:lnSpc>
              <a:spcBef>
                <a:spcPts val="1800"/>
              </a:spcBef>
              <a:spcAft>
                <a:spcPct val="0"/>
              </a:spcAft>
              <a:buClr>
                <a:srgbClr val="0079C1"/>
              </a:buClr>
              <a:buSzPct val="100000"/>
              <a:buFont typeface="Wingdings" panose="05000000000000000000" pitchFamily="2" charset="2"/>
              <a:buChar char="§"/>
              <a:defRPr sz="2000" b="0">
                <a:solidFill>
                  <a:srgbClr val="000000"/>
                </a:solidFill>
                <a:latin typeface="+mn-lt"/>
                <a:ea typeface="Geneva" charset="-128"/>
                <a:cs typeface="Geneva" charset="-128"/>
              </a:defRPr>
            </a:lvl1pPr>
            <a:lvl2pPr marL="469900" indent="-228600" algn="l" rtl="0" eaLnBrk="1" fontAlgn="base" hangingPunct="1">
              <a:lnSpc>
                <a:spcPct val="100000"/>
              </a:lnSpc>
              <a:spcBef>
                <a:spcPts val="0"/>
              </a:spcBef>
              <a:spcAft>
                <a:spcPct val="0"/>
              </a:spcAft>
              <a:buClrTx/>
              <a:buSzPct val="100000"/>
              <a:buFont typeface="Arial" pitchFamily="34" charset="0"/>
              <a:buChar char="–"/>
              <a:defRPr sz="1600">
                <a:solidFill>
                  <a:srgbClr val="000000"/>
                </a:solidFill>
                <a:latin typeface="+mn-lt"/>
                <a:ea typeface="Geneva" charset="-128"/>
              </a:defRPr>
            </a:lvl2pPr>
            <a:lvl3pPr marL="1204913" indent="-290513" algn="l" rtl="0" eaLnBrk="1" fontAlgn="base" hangingPunct="1">
              <a:lnSpc>
                <a:spcPct val="85000"/>
              </a:lnSpc>
              <a:spcBef>
                <a:spcPct val="30000"/>
              </a:spcBef>
              <a:spcAft>
                <a:spcPct val="0"/>
              </a:spcAft>
              <a:buClrTx/>
              <a:buSzPct val="100000"/>
              <a:buFont typeface="Arial" pitchFamily="34" charset="0"/>
              <a:buChar char="•"/>
              <a:defRPr sz="1400">
                <a:solidFill>
                  <a:srgbClr val="000000"/>
                </a:solidFill>
                <a:latin typeface="+mn-lt"/>
                <a:ea typeface="Geneva" charset="-128"/>
              </a:defRPr>
            </a:lvl3pPr>
            <a:lvl4pPr marL="1600200" indent="-228600" algn="l" rtl="0" eaLnBrk="1" fontAlgn="base" hangingPunct="1">
              <a:lnSpc>
                <a:spcPct val="85000"/>
              </a:lnSpc>
              <a:spcBef>
                <a:spcPct val="30000"/>
              </a:spcBef>
              <a:spcAft>
                <a:spcPct val="0"/>
              </a:spcAft>
              <a:buClrTx/>
              <a:buSzPct val="100000"/>
              <a:buFont typeface="Arial" pitchFamily="34" charset="0"/>
              <a:buChar char="•"/>
              <a:defRPr sz="1400">
                <a:solidFill>
                  <a:srgbClr val="000000"/>
                </a:solidFill>
                <a:latin typeface="+mn-lt"/>
                <a:ea typeface="Geneva" charset="-128"/>
              </a:defRPr>
            </a:lvl4pPr>
            <a:lvl5pPr marL="2114550" indent="-285750" algn="l" rtl="0" eaLnBrk="1" fontAlgn="base" hangingPunct="1">
              <a:lnSpc>
                <a:spcPct val="85000"/>
              </a:lnSpc>
              <a:spcBef>
                <a:spcPct val="30000"/>
              </a:spcBef>
              <a:spcAft>
                <a:spcPct val="0"/>
              </a:spcAft>
              <a:buClrTx/>
              <a:buSzPct val="100000"/>
              <a:buFont typeface="Arial" pitchFamily="34" charset="0"/>
              <a:buChar char="•"/>
              <a:defRPr sz="1200">
                <a:solidFill>
                  <a:srgbClr val="000000"/>
                </a:solidFill>
                <a:latin typeface="+mn-lt"/>
                <a:ea typeface="Geneva" charset="-128"/>
              </a:defRPr>
            </a:lvl5pPr>
            <a:lvl6pPr marL="2514600" indent="-228600" algn="l" rtl="0" eaLnBrk="1" fontAlgn="base" hangingPunct="1">
              <a:lnSpc>
                <a:spcPct val="85000"/>
              </a:lnSpc>
              <a:spcBef>
                <a:spcPct val="30000"/>
              </a:spcBef>
              <a:spcAft>
                <a:spcPct val="0"/>
              </a:spcAft>
              <a:buClr>
                <a:srgbClr val="2A53AD"/>
              </a:buClr>
              <a:buSzPct val="150000"/>
              <a:buFont typeface="Arial" charset="0"/>
              <a:defRPr>
                <a:solidFill>
                  <a:srgbClr val="4D4D4D"/>
                </a:solidFill>
                <a:latin typeface="+mn-lt"/>
                <a:ea typeface="Geneva" charset="-128"/>
              </a:defRPr>
            </a:lvl6pPr>
            <a:lvl7pPr marL="2971800" indent="-228600" algn="l" rtl="0" eaLnBrk="1" fontAlgn="base" hangingPunct="1">
              <a:lnSpc>
                <a:spcPct val="85000"/>
              </a:lnSpc>
              <a:spcBef>
                <a:spcPct val="30000"/>
              </a:spcBef>
              <a:spcAft>
                <a:spcPct val="0"/>
              </a:spcAft>
              <a:buClr>
                <a:srgbClr val="2A53AD"/>
              </a:buClr>
              <a:buSzPct val="150000"/>
              <a:buFont typeface="Arial" charset="0"/>
              <a:defRPr>
                <a:solidFill>
                  <a:srgbClr val="4D4D4D"/>
                </a:solidFill>
                <a:latin typeface="+mn-lt"/>
                <a:ea typeface="Geneva" charset="-128"/>
              </a:defRPr>
            </a:lvl7pPr>
            <a:lvl8pPr marL="3429000" indent="-228600" algn="l" rtl="0" eaLnBrk="1" fontAlgn="base" hangingPunct="1">
              <a:lnSpc>
                <a:spcPct val="85000"/>
              </a:lnSpc>
              <a:spcBef>
                <a:spcPct val="30000"/>
              </a:spcBef>
              <a:spcAft>
                <a:spcPct val="0"/>
              </a:spcAft>
              <a:buClr>
                <a:srgbClr val="2A53AD"/>
              </a:buClr>
              <a:buSzPct val="150000"/>
              <a:buFont typeface="Arial" charset="0"/>
              <a:defRPr>
                <a:solidFill>
                  <a:srgbClr val="4D4D4D"/>
                </a:solidFill>
                <a:latin typeface="+mn-lt"/>
                <a:ea typeface="Geneva" charset="-128"/>
              </a:defRPr>
            </a:lvl8pPr>
            <a:lvl9pPr marL="3886200" indent="-228600" algn="l" rtl="0" eaLnBrk="1" fontAlgn="base" hangingPunct="1">
              <a:lnSpc>
                <a:spcPct val="85000"/>
              </a:lnSpc>
              <a:spcBef>
                <a:spcPct val="30000"/>
              </a:spcBef>
              <a:spcAft>
                <a:spcPct val="0"/>
              </a:spcAft>
              <a:buClr>
                <a:srgbClr val="2A53AD"/>
              </a:buClr>
              <a:buSzPct val="150000"/>
              <a:buFont typeface="Arial" charset="0"/>
              <a:defRPr>
                <a:solidFill>
                  <a:srgbClr val="4D4D4D"/>
                </a:solidFill>
                <a:latin typeface="+mn-lt"/>
                <a:ea typeface="Geneva" charset="-128"/>
              </a:defRPr>
            </a:lvl9pPr>
          </a:lstStyle>
          <a:p>
            <a:pPr marL="241300" lvl="1" indent="0">
              <a:buNone/>
            </a:pPr>
            <a:r>
              <a:rPr lang="zh-CN" altLang="en-US" dirty="0">
                <a:latin typeface="KaiTi" panose="02010609060101010101" pitchFamily="49" charset="-122"/>
                <a:ea typeface="KaiTi" panose="02010609060101010101" pitchFamily="49" charset="-122"/>
              </a:rPr>
              <a:t>管制信息、实验理化性质和图谱信息都以链接形式呈现</a:t>
            </a:r>
            <a:endParaRPr lang="en-US"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859725" y="2228850"/>
            <a:ext cx="2404871" cy="919163"/>
          </a:xfrm>
          <a:solidFill>
            <a:schemeClr val="bg1"/>
          </a:solidFill>
          <a:ln w="28575">
            <a:solidFill>
              <a:srgbClr val="0079C1"/>
            </a:solidFill>
          </a:ln>
        </p:spPr>
        <p:txBody>
          <a:bodyPr/>
          <a:lstStyle/>
          <a:p>
            <a:pPr marL="0" indent="0">
              <a:buNone/>
            </a:pPr>
            <a:r>
              <a:rPr lang="zh-CN" altLang="en-US" sz="1800" dirty="0" smtClean="0">
                <a:latin typeface="KaiTi" panose="02010609060101010101" pitchFamily="49" charset="-122"/>
                <a:ea typeface="KaiTi" panose="02010609060101010101" pitchFamily="49" charset="-122"/>
              </a:rPr>
              <a:t>商业来源图标包括了供应商数量</a:t>
            </a:r>
            <a:endParaRPr lang="en-US" sz="18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424037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84"/>
            <a:ext cx="9143999" cy="1295400"/>
          </a:xfrm>
        </p:spPr>
        <p:txBody>
          <a:bodyPr/>
          <a:lstStyle/>
          <a:p>
            <a:r>
              <a:rPr lang="zh-CN" altLang="en-US" sz="2400" dirty="0" smtClean="0">
                <a:latin typeface="KaiTi" panose="02010609060101010101" pitchFamily="49" charset="-122"/>
                <a:ea typeface="KaiTi" panose="02010609060101010101" pitchFamily="49" charset="-122"/>
              </a:rPr>
              <a:t>管制信息显示格式的改进，更便于用户快速获取所需信息，甚至可以直接按照国家进行获取</a:t>
            </a:r>
            <a:endParaRPr lang="en-US" sz="2400" dirty="0">
              <a:latin typeface="KaiTi" panose="02010609060101010101" pitchFamily="49" charset="-122"/>
              <a:ea typeface="KaiTi" panose="02010609060101010101" pitchFamily="49" charset="-122"/>
            </a:endParaRPr>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15</a:t>
            </a:fld>
            <a:endParaRPr lang="en-US" dirty="0"/>
          </a:p>
        </p:txBody>
      </p:sp>
      <p:pic>
        <p:nvPicPr>
          <p:cNvPr id="460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06" t="2003" r="23246"/>
          <a:stretch/>
        </p:blipFill>
        <p:spPr bwMode="auto">
          <a:xfrm>
            <a:off x="2619376" y="1329684"/>
            <a:ext cx="4509563" cy="52711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9200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55" y="290946"/>
            <a:ext cx="7651560" cy="967486"/>
          </a:xfrm>
        </p:spPr>
        <p:txBody>
          <a:bodyPr/>
          <a:lstStyle/>
          <a:p>
            <a:pPr algn="ctr"/>
            <a:r>
              <a:rPr lang="en-US" altLang="zh-CN" sz="2400" dirty="0" smtClean="0">
                <a:latin typeface="KaiTi" panose="02010609060101010101" pitchFamily="49" charset="-122"/>
                <a:ea typeface="KaiTi" panose="02010609060101010101" pitchFamily="49" charset="-122"/>
              </a:rPr>
              <a:t>Non-Java</a:t>
            </a:r>
            <a:r>
              <a:rPr lang="zh-CN" altLang="en-US" sz="2400" dirty="0" smtClean="0">
                <a:latin typeface="KaiTi" panose="02010609060101010101" pitchFamily="49" charset="-122"/>
                <a:ea typeface="KaiTi" panose="02010609060101010101" pitchFamily="49" charset="-122"/>
              </a:rPr>
              <a:t>结构编辑器</a:t>
            </a:r>
            <a:endParaRPr lang="en-US" sz="2400"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p:txBody>
          <a:bodyPr/>
          <a:lstStyle/>
          <a:p>
            <a:pPr marL="0" indent="0">
              <a:buNone/>
            </a:pPr>
            <a:endParaRPr lang="en-US" sz="1000" dirty="0"/>
          </a:p>
          <a:p>
            <a:endParaRPr lang="en-US" sz="1000" dirty="0"/>
          </a:p>
          <a:p>
            <a:pPr>
              <a:spcBef>
                <a:spcPts val="0"/>
              </a:spcBef>
            </a:pPr>
            <a:endParaRPr lang="en-US" sz="1000" dirty="0"/>
          </a:p>
          <a:p>
            <a:endParaRPr lang="en-US" sz="1000" dirty="0"/>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16</a:t>
            </a:fld>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48" y="1601385"/>
            <a:ext cx="6391275" cy="4913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75198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b="1" dirty="0" smtClean="0">
                <a:latin typeface="KaiTi" panose="02010609060101010101" pitchFamily="49" charset="-122"/>
                <a:ea typeface="KaiTi" panose="02010609060101010101" pitchFamily="49" charset="-122"/>
              </a:rPr>
              <a:t>议程</a:t>
            </a:r>
            <a:endParaRPr lang="en-US" b="1" dirty="0">
              <a:latin typeface="KaiTi" panose="02010609060101010101" pitchFamily="49" charset="-122"/>
              <a:ea typeface="KaiTi" panose="02010609060101010101" pitchFamily="49" charset="-122"/>
            </a:endParaRPr>
          </a:p>
        </p:txBody>
      </p:sp>
      <p:sp>
        <p:nvSpPr>
          <p:cNvPr id="6" name="Content Placeholder 5"/>
          <p:cNvSpPr>
            <a:spLocks noGrp="1"/>
          </p:cNvSpPr>
          <p:nvPr>
            <p:ph idx="1"/>
          </p:nvPr>
        </p:nvSpPr>
        <p:spPr>
          <a:xfrm>
            <a:off x="1211164" y="1842580"/>
            <a:ext cx="7653527" cy="4791075"/>
          </a:xfrm>
        </p:spPr>
        <p:txBody>
          <a:bodyPr/>
          <a:lstStyle/>
          <a:p>
            <a:r>
              <a:rPr lang="en-US" dirty="0" smtClean="0">
                <a:solidFill>
                  <a:schemeClr val="tx1">
                    <a:lumMod val="60000"/>
                    <a:lumOff val="40000"/>
                  </a:schemeClr>
                </a:solidFill>
                <a:latin typeface="KaiTi" panose="02010609060101010101" pitchFamily="49" charset="-122"/>
                <a:ea typeface="KaiTi" panose="02010609060101010101" pitchFamily="49" charset="-122"/>
              </a:rPr>
              <a:t>SciFinder</a:t>
            </a:r>
            <a:r>
              <a:rPr lang="en-US" baseline="30000" dirty="0">
                <a:solidFill>
                  <a:schemeClr val="tx1">
                    <a:lumMod val="60000"/>
                    <a:lumOff val="40000"/>
                  </a:schemeClr>
                </a:solidFill>
                <a:latin typeface="KaiTi" panose="02010609060101010101" pitchFamily="49" charset="-122"/>
                <a:ea typeface="KaiTi" panose="02010609060101010101" pitchFamily="49" charset="-122"/>
              </a:rPr>
              <a:t>®</a:t>
            </a:r>
            <a:r>
              <a:rPr lang="en-US" dirty="0" smtClean="0">
                <a:solidFill>
                  <a:schemeClr val="tx1">
                    <a:lumMod val="60000"/>
                    <a:lumOff val="40000"/>
                  </a:schemeClr>
                </a:solidFill>
                <a:latin typeface="KaiTi" panose="02010609060101010101" pitchFamily="49" charset="-122"/>
                <a:ea typeface="KaiTi" panose="02010609060101010101" pitchFamily="49" charset="-122"/>
              </a:rPr>
              <a:t> </a:t>
            </a:r>
            <a:r>
              <a:rPr lang="zh-CN" altLang="en-US" dirty="0" smtClean="0">
                <a:solidFill>
                  <a:schemeClr val="tx1">
                    <a:lumMod val="60000"/>
                    <a:lumOff val="40000"/>
                  </a:schemeClr>
                </a:solidFill>
                <a:latin typeface="KaiTi" panose="02010609060101010101" pitchFamily="49" charset="-122"/>
                <a:ea typeface="KaiTi" panose="02010609060101010101" pitchFamily="49" charset="-122"/>
              </a:rPr>
              <a:t> </a:t>
            </a:r>
            <a:r>
              <a:rPr lang="en-US" altLang="zh-CN" dirty="0" smtClean="0">
                <a:solidFill>
                  <a:schemeClr val="tx1">
                    <a:lumMod val="60000"/>
                    <a:lumOff val="40000"/>
                  </a:schemeClr>
                </a:solidFill>
                <a:latin typeface="KaiTi" panose="02010609060101010101" pitchFamily="49" charset="-122"/>
                <a:ea typeface="KaiTi" panose="02010609060101010101" pitchFamily="49" charset="-122"/>
              </a:rPr>
              <a:t>2014-2015</a:t>
            </a:r>
            <a:r>
              <a:rPr lang="zh-CN" altLang="en-US" dirty="0" smtClean="0">
                <a:solidFill>
                  <a:schemeClr val="tx1">
                    <a:lumMod val="60000"/>
                    <a:lumOff val="40000"/>
                  </a:schemeClr>
                </a:solidFill>
                <a:latin typeface="KaiTi" panose="02010609060101010101" pitchFamily="49" charset="-122"/>
                <a:ea typeface="KaiTi" panose="02010609060101010101" pitchFamily="49" charset="-122"/>
              </a:rPr>
              <a:t>最新进展</a:t>
            </a:r>
            <a:endParaRPr lang="en-US" dirty="0" smtClean="0">
              <a:solidFill>
                <a:schemeClr val="tx1">
                  <a:lumMod val="60000"/>
                  <a:lumOff val="40000"/>
                </a:schemeClr>
              </a:solidFill>
              <a:latin typeface="KaiTi" panose="02010609060101010101" pitchFamily="49" charset="-122"/>
              <a:ea typeface="KaiTi" panose="02010609060101010101" pitchFamily="49" charset="-122"/>
            </a:endParaRPr>
          </a:p>
          <a:p>
            <a:r>
              <a:rPr lang="en-US" dirty="0" err="1" smtClean="0">
                <a:latin typeface="KaiTi" panose="02010609060101010101" pitchFamily="49" charset="-122"/>
                <a:ea typeface="KaiTi" panose="02010609060101010101" pitchFamily="49" charset="-122"/>
              </a:rPr>
              <a:t>MyCAS</a:t>
            </a:r>
            <a:r>
              <a:rPr lang="en-US" baseline="30000" dirty="0" smtClean="0">
                <a:latin typeface="KaiTi" panose="02010609060101010101" pitchFamily="49" charset="-122"/>
                <a:ea typeface="KaiTi" panose="02010609060101010101" pitchFamily="49" charset="-122"/>
              </a:rPr>
              <a:t>®</a:t>
            </a:r>
            <a:endParaRPr lang="en-US" dirty="0" smtClean="0">
              <a:latin typeface="KaiTi" panose="02010609060101010101" pitchFamily="49" charset="-122"/>
              <a:ea typeface="KaiTi" panose="02010609060101010101" pitchFamily="49" charset="-122"/>
            </a:endParaRPr>
          </a:p>
          <a:p>
            <a:r>
              <a:rPr lang="en-US" dirty="0" smtClean="0">
                <a:solidFill>
                  <a:schemeClr val="tx1">
                    <a:lumMod val="60000"/>
                    <a:lumOff val="40000"/>
                  </a:schemeClr>
                </a:solidFill>
                <a:latin typeface="KaiTi" panose="02010609060101010101" pitchFamily="49" charset="-122"/>
                <a:ea typeface="KaiTi" panose="02010609060101010101" pitchFamily="49" charset="-122"/>
              </a:rPr>
              <a:t>STN</a:t>
            </a:r>
            <a:r>
              <a:rPr lang="en-US" baseline="30000" dirty="0">
                <a:solidFill>
                  <a:schemeClr val="tx1">
                    <a:lumMod val="60000"/>
                    <a:lumOff val="40000"/>
                  </a:schemeClr>
                </a:solidFill>
                <a:latin typeface="KaiTi" panose="02010609060101010101" pitchFamily="49" charset="-122"/>
                <a:ea typeface="KaiTi" panose="02010609060101010101" pitchFamily="49" charset="-122"/>
              </a:rPr>
              <a:t>®</a:t>
            </a:r>
            <a:endParaRPr lang="en-US" dirty="0">
              <a:solidFill>
                <a:schemeClr val="tx1">
                  <a:lumMod val="60000"/>
                  <a:lumOff val="40000"/>
                </a:schemeClr>
              </a:solidFill>
              <a:latin typeface="KaiTi" panose="02010609060101010101" pitchFamily="49" charset="-122"/>
              <a:ea typeface="KaiTi" panose="02010609060101010101" pitchFamily="49" charset="-122"/>
            </a:endParaRPr>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17</a:t>
            </a:fld>
            <a:endParaRPr lang="en-US" dirty="0"/>
          </a:p>
        </p:txBody>
      </p:sp>
    </p:spTree>
    <p:extLst>
      <p:ext uri="{BB962C8B-B14F-4D97-AF65-F5344CB8AC3E}">
        <p14:creationId xmlns:p14="http://schemas.microsoft.com/office/powerpoint/2010/main" val="2408901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655" y="545500"/>
            <a:ext cx="7651560" cy="615950"/>
          </a:xfrm>
        </p:spPr>
        <p:txBody>
          <a:bodyPr/>
          <a:lstStyle/>
          <a:p>
            <a:pPr algn="ctr"/>
            <a:r>
              <a:rPr lang="en-US" sz="2400" dirty="0" err="1" smtClean="0">
                <a:latin typeface="KaiTi" panose="02010609060101010101" pitchFamily="49" charset="-122"/>
                <a:ea typeface="KaiTi" panose="02010609060101010101" pitchFamily="49" charset="-122"/>
              </a:rPr>
              <a:t>myCAS</a:t>
            </a:r>
            <a:r>
              <a:rPr lang="en-US" altLang="zh-CN" sz="2400" dirty="0" smtClean="0">
                <a:latin typeface="KaiTi" panose="02010609060101010101" pitchFamily="49" charset="-122"/>
                <a:ea typeface="KaiTi" panose="02010609060101010101" pitchFamily="49" charset="-122"/>
              </a:rPr>
              <a:t>—</a:t>
            </a:r>
            <a:r>
              <a:rPr lang="zh-CN" altLang="en-US" sz="2400" dirty="0" smtClean="0">
                <a:latin typeface="KaiTi" panose="02010609060101010101" pitchFamily="49" charset="-122"/>
                <a:ea typeface="KaiTi" panose="02010609060101010101" pitchFamily="49" charset="-122"/>
              </a:rPr>
              <a:t>易于管理</a:t>
            </a:r>
            <a:r>
              <a:rPr lang="en-US" altLang="zh-CN" sz="2400" dirty="0" smtClean="0">
                <a:latin typeface="KaiTi" panose="02010609060101010101" pitchFamily="49" charset="-122"/>
                <a:ea typeface="KaiTi" panose="02010609060101010101" pitchFamily="49" charset="-122"/>
              </a:rPr>
              <a:t>SciFinder</a:t>
            </a:r>
            <a:r>
              <a:rPr lang="zh-CN" altLang="en-US" sz="2400" dirty="0" smtClean="0">
                <a:latin typeface="KaiTi" panose="02010609060101010101" pitchFamily="49" charset="-122"/>
                <a:ea typeface="KaiTi" panose="02010609060101010101" pitchFamily="49" charset="-122"/>
              </a:rPr>
              <a:t>帐户</a:t>
            </a:r>
            <a:endParaRPr lang="en-US" sz="2400" dirty="0">
              <a:latin typeface="KaiTi" panose="02010609060101010101" pitchFamily="49" charset="-122"/>
              <a:ea typeface="KaiTi" panose="02010609060101010101" pitchFamily="49" charset="-122"/>
            </a:endParaRPr>
          </a:p>
        </p:txBody>
      </p:sp>
      <p:sp>
        <p:nvSpPr>
          <p:cNvPr id="5" name="Content Placeholder 4"/>
          <p:cNvSpPr>
            <a:spLocks noGrp="1"/>
          </p:cNvSpPr>
          <p:nvPr>
            <p:ph idx="1"/>
          </p:nvPr>
        </p:nvSpPr>
        <p:spPr>
          <a:xfrm>
            <a:off x="1252728" y="1537780"/>
            <a:ext cx="7653527" cy="5140111"/>
          </a:xfrm>
        </p:spPr>
        <p:txBody>
          <a:bodyPr/>
          <a:lstStyle/>
          <a:p>
            <a:r>
              <a:rPr lang="zh-CN" altLang="en-US" dirty="0" smtClean="0">
                <a:latin typeface="KaiTi" panose="02010609060101010101" pitchFamily="49" charset="-122"/>
                <a:ea typeface="KaiTi" panose="02010609060101010101" pitchFamily="49" charset="-122"/>
              </a:rPr>
              <a:t>管理用户注册</a:t>
            </a:r>
            <a:endParaRPr lang="en-US" dirty="0" smtClean="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激活、暂时或永久删除用户注册链接</a:t>
            </a:r>
            <a:endParaRPr lang="en-US" dirty="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查看和更新注册信息</a:t>
            </a:r>
            <a:endParaRPr lang="en-US" dirty="0" smtClean="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更改注册设置和授权站点状态</a:t>
            </a:r>
            <a:endParaRPr lang="en-US" dirty="0" smtClean="0">
              <a:latin typeface="KaiTi" panose="02010609060101010101" pitchFamily="49" charset="-122"/>
              <a:ea typeface="KaiTi" panose="02010609060101010101" pitchFamily="49" charset="-122"/>
            </a:endParaRPr>
          </a:p>
          <a:p>
            <a:pPr>
              <a:spcBef>
                <a:spcPts val="1200"/>
              </a:spcBef>
            </a:pPr>
            <a:r>
              <a:rPr lang="zh-CN" altLang="en-US" dirty="0" smtClean="0">
                <a:latin typeface="KaiTi" panose="02010609060101010101" pitchFamily="49" charset="-122"/>
                <a:ea typeface="KaiTi" panose="02010609060101010101" pitchFamily="49" charset="-122"/>
              </a:rPr>
              <a:t>追踪用户月使用状况</a:t>
            </a:r>
            <a:endParaRPr lang="en-US" dirty="0" smtClean="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每天成功登陆率</a:t>
            </a:r>
            <a:endParaRPr lang="en-US" dirty="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月成功登陆率</a:t>
            </a:r>
            <a:endParaRPr lang="en-US" dirty="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使用统计</a:t>
            </a:r>
            <a:r>
              <a:rPr lang="en-US" dirty="0" smtClean="0">
                <a:latin typeface="KaiTi" panose="02010609060101010101" pitchFamily="49" charset="-122"/>
                <a:ea typeface="KaiTi" panose="02010609060101010101" pitchFamily="49" charset="-122"/>
              </a:rPr>
              <a:t> </a:t>
            </a:r>
          </a:p>
          <a:p>
            <a:pPr lvl="1"/>
            <a:r>
              <a:rPr lang="en-US" dirty="0" smtClean="0">
                <a:latin typeface="KaiTi" panose="02010609060101010101" pitchFamily="49" charset="-122"/>
                <a:ea typeface="KaiTi" panose="02010609060101010101" pitchFamily="49" charset="-122"/>
              </a:rPr>
              <a:t>IP</a:t>
            </a:r>
            <a:r>
              <a:rPr lang="zh-CN" altLang="en-US" dirty="0" smtClean="0">
                <a:latin typeface="KaiTi" panose="02010609060101010101" pitchFamily="49" charset="-122"/>
                <a:ea typeface="KaiTi" panose="02010609060101010101" pitchFamily="49" charset="-122"/>
              </a:rPr>
              <a:t>地址详情</a:t>
            </a:r>
            <a:endParaRPr lang="en-US" dirty="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注册信息</a:t>
            </a:r>
            <a:r>
              <a:rPr lang="en-US" dirty="0" smtClean="0">
                <a:latin typeface="KaiTi" panose="02010609060101010101" pitchFamily="49" charset="-122"/>
                <a:ea typeface="KaiTi" panose="02010609060101010101" pitchFamily="49" charset="-122"/>
              </a:rPr>
              <a:t> </a:t>
            </a:r>
          </a:p>
          <a:p>
            <a:pPr>
              <a:spcBef>
                <a:spcPts val="1200"/>
              </a:spcBef>
            </a:pPr>
            <a:r>
              <a:rPr lang="zh-CN" altLang="en-US" dirty="0" smtClean="0">
                <a:latin typeface="KaiTi" panose="02010609060101010101" pitchFamily="49" charset="-122"/>
                <a:ea typeface="KaiTi" panose="02010609060101010101" pitchFamily="49" charset="-122"/>
              </a:rPr>
              <a:t>管理</a:t>
            </a:r>
            <a:r>
              <a:rPr lang="en-US" altLang="zh-CN" dirty="0" smtClean="0">
                <a:latin typeface="KaiTi" panose="02010609060101010101" pitchFamily="49" charset="-122"/>
                <a:ea typeface="KaiTi" panose="02010609060101010101" pitchFamily="49" charset="-122"/>
              </a:rPr>
              <a:t>SciFinder</a:t>
            </a:r>
            <a:r>
              <a:rPr lang="zh-CN" altLang="en-US" dirty="0" smtClean="0">
                <a:latin typeface="KaiTi" panose="02010609060101010101" pitchFamily="49" charset="-122"/>
                <a:ea typeface="KaiTi" panose="02010609060101010101" pitchFamily="49" charset="-122"/>
              </a:rPr>
              <a:t>帐号</a:t>
            </a:r>
            <a:endParaRPr lang="en-US" dirty="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更改密码</a:t>
            </a:r>
            <a:endParaRPr lang="en-US" dirty="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更新安全信息</a:t>
            </a:r>
            <a:endParaRPr lang="en-US" dirty="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更改联系信息</a:t>
            </a:r>
            <a:endParaRPr lang="en-US" dirty="0">
              <a:latin typeface="KaiTi" panose="02010609060101010101" pitchFamily="49" charset="-122"/>
              <a:ea typeface="KaiTi" panose="02010609060101010101" pitchFamily="49" charset="-122"/>
            </a:endParaRPr>
          </a:p>
          <a:p>
            <a:pPr>
              <a:spcBef>
                <a:spcPts val="1200"/>
              </a:spcBef>
            </a:pPr>
            <a:r>
              <a:rPr lang="zh-CN" altLang="en-US" dirty="0" smtClean="0">
                <a:latin typeface="KaiTi" panose="02010609060101010101" pitchFamily="49" charset="-122"/>
                <a:ea typeface="KaiTi" panose="02010609060101010101" pitchFamily="49" charset="-122"/>
              </a:rPr>
              <a:t>定制全文链接</a:t>
            </a:r>
            <a:endParaRPr lang="en-US" sz="2800" dirty="0">
              <a:latin typeface="KaiTi" panose="02010609060101010101" pitchFamily="49" charset="-122"/>
              <a:ea typeface="KaiTi" panose="02010609060101010101" pitchFamily="49" charset="-122"/>
            </a:endParaRPr>
          </a:p>
          <a:p>
            <a:pPr lvl="1"/>
            <a:r>
              <a:rPr lang="zh-CN" altLang="en-US" dirty="0">
                <a:latin typeface="KaiTi" panose="02010609060101010101" pitchFamily="49" charset="-122"/>
                <a:ea typeface="KaiTi" panose="02010609060101010101" pitchFamily="49" charset="-122"/>
              </a:rPr>
              <a:t>全文链接选</a:t>
            </a:r>
            <a:r>
              <a:rPr lang="zh-CN" altLang="en-US" dirty="0" smtClean="0">
                <a:latin typeface="KaiTi" panose="02010609060101010101" pitchFamily="49" charset="-122"/>
                <a:ea typeface="KaiTi" panose="02010609060101010101" pitchFamily="49" charset="-122"/>
              </a:rPr>
              <a:t>项</a:t>
            </a:r>
            <a:endParaRPr lang="en-US" sz="2400" dirty="0">
              <a:latin typeface="KaiTi" panose="02010609060101010101" pitchFamily="49" charset="-122"/>
              <a:ea typeface="KaiTi" panose="02010609060101010101" pitchFamily="49" charset="-122"/>
            </a:endParaRPr>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18</a:t>
            </a:fld>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l="7162" t="5471" r="7857" b="6489"/>
          <a:stretch/>
        </p:blipFill>
        <p:spPr>
          <a:xfrm>
            <a:off x="5302249" y="3638550"/>
            <a:ext cx="3489325" cy="2393951"/>
          </a:xfrm>
          <a:prstGeom prst="rect">
            <a:avLst/>
          </a:prstGeom>
          <a:ln>
            <a:solidFill>
              <a:schemeClr val="tx1"/>
            </a:solidFill>
          </a:ln>
        </p:spPr>
      </p:pic>
    </p:spTree>
    <p:extLst>
      <p:ext uri="{BB962C8B-B14F-4D97-AF65-F5344CB8AC3E}">
        <p14:creationId xmlns:p14="http://schemas.microsoft.com/office/powerpoint/2010/main" val="1135747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818" y="628627"/>
            <a:ext cx="7651560" cy="615950"/>
          </a:xfrm>
        </p:spPr>
        <p:txBody>
          <a:bodyPr/>
          <a:lstStyle/>
          <a:p>
            <a:pPr algn="ctr"/>
            <a:r>
              <a:rPr lang="zh-CN" altLang="en-US" sz="2400" dirty="0" smtClean="0">
                <a:latin typeface="KaiTi" panose="02010609060101010101" pitchFamily="49" charset="-122"/>
                <a:ea typeface="KaiTi" panose="02010609060101010101" pitchFamily="49" charset="-122"/>
              </a:rPr>
              <a:t>创建或更新用户注册站点</a:t>
            </a:r>
            <a:endParaRPr lang="en-US" sz="2400"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p:txBody>
          <a:bodyPr/>
          <a:lstStyle/>
          <a:p>
            <a:pPr lvl="0"/>
            <a:r>
              <a:rPr lang="zh-CN" altLang="en-US" dirty="0" smtClean="0">
                <a:latin typeface="KaiTi" panose="02010609060101010101" pitchFamily="49" charset="-122"/>
                <a:ea typeface="KaiTi" panose="02010609060101010101" pitchFamily="49" charset="-122"/>
              </a:rPr>
              <a:t>创建、删除用户注册链接</a:t>
            </a:r>
            <a:endParaRPr lang="en-US" dirty="0">
              <a:latin typeface="KaiTi" panose="02010609060101010101" pitchFamily="49" charset="-122"/>
              <a:ea typeface="KaiTi" panose="02010609060101010101" pitchFamily="49" charset="-122"/>
            </a:endParaRPr>
          </a:p>
        </p:txBody>
      </p:sp>
      <p:sp>
        <p:nvSpPr>
          <p:cNvPr id="4" name="Footer Placeholder 3"/>
          <p:cNvSpPr>
            <a:spLocks noGrp="1"/>
          </p:cNvSpPr>
          <p:nvPr>
            <p:ph type="ftr" sz="quarter" idx="11"/>
          </p:nvPr>
        </p:nvSpPr>
        <p:spPr/>
        <p:txBody>
          <a:bodyPr/>
          <a:lstStyle/>
          <a:p>
            <a:pPr>
              <a:defRPr/>
            </a:pPr>
            <a:r>
              <a:rPr lang="en-US" smtClean="0"/>
              <a:t>CAS is a division of the American Chemical Society.                                                                                Copyright 2015 American Chemical Society. All rights reserved.</a:t>
            </a:r>
            <a:endParaRPr lang="en-US"/>
          </a:p>
        </p:txBody>
      </p:sp>
      <p:sp>
        <p:nvSpPr>
          <p:cNvPr id="5" name="Slide Number Placeholder 4"/>
          <p:cNvSpPr>
            <a:spLocks noGrp="1"/>
          </p:cNvSpPr>
          <p:nvPr>
            <p:ph type="sldNum" sz="quarter" idx="12"/>
          </p:nvPr>
        </p:nvSpPr>
        <p:spPr/>
        <p:txBody>
          <a:bodyPr/>
          <a:lstStyle/>
          <a:p>
            <a:pPr>
              <a:defRPr/>
            </a:pPr>
            <a:fld id="{CBAE6D50-0BB2-48D3-A904-9027531E1840}" type="slidenum">
              <a:rPr lang="en-US" smtClean="0"/>
              <a:pPr>
                <a:defRPr/>
              </a:pPr>
              <a:t>19</a:t>
            </a:fld>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969818" y="2225991"/>
            <a:ext cx="7315200" cy="3579064"/>
          </a:xfrm>
          <a:prstGeom prst="rect">
            <a:avLst/>
          </a:prstGeom>
          <a:ln>
            <a:solidFill>
              <a:schemeClr val="tx1"/>
            </a:solidFill>
          </a:ln>
        </p:spPr>
      </p:pic>
    </p:spTree>
    <p:extLst>
      <p:ext uri="{BB962C8B-B14F-4D97-AF65-F5344CB8AC3E}">
        <p14:creationId xmlns:p14="http://schemas.microsoft.com/office/powerpoint/2010/main" val="421557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2728" y="767173"/>
            <a:ext cx="7651560" cy="615950"/>
          </a:xfrm>
        </p:spPr>
        <p:txBody>
          <a:bodyPr/>
          <a:lstStyle/>
          <a:p>
            <a:r>
              <a:rPr lang="zh-CN" altLang="en-US" b="1" dirty="0" smtClean="0">
                <a:latin typeface="KaiTi" panose="02010609060101010101" pitchFamily="49" charset="-122"/>
                <a:ea typeface="KaiTi" panose="02010609060101010101" pitchFamily="49" charset="-122"/>
              </a:rPr>
              <a:t>议程</a:t>
            </a:r>
            <a:endParaRPr lang="en-US" b="1" dirty="0">
              <a:latin typeface="KaiTi" panose="02010609060101010101" pitchFamily="49" charset="-122"/>
              <a:ea typeface="KaiTi" panose="02010609060101010101" pitchFamily="49" charset="-122"/>
            </a:endParaRPr>
          </a:p>
        </p:txBody>
      </p:sp>
      <p:sp>
        <p:nvSpPr>
          <p:cNvPr id="6" name="Content Placeholder 5"/>
          <p:cNvSpPr>
            <a:spLocks noGrp="1"/>
          </p:cNvSpPr>
          <p:nvPr>
            <p:ph idx="1"/>
          </p:nvPr>
        </p:nvSpPr>
        <p:spPr>
          <a:xfrm>
            <a:off x="1252728" y="1717889"/>
            <a:ext cx="7653527" cy="4791075"/>
          </a:xfrm>
        </p:spPr>
        <p:txBody>
          <a:bodyPr/>
          <a:lstStyle/>
          <a:p>
            <a:r>
              <a:rPr lang="en-US" dirty="0">
                <a:latin typeface="KaiTi" panose="02010609060101010101" pitchFamily="49" charset="-122"/>
                <a:ea typeface="KaiTi" panose="02010609060101010101" pitchFamily="49" charset="-122"/>
              </a:rPr>
              <a:t>SciFinder</a:t>
            </a:r>
            <a:r>
              <a:rPr lang="zh-CN" altLang="en-US" dirty="0">
                <a:latin typeface="KaiTi" panose="02010609060101010101" pitchFamily="49" charset="-122"/>
                <a:ea typeface="KaiTi" panose="02010609060101010101" pitchFamily="49" charset="-122"/>
              </a:rPr>
              <a:t> </a:t>
            </a:r>
            <a:r>
              <a:rPr lang="en-US" altLang="zh-CN" dirty="0">
                <a:latin typeface="KaiTi" panose="02010609060101010101" pitchFamily="49" charset="-122"/>
                <a:ea typeface="KaiTi" panose="02010609060101010101" pitchFamily="49" charset="-122"/>
              </a:rPr>
              <a:t>2014-2015</a:t>
            </a:r>
            <a:r>
              <a:rPr lang="zh-CN" altLang="en-US" dirty="0">
                <a:latin typeface="KaiTi" panose="02010609060101010101" pitchFamily="49" charset="-122"/>
                <a:ea typeface="KaiTi" panose="02010609060101010101" pitchFamily="49" charset="-122"/>
              </a:rPr>
              <a:t>最新进展</a:t>
            </a:r>
            <a:endParaRPr lang="en-US" dirty="0" smtClean="0"/>
          </a:p>
          <a:p>
            <a:r>
              <a:rPr lang="en-US" dirty="0" err="1" smtClean="0"/>
              <a:t>MyCAS</a:t>
            </a:r>
            <a:r>
              <a:rPr lang="en-US" baseline="30000" dirty="0"/>
              <a:t>®</a:t>
            </a:r>
            <a:endParaRPr lang="en-US" dirty="0" smtClean="0"/>
          </a:p>
          <a:p>
            <a:r>
              <a:rPr lang="en-US" dirty="0" smtClean="0"/>
              <a:t>STN</a:t>
            </a:r>
            <a:r>
              <a:rPr lang="en-US" baseline="30000" dirty="0"/>
              <a:t>®</a:t>
            </a:r>
            <a:endParaRPr lang="en-US" dirty="0"/>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2</a:t>
            </a:fld>
            <a:endParaRPr lang="en-US" dirty="0"/>
          </a:p>
        </p:txBody>
      </p:sp>
    </p:spTree>
    <p:extLst>
      <p:ext uri="{BB962C8B-B14F-4D97-AF65-F5344CB8AC3E}">
        <p14:creationId xmlns:p14="http://schemas.microsoft.com/office/powerpoint/2010/main" val="3353936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292542" y="2529839"/>
            <a:ext cx="5390198" cy="2487930"/>
            <a:chOff x="1292542" y="2529839"/>
            <a:chExt cx="5390198" cy="2487930"/>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292542" y="2529839"/>
              <a:ext cx="5390198" cy="2487930"/>
            </a:xfrm>
            <a:prstGeom prst="rect">
              <a:avLst/>
            </a:prstGeom>
            <a:ln>
              <a:solidFill>
                <a:schemeClr val="tx1"/>
              </a:solidFill>
            </a:ln>
          </p:spPr>
        </p:pic>
        <p:sp>
          <p:nvSpPr>
            <p:cNvPr id="17" name="Rectangle 16"/>
            <p:cNvSpPr/>
            <p:nvPr/>
          </p:nvSpPr>
          <p:spPr bwMode="auto">
            <a:xfrm>
              <a:off x="4455319" y="3840956"/>
              <a:ext cx="76200" cy="5000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8" name="Rectangle 17"/>
            <p:cNvSpPr/>
            <p:nvPr/>
          </p:nvSpPr>
          <p:spPr bwMode="auto">
            <a:xfrm>
              <a:off x="3233738" y="3790949"/>
              <a:ext cx="76200" cy="5000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Rectangle 19"/>
            <p:cNvSpPr/>
            <p:nvPr/>
          </p:nvSpPr>
          <p:spPr bwMode="auto">
            <a:xfrm>
              <a:off x="1566862" y="2902743"/>
              <a:ext cx="392907" cy="9763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
        <p:nvSpPr>
          <p:cNvPr id="2" name="Title 1"/>
          <p:cNvSpPr>
            <a:spLocks noGrp="1"/>
          </p:cNvSpPr>
          <p:nvPr>
            <p:ph type="title"/>
          </p:nvPr>
        </p:nvSpPr>
        <p:spPr>
          <a:xfrm>
            <a:off x="932281" y="587063"/>
            <a:ext cx="7651560" cy="615950"/>
          </a:xfrm>
        </p:spPr>
        <p:txBody>
          <a:bodyPr/>
          <a:lstStyle/>
          <a:p>
            <a:pPr algn="ctr"/>
            <a:r>
              <a:rPr lang="zh-CN" altLang="en-US" sz="2400" dirty="0" smtClean="0">
                <a:latin typeface="KaiTi" panose="02010609060101010101" pitchFamily="49" charset="-122"/>
                <a:ea typeface="KaiTi" panose="02010609060101010101" pitchFamily="49" charset="-122"/>
              </a:rPr>
              <a:t>管理</a:t>
            </a:r>
            <a:r>
              <a:rPr lang="en-US" altLang="zh-CN" sz="2400" dirty="0" smtClean="0">
                <a:latin typeface="KaiTi" panose="02010609060101010101" pitchFamily="49" charset="-122"/>
                <a:ea typeface="KaiTi" panose="02010609060101010101" pitchFamily="49" charset="-122"/>
              </a:rPr>
              <a:t>SciFinder</a:t>
            </a:r>
            <a:r>
              <a:rPr lang="zh-CN" altLang="en-US" sz="2400" dirty="0" smtClean="0">
                <a:latin typeface="KaiTi" panose="02010609060101010101" pitchFamily="49" charset="-122"/>
                <a:ea typeface="KaiTi" panose="02010609060101010101" pitchFamily="49" charset="-122"/>
              </a:rPr>
              <a:t>帐号</a:t>
            </a:r>
            <a:endParaRPr lang="en-US" sz="2400"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1184576" y="1309211"/>
            <a:ext cx="7653527" cy="4791075"/>
          </a:xfrm>
        </p:spPr>
        <p:txBody>
          <a:bodyPr/>
          <a:lstStyle/>
          <a:p>
            <a:pPr lvl="0"/>
            <a:r>
              <a:rPr lang="zh-CN" altLang="en-US" dirty="0" smtClean="0">
                <a:latin typeface="KaiTi" panose="02010609060101010101" pitchFamily="49" charset="-122"/>
                <a:ea typeface="KaiTi" panose="02010609060101010101" pitchFamily="49" charset="-122"/>
              </a:rPr>
              <a:t>查看用户列表</a:t>
            </a:r>
            <a:endParaRPr lang="en-US" dirty="0">
              <a:latin typeface="KaiTi" panose="02010609060101010101" pitchFamily="49" charset="-122"/>
              <a:ea typeface="KaiTi" panose="02010609060101010101" pitchFamily="49" charset="-122"/>
            </a:endParaRPr>
          </a:p>
          <a:p>
            <a:pPr lvl="0"/>
            <a:r>
              <a:rPr lang="zh-CN" altLang="en-US" dirty="0" smtClean="0">
                <a:latin typeface="KaiTi" panose="02010609060101010101" pitchFamily="49" charset="-122"/>
                <a:ea typeface="KaiTi" panose="02010609060101010101" pitchFamily="49" charset="-122"/>
              </a:rPr>
              <a:t>下载用户列表</a:t>
            </a:r>
            <a:endParaRPr lang="en-US" dirty="0">
              <a:latin typeface="KaiTi" panose="02010609060101010101" pitchFamily="49" charset="-122"/>
              <a:ea typeface="KaiTi" panose="02010609060101010101" pitchFamily="49" charset="-122"/>
            </a:endParaRPr>
          </a:p>
          <a:p>
            <a:endParaRPr lang="en-US" dirty="0"/>
          </a:p>
        </p:txBody>
      </p:sp>
      <p:sp>
        <p:nvSpPr>
          <p:cNvPr id="4" name="Footer Placeholder 3"/>
          <p:cNvSpPr>
            <a:spLocks noGrp="1"/>
          </p:cNvSpPr>
          <p:nvPr>
            <p:ph type="ftr" sz="quarter" idx="11"/>
          </p:nvPr>
        </p:nvSpPr>
        <p:spPr/>
        <p:txBody>
          <a:bodyPr/>
          <a:lstStyle/>
          <a:p>
            <a:pPr>
              <a:defRPr/>
            </a:pPr>
            <a:r>
              <a:rPr lang="en-US" smtClean="0"/>
              <a:t>CAS is a division of the American Chemical Society.                                                                                Copyright 2015 American Chemical Society. All rights reserved.</a:t>
            </a:r>
            <a:endParaRPr lang="en-US"/>
          </a:p>
        </p:txBody>
      </p:sp>
      <p:sp>
        <p:nvSpPr>
          <p:cNvPr id="5" name="Slide Number Placeholder 4"/>
          <p:cNvSpPr>
            <a:spLocks noGrp="1"/>
          </p:cNvSpPr>
          <p:nvPr>
            <p:ph type="sldNum" sz="quarter" idx="12"/>
          </p:nvPr>
        </p:nvSpPr>
        <p:spPr/>
        <p:txBody>
          <a:bodyPr/>
          <a:lstStyle/>
          <a:p>
            <a:pPr>
              <a:defRPr/>
            </a:pPr>
            <a:fld id="{CBAE6D50-0BB2-48D3-A904-9027531E1840}" type="slidenum">
              <a:rPr lang="en-US" smtClean="0"/>
              <a:pPr>
                <a:defRPr/>
              </a:pPr>
              <a:t>20</a:t>
            </a:fld>
            <a:endParaRPr lang="en-US"/>
          </a:p>
        </p:txBody>
      </p:sp>
      <p:grpSp>
        <p:nvGrpSpPr>
          <p:cNvPr id="22" name="Group 21"/>
          <p:cNvGrpSpPr/>
          <p:nvPr/>
        </p:nvGrpSpPr>
        <p:grpSpPr>
          <a:xfrm>
            <a:off x="2466976" y="4182903"/>
            <a:ext cx="5623559" cy="1917383"/>
            <a:chOff x="2466976" y="4182903"/>
            <a:chExt cx="5623559" cy="1917383"/>
          </a:xfrm>
        </p:grpSpPr>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466976" y="4182903"/>
              <a:ext cx="5623559" cy="1917383"/>
            </a:xfrm>
            <a:prstGeom prst="rect">
              <a:avLst/>
            </a:prstGeom>
            <a:ln>
              <a:solidFill>
                <a:schemeClr val="tx1"/>
              </a:solidFill>
            </a:ln>
          </p:spPr>
        </p:pic>
        <p:sp>
          <p:nvSpPr>
            <p:cNvPr id="6" name="Rectangle 5"/>
            <p:cNvSpPr/>
            <p:nvPr/>
          </p:nvSpPr>
          <p:spPr bwMode="auto">
            <a:xfrm>
              <a:off x="2550318" y="5598318"/>
              <a:ext cx="469107" cy="92869"/>
            </a:xfrm>
            <a:prstGeom prst="rect">
              <a:avLst/>
            </a:prstGeom>
            <a:solidFill>
              <a:srgbClr val="FFDFA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9" name="Rectangle 8"/>
            <p:cNvSpPr/>
            <p:nvPr/>
          </p:nvSpPr>
          <p:spPr bwMode="auto">
            <a:xfrm>
              <a:off x="2550318" y="5850730"/>
              <a:ext cx="402432" cy="80961"/>
            </a:xfrm>
            <a:prstGeom prst="rect">
              <a:avLst/>
            </a:prstGeom>
            <a:solidFill>
              <a:srgbClr val="FFDFA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4855368" y="5605461"/>
              <a:ext cx="311945" cy="80963"/>
            </a:xfrm>
            <a:prstGeom prst="rect">
              <a:avLst/>
            </a:prstGeom>
            <a:solidFill>
              <a:srgbClr val="FFDFA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1" name="Rectangle 10"/>
            <p:cNvSpPr/>
            <p:nvPr/>
          </p:nvSpPr>
          <p:spPr bwMode="auto">
            <a:xfrm>
              <a:off x="4855368" y="5855492"/>
              <a:ext cx="359569" cy="69056"/>
            </a:xfrm>
            <a:prstGeom prst="rect">
              <a:avLst/>
            </a:prstGeom>
            <a:solidFill>
              <a:srgbClr val="FFDFA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5398294" y="5600697"/>
              <a:ext cx="650081" cy="90489"/>
            </a:xfrm>
            <a:prstGeom prst="rect">
              <a:avLst/>
            </a:prstGeom>
            <a:solidFill>
              <a:srgbClr val="FFDFA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5398294" y="5850729"/>
              <a:ext cx="711994" cy="80961"/>
            </a:xfrm>
            <a:prstGeom prst="rect">
              <a:avLst/>
            </a:prstGeom>
            <a:solidFill>
              <a:srgbClr val="FFDFA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4855368" y="5774531"/>
              <a:ext cx="85726" cy="45719"/>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5" name="Rectangle 14"/>
            <p:cNvSpPr/>
            <p:nvPr/>
          </p:nvSpPr>
          <p:spPr bwMode="auto">
            <a:xfrm>
              <a:off x="2836069" y="5741194"/>
              <a:ext cx="50006" cy="4571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6" name="Rectangle 15"/>
            <p:cNvSpPr/>
            <p:nvPr/>
          </p:nvSpPr>
          <p:spPr bwMode="auto">
            <a:xfrm>
              <a:off x="2819400" y="5768816"/>
              <a:ext cx="66675" cy="4619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2743199" y="4210050"/>
              <a:ext cx="595313" cy="762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4176636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25" y="600918"/>
            <a:ext cx="7651560" cy="615950"/>
          </a:xfrm>
        </p:spPr>
        <p:txBody>
          <a:bodyPr/>
          <a:lstStyle/>
          <a:p>
            <a:pPr algn="ctr"/>
            <a:r>
              <a:rPr lang="zh-CN" altLang="en-US" dirty="0" smtClean="0">
                <a:latin typeface="KaiTi" panose="02010609060101010101" pitchFamily="49" charset="-122"/>
                <a:ea typeface="KaiTi" panose="02010609060101010101" pitchFamily="49" charset="-122"/>
              </a:rPr>
              <a:t>管理用户信息</a:t>
            </a:r>
            <a:endParaRPr lang="en-US"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p:txBody>
          <a:bodyPr/>
          <a:lstStyle/>
          <a:p>
            <a:pPr lvl="0"/>
            <a:r>
              <a:rPr lang="zh-CN" altLang="en-US" dirty="0" smtClean="0">
                <a:latin typeface="KaiTi" panose="02010609060101010101" pitchFamily="49" charset="-122"/>
                <a:ea typeface="KaiTi" panose="02010609060101010101" pitchFamily="49" charset="-122"/>
              </a:rPr>
              <a:t>更改密码</a:t>
            </a:r>
            <a:endParaRPr lang="en-US" dirty="0">
              <a:latin typeface="KaiTi" panose="02010609060101010101" pitchFamily="49" charset="-122"/>
              <a:ea typeface="KaiTi" panose="02010609060101010101" pitchFamily="49" charset="-122"/>
            </a:endParaRPr>
          </a:p>
          <a:p>
            <a:pPr lvl="0"/>
            <a:r>
              <a:rPr lang="zh-CN" altLang="en-US" dirty="0" smtClean="0">
                <a:latin typeface="KaiTi" panose="02010609060101010101" pitchFamily="49" charset="-122"/>
                <a:ea typeface="KaiTi" panose="02010609060101010101" pitchFamily="49" charset="-122"/>
              </a:rPr>
              <a:t>更新安全信息</a:t>
            </a:r>
            <a:r>
              <a:rPr lang="en-US" dirty="0" smtClean="0">
                <a:latin typeface="KaiTi" panose="02010609060101010101" pitchFamily="49" charset="-122"/>
                <a:ea typeface="KaiTi" panose="02010609060101010101" pitchFamily="49" charset="-122"/>
              </a:rPr>
              <a:t>– </a:t>
            </a:r>
            <a:r>
              <a:rPr lang="zh-CN" altLang="en-US" dirty="0" smtClean="0">
                <a:latin typeface="KaiTi" panose="02010609060101010101" pitchFamily="49" charset="-122"/>
                <a:ea typeface="KaiTi" panose="02010609060101010101" pitchFamily="49" charset="-122"/>
              </a:rPr>
              <a:t>添加安全问答</a:t>
            </a:r>
            <a:endParaRPr lang="en-US" dirty="0">
              <a:latin typeface="KaiTi" panose="02010609060101010101" pitchFamily="49" charset="-122"/>
              <a:ea typeface="KaiTi" panose="02010609060101010101" pitchFamily="49" charset="-122"/>
            </a:endParaRPr>
          </a:p>
          <a:p>
            <a:pPr lvl="0"/>
            <a:r>
              <a:rPr lang="zh-CN" altLang="en-US" dirty="0" smtClean="0">
                <a:latin typeface="KaiTi" panose="02010609060101010101" pitchFamily="49" charset="-122"/>
                <a:ea typeface="KaiTi" panose="02010609060101010101" pitchFamily="49" charset="-122"/>
              </a:rPr>
              <a:t>更改联系信息</a:t>
            </a:r>
            <a:r>
              <a:rPr lang="en-US" altLang="zh-CN" dirty="0" smtClean="0">
                <a:latin typeface="KaiTi" panose="02010609060101010101" pitchFamily="49" charset="-122"/>
                <a:ea typeface="KaiTi" panose="02010609060101010101" pitchFamily="49" charset="-122"/>
              </a:rPr>
              <a:t>–</a:t>
            </a:r>
            <a:r>
              <a:rPr lang="zh-CN" altLang="en-US" dirty="0" smtClean="0">
                <a:latin typeface="KaiTi" panose="02010609060101010101" pitchFamily="49" charset="-122"/>
                <a:ea typeface="KaiTi" panose="02010609060101010101" pitchFamily="49" charset="-122"/>
              </a:rPr>
              <a:t> 姓名</a:t>
            </a:r>
            <a:r>
              <a:rPr lang="en-US" dirty="0" smtClean="0">
                <a:latin typeface="KaiTi" panose="02010609060101010101" pitchFamily="49" charset="-122"/>
                <a:ea typeface="KaiTi" panose="02010609060101010101" pitchFamily="49" charset="-122"/>
              </a:rPr>
              <a:t>,</a:t>
            </a:r>
            <a:r>
              <a:rPr lang="zh-CN" altLang="en-US" dirty="0" smtClean="0">
                <a:latin typeface="KaiTi" panose="02010609060101010101" pitchFamily="49" charset="-122"/>
                <a:ea typeface="KaiTi" panose="02010609060101010101" pitchFamily="49" charset="-122"/>
              </a:rPr>
              <a:t>邮箱</a:t>
            </a:r>
            <a:endParaRPr lang="en-US" dirty="0">
              <a:latin typeface="KaiTi" panose="02010609060101010101" pitchFamily="49" charset="-122"/>
              <a:ea typeface="KaiTi" panose="02010609060101010101" pitchFamily="49" charset="-122"/>
            </a:endParaRPr>
          </a:p>
          <a:p>
            <a:endParaRPr lang="en-US" dirty="0"/>
          </a:p>
        </p:txBody>
      </p:sp>
      <p:sp>
        <p:nvSpPr>
          <p:cNvPr id="4" name="Footer Placeholder 3"/>
          <p:cNvSpPr>
            <a:spLocks noGrp="1"/>
          </p:cNvSpPr>
          <p:nvPr>
            <p:ph type="ftr" sz="quarter" idx="11"/>
          </p:nvPr>
        </p:nvSpPr>
        <p:spPr/>
        <p:txBody>
          <a:bodyPr/>
          <a:lstStyle/>
          <a:p>
            <a:pPr>
              <a:defRPr/>
            </a:pPr>
            <a:r>
              <a:rPr lang="en-US" smtClean="0"/>
              <a:t>CAS is a division of the American Chemical Society.                                                                                Copyright 2015 American Chemical Society. All rights reserved.</a:t>
            </a:r>
            <a:endParaRPr lang="en-US"/>
          </a:p>
        </p:txBody>
      </p:sp>
      <p:sp>
        <p:nvSpPr>
          <p:cNvPr id="5" name="Slide Number Placeholder 4"/>
          <p:cNvSpPr>
            <a:spLocks noGrp="1"/>
          </p:cNvSpPr>
          <p:nvPr>
            <p:ph type="sldNum" sz="quarter" idx="12"/>
          </p:nvPr>
        </p:nvSpPr>
        <p:spPr/>
        <p:txBody>
          <a:bodyPr/>
          <a:lstStyle/>
          <a:p>
            <a:pPr>
              <a:defRPr/>
            </a:pPr>
            <a:fld id="{CBAE6D50-0BB2-48D3-A904-9027531E1840}" type="slidenum">
              <a:rPr lang="en-US" smtClean="0"/>
              <a:pPr>
                <a:defRPr/>
              </a:pPr>
              <a:t>21</a:t>
            </a:fld>
            <a:endParaRPr lang="en-US"/>
          </a:p>
        </p:txBody>
      </p:sp>
      <p:pic>
        <p:nvPicPr>
          <p:cNvPr id="6" name="Picture 5"/>
          <p:cNvPicPr/>
          <p:nvPr/>
        </p:nvPicPr>
        <p:blipFill rotWithShape="1">
          <a:blip r:embed="rId2">
            <a:extLst>
              <a:ext uri="{28A0092B-C50C-407E-A947-70E740481C1C}">
                <a14:useLocalDpi xmlns:a14="http://schemas.microsoft.com/office/drawing/2010/main" val="0"/>
              </a:ext>
            </a:extLst>
          </a:blip>
          <a:srcRect l="569" t="1205" r="691" b="1205"/>
          <a:stretch/>
        </p:blipFill>
        <p:spPr>
          <a:xfrm>
            <a:off x="796925" y="3100386"/>
            <a:ext cx="5161915" cy="2546034"/>
          </a:xfrm>
          <a:prstGeom prst="rect">
            <a:avLst/>
          </a:prstGeom>
          <a:ln>
            <a:solidFill>
              <a:schemeClr val="tx1"/>
            </a:solidFill>
          </a:ln>
        </p:spPr>
      </p:pic>
      <p:grpSp>
        <p:nvGrpSpPr>
          <p:cNvPr id="9" name="Group 8"/>
          <p:cNvGrpSpPr/>
          <p:nvPr/>
        </p:nvGrpSpPr>
        <p:grpSpPr>
          <a:xfrm>
            <a:off x="3543379" y="4430077"/>
            <a:ext cx="4830922" cy="2090738"/>
            <a:chOff x="3543379" y="4430077"/>
            <a:chExt cx="4830922" cy="2090738"/>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543379" y="4430077"/>
              <a:ext cx="4830922" cy="2090738"/>
            </a:xfrm>
            <a:prstGeom prst="rect">
              <a:avLst/>
            </a:prstGeom>
            <a:ln>
              <a:solidFill>
                <a:schemeClr val="tx1"/>
              </a:solidFill>
            </a:ln>
          </p:spPr>
        </p:pic>
        <p:sp>
          <p:nvSpPr>
            <p:cNvPr id="8" name="Rectangle 7"/>
            <p:cNvSpPr/>
            <p:nvPr/>
          </p:nvSpPr>
          <p:spPr bwMode="auto">
            <a:xfrm>
              <a:off x="3857625" y="4541044"/>
              <a:ext cx="45719" cy="45719"/>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2672725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42" y="531644"/>
            <a:ext cx="7651560" cy="615950"/>
          </a:xfrm>
        </p:spPr>
        <p:txBody>
          <a:bodyPr/>
          <a:lstStyle/>
          <a:p>
            <a:pPr algn="ctr"/>
            <a:r>
              <a:rPr lang="zh-CN" altLang="en-US" sz="2400" dirty="0" smtClean="0">
                <a:latin typeface="KaiTi" panose="02010609060101010101" pitchFamily="49" charset="-122"/>
                <a:ea typeface="KaiTi" panose="02010609060101010101" pitchFamily="49" charset="-122"/>
              </a:rPr>
              <a:t>查看并下载使用统计</a:t>
            </a:r>
            <a:endParaRPr lang="en-US" sz="2400"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p:txBody>
          <a:bodyPr/>
          <a:lstStyle/>
          <a:p>
            <a:pPr lvl="0"/>
            <a:r>
              <a:rPr lang="zh-CN" altLang="en-US" dirty="0" smtClean="0">
                <a:latin typeface="KaiTi" panose="02010609060101010101" pitchFamily="49" charset="-122"/>
                <a:ea typeface="KaiTi" panose="02010609060101010101" pitchFamily="49" charset="-122"/>
              </a:rPr>
              <a:t>每天成功登陆率</a:t>
            </a:r>
            <a:endParaRPr lang="en-US" altLang="zh-CN" dirty="0" smtClean="0">
              <a:latin typeface="KaiTi" panose="02010609060101010101" pitchFamily="49" charset="-122"/>
              <a:ea typeface="KaiTi" panose="02010609060101010101" pitchFamily="49" charset="-122"/>
            </a:endParaRPr>
          </a:p>
          <a:p>
            <a:pPr lvl="0"/>
            <a:r>
              <a:rPr lang="zh-CN" altLang="en-US" dirty="0">
                <a:latin typeface="KaiTi" panose="02010609060101010101" pitchFamily="49" charset="-122"/>
                <a:ea typeface="KaiTi" panose="02010609060101010101" pitchFamily="49" charset="-122"/>
              </a:rPr>
              <a:t>每月成功登陆</a:t>
            </a:r>
            <a:r>
              <a:rPr lang="zh-CN" altLang="en-US" dirty="0" smtClean="0">
                <a:latin typeface="KaiTi" panose="02010609060101010101" pitchFamily="49" charset="-122"/>
                <a:ea typeface="KaiTi" panose="02010609060101010101" pitchFamily="49" charset="-122"/>
              </a:rPr>
              <a:t>率</a:t>
            </a:r>
            <a:endParaRPr lang="en-US" dirty="0">
              <a:latin typeface="KaiTi" panose="02010609060101010101" pitchFamily="49" charset="-122"/>
              <a:ea typeface="KaiTi" panose="02010609060101010101" pitchFamily="49" charset="-122"/>
            </a:endParaRPr>
          </a:p>
          <a:p>
            <a:pPr lvl="0"/>
            <a:r>
              <a:rPr lang="zh-CN" altLang="en-US" dirty="0" smtClean="0">
                <a:latin typeface="KaiTi" panose="02010609060101010101" pitchFamily="49" charset="-122"/>
                <a:ea typeface="KaiTi" panose="02010609060101010101" pitchFamily="49" charset="-122"/>
              </a:rPr>
              <a:t>使用统计（</a:t>
            </a:r>
            <a:r>
              <a:rPr lang="en-US" altLang="zh-CN" dirty="0" smtClean="0">
                <a:latin typeface="KaiTi" panose="02010609060101010101" pitchFamily="49" charset="-122"/>
                <a:ea typeface="KaiTi" panose="02010609060101010101" pitchFamily="49" charset="-122"/>
              </a:rPr>
              <a:t>PDF</a:t>
            </a:r>
            <a:r>
              <a:rPr lang="zh-CN" altLang="en-US" dirty="0" smtClean="0">
                <a:latin typeface="KaiTi" panose="02010609060101010101" pitchFamily="49" charset="-122"/>
                <a:ea typeface="KaiTi" panose="02010609060101010101" pitchFamily="49" charset="-122"/>
              </a:rPr>
              <a:t>或</a:t>
            </a:r>
            <a:r>
              <a:rPr lang="en-US" altLang="zh-CN" dirty="0" smtClean="0">
                <a:latin typeface="KaiTi" panose="02010609060101010101" pitchFamily="49" charset="-122"/>
                <a:ea typeface="KaiTi" panose="02010609060101010101" pitchFamily="49" charset="-122"/>
              </a:rPr>
              <a:t>CSV)</a:t>
            </a:r>
            <a:endParaRPr lang="en-US" dirty="0">
              <a:latin typeface="KaiTi" panose="02010609060101010101" pitchFamily="49" charset="-122"/>
              <a:ea typeface="KaiTi" panose="02010609060101010101" pitchFamily="49" charset="-122"/>
            </a:endParaRPr>
          </a:p>
          <a:p>
            <a:pPr lvl="0"/>
            <a:r>
              <a:rPr lang="en-US" dirty="0" smtClean="0">
                <a:latin typeface="KaiTi" panose="02010609060101010101" pitchFamily="49" charset="-122"/>
                <a:ea typeface="KaiTi" panose="02010609060101010101" pitchFamily="49" charset="-122"/>
              </a:rPr>
              <a:t>IP</a:t>
            </a:r>
            <a:r>
              <a:rPr lang="zh-CN" altLang="en-US" dirty="0">
                <a:latin typeface="KaiTi" panose="02010609060101010101" pitchFamily="49" charset="-122"/>
                <a:ea typeface="KaiTi" panose="02010609060101010101" pitchFamily="49" charset="-122"/>
              </a:rPr>
              <a:t>详</a:t>
            </a:r>
            <a:r>
              <a:rPr lang="zh-CN" altLang="en-US" dirty="0" smtClean="0">
                <a:latin typeface="KaiTi" panose="02010609060101010101" pitchFamily="49" charset="-122"/>
                <a:ea typeface="KaiTi" panose="02010609060101010101" pitchFamily="49" charset="-122"/>
              </a:rPr>
              <a:t>情</a:t>
            </a:r>
            <a:endParaRPr lang="en-US" dirty="0">
              <a:latin typeface="KaiTi" panose="02010609060101010101" pitchFamily="49" charset="-122"/>
              <a:ea typeface="KaiTi" panose="02010609060101010101" pitchFamily="49" charset="-122"/>
            </a:endParaRPr>
          </a:p>
          <a:p>
            <a:pPr lvl="0"/>
            <a:r>
              <a:rPr lang="zh-CN" altLang="en-US" dirty="0" smtClean="0">
                <a:latin typeface="KaiTi" panose="02010609060101010101" pitchFamily="49" charset="-122"/>
                <a:ea typeface="KaiTi" panose="02010609060101010101" pitchFamily="49" charset="-122"/>
              </a:rPr>
              <a:t>注册</a:t>
            </a:r>
            <a:r>
              <a:rPr lang="en-US" dirty="0" smtClean="0">
                <a:latin typeface="KaiTi" panose="02010609060101010101" pitchFamily="49" charset="-122"/>
                <a:ea typeface="KaiTi" panose="02010609060101010101" pitchFamily="49" charset="-122"/>
              </a:rPr>
              <a:t> </a:t>
            </a:r>
            <a:endParaRPr lang="en-US" dirty="0">
              <a:latin typeface="KaiTi" panose="02010609060101010101" pitchFamily="49" charset="-122"/>
              <a:ea typeface="KaiTi" panose="02010609060101010101" pitchFamily="49" charset="-122"/>
            </a:endParaRPr>
          </a:p>
        </p:txBody>
      </p:sp>
      <p:sp>
        <p:nvSpPr>
          <p:cNvPr id="4" name="Footer Placeholder 3"/>
          <p:cNvSpPr>
            <a:spLocks noGrp="1"/>
          </p:cNvSpPr>
          <p:nvPr>
            <p:ph type="ftr" sz="quarter" idx="11"/>
          </p:nvPr>
        </p:nvSpPr>
        <p:spPr/>
        <p:txBody>
          <a:bodyPr/>
          <a:lstStyle/>
          <a:p>
            <a:pPr>
              <a:defRPr/>
            </a:pPr>
            <a:r>
              <a:rPr lang="en-US" smtClean="0"/>
              <a:t>CAS is a division of the American Chemical Society.                                                                                Copyright 2015 American Chemical Society. All rights reserved.</a:t>
            </a:r>
            <a:endParaRPr lang="en-US"/>
          </a:p>
        </p:txBody>
      </p:sp>
      <p:sp>
        <p:nvSpPr>
          <p:cNvPr id="5" name="Slide Number Placeholder 4"/>
          <p:cNvSpPr>
            <a:spLocks noGrp="1"/>
          </p:cNvSpPr>
          <p:nvPr>
            <p:ph type="sldNum" sz="quarter" idx="12"/>
          </p:nvPr>
        </p:nvSpPr>
        <p:spPr/>
        <p:txBody>
          <a:bodyPr/>
          <a:lstStyle/>
          <a:p>
            <a:pPr>
              <a:defRPr/>
            </a:pPr>
            <a:fld id="{CBAE6D50-0BB2-48D3-A904-9027531E1840}" type="slidenum">
              <a:rPr lang="en-US" smtClean="0"/>
              <a:pPr>
                <a:defRPr/>
              </a:pPr>
              <a:t>22</a:t>
            </a:fld>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945130" y="3070860"/>
            <a:ext cx="5939790" cy="3215640"/>
          </a:xfrm>
          <a:prstGeom prst="rect">
            <a:avLst/>
          </a:prstGeom>
          <a:ln>
            <a:solidFill>
              <a:schemeClr val="tx1"/>
            </a:solidFill>
          </a:ln>
        </p:spPr>
      </p:pic>
      <p:sp>
        <p:nvSpPr>
          <p:cNvPr id="7" name="Rectangle 6"/>
          <p:cNvSpPr/>
          <p:nvPr/>
        </p:nvSpPr>
        <p:spPr bwMode="auto">
          <a:xfrm>
            <a:off x="3965575" y="5111750"/>
            <a:ext cx="1181100" cy="92075"/>
          </a:xfrm>
          <a:prstGeom prst="rect">
            <a:avLst/>
          </a:prstGeom>
          <a:solidFill>
            <a:srgbClr val="FFCC5B"/>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8" name="Rectangle 7"/>
          <p:cNvSpPr/>
          <p:nvPr/>
        </p:nvSpPr>
        <p:spPr bwMode="auto">
          <a:xfrm>
            <a:off x="4027487" y="4346575"/>
            <a:ext cx="973138" cy="123825"/>
          </a:xfrm>
          <a:prstGeom prst="rect">
            <a:avLst/>
          </a:prstGeom>
          <a:solidFill>
            <a:srgbClr val="FFCC5B"/>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9" name="Rectangle 8"/>
          <p:cNvSpPr/>
          <p:nvPr/>
        </p:nvSpPr>
        <p:spPr bwMode="auto">
          <a:xfrm>
            <a:off x="4006850" y="5857875"/>
            <a:ext cx="1016000" cy="92075"/>
          </a:xfrm>
          <a:prstGeom prst="rect">
            <a:avLst/>
          </a:prstGeom>
          <a:solidFill>
            <a:srgbClr val="FFCC5B"/>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176164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28" y="600918"/>
            <a:ext cx="7651560" cy="615950"/>
          </a:xfrm>
        </p:spPr>
        <p:txBody>
          <a:bodyPr/>
          <a:lstStyle/>
          <a:p>
            <a:pPr algn="ctr"/>
            <a:r>
              <a:rPr lang="zh-CN" altLang="en-US" sz="2400" dirty="0" smtClean="0">
                <a:latin typeface="KaiTi" panose="02010609060101010101" pitchFamily="49" charset="-122"/>
                <a:ea typeface="KaiTi" panose="02010609060101010101" pitchFamily="49" charset="-122"/>
              </a:rPr>
              <a:t>管理自己的账号信息</a:t>
            </a:r>
            <a:endParaRPr lang="en-US" sz="2400"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1155746" y="1289685"/>
            <a:ext cx="7653527" cy="4791075"/>
          </a:xfrm>
        </p:spPr>
        <p:txBody>
          <a:bodyPr/>
          <a:lstStyle/>
          <a:p>
            <a:r>
              <a:rPr lang="zh-CN" altLang="en-US" dirty="0" smtClean="0">
                <a:latin typeface="KaiTi" panose="02010609060101010101" pitchFamily="49" charset="-122"/>
                <a:ea typeface="KaiTi" panose="02010609060101010101" pitchFamily="49" charset="-122"/>
              </a:rPr>
              <a:t>更改密码</a:t>
            </a:r>
            <a:endParaRPr lang="en-US" dirty="0">
              <a:latin typeface="KaiTi" panose="02010609060101010101" pitchFamily="49" charset="-122"/>
              <a:ea typeface="KaiTi" panose="02010609060101010101" pitchFamily="49" charset="-122"/>
            </a:endParaRPr>
          </a:p>
          <a:p>
            <a:r>
              <a:rPr lang="zh-CN" altLang="en-US" dirty="0" smtClean="0">
                <a:latin typeface="KaiTi" panose="02010609060101010101" pitchFamily="49" charset="-122"/>
                <a:ea typeface="KaiTi" panose="02010609060101010101" pitchFamily="49" charset="-122"/>
              </a:rPr>
              <a:t>更新安全信息</a:t>
            </a:r>
            <a:r>
              <a:rPr lang="en-US" altLang="zh-CN" dirty="0" smtClean="0">
                <a:latin typeface="KaiTi" panose="02010609060101010101" pitchFamily="49" charset="-122"/>
                <a:ea typeface="KaiTi" panose="02010609060101010101" pitchFamily="49" charset="-122"/>
              </a:rPr>
              <a:t>—</a:t>
            </a:r>
            <a:r>
              <a:rPr lang="zh-CN" altLang="en-US" dirty="0" smtClean="0">
                <a:latin typeface="KaiTi" panose="02010609060101010101" pitchFamily="49" charset="-122"/>
                <a:ea typeface="KaiTi" panose="02010609060101010101" pitchFamily="49" charset="-122"/>
              </a:rPr>
              <a:t>添加安全问答</a:t>
            </a:r>
            <a:endParaRPr lang="en-US" dirty="0">
              <a:latin typeface="KaiTi" panose="02010609060101010101" pitchFamily="49" charset="-122"/>
              <a:ea typeface="KaiTi" panose="02010609060101010101" pitchFamily="49" charset="-122"/>
            </a:endParaRPr>
          </a:p>
          <a:p>
            <a:r>
              <a:rPr lang="zh-CN" altLang="en-US" dirty="0" smtClean="0">
                <a:latin typeface="KaiTi" panose="02010609060101010101" pitchFamily="49" charset="-122"/>
                <a:ea typeface="KaiTi" panose="02010609060101010101" pitchFamily="49" charset="-122"/>
              </a:rPr>
              <a:t>更改联系信息</a:t>
            </a:r>
            <a:r>
              <a:rPr lang="en-US" altLang="zh-CN" dirty="0" smtClean="0">
                <a:latin typeface="KaiTi" panose="02010609060101010101" pitchFamily="49" charset="-122"/>
                <a:ea typeface="KaiTi" panose="02010609060101010101" pitchFamily="49" charset="-122"/>
              </a:rPr>
              <a:t>—</a:t>
            </a:r>
            <a:r>
              <a:rPr lang="zh-CN" altLang="en-US" dirty="0" smtClean="0">
                <a:latin typeface="KaiTi" panose="02010609060101010101" pitchFamily="49" charset="-122"/>
                <a:ea typeface="KaiTi" panose="02010609060101010101" pitchFamily="49" charset="-122"/>
              </a:rPr>
              <a:t>姓名，邮箱</a:t>
            </a:r>
            <a:endParaRPr lang="en-US" dirty="0">
              <a:latin typeface="KaiTi" panose="02010609060101010101" pitchFamily="49" charset="-122"/>
              <a:ea typeface="KaiTi" panose="02010609060101010101" pitchFamily="49" charset="-122"/>
            </a:endParaRPr>
          </a:p>
        </p:txBody>
      </p:sp>
      <p:sp>
        <p:nvSpPr>
          <p:cNvPr id="4" name="Footer Placeholder 3"/>
          <p:cNvSpPr>
            <a:spLocks noGrp="1"/>
          </p:cNvSpPr>
          <p:nvPr>
            <p:ph type="ftr" sz="quarter" idx="11"/>
          </p:nvPr>
        </p:nvSpPr>
        <p:spPr/>
        <p:txBody>
          <a:bodyPr/>
          <a:lstStyle/>
          <a:p>
            <a:pPr>
              <a:defRPr/>
            </a:pPr>
            <a:r>
              <a:rPr lang="en-US" smtClean="0"/>
              <a:t>CAS is a division of the American Chemical Society.                                                                                Copyright 2015 American Chemical Society. All rights reserved.</a:t>
            </a:r>
            <a:endParaRPr lang="en-US"/>
          </a:p>
        </p:txBody>
      </p:sp>
      <p:sp>
        <p:nvSpPr>
          <p:cNvPr id="5" name="Slide Number Placeholder 4"/>
          <p:cNvSpPr>
            <a:spLocks noGrp="1"/>
          </p:cNvSpPr>
          <p:nvPr>
            <p:ph type="sldNum" sz="quarter" idx="12"/>
          </p:nvPr>
        </p:nvSpPr>
        <p:spPr/>
        <p:txBody>
          <a:bodyPr/>
          <a:lstStyle/>
          <a:p>
            <a:pPr>
              <a:defRPr/>
            </a:pPr>
            <a:fld id="{CBAE6D50-0BB2-48D3-A904-9027531E1840}" type="slidenum">
              <a:rPr lang="en-US" smtClean="0"/>
              <a:pPr>
                <a:defRPr/>
              </a:pPr>
              <a:t>23</a:t>
            </a:fld>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191145" y="2935779"/>
            <a:ext cx="6671310" cy="2895600"/>
          </a:xfrm>
          <a:prstGeom prst="rect">
            <a:avLst/>
          </a:prstGeom>
          <a:ln>
            <a:solidFill>
              <a:schemeClr val="tx1"/>
            </a:solidFill>
          </a:ln>
        </p:spPr>
      </p:pic>
    </p:spTree>
    <p:extLst>
      <p:ext uri="{BB962C8B-B14F-4D97-AF65-F5344CB8AC3E}">
        <p14:creationId xmlns:p14="http://schemas.microsoft.com/office/powerpoint/2010/main" val="3528702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b="1" dirty="0" smtClean="0">
                <a:latin typeface="KaiTi" panose="02010609060101010101" pitchFamily="49" charset="-122"/>
                <a:ea typeface="KaiTi" panose="02010609060101010101" pitchFamily="49" charset="-122"/>
              </a:rPr>
              <a:t>议程</a:t>
            </a:r>
            <a:endParaRPr lang="en-US" b="1" dirty="0">
              <a:latin typeface="KaiTi" panose="02010609060101010101" pitchFamily="49" charset="-122"/>
              <a:ea typeface="KaiTi" panose="02010609060101010101" pitchFamily="49" charset="-122"/>
            </a:endParaRPr>
          </a:p>
        </p:txBody>
      </p:sp>
      <p:sp>
        <p:nvSpPr>
          <p:cNvPr id="6" name="Content Placeholder 5"/>
          <p:cNvSpPr>
            <a:spLocks noGrp="1"/>
          </p:cNvSpPr>
          <p:nvPr>
            <p:ph idx="1"/>
          </p:nvPr>
        </p:nvSpPr>
        <p:spPr/>
        <p:txBody>
          <a:bodyPr/>
          <a:lstStyle/>
          <a:p>
            <a:r>
              <a:rPr lang="en-US" sz="2400" dirty="0">
                <a:latin typeface="KaiTi" panose="02010609060101010101" pitchFamily="49" charset="-122"/>
                <a:ea typeface="KaiTi" panose="02010609060101010101" pitchFamily="49" charset="-122"/>
              </a:rPr>
              <a:t>SciFinder</a:t>
            </a:r>
            <a:r>
              <a:rPr lang="zh-CN" altLang="en-US" sz="2400" dirty="0">
                <a:latin typeface="KaiTi" panose="02010609060101010101" pitchFamily="49" charset="-122"/>
                <a:ea typeface="KaiTi" panose="02010609060101010101" pitchFamily="49" charset="-122"/>
              </a:rPr>
              <a:t> </a:t>
            </a:r>
            <a:r>
              <a:rPr lang="en-US" altLang="zh-CN" sz="2400" dirty="0">
                <a:latin typeface="KaiTi" panose="02010609060101010101" pitchFamily="49" charset="-122"/>
                <a:ea typeface="KaiTi" panose="02010609060101010101" pitchFamily="49" charset="-122"/>
              </a:rPr>
              <a:t>2014-2015</a:t>
            </a:r>
            <a:r>
              <a:rPr lang="zh-CN" altLang="en-US" sz="2400" dirty="0">
                <a:latin typeface="KaiTi" panose="02010609060101010101" pitchFamily="49" charset="-122"/>
                <a:ea typeface="KaiTi" panose="02010609060101010101" pitchFamily="49" charset="-122"/>
              </a:rPr>
              <a:t>最新进展</a:t>
            </a:r>
            <a:endParaRPr lang="en-US" sz="2400" dirty="0" smtClean="0">
              <a:latin typeface="KaiTi" panose="02010609060101010101" pitchFamily="49" charset="-122"/>
              <a:ea typeface="KaiTi" panose="02010609060101010101" pitchFamily="49" charset="-122"/>
            </a:endParaRPr>
          </a:p>
          <a:p>
            <a:r>
              <a:rPr lang="en-US" sz="2400" dirty="0" err="1" smtClean="0">
                <a:latin typeface="KaiTi" panose="02010609060101010101" pitchFamily="49" charset="-122"/>
                <a:ea typeface="KaiTi" panose="02010609060101010101" pitchFamily="49" charset="-122"/>
              </a:rPr>
              <a:t>MyCAS</a:t>
            </a:r>
            <a:r>
              <a:rPr lang="en-US" sz="2400" baseline="30000" dirty="0">
                <a:latin typeface="KaiTi" panose="02010609060101010101" pitchFamily="49" charset="-122"/>
                <a:ea typeface="KaiTi" panose="02010609060101010101" pitchFamily="49" charset="-122"/>
              </a:rPr>
              <a:t>®</a:t>
            </a:r>
            <a:endParaRPr lang="en-US" sz="2400" dirty="0" smtClean="0">
              <a:latin typeface="KaiTi" panose="02010609060101010101" pitchFamily="49" charset="-122"/>
              <a:ea typeface="KaiTi" panose="02010609060101010101" pitchFamily="49" charset="-122"/>
            </a:endParaRPr>
          </a:p>
          <a:p>
            <a:r>
              <a:rPr lang="en-US" sz="2400" dirty="0" smtClean="0">
                <a:latin typeface="KaiTi" panose="02010609060101010101" pitchFamily="49" charset="-122"/>
                <a:ea typeface="KaiTi" panose="02010609060101010101" pitchFamily="49" charset="-122"/>
              </a:rPr>
              <a:t>STN</a:t>
            </a:r>
            <a:r>
              <a:rPr lang="en-US" sz="2400" baseline="30000" dirty="0">
                <a:latin typeface="KaiTi" panose="02010609060101010101" pitchFamily="49" charset="-122"/>
                <a:ea typeface="KaiTi" panose="02010609060101010101" pitchFamily="49" charset="-122"/>
              </a:rPr>
              <a:t>®</a:t>
            </a:r>
            <a:endParaRPr lang="en-US" sz="2400" dirty="0">
              <a:latin typeface="KaiTi" panose="02010609060101010101" pitchFamily="49" charset="-122"/>
              <a:ea typeface="KaiTi" panose="02010609060101010101" pitchFamily="49" charset="-122"/>
            </a:endParaRPr>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24</a:t>
            </a:fld>
            <a:endParaRPr lang="en-US" dirty="0"/>
          </a:p>
        </p:txBody>
      </p:sp>
    </p:spTree>
    <p:extLst>
      <p:ext uri="{BB962C8B-B14F-4D97-AF65-F5344CB8AC3E}">
        <p14:creationId xmlns:p14="http://schemas.microsoft.com/office/powerpoint/2010/main" val="1877672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45" y="545500"/>
            <a:ext cx="7651560" cy="615950"/>
          </a:xfrm>
        </p:spPr>
        <p:txBody>
          <a:bodyPr/>
          <a:lstStyle/>
          <a:p>
            <a:pPr algn="ctr"/>
            <a:r>
              <a:rPr lang="en-US" sz="2400" dirty="0" smtClean="0">
                <a:latin typeface="KaiTi" panose="02010609060101010101" pitchFamily="49" charset="-122"/>
                <a:ea typeface="KaiTi" panose="02010609060101010101" pitchFamily="49" charset="-122"/>
              </a:rPr>
              <a:t>STN: </a:t>
            </a:r>
            <a:r>
              <a:rPr lang="zh-CN" altLang="en-US" sz="2400" dirty="0" smtClean="0">
                <a:latin typeface="KaiTi" panose="02010609060101010101" pitchFamily="49" charset="-122"/>
                <a:ea typeface="KaiTi" panose="02010609060101010101" pitchFamily="49" charset="-122"/>
              </a:rPr>
              <a:t>专利专家的选择</a:t>
            </a:r>
            <a:endParaRPr lang="en-US" sz="2400"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906364" y="1329961"/>
            <a:ext cx="7653527" cy="4791075"/>
          </a:xfrm>
        </p:spPr>
        <p:txBody>
          <a:bodyPr/>
          <a:lstStyle/>
          <a:p>
            <a:pPr>
              <a:lnSpc>
                <a:spcPct val="150000"/>
              </a:lnSpc>
            </a:pPr>
            <a:r>
              <a:rPr lang="zh-CN" altLang="en-US" sz="1800" dirty="0" smtClean="0">
                <a:latin typeface="KaiTi" panose="02010609060101010101" pitchFamily="49" charset="-122"/>
                <a:ea typeface="KaiTi" panose="02010609060101010101" pitchFamily="49" charset="-122"/>
              </a:rPr>
              <a:t>访问值得信赖的科技信息</a:t>
            </a:r>
            <a:r>
              <a:rPr lang="en-US" sz="1800" dirty="0" smtClean="0">
                <a:latin typeface="KaiTi" panose="02010609060101010101" pitchFamily="49" charset="-122"/>
                <a:ea typeface="KaiTi" panose="02010609060101010101" pitchFamily="49" charset="-122"/>
              </a:rPr>
              <a:t> </a:t>
            </a:r>
          </a:p>
          <a:p>
            <a:pPr lvl="1">
              <a:lnSpc>
                <a:spcPct val="150000"/>
              </a:lnSpc>
            </a:pPr>
            <a:r>
              <a:rPr lang="zh-CN" altLang="en-US" sz="1800" dirty="0" smtClean="0">
                <a:latin typeface="KaiTi" panose="02010609060101010101" pitchFamily="49" charset="-122"/>
                <a:ea typeface="KaiTi" panose="02010609060101010101" pitchFamily="49" charset="-122"/>
              </a:rPr>
              <a:t>来自</a:t>
            </a:r>
            <a:r>
              <a:rPr lang="en-US" altLang="zh-CN" sz="1800" dirty="0" smtClean="0">
                <a:latin typeface="KaiTi" panose="02010609060101010101" pitchFamily="49" charset="-122"/>
                <a:ea typeface="KaiTi" panose="02010609060101010101" pitchFamily="49" charset="-122"/>
              </a:rPr>
              <a:t>CAS</a:t>
            </a:r>
            <a:r>
              <a:rPr lang="zh-CN" altLang="en-US" sz="1800" dirty="0" smtClean="0">
                <a:latin typeface="KaiTi" panose="02010609060101010101" pitchFamily="49" charset="-122"/>
                <a:ea typeface="KaiTi" panose="02010609060101010101" pitchFamily="49" charset="-122"/>
              </a:rPr>
              <a:t>的权威化学内容</a:t>
            </a:r>
            <a:endParaRPr lang="en-US" sz="1800" dirty="0" smtClean="0">
              <a:latin typeface="KaiTi" panose="02010609060101010101" pitchFamily="49" charset="-122"/>
              <a:ea typeface="KaiTi" panose="02010609060101010101" pitchFamily="49" charset="-122"/>
            </a:endParaRPr>
          </a:p>
          <a:p>
            <a:pPr lvl="1">
              <a:lnSpc>
                <a:spcPct val="150000"/>
              </a:lnSpc>
            </a:pPr>
            <a:r>
              <a:rPr lang="zh-CN" altLang="en-US" sz="1800" dirty="0" smtClean="0">
                <a:latin typeface="KaiTi" panose="02010609060101010101" pitchFamily="49" charset="-122"/>
                <a:ea typeface="KaiTi" panose="02010609060101010101" pitchFamily="49" charset="-122"/>
              </a:rPr>
              <a:t>来自汤森路透德温特世界专利索引专利信息</a:t>
            </a:r>
            <a:endParaRPr lang="en-US" sz="1800" dirty="0" smtClean="0">
              <a:latin typeface="KaiTi" panose="02010609060101010101" pitchFamily="49" charset="-122"/>
              <a:ea typeface="KaiTi" panose="02010609060101010101" pitchFamily="49" charset="-122"/>
            </a:endParaRPr>
          </a:p>
          <a:p>
            <a:pPr>
              <a:lnSpc>
                <a:spcPct val="150000"/>
              </a:lnSpc>
            </a:pPr>
            <a:r>
              <a:rPr lang="zh-CN" altLang="en-US" sz="1800" dirty="0" smtClean="0">
                <a:latin typeface="KaiTi" panose="02010609060101010101" pitchFamily="49" charset="-122"/>
                <a:ea typeface="KaiTi" panose="02010609060101010101" pitchFamily="49" charset="-122"/>
              </a:rPr>
              <a:t>无与伦比的强大功能和精准度</a:t>
            </a:r>
            <a:endParaRPr lang="en-US" sz="1800" dirty="0">
              <a:latin typeface="KaiTi" panose="02010609060101010101" pitchFamily="49" charset="-122"/>
              <a:ea typeface="KaiTi" panose="02010609060101010101" pitchFamily="49" charset="-122"/>
            </a:endParaRPr>
          </a:p>
          <a:p>
            <a:pPr lvl="1">
              <a:lnSpc>
                <a:spcPct val="150000"/>
              </a:lnSpc>
            </a:pPr>
            <a:r>
              <a:rPr lang="zh-CN" altLang="en-US" sz="1800" dirty="0" smtClean="0">
                <a:latin typeface="KaiTi" panose="02010609060101010101" pitchFamily="49" charset="-122"/>
                <a:ea typeface="KaiTi" panose="02010609060101010101" pitchFamily="49" charset="-122"/>
              </a:rPr>
              <a:t>根据信息需求，利用其强大的检索功能灵活的进行宽泛或精准检索</a:t>
            </a:r>
            <a:endParaRPr lang="en-US" sz="1800" dirty="0" smtClean="0">
              <a:latin typeface="KaiTi" panose="02010609060101010101" pitchFamily="49" charset="-122"/>
              <a:ea typeface="KaiTi" panose="02010609060101010101" pitchFamily="49" charset="-122"/>
            </a:endParaRPr>
          </a:p>
          <a:p>
            <a:pPr lvl="1">
              <a:lnSpc>
                <a:spcPct val="150000"/>
              </a:lnSpc>
            </a:pPr>
            <a:r>
              <a:rPr lang="zh-CN" altLang="en-US" sz="1800" dirty="0" smtClean="0">
                <a:latin typeface="KaiTi" panose="02010609060101010101" pitchFamily="49" charset="-122"/>
                <a:ea typeface="KaiTi" panose="02010609060101010101" pitchFamily="49" charset="-122"/>
              </a:rPr>
              <a:t>提供特别用于应对检索</a:t>
            </a:r>
            <a:r>
              <a:rPr lang="en-US" altLang="zh-CN" sz="1800" dirty="0" smtClean="0">
                <a:latin typeface="KaiTi" panose="02010609060101010101" pitchFamily="49" charset="-122"/>
                <a:ea typeface="KaiTi" panose="02010609060101010101" pitchFamily="49" charset="-122"/>
              </a:rPr>
              <a:t>/</a:t>
            </a:r>
            <a:r>
              <a:rPr lang="zh-CN" altLang="en-US" sz="1800" dirty="0" smtClean="0">
                <a:latin typeface="KaiTi" panose="02010609060101010101" pitchFamily="49" charset="-122"/>
                <a:ea typeface="KaiTi" panose="02010609060101010101" pitchFamily="49" charset="-122"/>
              </a:rPr>
              <a:t>分析科技、化学和专利信息挑战的独特工具和功能</a:t>
            </a:r>
            <a:endParaRPr lang="en-US" sz="1800" dirty="0">
              <a:latin typeface="KaiTi" panose="02010609060101010101" pitchFamily="49" charset="-122"/>
              <a:ea typeface="KaiTi" panose="02010609060101010101" pitchFamily="49" charset="-122"/>
            </a:endParaRPr>
          </a:p>
          <a:p>
            <a:pPr>
              <a:lnSpc>
                <a:spcPct val="150000"/>
              </a:lnSpc>
            </a:pPr>
            <a:r>
              <a:rPr lang="zh-CN" altLang="en-US" sz="1800" dirty="0" smtClean="0">
                <a:latin typeface="KaiTi" panose="02010609060101010101" pitchFamily="49" charset="-122"/>
                <a:ea typeface="KaiTi" panose="02010609060101010101" pitchFamily="49" charset="-122"/>
              </a:rPr>
              <a:t>被知识产权专业人士、世界主要专利局审查员和研究机构信任</a:t>
            </a:r>
            <a:endParaRPr lang="en-US" sz="1800" dirty="0" smtClean="0">
              <a:latin typeface="KaiTi" panose="02010609060101010101" pitchFamily="49" charset="-122"/>
              <a:ea typeface="KaiTi" panose="02010609060101010101" pitchFamily="49" charset="-122"/>
            </a:endParaRPr>
          </a:p>
          <a:p>
            <a:pPr>
              <a:lnSpc>
                <a:spcPct val="150000"/>
              </a:lnSpc>
            </a:pPr>
            <a:r>
              <a:rPr lang="zh-CN" altLang="en-US" sz="1800" dirty="0" smtClean="0">
                <a:latin typeface="KaiTi" panose="02010609060101010101" pitchFamily="49" charset="-122"/>
                <a:ea typeface="KaiTi" panose="02010609060101010101" pitchFamily="49" charset="-122"/>
              </a:rPr>
              <a:t>由</a:t>
            </a:r>
            <a:r>
              <a:rPr lang="en-US" altLang="zh-CN" sz="1800" dirty="0" smtClean="0">
                <a:latin typeface="KaiTi" panose="02010609060101010101" pitchFamily="49" charset="-122"/>
                <a:ea typeface="KaiTi" panose="02010609060101010101" pitchFamily="49" charset="-122"/>
              </a:rPr>
              <a:t>CAS</a:t>
            </a:r>
            <a:r>
              <a:rPr lang="zh-CN" altLang="en-US" sz="1800" dirty="0" smtClean="0">
                <a:latin typeface="KaiTi" panose="02010609060101010101" pitchFamily="49" charset="-122"/>
                <a:ea typeface="KaiTi" panose="02010609060101010101" pitchFamily="49" charset="-122"/>
              </a:rPr>
              <a:t>和</a:t>
            </a:r>
            <a:r>
              <a:rPr lang="en-US" altLang="zh-CN" sz="1800" dirty="0" smtClean="0">
                <a:latin typeface="KaiTi" panose="02010609060101010101" pitchFamily="49" charset="-122"/>
                <a:ea typeface="KaiTi" panose="02010609060101010101" pitchFamily="49" charset="-122"/>
              </a:rPr>
              <a:t>FIZ </a:t>
            </a:r>
            <a:r>
              <a:rPr lang="zh-CN" altLang="en-US" sz="1800" dirty="0" smtClean="0">
                <a:latin typeface="KaiTi" panose="02010609060101010101" pitchFamily="49" charset="-122"/>
                <a:ea typeface="KaiTi" panose="02010609060101010101" pitchFamily="49" charset="-122"/>
              </a:rPr>
              <a:t>卡尔斯鲁厄联合运营</a:t>
            </a:r>
            <a:endParaRPr lang="en-US" sz="1800" dirty="0" smtClean="0">
              <a:latin typeface="KaiTi" panose="02010609060101010101" pitchFamily="49" charset="-122"/>
              <a:ea typeface="KaiTi" panose="02010609060101010101" pitchFamily="49" charset="-122"/>
            </a:endParaRPr>
          </a:p>
        </p:txBody>
      </p:sp>
      <p:sp>
        <p:nvSpPr>
          <p:cNvPr id="4" name="Footer Placeholder 3"/>
          <p:cNvSpPr>
            <a:spLocks noGrp="1"/>
          </p:cNvSpPr>
          <p:nvPr>
            <p:ph type="ftr" sz="quarter" idx="11"/>
          </p:nvPr>
        </p:nvSpPr>
        <p:spPr/>
        <p:txBody>
          <a:bodyPr/>
          <a:lstStyle/>
          <a:p>
            <a:pPr>
              <a:defRPr/>
            </a:pPr>
            <a:r>
              <a:rPr lang="en-US" dirty="0" smtClean="0"/>
              <a:t>CAS is a division of the American Chemical Society.                                                                                Copyright 2015 American Chemical Society. All rights reserved.</a:t>
            </a:r>
            <a:endParaRPr lang="en-US" dirty="0"/>
          </a:p>
        </p:txBody>
      </p:sp>
      <p:sp>
        <p:nvSpPr>
          <p:cNvPr id="5" name="Slide Number Placeholder 4"/>
          <p:cNvSpPr>
            <a:spLocks noGrp="1"/>
          </p:cNvSpPr>
          <p:nvPr>
            <p:ph type="sldNum" sz="quarter" idx="12"/>
          </p:nvPr>
        </p:nvSpPr>
        <p:spPr/>
        <p:txBody>
          <a:bodyPr/>
          <a:lstStyle/>
          <a:p>
            <a:pPr>
              <a:defRPr/>
            </a:pPr>
            <a:fld id="{CBAE6D50-0BB2-48D3-A904-9027531E1840}" type="slidenum">
              <a:rPr lang="en-US" smtClean="0"/>
              <a:pPr>
                <a:defRPr/>
              </a:pPr>
              <a:t>25</a:t>
            </a:fld>
            <a:endParaRPr lang="en-US"/>
          </a:p>
        </p:txBody>
      </p:sp>
    </p:spTree>
    <p:extLst>
      <p:ext uri="{BB962C8B-B14F-4D97-AF65-F5344CB8AC3E}">
        <p14:creationId xmlns:p14="http://schemas.microsoft.com/office/powerpoint/2010/main" val="3130527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138545" y="503937"/>
            <a:ext cx="9005455" cy="615950"/>
          </a:xfrm>
        </p:spPr>
        <p:txBody>
          <a:bodyPr/>
          <a:lstStyle/>
          <a:p>
            <a:r>
              <a:rPr lang="en-US" sz="2400" dirty="0" smtClean="0">
                <a:latin typeface="KaiTi" panose="02010609060101010101" pitchFamily="49" charset="-122"/>
                <a:ea typeface="KaiTi" panose="02010609060101010101" pitchFamily="49" charset="-122"/>
              </a:rPr>
              <a:t>STN: </a:t>
            </a:r>
            <a:r>
              <a:rPr lang="zh-CN" altLang="en-US" sz="2400" dirty="0" smtClean="0">
                <a:latin typeface="KaiTi" panose="02010609060101010101" pitchFamily="49" charset="-122"/>
                <a:ea typeface="KaiTi" panose="02010609060101010101" pitchFamily="49" charset="-122"/>
              </a:rPr>
              <a:t>回答至关重要商业决策问题所需的内容、检索功能和可靠性</a:t>
            </a:r>
            <a:endParaRPr lang="en-US" sz="2400"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743183" y="1076558"/>
            <a:ext cx="7653527" cy="4791075"/>
          </a:xfrm>
        </p:spPr>
        <p:txBody>
          <a:bodyPr/>
          <a:lstStyle/>
          <a:p>
            <a:pPr marL="457200" lvl="0" indent="-342900" defTabSz="457200">
              <a:lnSpc>
                <a:spcPct val="150000"/>
              </a:lnSpc>
              <a:spcBef>
                <a:spcPts val="300"/>
              </a:spcBef>
              <a:buSzTx/>
              <a:defRPr/>
            </a:pPr>
            <a:r>
              <a:rPr lang="zh-CN" altLang="en-US" kern="1200" dirty="0" smtClean="0">
                <a:latin typeface="KaiTi" panose="02010609060101010101" pitchFamily="49" charset="-122"/>
                <a:ea typeface="KaiTi" panose="02010609060101010101" pitchFamily="49" charset="-122"/>
                <a:cs typeface="Arial" pitchFamily="34" charset="0"/>
              </a:rPr>
              <a:t>高质量、高增值内容</a:t>
            </a:r>
            <a:endParaRPr lang="en-US" kern="1200" dirty="0" smtClean="0">
              <a:latin typeface="KaiTi" panose="02010609060101010101" pitchFamily="49" charset="-122"/>
              <a:ea typeface="KaiTi" panose="02010609060101010101" pitchFamily="49" charset="-122"/>
              <a:cs typeface="Arial" pitchFamily="34" charset="0"/>
            </a:endParaRPr>
          </a:p>
          <a:p>
            <a:pPr marL="688975" lvl="1" indent="-234950" defTabSz="457200">
              <a:lnSpc>
                <a:spcPct val="150000"/>
              </a:lnSpc>
              <a:buSzTx/>
              <a:defRPr/>
            </a:pPr>
            <a:r>
              <a:rPr lang="zh-CN" altLang="en-US" sz="1400" dirty="0" smtClean="0">
                <a:solidFill>
                  <a:sysClr val="windowText" lastClr="000000"/>
                </a:solidFill>
                <a:latin typeface="KaiTi" panose="02010609060101010101" pitchFamily="49" charset="-122"/>
                <a:ea typeface="KaiTi" panose="02010609060101010101" pitchFamily="49" charset="-122"/>
              </a:rPr>
              <a:t>权威化学内容，由</a:t>
            </a:r>
            <a:r>
              <a:rPr lang="en-US" altLang="zh-CN" sz="1400" dirty="0" smtClean="0">
                <a:solidFill>
                  <a:sysClr val="windowText" lastClr="000000"/>
                </a:solidFill>
                <a:latin typeface="KaiTi" panose="02010609060101010101" pitchFamily="49" charset="-122"/>
                <a:ea typeface="KaiTi" panose="02010609060101010101" pitchFamily="49" charset="-122"/>
              </a:rPr>
              <a:t>CAS</a:t>
            </a:r>
            <a:r>
              <a:rPr lang="zh-CN" altLang="en-US" sz="1400" dirty="0" smtClean="0">
                <a:solidFill>
                  <a:sysClr val="windowText" lastClr="000000"/>
                </a:solidFill>
                <a:latin typeface="KaiTi" panose="02010609060101010101" pitchFamily="49" charset="-122"/>
                <a:ea typeface="KaiTi" panose="02010609060101010101" pitchFamily="49" charset="-122"/>
              </a:rPr>
              <a:t>专家标引和制作</a:t>
            </a:r>
            <a:endParaRPr lang="en-US" sz="1400" dirty="0" smtClean="0">
              <a:solidFill>
                <a:sysClr val="windowText" lastClr="000000"/>
              </a:solidFill>
              <a:latin typeface="KaiTi" panose="02010609060101010101" pitchFamily="49" charset="-122"/>
              <a:ea typeface="KaiTi" panose="02010609060101010101" pitchFamily="49" charset="-122"/>
            </a:endParaRPr>
          </a:p>
          <a:p>
            <a:pPr marL="688975" lvl="1" indent="-234950" defTabSz="457200">
              <a:lnSpc>
                <a:spcPct val="150000"/>
              </a:lnSpc>
              <a:buSzTx/>
              <a:defRPr/>
            </a:pPr>
            <a:r>
              <a:rPr lang="zh-CN" alt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rPr>
              <a:t>来自汤森路透的专利内容</a:t>
            </a:r>
            <a:endParaRPr lang="en-US" sz="1400" kern="1200" baseline="30000" dirty="0" smtClean="0">
              <a:solidFill>
                <a:sysClr val="windowText" lastClr="000000"/>
              </a:solidFill>
              <a:latin typeface="KaiTi" panose="02010609060101010101" pitchFamily="49" charset="-122"/>
              <a:ea typeface="KaiTi" panose="02010609060101010101" pitchFamily="49" charset="-122"/>
              <a:cs typeface="Arial" pitchFamily="34" charset="0"/>
            </a:endParaRPr>
          </a:p>
          <a:p>
            <a:pPr marL="688975" lvl="1" indent="-234950" defTabSz="457200">
              <a:lnSpc>
                <a:spcPct val="150000"/>
              </a:lnSpc>
              <a:buSzTx/>
              <a:defRPr/>
            </a:pPr>
            <a:r>
              <a:rPr lang="zh-CN" alt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rPr>
              <a:t>领先的生物医药和生命科学数据库</a:t>
            </a:r>
            <a:endParaRPr 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endParaRPr>
          </a:p>
          <a:p>
            <a:pPr marL="688975" lvl="1" indent="-234950" defTabSz="457200">
              <a:lnSpc>
                <a:spcPct val="150000"/>
              </a:lnSpc>
              <a:buSzTx/>
              <a:defRPr/>
            </a:pPr>
            <a:r>
              <a:rPr lang="zh-CN" alt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rPr>
              <a:t>全球全文专利合集</a:t>
            </a:r>
            <a:endParaRPr lang="en-US" sz="1400" kern="1200" dirty="0">
              <a:solidFill>
                <a:sysClr val="windowText" lastClr="000000"/>
              </a:solidFill>
              <a:latin typeface="KaiTi" panose="02010609060101010101" pitchFamily="49" charset="-122"/>
              <a:ea typeface="KaiTi" panose="02010609060101010101" pitchFamily="49" charset="-122"/>
              <a:cs typeface="Arial" pitchFamily="34" charset="0"/>
            </a:endParaRPr>
          </a:p>
          <a:p>
            <a:pPr marL="457200" lvl="0" indent="-342900" defTabSz="457200">
              <a:lnSpc>
                <a:spcPct val="150000"/>
              </a:lnSpc>
              <a:spcBef>
                <a:spcPts val="1600"/>
              </a:spcBef>
              <a:buSzTx/>
              <a:defRPr/>
            </a:pPr>
            <a:r>
              <a:rPr lang="zh-CN" altLang="en-US" kern="1200" dirty="0" smtClean="0">
                <a:latin typeface="KaiTi" panose="02010609060101010101" pitchFamily="49" charset="-122"/>
                <a:ea typeface="KaiTi" panose="02010609060101010101" pitchFamily="49" charset="-122"/>
                <a:cs typeface="Arial" pitchFamily="34" charset="0"/>
              </a:rPr>
              <a:t>无与伦比的检索功能和精准度</a:t>
            </a:r>
            <a:r>
              <a:rPr lang="en-US" kern="1200" dirty="0" smtClean="0">
                <a:latin typeface="KaiTi" panose="02010609060101010101" pitchFamily="49" charset="-122"/>
                <a:ea typeface="KaiTi" panose="02010609060101010101" pitchFamily="49" charset="-122"/>
                <a:cs typeface="Arial" pitchFamily="34" charset="0"/>
              </a:rPr>
              <a:t> </a:t>
            </a:r>
          </a:p>
          <a:p>
            <a:pPr marL="688975" lvl="1" indent="-234950" defTabSz="457200">
              <a:lnSpc>
                <a:spcPct val="150000"/>
              </a:lnSpc>
              <a:buSzTx/>
              <a:defRPr/>
            </a:pPr>
            <a:r>
              <a:rPr lang="zh-CN" alt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rPr>
              <a:t>灵活、精准的词语、物质检索</a:t>
            </a:r>
            <a:endParaRPr 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endParaRPr>
          </a:p>
          <a:p>
            <a:pPr marL="688975" lvl="1" indent="-234950" defTabSz="457200">
              <a:lnSpc>
                <a:spcPct val="150000"/>
              </a:lnSpc>
              <a:buSzTx/>
              <a:defRPr/>
            </a:pPr>
            <a:r>
              <a:rPr lang="zh-CN" altLang="en-US" sz="1400" dirty="0" smtClean="0">
                <a:solidFill>
                  <a:sysClr val="windowText" lastClr="000000"/>
                </a:solidFill>
                <a:latin typeface="KaiTi" panose="02010609060101010101" pitchFamily="49" charset="-122"/>
                <a:ea typeface="KaiTi" panose="02010609060101010101" pitchFamily="49" charset="-122"/>
              </a:rPr>
              <a:t>化学结构式检索</a:t>
            </a:r>
            <a:r>
              <a:rPr lang="en-US" sz="1400" dirty="0" smtClean="0">
                <a:solidFill>
                  <a:sysClr val="windowText" lastClr="000000"/>
                </a:solidFill>
                <a:latin typeface="KaiTi" panose="02010609060101010101" pitchFamily="49" charset="-122"/>
                <a:ea typeface="KaiTi" panose="02010609060101010101" pitchFamily="49" charset="-122"/>
              </a:rPr>
              <a:t> </a:t>
            </a:r>
            <a:endParaRPr 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endParaRPr>
          </a:p>
          <a:p>
            <a:pPr marL="688975" lvl="1" indent="-234950" defTabSz="457200">
              <a:lnSpc>
                <a:spcPct val="150000"/>
              </a:lnSpc>
              <a:buSzTx/>
              <a:defRPr/>
            </a:pPr>
            <a:r>
              <a:rPr lang="zh-CN" alt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rPr>
              <a:t>结构评估和分析的高级选项</a:t>
            </a:r>
            <a:endParaRPr lang="en-US" sz="1400" kern="1200" dirty="0">
              <a:solidFill>
                <a:sysClr val="windowText" lastClr="000000"/>
              </a:solidFill>
              <a:latin typeface="KaiTi" panose="02010609060101010101" pitchFamily="49" charset="-122"/>
              <a:ea typeface="KaiTi" panose="02010609060101010101" pitchFamily="49" charset="-122"/>
              <a:cs typeface="Arial" pitchFamily="34" charset="0"/>
            </a:endParaRPr>
          </a:p>
          <a:p>
            <a:pPr marL="457200" lvl="0" indent="-342900" defTabSz="457200">
              <a:lnSpc>
                <a:spcPct val="150000"/>
              </a:lnSpc>
              <a:spcBef>
                <a:spcPts val="1600"/>
              </a:spcBef>
              <a:buSzTx/>
              <a:defRPr/>
            </a:pPr>
            <a:r>
              <a:rPr lang="zh-CN" altLang="en-US" kern="1200" dirty="0" smtClean="0">
                <a:latin typeface="KaiTi" panose="02010609060101010101" pitchFamily="49" charset="-122"/>
                <a:ea typeface="KaiTi" panose="02010609060101010101" pitchFamily="49" charset="-122"/>
                <a:cs typeface="Arial" pitchFamily="34" charset="0"/>
              </a:rPr>
              <a:t>行业领先服务支持和可靠性</a:t>
            </a:r>
            <a:endParaRPr lang="en-US" kern="1200" dirty="0" smtClean="0">
              <a:latin typeface="KaiTi" panose="02010609060101010101" pitchFamily="49" charset="-122"/>
              <a:ea typeface="KaiTi" panose="02010609060101010101" pitchFamily="49" charset="-122"/>
              <a:cs typeface="Arial" pitchFamily="34" charset="0"/>
            </a:endParaRPr>
          </a:p>
          <a:p>
            <a:pPr marL="688975" lvl="1" indent="-234950" defTabSz="457200">
              <a:lnSpc>
                <a:spcPct val="150000"/>
              </a:lnSpc>
              <a:buSzTx/>
              <a:defRPr/>
            </a:pPr>
            <a:r>
              <a:rPr lang="zh-CN" alt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rPr>
              <a:t>分布全球的知识渊博的</a:t>
            </a:r>
            <a:r>
              <a:rPr lang="en-US" altLang="zh-CN" sz="1400" kern="1200" dirty="0" smtClean="0">
                <a:solidFill>
                  <a:sysClr val="windowText" lastClr="000000"/>
                </a:solidFill>
                <a:latin typeface="KaiTi" panose="02010609060101010101" pitchFamily="49" charset="-122"/>
                <a:ea typeface="KaiTi" panose="02010609060101010101" pitchFamily="49" charset="-122"/>
                <a:cs typeface="Arial" pitchFamily="34" charset="0"/>
              </a:rPr>
              <a:t>STN</a:t>
            </a:r>
            <a:r>
              <a:rPr lang="zh-CN" alt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rPr>
              <a:t>代表</a:t>
            </a:r>
            <a:endParaRPr 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endParaRPr>
          </a:p>
          <a:p>
            <a:pPr marL="688975" lvl="1" indent="-234950" defTabSz="457200">
              <a:lnSpc>
                <a:spcPct val="150000"/>
              </a:lnSpc>
              <a:buSzTx/>
              <a:defRPr/>
            </a:pPr>
            <a:r>
              <a:rPr 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rPr>
              <a:t>100</a:t>
            </a:r>
            <a:r>
              <a:rPr lang="en-US" sz="1400" kern="1200" dirty="0">
                <a:solidFill>
                  <a:sysClr val="windowText" lastClr="000000"/>
                </a:solidFill>
                <a:latin typeface="KaiTi" panose="02010609060101010101" pitchFamily="49" charset="-122"/>
                <a:ea typeface="KaiTi" panose="02010609060101010101" pitchFamily="49" charset="-122"/>
                <a:cs typeface="Arial" pitchFamily="34" charset="0"/>
              </a:rPr>
              <a:t>% </a:t>
            </a:r>
            <a:r>
              <a:rPr lang="zh-CN" alt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rPr>
              <a:t>保密检索</a:t>
            </a:r>
            <a:endParaRPr 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endParaRPr>
          </a:p>
          <a:p>
            <a:pPr marL="688975" lvl="1" indent="-234950" defTabSz="457200">
              <a:lnSpc>
                <a:spcPct val="150000"/>
              </a:lnSpc>
              <a:buSzTx/>
              <a:defRPr/>
            </a:pPr>
            <a:r>
              <a:rPr lang="zh-CN" alt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rPr>
              <a:t>系统持续可用性超过</a:t>
            </a:r>
            <a:r>
              <a:rPr lang="en-US" sz="1400" kern="1200" dirty="0" smtClean="0">
                <a:solidFill>
                  <a:sysClr val="windowText" lastClr="000000"/>
                </a:solidFill>
                <a:latin typeface="KaiTi" panose="02010609060101010101" pitchFamily="49" charset="-122"/>
                <a:ea typeface="KaiTi" panose="02010609060101010101" pitchFamily="49" charset="-122"/>
                <a:cs typeface="Arial" pitchFamily="34" charset="0"/>
              </a:rPr>
              <a:t> </a:t>
            </a:r>
            <a:r>
              <a:rPr lang="en-US" sz="1400" kern="1200" dirty="0">
                <a:solidFill>
                  <a:sysClr val="windowText" lastClr="000000"/>
                </a:solidFill>
                <a:latin typeface="KaiTi" panose="02010609060101010101" pitchFamily="49" charset="-122"/>
                <a:ea typeface="KaiTi" panose="02010609060101010101" pitchFamily="49" charset="-122"/>
                <a:cs typeface="Arial" pitchFamily="34" charset="0"/>
              </a:rPr>
              <a:t>99%</a:t>
            </a:r>
          </a:p>
          <a:p>
            <a:pPr marL="0" indent="0">
              <a:buNone/>
            </a:pPr>
            <a:endParaRPr lang="en-US" dirty="0"/>
          </a:p>
        </p:txBody>
      </p:sp>
      <p:sp>
        <p:nvSpPr>
          <p:cNvPr id="14" name="Foliennummernplatzhalter 13"/>
          <p:cNvSpPr>
            <a:spLocks noGrp="1"/>
          </p:cNvSpPr>
          <p:nvPr>
            <p:ph type="sldNum" sz="quarter" idx="12"/>
          </p:nvPr>
        </p:nvSpPr>
        <p:spPr>
          <a:prstGeom prst="rect">
            <a:avLst/>
          </a:prstGeom>
        </p:spPr>
        <p:txBody>
          <a:bodyPr/>
          <a:lstStyle/>
          <a:p>
            <a:fld id="{98F8CB13-8FDC-834D-86F9-27046E33D149}" type="slidenum">
              <a:rPr lang="en-US" smtClean="0">
                <a:solidFill>
                  <a:prstClr val="black"/>
                </a:solidFill>
              </a:rPr>
              <a:pPr/>
              <a:t>26</a:t>
            </a:fld>
            <a:endParaRPr lang="en-US" dirty="0">
              <a:solidFill>
                <a:prstClr val="black"/>
              </a:solidFill>
            </a:endParaRPr>
          </a:p>
        </p:txBody>
      </p:sp>
      <p:pic>
        <p:nvPicPr>
          <p:cNvPr id="11" name="Picture 8" descr="iStock_000007099274Medium.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295696" y="3038421"/>
            <a:ext cx="2510394" cy="18815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487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628627"/>
            <a:ext cx="8714509" cy="607109"/>
          </a:xfrm>
        </p:spPr>
        <p:txBody>
          <a:bodyPr/>
          <a:lstStyle/>
          <a:p>
            <a:pPr algn="ctr"/>
            <a:r>
              <a:rPr lang="zh-CN" altLang="en-US" sz="2400" dirty="0" smtClean="0">
                <a:latin typeface="KaiTi" panose="02010609060101010101" pitchFamily="49" charset="-122"/>
                <a:ea typeface="KaiTi" panose="02010609060101010101" pitchFamily="49" charset="-122"/>
              </a:rPr>
              <a:t>在一个整合的平台访问全球专利、非专利和物质信息</a:t>
            </a:r>
            <a:endParaRPr lang="en-US" sz="2400"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1252728" y="1612490"/>
            <a:ext cx="7653527" cy="4716365"/>
          </a:xfrm>
        </p:spPr>
        <p:txBody>
          <a:bodyPr/>
          <a:lstStyle/>
          <a:p>
            <a:pPr>
              <a:lnSpc>
                <a:spcPct val="150000"/>
              </a:lnSpc>
              <a:spcBef>
                <a:spcPts val="800"/>
              </a:spcBef>
            </a:pPr>
            <a:r>
              <a:rPr lang="en-US" dirty="0" smtClean="0">
                <a:latin typeface="KaiTi" panose="02010609060101010101" pitchFamily="49" charset="-122"/>
                <a:ea typeface="KaiTi" panose="02010609060101010101" pitchFamily="49" charset="-122"/>
              </a:rPr>
              <a:t>CAplus℠ </a:t>
            </a:r>
            <a:r>
              <a:rPr lang="zh-CN" altLang="en-US" dirty="0">
                <a:latin typeface="KaiTi" panose="02010609060101010101" pitchFamily="49" charset="-122"/>
                <a:ea typeface="KaiTi" panose="02010609060101010101" pitchFamily="49" charset="-122"/>
              </a:rPr>
              <a:t>和</a:t>
            </a:r>
            <a:r>
              <a:rPr lang="en-US" dirty="0" smtClean="0">
                <a:latin typeface="KaiTi" panose="02010609060101010101" pitchFamily="49" charset="-122"/>
                <a:ea typeface="KaiTi" panose="02010609060101010101" pitchFamily="49" charset="-122"/>
              </a:rPr>
              <a:t>CAS REGISTRY℠</a:t>
            </a:r>
            <a:endParaRPr lang="en-US" baseline="30000" dirty="0">
              <a:latin typeface="KaiTi" panose="02010609060101010101" pitchFamily="49" charset="-122"/>
              <a:ea typeface="KaiTi" panose="02010609060101010101" pitchFamily="49" charset="-122"/>
            </a:endParaRPr>
          </a:p>
          <a:p>
            <a:pPr>
              <a:lnSpc>
                <a:spcPct val="150000"/>
              </a:lnSpc>
              <a:spcBef>
                <a:spcPts val="800"/>
              </a:spcBef>
            </a:pPr>
            <a:r>
              <a:rPr lang="zh-CN" altLang="en-US" dirty="0" smtClean="0">
                <a:latin typeface="KaiTi" panose="02010609060101010101" pitchFamily="49" charset="-122"/>
                <a:ea typeface="KaiTi" panose="02010609060101010101" pitchFamily="49" charset="-122"/>
              </a:rPr>
              <a:t>重要的生物医药数据库</a:t>
            </a:r>
            <a:r>
              <a:rPr lang="en-US" dirty="0" smtClean="0">
                <a:latin typeface="KaiTi" panose="02010609060101010101" pitchFamily="49" charset="-122"/>
                <a:ea typeface="KaiTi" panose="02010609060101010101" pitchFamily="49" charset="-122"/>
              </a:rPr>
              <a:t>BIOSIS</a:t>
            </a:r>
            <a:r>
              <a:rPr lang="en-US" baseline="30000" dirty="0">
                <a:latin typeface="KaiTi" panose="02010609060101010101" pitchFamily="49" charset="-122"/>
                <a:ea typeface="KaiTi" panose="02010609060101010101" pitchFamily="49" charset="-122"/>
              </a:rPr>
              <a:t>®</a:t>
            </a:r>
            <a:r>
              <a:rPr lang="en-US" dirty="0">
                <a:latin typeface="KaiTi" panose="02010609060101010101" pitchFamily="49" charset="-122"/>
                <a:ea typeface="KaiTi" panose="02010609060101010101" pitchFamily="49" charset="-122"/>
              </a:rPr>
              <a:t>, MEDLINE</a:t>
            </a:r>
            <a:r>
              <a:rPr lang="en-US" baseline="30000" dirty="0">
                <a:latin typeface="KaiTi" panose="02010609060101010101" pitchFamily="49" charset="-122"/>
                <a:ea typeface="KaiTi" panose="02010609060101010101" pitchFamily="49" charset="-122"/>
              </a:rPr>
              <a:t>® </a:t>
            </a:r>
            <a:r>
              <a:rPr lang="zh-CN" altLang="en-US" dirty="0">
                <a:latin typeface="KaiTi" panose="02010609060101010101" pitchFamily="49" charset="-122"/>
                <a:ea typeface="KaiTi" panose="02010609060101010101" pitchFamily="49" charset="-122"/>
              </a:rPr>
              <a:t>和</a:t>
            </a:r>
            <a:r>
              <a:rPr lang="en-US" dirty="0" smtClean="0">
                <a:latin typeface="KaiTi" panose="02010609060101010101" pitchFamily="49" charset="-122"/>
                <a:ea typeface="KaiTi" panose="02010609060101010101" pitchFamily="49" charset="-122"/>
              </a:rPr>
              <a:t> </a:t>
            </a:r>
            <a:r>
              <a:rPr lang="en-US" dirty="0" err="1">
                <a:latin typeface="KaiTi" panose="02010609060101010101" pitchFamily="49" charset="-122"/>
                <a:ea typeface="KaiTi" panose="02010609060101010101" pitchFamily="49" charset="-122"/>
              </a:rPr>
              <a:t>Embase</a:t>
            </a:r>
            <a:r>
              <a:rPr lang="en-US" dirty="0">
                <a:latin typeface="KaiTi" panose="02010609060101010101" pitchFamily="49" charset="-122"/>
                <a:ea typeface="KaiTi" panose="02010609060101010101" pitchFamily="49" charset="-122"/>
              </a:rPr>
              <a:t>™</a:t>
            </a:r>
          </a:p>
          <a:p>
            <a:pPr>
              <a:lnSpc>
                <a:spcPct val="150000"/>
              </a:lnSpc>
              <a:spcBef>
                <a:spcPts val="800"/>
              </a:spcBef>
            </a:pPr>
            <a:r>
              <a:rPr lang="zh-CN" altLang="en-US" dirty="0" smtClean="0">
                <a:latin typeface="KaiTi" panose="02010609060101010101" pitchFamily="49" charset="-122"/>
                <a:ea typeface="KaiTi" panose="02010609060101010101" pitchFamily="49" charset="-122"/>
              </a:rPr>
              <a:t>生命科学数据库</a:t>
            </a:r>
            <a:r>
              <a:rPr lang="en-US" dirty="0" smtClean="0">
                <a:latin typeface="KaiTi" panose="02010609060101010101" pitchFamily="49" charset="-122"/>
                <a:ea typeface="KaiTi" panose="02010609060101010101" pitchFamily="49" charset="-122"/>
              </a:rPr>
              <a:t>CABA </a:t>
            </a:r>
            <a:r>
              <a:rPr lang="zh-CN" altLang="en-US" dirty="0" smtClean="0">
                <a:latin typeface="KaiTi" panose="02010609060101010101" pitchFamily="49" charset="-122"/>
                <a:ea typeface="KaiTi" panose="02010609060101010101" pitchFamily="49" charset="-122"/>
              </a:rPr>
              <a:t>和</a:t>
            </a:r>
            <a:r>
              <a:rPr lang="en-US" dirty="0" smtClean="0">
                <a:latin typeface="KaiTi" panose="02010609060101010101" pitchFamily="49" charset="-122"/>
                <a:ea typeface="KaiTi" panose="02010609060101010101" pitchFamily="49" charset="-122"/>
              </a:rPr>
              <a:t> </a:t>
            </a:r>
            <a:r>
              <a:rPr lang="en-US" dirty="0">
                <a:latin typeface="KaiTi" panose="02010609060101010101" pitchFamily="49" charset="-122"/>
                <a:ea typeface="KaiTi" panose="02010609060101010101" pitchFamily="49" charset="-122"/>
              </a:rPr>
              <a:t>FSTA</a:t>
            </a:r>
          </a:p>
          <a:p>
            <a:pPr>
              <a:lnSpc>
                <a:spcPct val="150000"/>
              </a:lnSpc>
              <a:spcBef>
                <a:spcPts val="800"/>
              </a:spcBef>
            </a:pPr>
            <a:r>
              <a:rPr lang="zh-CN" altLang="en-US" dirty="0" smtClean="0">
                <a:latin typeface="KaiTi" panose="02010609060101010101" pitchFamily="49" charset="-122"/>
                <a:ea typeface="KaiTi" panose="02010609060101010101" pitchFamily="49" charset="-122"/>
              </a:rPr>
              <a:t>汤森路透德温特世界专利索引和德温特化学资源</a:t>
            </a:r>
            <a:endParaRPr lang="en-US" dirty="0">
              <a:latin typeface="KaiTi" panose="02010609060101010101" pitchFamily="49" charset="-122"/>
              <a:ea typeface="KaiTi" panose="02010609060101010101" pitchFamily="49" charset="-122"/>
            </a:endParaRPr>
          </a:p>
          <a:p>
            <a:pPr>
              <a:lnSpc>
                <a:spcPct val="150000"/>
              </a:lnSpc>
              <a:spcBef>
                <a:spcPts val="800"/>
              </a:spcBef>
            </a:pPr>
            <a:r>
              <a:rPr lang="zh-CN" altLang="en-US" dirty="0" smtClean="0">
                <a:latin typeface="KaiTi" panose="02010609060101010101" pitchFamily="49" charset="-122"/>
                <a:ea typeface="KaiTi" panose="02010609060101010101" pitchFamily="49" charset="-122"/>
              </a:rPr>
              <a:t>国际专利文件</a:t>
            </a:r>
            <a:r>
              <a:rPr lang="en-US" dirty="0" smtClean="0">
                <a:latin typeface="KaiTi" panose="02010609060101010101" pitchFamily="49" charset="-122"/>
                <a:ea typeface="KaiTi" panose="02010609060101010101" pitchFamily="49" charset="-122"/>
              </a:rPr>
              <a:t>(INPADOC)</a:t>
            </a:r>
          </a:p>
          <a:p>
            <a:pPr>
              <a:lnSpc>
                <a:spcPct val="150000"/>
              </a:lnSpc>
              <a:spcBef>
                <a:spcPts val="800"/>
              </a:spcBef>
            </a:pPr>
            <a:r>
              <a:rPr lang="zh-CN" altLang="en-US" dirty="0" smtClean="0">
                <a:latin typeface="KaiTi" panose="02010609060101010101" pitchFamily="49" charset="-122"/>
                <a:ea typeface="KaiTi" panose="02010609060101010101" pitchFamily="49" charset="-122"/>
              </a:rPr>
              <a:t>全球全文专利文件</a:t>
            </a:r>
            <a:r>
              <a:rPr lang="en-US" dirty="0" smtClean="0">
                <a:latin typeface="KaiTi" panose="02010609060101010101" pitchFamily="49" charset="-122"/>
                <a:ea typeface="KaiTi" panose="02010609060101010101" pitchFamily="49" charset="-122"/>
              </a:rPr>
              <a:t> </a:t>
            </a:r>
          </a:p>
        </p:txBody>
      </p:sp>
    </p:spTree>
    <p:extLst>
      <p:ext uri="{BB962C8B-B14F-4D97-AF65-F5344CB8AC3E}">
        <p14:creationId xmlns:p14="http://schemas.microsoft.com/office/powerpoint/2010/main" val="287338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730" y="346363"/>
            <a:ext cx="8904288" cy="828941"/>
          </a:xfrm>
        </p:spPr>
        <p:txBody>
          <a:bodyPr/>
          <a:lstStyle/>
          <a:p>
            <a:pPr algn="ctr"/>
            <a:r>
              <a:rPr lang="zh-CN" altLang="en-US" sz="2400" dirty="0" smtClean="0">
                <a:latin typeface="KaiTi" panose="02010609060101010101" pitchFamily="49" charset="-122"/>
                <a:ea typeface="KaiTi" panose="02010609060101010101" pitchFamily="49" charset="-122"/>
              </a:rPr>
              <a:t>新版</a:t>
            </a:r>
            <a:r>
              <a:rPr lang="en-US" altLang="zh-CN" sz="2400" dirty="0" smtClean="0">
                <a:latin typeface="KaiTi" panose="02010609060101010101" pitchFamily="49" charset="-122"/>
                <a:ea typeface="KaiTi" panose="02010609060101010101" pitchFamily="49" charset="-122"/>
              </a:rPr>
              <a:t>STN</a:t>
            </a:r>
            <a:r>
              <a:rPr lang="zh-CN" altLang="en-US" sz="2400" dirty="0" smtClean="0">
                <a:latin typeface="KaiTi" panose="02010609060101010101" pitchFamily="49" charset="-122"/>
                <a:ea typeface="KaiTi" panose="02010609060101010101" pitchFamily="49" charset="-122"/>
              </a:rPr>
              <a:t>改变了检索体验并提供全新检索方式和独特见解</a:t>
            </a:r>
            <a:endParaRPr lang="en-US" sz="2400" dirty="0">
              <a:latin typeface="KaiTi" panose="02010609060101010101" pitchFamily="49" charset="-122"/>
              <a:ea typeface="KaiTi" panose="02010609060101010101" pitchFamily="49" charset="-122"/>
            </a:endParaRPr>
          </a:p>
        </p:txBody>
      </p:sp>
      <p:sp>
        <p:nvSpPr>
          <p:cNvPr id="4" name="Content Placeholder 3"/>
          <p:cNvSpPr>
            <a:spLocks noGrp="1"/>
          </p:cNvSpPr>
          <p:nvPr>
            <p:ph idx="1"/>
          </p:nvPr>
        </p:nvSpPr>
        <p:spPr/>
        <p:txBody>
          <a:bodyPr/>
          <a:lstStyle/>
          <a:p>
            <a:pPr marL="342900" lvl="1" indent="-342900">
              <a:spcBef>
                <a:spcPct val="20000"/>
              </a:spcBef>
              <a:buClr>
                <a:srgbClr val="0079C1"/>
              </a:buClr>
              <a:buFont typeface="Wingdings" panose="05000000000000000000" pitchFamily="2" charset="2"/>
              <a:buChar char="§"/>
              <a:defRPr/>
            </a:pPr>
            <a:r>
              <a:rPr lang="zh-CN" altLang="en-US" sz="2000" dirty="0" smtClean="0">
                <a:latin typeface="KaiTi" panose="02010609060101010101" pitchFamily="49" charset="-122"/>
                <a:ea typeface="KaiTi" panose="02010609060101010101" pitchFamily="49" charset="-122"/>
                <a:cs typeface="Arial" pitchFamily="34" charset="0"/>
              </a:rPr>
              <a:t>执行力</a:t>
            </a:r>
            <a:endParaRPr lang="de-DE" dirty="0" smtClean="0">
              <a:latin typeface="KaiTi" panose="02010609060101010101" pitchFamily="49" charset="-122"/>
              <a:ea typeface="KaiTi" panose="02010609060101010101" pitchFamily="49" charset="-122"/>
              <a:cs typeface="Arial" pitchFamily="34" charset="0"/>
            </a:endParaRPr>
          </a:p>
          <a:p>
            <a:pPr marL="628650" lvl="2" indent="-227013">
              <a:spcBef>
                <a:spcPts val="0"/>
              </a:spcBef>
              <a:buFont typeface="Arial" panose="020B0604020202020204" pitchFamily="34" charset="0"/>
              <a:buChar char="–"/>
              <a:defRPr/>
            </a:pPr>
            <a:r>
              <a:rPr lang="zh-CN" altLang="en-US" sz="1600" dirty="0" smtClean="0">
                <a:latin typeface="KaiTi" panose="02010609060101010101" pitchFamily="49" charset="-122"/>
                <a:ea typeface="KaiTi" panose="02010609060101010101" pitchFamily="49" charset="-122"/>
                <a:cs typeface="Arial" pitchFamily="34" charset="0"/>
              </a:rPr>
              <a:t>速度更快</a:t>
            </a:r>
            <a:endParaRPr lang="de-DE" sz="1600" dirty="0" smtClean="0">
              <a:latin typeface="KaiTi" panose="02010609060101010101" pitchFamily="49" charset="-122"/>
              <a:ea typeface="KaiTi" panose="02010609060101010101" pitchFamily="49" charset="-122"/>
              <a:cs typeface="Arial" pitchFamily="34" charset="0"/>
            </a:endParaRPr>
          </a:p>
          <a:p>
            <a:pPr marL="628650" lvl="2" indent="-227013">
              <a:spcBef>
                <a:spcPts val="0"/>
              </a:spcBef>
              <a:buFont typeface="Arial" panose="020B0604020202020204" pitchFamily="34" charset="0"/>
              <a:buChar char="–"/>
              <a:defRPr/>
            </a:pPr>
            <a:r>
              <a:rPr lang="zh-CN" altLang="en-US" sz="1600" dirty="0" smtClean="0">
                <a:latin typeface="KaiTi" panose="02010609060101010101" pitchFamily="49" charset="-122"/>
                <a:ea typeface="KaiTi" panose="02010609060101010101" pitchFamily="49" charset="-122"/>
                <a:cs typeface="Arial" pitchFamily="34" charset="0"/>
              </a:rPr>
              <a:t>无限制的检索能力</a:t>
            </a:r>
            <a:endParaRPr lang="de-DE" sz="1600" dirty="0">
              <a:latin typeface="KaiTi" panose="02010609060101010101" pitchFamily="49" charset="-122"/>
              <a:ea typeface="KaiTi" panose="02010609060101010101" pitchFamily="49" charset="-122"/>
              <a:cs typeface="Arial" pitchFamily="34" charset="0"/>
            </a:endParaRPr>
          </a:p>
          <a:p>
            <a:pPr marL="342900" lvl="1" indent="-342900">
              <a:spcBef>
                <a:spcPts val="1000"/>
              </a:spcBef>
              <a:buClr>
                <a:srgbClr val="0079C1"/>
              </a:buClr>
              <a:buFont typeface="Wingdings" panose="05000000000000000000" pitchFamily="2" charset="2"/>
              <a:buChar char="§"/>
              <a:defRPr/>
            </a:pPr>
            <a:r>
              <a:rPr lang="zh-CN" altLang="en-US" sz="2000" dirty="0" smtClean="0">
                <a:latin typeface="KaiTi" panose="02010609060101010101" pitchFamily="49" charset="-122"/>
                <a:ea typeface="KaiTi" panose="02010609060101010101" pitchFamily="49" charset="-122"/>
                <a:cs typeface="Arial" pitchFamily="34" charset="0"/>
              </a:rPr>
              <a:t>效率</a:t>
            </a:r>
            <a:endParaRPr lang="de-DE" dirty="0" smtClean="0">
              <a:latin typeface="KaiTi" panose="02010609060101010101" pitchFamily="49" charset="-122"/>
              <a:ea typeface="KaiTi" panose="02010609060101010101" pitchFamily="49" charset="-122"/>
              <a:cs typeface="Arial" pitchFamily="34" charset="0"/>
            </a:endParaRPr>
          </a:p>
          <a:p>
            <a:pPr marL="628650" lvl="2" indent="-227013">
              <a:spcBef>
                <a:spcPts val="0"/>
              </a:spcBef>
              <a:buFont typeface="Arial" panose="020B0604020202020204" pitchFamily="34" charset="0"/>
              <a:buChar char="–"/>
              <a:defRPr/>
            </a:pPr>
            <a:r>
              <a:rPr lang="zh-CN" altLang="en-US" sz="1600" dirty="0" smtClean="0">
                <a:latin typeface="KaiTi" panose="02010609060101010101" pitchFamily="49" charset="-122"/>
                <a:ea typeface="KaiTi" panose="02010609060101010101" pitchFamily="49" charset="-122"/>
                <a:cs typeface="Arial" pitchFamily="34" charset="0"/>
              </a:rPr>
              <a:t>项目导向工作流程</a:t>
            </a:r>
            <a:endParaRPr lang="de-DE" sz="1600" dirty="0" smtClean="0">
              <a:latin typeface="KaiTi" panose="02010609060101010101" pitchFamily="49" charset="-122"/>
              <a:ea typeface="KaiTi" panose="02010609060101010101" pitchFamily="49" charset="-122"/>
              <a:cs typeface="Arial" pitchFamily="34" charset="0"/>
            </a:endParaRPr>
          </a:p>
          <a:p>
            <a:pPr marL="628650" lvl="2" indent="-227013">
              <a:spcBef>
                <a:spcPts val="0"/>
              </a:spcBef>
              <a:buFont typeface="Arial" panose="020B0604020202020204" pitchFamily="34" charset="0"/>
              <a:buChar char="–"/>
              <a:defRPr/>
            </a:pPr>
            <a:r>
              <a:rPr lang="zh-CN" altLang="en-US" sz="1600" dirty="0" smtClean="0">
                <a:latin typeface="KaiTi" panose="02010609060101010101" pitchFamily="49" charset="-122"/>
                <a:ea typeface="KaiTi" panose="02010609060101010101" pitchFamily="49" charset="-122"/>
                <a:cs typeface="Arial" pitchFamily="34" charset="0"/>
              </a:rPr>
              <a:t>整合的实时分析工具</a:t>
            </a:r>
            <a:r>
              <a:rPr lang="de-DE" sz="1600" dirty="0" smtClean="0">
                <a:latin typeface="KaiTi" panose="02010609060101010101" pitchFamily="49" charset="-122"/>
                <a:ea typeface="KaiTi" panose="02010609060101010101" pitchFamily="49" charset="-122"/>
                <a:cs typeface="Arial" pitchFamily="34" charset="0"/>
              </a:rPr>
              <a:t> </a:t>
            </a:r>
          </a:p>
          <a:p>
            <a:pPr marL="628650" lvl="2" indent="-227013">
              <a:spcBef>
                <a:spcPts val="0"/>
              </a:spcBef>
              <a:buFont typeface="Arial" panose="020B0604020202020204" pitchFamily="34" charset="0"/>
              <a:buChar char="–"/>
              <a:defRPr/>
            </a:pPr>
            <a:r>
              <a:rPr lang="zh-CN" altLang="en-US" sz="1600" dirty="0" smtClean="0">
                <a:latin typeface="KaiTi" panose="02010609060101010101" pitchFamily="49" charset="-122"/>
                <a:ea typeface="KaiTi" panose="02010609060101010101" pitchFamily="49" charset="-122"/>
                <a:cs typeface="Arial" pitchFamily="34" charset="0"/>
              </a:rPr>
              <a:t>检索式和结果集同步互动</a:t>
            </a:r>
            <a:endParaRPr lang="de-DE" sz="1600" dirty="0">
              <a:latin typeface="KaiTi" panose="02010609060101010101" pitchFamily="49" charset="-122"/>
              <a:ea typeface="KaiTi" panose="02010609060101010101" pitchFamily="49" charset="-122"/>
              <a:cs typeface="Arial" pitchFamily="34" charset="0"/>
            </a:endParaRPr>
          </a:p>
          <a:p>
            <a:pPr marL="342900" lvl="1" indent="-342900">
              <a:spcBef>
                <a:spcPts val="1000"/>
              </a:spcBef>
              <a:buClr>
                <a:srgbClr val="0079C1"/>
              </a:buClr>
              <a:buFont typeface="Wingdings" panose="05000000000000000000" pitchFamily="2" charset="2"/>
              <a:buChar char="§"/>
              <a:defRPr/>
            </a:pPr>
            <a:r>
              <a:rPr lang="zh-CN" altLang="en-US" sz="2000" dirty="0" smtClean="0">
                <a:latin typeface="KaiTi" panose="02010609060101010101" pitchFamily="49" charset="-122"/>
                <a:ea typeface="KaiTi" panose="02010609060101010101" pitchFamily="49" charset="-122"/>
                <a:cs typeface="Arial" pitchFamily="34" charset="0"/>
              </a:rPr>
              <a:t>独特的内容和功能</a:t>
            </a:r>
            <a:endParaRPr lang="de-DE" sz="2000" dirty="0" smtClean="0">
              <a:latin typeface="KaiTi" panose="02010609060101010101" pitchFamily="49" charset="-122"/>
              <a:ea typeface="KaiTi" panose="02010609060101010101" pitchFamily="49" charset="-122"/>
              <a:cs typeface="Arial" pitchFamily="34" charset="0"/>
            </a:endParaRPr>
          </a:p>
          <a:p>
            <a:pPr marL="628650" lvl="2" indent="-227013">
              <a:spcBef>
                <a:spcPts val="0"/>
              </a:spcBef>
              <a:buFont typeface="Arial" panose="020B0604020202020204" pitchFamily="34" charset="0"/>
              <a:buChar char="–"/>
              <a:defRPr/>
            </a:pPr>
            <a:r>
              <a:rPr lang="zh-CN" altLang="en-US" sz="1600" dirty="0" smtClean="0">
                <a:latin typeface="KaiTi" panose="02010609060101010101" pitchFamily="49" charset="-122"/>
                <a:ea typeface="KaiTi" panose="02010609060101010101" pitchFamily="49" charset="-122"/>
                <a:cs typeface="Arial" pitchFamily="34" charset="0"/>
              </a:rPr>
              <a:t>挖掘检索词</a:t>
            </a:r>
            <a:endParaRPr lang="de-DE" sz="1600" dirty="0" smtClean="0">
              <a:latin typeface="KaiTi" panose="02010609060101010101" pitchFamily="49" charset="-122"/>
              <a:ea typeface="KaiTi" panose="02010609060101010101" pitchFamily="49" charset="-122"/>
              <a:cs typeface="Arial" pitchFamily="34" charset="0"/>
            </a:endParaRPr>
          </a:p>
          <a:p>
            <a:pPr marL="628650" lvl="2" indent="-227013">
              <a:spcBef>
                <a:spcPts val="0"/>
              </a:spcBef>
              <a:buFont typeface="Arial" panose="020B0604020202020204" pitchFamily="34" charset="0"/>
              <a:buChar char="–"/>
              <a:defRPr/>
            </a:pPr>
            <a:r>
              <a:rPr lang="zh-CN" altLang="en-US" sz="1600" dirty="0" smtClean="0">
                <a:latin typeface="KaiTi" panose="02010609060101010101" pitchFamily="49" charset="-122"/>
                <a:ea typeface="KaiTi" panose="02010609060101010101" pitchFamily="49" charset="-122"/>
                <a:cs typeface="Arial" pitchFamily="34" charset="0"/>
              </a:rPr>
              <a:t>全球全文专利</a:t>
            </a:r>
            <a:endParaRPr lang="de-DE" sz="1600" dirty="0" smtClean="0">
              <a:latin typeface="KaiTi" panose="02010609060101010101" pitchFamily="49" charset="-122"/>
              <a:ea typeface="KaiTi" panose="02010609060101010101" pitchFamily="49" charset="-122"/>
              <a:cs typeface="Arial" pitchFamily="34" charset="0"/>
            </a:endParaRPr>
          </a:p>
          <a:p>
            <a:pPr marL="628650" lvl="2" indent="-227013">
              <a:spcBef>
                <a:spcPts val="0"/>
              </a:spcBef>
              <a:buFont typeface="Arial" panose="020B0604020202020204" pitchFamily="34" charset="0"/>
              <a:buChar char="–"/>
              <a:defRPr/>
            </a:pPr>
            <a:r>
              <a:rPr lang="zh-CN" altLang="en-US" sz="1600" dirty="0" smtClean="0">
                <a:latin typeface="KaiTi" panose="02010609060101010101" pitchFamily="49" charset="-122"/>
                <a:ea typeface="KaiTi" panose="02010609060101010101" pitchFamily="49" charset="-122"/>
                <a:cs typeface="Arial" pitchFamily="34" charset="0"/>
              </a:rPr>
              <a:t>外围专利族表格</a:t>
            </a:r>
            <a:endParaRPr lang="de-DE" sz="1600" dirty="0">
              <a:latin typeface="KaiTi" panose="02010609060101010101" pitchFamily="49" charset="-122"/>
              <a:ea typeface="KaiTi" panose="02010609060101010101" pitchFamily="49" charset="-122"/>
              <a:cs typeface="Arial" pitchFamily="34" charset="0"/>
            </a:endParaRPr>
          </a:p>
          <a:p>
            <a:pPr marL="342900" lvl="1" indent="-342900">
              <a:spcBef>
                <a:spcPts val="1000"/>
              </a:spcBef>
              <a:buClr>
                <a:srgbClr val="0079C1"/>
              </a:buClr>
              <a:buFont typeface="Wingdings" panose="05000000000000000000" pitchFamily="2" charset="2"/>
              <a:buChar char="§"/>
              <a:defRPr/>
            </a:pPr>
            <a:r>
              <a:rPr lang="zh-CN" altLang="en-US" sz="2000" dirty="0" smtClean="0">
                <a:latin typeface="KaiTi" panose="02010609060101010101" pitchFamily="49" charset="-122"/>
                <a:ea typeface="KaiTi" panose="02010609060101010101" pitchFamily="49" charset="-122"/>
                <a:cs typeface="Arial" pitchFamily="34" charset="0"/>
              </a:rPr>
              <a:t>实用性</a:t>
            </a:r>
            <a:endParaRPr lang="de-DE" dirty="0" smtClean="0">
              <a:latin typeface="KaiTi" panose="02010609060101010101" pitchFamily="49" charset="-122"/>
              <a:ea typeface="KaiTi" panose="02010609060101010101" pitchFamily="49" charset="-122"/>
              <a:cs typeface="Arial" pitchFamily="34" charset="0"/>
            </a:endParaRPr>
          </a:p>
          <a:p>
            <a:pPr marL="628650" lvl="2" indent="-227013">
              <a:spcBef>
                <a:spcPts val="0"/>
              </a:spcBef>
              <a:buFont typeface="Arial" panose="020B0604020202020204" pitchFamily="34" charset="0"/>
              <a:buChar char="–"/>
              <a:defRPr/>
            </a:pPr>
            <a:r>
              <a:rPr lang="zh-CN" altLang="en-US" sz="1600" dirty="0" smtClean="0">
                <a:latin typeface="KaiTi" panose="02010609060101010101" pitchFamily="49" charset="-122"/>
                <a:ea typeface="KaiTi" panose="02010609060101010101" pitchFamily="49" charset="-122"/>
                <a:cs typeface="Arial" pitchFamily="34" charset="0"/>
              </a:rPr>
              <a:t>网页访问</a:t>
            </a:r>
            <a:endParaRPr lang="de-DE" sz="1600" dirty="0" smtClean="0">
              <a:latin typeface="KaiTi" panose="02010609060101010101" pitchFamily="49" charset="-122"/>
              <a:ea typeface="KaiTi" panose="02010609060101010101" pitchFamily="49" charset="-122"/>
              <a:cs typeface="Arial" pitchFamily="34" charset="0"/>
            </a:endParaRPr>
          </a:p>
          <a:p>
            <a:pPr marL="628650" lvl="2" indent="-227013">
              <a:spcBef>
                <a:spcPts val="0"/>
              </a:spcBef>
              <a:buFont typeface="Arial" panose="020B0604020202020204" pitchFamily="34" charset="0"/>
              <a:buChar char="–"/>
              <a:defRPr/>
            </a:pPr>
            <a:r>
              <a:rPr lang="zh-CN" altLang="en-US" sz="1600" dirty="0" smtClean="0">
                <a:latin typeface="KaiTi" panose="02010609060101010101" pitchFamily="49" charset="-122"/>
                <a:ea typeface="KaiTi" panose="02010609060101010101" pitchFamily="49" charset="-122"/>
                <a:cs typeface="Arial" pitchFamily="34" charset="0"/>
              </a:rPr>
              <a:t>直观界面</a:t>
            </a:r>
            <a:endParaRPr lang="en-US" altLang="zh-CN" sz="1600" dirty="0" smtClean="0">
              <a:latin typeface="KaiTi" panose="02010609060101010101" pitchFamily="49" charset="-122"/>
              <a:ea typeface="KaiTi" panose="02010609060101010101" pitchFamily="49" charset="-122"/>
              <a:cs typeface="Arial" pitchFamily="34" charset="0"/>
            </a:endParaRPr>
          </a:p>
          <a:p>
            <a:pPr marL="628650" lvl="2" indent="-227013">
              <a:spcBef>
                <a:spcPts val="0"/>
              </a:spcBef>
              <a:buFont typeface="Arial" panose="020B0604020202020204" pitchFamily="34" charset="0"/>
              <a:buChar char="–"/>
              <a:defRPr/>
            </a:pPr>
            <a:r>
              <a:rPr lang="zh-CN" altLang="en-US" sz="1600" dirty="0">
                <a:latin typeface="KaiTi" panose="02010609060101010101" pitchFamily="49" charset="-122"/>
                <a:ea typeface="KaiTi" panose="02010609060101010101" pitchFamily="49" charset="-122"/>
                <a:cs typeface="Arial" pitchFamily="34" charset="0"/>
              </a:rPr>
              <a:t>完整的产品帮助文</a:t>
            </a:r>
            <a:r>
              <a:rPr lang="zh-CN" altLang="en-US" sz="1600" dirty="0" smtClean="0">
                <a:latin typeface="KaiTi" panose="02010609060101010101" pitchFamily="49" charset="-122"/>
                <a:ea typeface="KaiTi" panose="02010609060101010101" pitchFamily="49" charset="-122"/>
                <a:cs typeface="Arial" pitchFamily="34" charset="0"/>
              </a:rPr>
              <a:t>件</a:t>
            </a:r>
            <a:endParaRPr lang="en-US" dirty="0">
              <a:latin typeface="KaiTi" panose="02010609060101010101" pitchFamily="49" charset="-122"/>
              <a:ea typeface="KaiTi" panose="02010609060101010101" pitchFamily="49" charset="-122"/>
            </a:endParaRPr>
          </a:p>
        </p:txBody>
      </p:sp>
      <p:sp>
        <p:nvSpPr>
          <p:cNvPr id="34" name="Hexagon 14"/>
          <p:cNvSpPr/>
          <p:nvPr/>
        </p:nvSpPr>
        <p:spPr>
          <a:xfrm flipH="1">
            <a:off x="6822662" y="4015028"/>
            <a:ext cx="1692379" cy="1543887"/>
          </a:xfrm>
          <a:prstGeom prst="hexagon">
            <a:avLst/>
          </a:prstGeom>
          <a:solidFill>
            <a:srgbClr val="2A6EBB"/>
          </a:solidFill>
          <a:ln w="50800">
            <a:solidFill>
              <a:srgbClr val="2755B9">
                <a:alpha val="55000"/>
              </a:srgb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smtClean="0">
                <a:solidFill>
                  <a:schemeClr val="bg1"/>
                </a:solidFill>
                <a:cs typeface="Arial"/>
              </a:rPr>
              <a:t>“Totally makes sense”</a:t>
            </a:r>
            <a:endParaRPr lang="en-US" sz="1600" b="1" dirty="0">
              <a:solidFill>
                <a:schemeClr val="bg1"/>
              </a:solidFill>
            </a:endParaRPr>
          </a:p>
        </p:txBody>
      </p:sp>
      <p:sp>
        <p:nvSpPr>
          <p:cNvPr id="36" name="Hexagon 13"/>
          <p:cNvSpPr/>
          <p:nvPr/>
        </p:nvSpPr>
        <p:spPr>
          <a:xfrm flipH="1">
            <a:off x="5358581" y="4803985"/>
            <a:ext cx="1798258" cy="1605111"/>
          </a:xfrm>
          <a:prstGeom prst="hexagon">
            <a:avLst/>
          </a:prstGeom>
          <a:solidFill>
            <a:srgbClr val="FFA12D"/>
          </a:solidFill>
          <a:ln w="98425">
            <a:solidFill>
              <a:schemeClr val="bg1">
                <a:alpha val="31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smtClean="0">
                <a:solidFill>
                  <a:schemeClr val="bg1"/>
                </a:solidFill>
                <a:cs typeface="Arial"/>
              </a:rPr>
              <a:t>“</a:t>
            </a:r>
            <a:r>
              <a:rPr lang="zh-CN" altLang="en-US" sz="1600" dirty="0" smtClean="0">
                <a:solidFill>
                  <a:schemeClr val="bg1"/>
                </a:solidFill>
                <a:latin typeface="KaiTi" panose="02010609060101010101" pitchFamily="49" charset="-122"/>
                <a:ea typeface="KaiTi" panose="02010609060101010101" pitchFamily="49" charset="-122"/>
                <a:cs typeface="Arial"/>
              </a:rPr>
              <a:t>检索新模式</a:t>
            </a:r>
            <a:r>
              <a:rPr lang="en-US" sz="1600" dirty="0" smtClean="0">
                <a:solidFill>
                  <a:schemeClr val="bg1"/>
                </a:solidFill>
                <a:latin typeface="KaiTi" panose="02010609060101010101" pitchFamily="49" charset="-122"/>
                <a:ea typeface="KaiTi" panose="02010609060101010101" pitchFamily="49" charset="-122"/>
                <a:cs typeface="Arial"/>
              </a:rPr>
              <a:t>”</a:t>
            </a:r>
            <a:endParaRPr lang="en-US" sz="1600" dirty="0">
              <a:solidFill>
                <a:schemeClr val="bg1"/>
              </a:solidFill>
              <a:latin typeface="KaiTi" panose="02010609060101010101" pitchFamily="49" charset="-122"/>
              <a:ea typeface="KaiTi" panose="02010609060101010101" pitchFamily="49" charset="-122"/>
              <a:cs typeface="Arial"/>
            </a:endParaRPr>
          </a:p>
        </p:txBody>
      </p:sp>
      <p:sp>
        <p:nvSpPr>
          <p:cNvPr id="25" name="Hexagon 15"/>
          <p:cNvSpPr/>
          <p:nvPr/>
        </p:nvSpPr>
        <p:spPr>
          <a:xfrm flipH="1">
            <a:off x="5965438" y="1653142"/>
            <a:ext cx="2382803" cy="2095898"/>
          </a:xfrm>
          <a:prstGeom prst="hexagon">
            <a:avLst/>
          </a:prstGeom>
          <a:solidFill>
            <a:srgbClr val="A8C0E2">
              <a:alpha val="60784"/>
            </a:srgbClr>
          </a:solidFill>
          <a:ln w="50800">
            <a:solidFill>
              <a:srgbClr val="A8C0E2">
                <a:alpha val="67843"/>
              </a:srgb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smtClean="0">
                <a:solidFill>
                  <a:srgbClr val="2A6EBB"/>
                </a:solidFill>
              </a:rPr>
              <a:t>“</a:t>
            </a:r>
            <a:r>
              <a:rPr lang="zh-CN" altLang="en-US" sz="1600" b="1" dirty="0" smtClean="0">
                <a:solidFill>
                  <a:srgbClr val="2A6EBB"/>
                </a:solidFill>
                <a:latin typeface="KaiTi" panose="02010609060101010101" pitchFamily="49" charset="-122"/>
                <a:ea typeface="KaiTi" panose="02010609060101010101" pitchFamily="49" charset="-122"/>
              </a:rPr>
              <a:t>开启了以前根本不存在的化学、专利检索方式之门</a:t>
            </a:r>
            <a:r>
              <a:rPr lang="en-US" sz="1600" b="1" dirty="0" smtClean="0">
                <a:solidFill>
                  <a:srgbClr val="2A6EBB"/>
                </a:solidFill>
              </a:rPr>
              <a:t>”</a:t>
            </a:r>
            <a:endParaRPr lang="en-US" sz="1600" b="1" dirty="0">
              <a:solidFill>
                <a:srgbClr val="2A6EBB"/>
              </a:solidFill>
            </a:endParaRPr>
          </a:p>
        </p:txBody>
      </p:sp>
    </p:spTree>
    <p:extLst>
      <p:ext uri="{BB962C8B-B14F-4D97-AF65-F5344CB8AC3E}">
        <p14:creationId xmlns:p14="http://schemas.microsoft.com/office/powerpoint/2010/main" val="1473925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092" y="767172"/>
            <a:ext cx="7651560" cy="615950"/>
          </a:xfrm>
        </p:spPr>
        <p:txBody>
          <a:bodyPr/>
          <a:lstStyle/>
          <a:p>
            <a:pPr algn="ctr"/>
            <a:r>
              <a:rPr lang="zh-CN" altLang="en-US" sz="2400" dirty="0" smtClean="0">
                <a:latin typeface="KaiTi" panose="02010609060101010101" pitchFamily="49" charset="-122"/>
                <a:ea typeface="KaiTi" panose="02010609060101010101" pitchFamily="49" charset="-122"/>
              </a:rPr>
              <a:t>现有技术检索和分析解决方案</a:t>
            </a:r>
            <a:endParaRPr lang="en-US" sz="2400" dirty="0">
              <a:latin typeface="KaiTi" panose="02010609060101010101" pitchFamily="49" charset="-122"/>
              <a:ea typeface="KaiTi" panose="02010609060101010101" pitchFamily="49" charset="-122"/>
            </a:endParaRPr>
          </a:p>
        </p:txBody>
      </p:sp>
      <p:sp>
        <p:nvSpPr>
          <p:cNvPr id="7" name="Content Placeholder 6"/>
          <p:cNvSpPr>
            <a:spLocks noGrp="1"/>
          </p:cNvSpPr>
          <p:nvPr>
            <p:ph idx="1"/>
          </p:nvPr>
        </p:nvSpPr>
        <p:spPr>
          <a:xfrm>
            <a:off x="1294291" y="1787162"/>
            <a:ext cx="7653527" cy="4791075"/>
          </a:xfrm>
        </p:spPr>
        <p:txBody>
          <a:bodyPr>
            <a:normAutofit/>
          </a:bodyPr>
          <a:lstStyle/>
          <a:p>
            <a:pPr>
              <a:lnSpc>
                <a:spcPct val="150000"/>
              </a:lnSpc>
              <a:spcBef>
                <a:spcPts val="800"/>
              </a:spcBef>
            </a:pPr>
            <a:r>
              <a:rPr lang="zh-CN" altLang="en-US" sz="1800" dirty="0" smtClean="0">
                <a:latin typeface="KaiTi" panose="02010609060101010101" pitchFamily="49" charset="-122"/>
                <a:ea typeface="KaiTi" panose="02010609060101010101" pitchFamily="49" charset="-122"/>
              </a:rPr>
              <a:t>项目为导向的工作流程、直观的互动界面，提供整合高效的检索体验</a:t>
            </a:r>
            <a:endParaRPr lang="en-US" sz="1800" dirty="0" smtClean="0">
              <a:latin typeface="KaiTi" panose="02010609060101010101" pitchFamily="49" charset="-122"/>
              <a:ea typeface="KaiTi" panose="02010609060101010101" pitchFamily="49" charset="-122"/>
            </a:endParaRPr>
          </a:p>
          <a:p>
            <a:pPr>
              <a:lnSpc>
                <a:spcPct val="150000"/>
              </a:lnSpc>
              <a:spcBef>
                <a:spcPts val="800"/>
              </a:spcBef>
            </a:pPr>
            <a:r>
              <a:rPr lang="zh-CN" altLang="en-US" sz="1800" dirty="0" smtClean="0">
                <a:latin typeface="KaiTi" panose="02010609060101010101" pitchFamily="49" charset="-122"/>
                <a:ea typeface="KaiTi" panose="02010609060101010101" pitchFamily="49" charset="-122"/>
              </a:rPr>
              <a:t>无与伦比的检索能力，节省时间并用新的方式进行检索</a:t>
            </a:r>
            <a:endParaRPr lang="en-US" sz="1800" dirty="0" smtClean="0">
              <a:latin typeface="KaiTi" panose="02010609060101010101" pitchFamily="49" charset="-122"/>
              <a:ea typeface="KaiTi" panose="02010609060101010101" pitchFamily="49" charset="-122"/>
            </a:endParaRPr>
          </a:p>
          <a:p>
            <a:pPr>
              <a:lnSpc>
                <a:spcPct val="150000"/>
              </a:lnSpc>
              <a:spcBef>
                <a:spcPts val="800"/>
              </a:spcBef>
            </a:pPr>
            <a:r>
              <a:rPr lang="zh-CN" altLang="en-US" sz="1800" dirty="0" smtClean="0">
                <a:latin typeface="KaiTi" panose="02010609060101010101" pitchFamily="49" charset="-122"/>
                <a:ea typeface="KaiTi" panose="02010609060101010101" pitchFamily="49" charset="-122"/>
              </a:rPr>
              <a:t>改进的功能有助于进行精准及全面的检索</a:t>
            </a:r>
            <a:endParaRPr lang="en-US" sz="1800" dirty="0" smtClean="0">
              <a:latin typeface="KaiTi" panose="02010609060101010101" pitchFamily="49" charset="-122"/>
              <a:ea typeface="KaiTi" panose="02010609060101010101" pitchFamily="49" charset="-122"/>
            </a:endParaRPr>
          </a:p>
          <a:p>
            <a:pPr>
              <a:lnSpc>
                <a:spcPct val="150000"/>
              </a:lnSpc>
              <a:spcBef>
                <a:spcPts val="800"/>
              </a:spcBef>
            </a:pPr>
            <a:r>
              <a:rPr lang="zh-CN" altLang="en-US" sz="1800" dirty="0" smtClean="0">
                <a:latin typeface="KaiTi" panose="02010609060101010101" pitchFamily="49" charset="-122"/>
                <a:ea typeface="KaiTi" panose="02010609060101010101" pitchFamily="49" charset="-122"/>
              </a:rPr>
              <a:t>概要和详情展示将高亮显示重要概念，便于评估和细化结果</a:t>
            </a:r>
            <a:endParaRPr lang="en-US" altLang="zh-CN" sz="1800" dirty="0" smtClean="0">
              <a:latin typeface="KaiTi" panose="02010609060101010101" pitchFamily="49" charset="-122"/>
              <a:ea typeface="KaiTi" panose="02010609060101010101" pitchFamily="49" charset="-122"/>
            </a:endParaRPr>
          </a:p>
          <a:p>
            <a:pPr>
              <a:lnSpc>
                <a:spcPct val="150000"/>
              </a:lnSpc>
              <a:spcBef>
                <a:spcPts val="800"/>
              </a:spcBef>
            </a:pPr>
            <a:r>
              <a:rPr lang="zh-CN" altLang="en-US" sz="1800" dirty="0" smtClean="0">
                <a:latin typeface="KaiTi" panose="02010609060101010101" pitchFamily="49" charset="-122"/>
                <a:ea typeface="KaiTi" panose="02010609060101010101" pitchFamily="49" charset="-122"/>
              </a:rPr>
              <a:t>在产品里嵌有易于理解的帮助文件，可随时提供现场帮助</a:t>
            </a:r>
            <a:endParaRPr lang="en-US" sz="1800" dirty="0" smtClean="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203798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SciFinder</a:t>
            </a:r>
            <a:r>
              <a:rPr lang="en-US" baseline="30000" dirty="0"/>
              <a:t>®</a:t>
            </a:r>
            <a:r>
              <a:rPr lang="en-US" dirty="0"/>
              <a:t> </a:t>
            </a:r>
          </a:p>
        </p:txBody>
      </p:sp>
      <p:sp>
        <p:nvSpPr>
          <p:cNvPr id="3" name="Content Placeholder 2"/>
          <p:cNvSpPr>
            <a:spLocks noGrp="1"/>
          </p:cNvSpPr>
          <p:nvPr>
            <p:ph idx="1"/>
          </p:nvPr>
        </p:nvSpPr>
        <p:spPr>
          <a:xfrm>
            <a:off x="1114182" y="1593198"/>
            <a:ext cx="7653527" cy="4791075"/>
          </a:xfrm>
        </p:spPr>
        <p:txBody>
          <a:bodyPr/>
          <a:lstStyle/>
          <a:p>
            <a:pPr>
              <a:lnSpc>
                <a:spcPct val="150000"/>
              </a:lnSpc>
            </a:pPr>
            <a:r>
              <a:rPr lang="zh-CN" altLang="en-US" dirty="0" smtClean="0">
                <a:latin typeface="KaiTi" panose="02010609060101010101" pitchFamily="49" charset="-122"/>
                <a:ea typeface="KaiTi" panose="02010609060101010101" pitchFamily="49" charset="-122"/>
              </a:rPr>
              <a:t>全球最全面、最权威化学及相关学科信息</a:t>
            </a:r>
            <a:endParaRPr lang="en-US" altLang="zh-CN" dirty="0" smtClean="0">
              <a:latin typeface="KaiTi" panose="02010609060101010101" pitchFamily="49" charset="-122"/>
              <a:ea typeface="KaiTi" panose="02010609060101010101" pitchFamily="49" charset="-122"/>
            </a:endParaRPr>
          </a:p>
          <a:p>
            <a:pPr>
              <a:lnSpc>
                <a:spcPct val="150000"/>
              </a:lnSpc>
            </a:pPr>
            <a:r>
              <a:rPr lang="zh-CN" altLang="en-US" dirty="0" smtClean="0">
                <a:latin typeface="KaiTi" panose="02010609060101010101" pitchFamily="49" charset="-122"/>
                <a:ea typeface="KaiTi" panose="02010609060101010101" pitchFamily="49" charset="-122"/>
              </a:rPr>
              <a:t>广泛用于查找科研至关重要的文献、物质和反应信息的直观工具</a:t>
            </a:r>
            <a:endParaRPr lang="en-US" altLang="zh-CN" dirty="0" smtClean="0">
              <a:latin typeface="KaiTi" panose="02010609060101010101" pitchFamily="49" charset="-122"/>
              <a:ea typeface="KaiTi" panose="02010609060101010101" pitchFamily="49" charset="-122"/>
            </a:endParaRPr>
          </a:p>
          <a:p>
            <a:pPr>
              <a:lnSpc>
                <a:spcPct val="150000"/>
              </a:lnSpc>
            </a:pPr>
            <a:r>
              <a:rPr lang="en-US" dirty="0" err="1" smtClean="0">
                <a:latin typeface="KaiTi" panose="02010609060101010101" pitchFamily="49" charset="-122"/>
                <a:ea typeface="KaiTi" panose="02010609060101010101" pitchFamily="49" charset="-122"/>
              </a:rPr>
              <a:t>PatentPak</a:t>
            </a:r>
            <a:r>
              <a:rPr lang="en-US" dirty="0" smtClean="0">
                <a:latin typeface="KaiTi" panose="02010609060101010101" pitchFamily="49" charset="-122"/>
                <a:ea typeface="KaiTi" panose="02010609060101010101" pitchFamily="49" charset="-122"/>
              </a:rPr>
              <a:t>  - </a:t>
            </a:r>
            <a:r>
              <a:rPr lang="zh-CN" altLang="en-US" dirty="0" smtClean="0">
                <a:latin typeface="KaiTi" panose="02010609060101010101" pitchFamily="49" charset="-122"/>
                <a:ea typeface="KaiTi" panose="02010609060101010101" pitchFamily="49" charset="-122"/>
              </a:rPr>
              <a:t>专利工作流解决方案。即时获取专利中难以发现的化学信息及熟识语言专利族成员</a:t>
            </a:r>
            <a:endParaRPr lang="en-US" dirty="0">
              <a:latin typeface="KaiTi" panose="02010609060101010101" pitchFamily="49" charset="-122"/>
              <a:ea typeface="KaiTi" panose="02010609060101010101" pitchFamily="49" charset="-122"/>
            </a:endParaRPr>
          </a:p>
        </p:txBody>
      </p:sp>
      <p:sp>
        <p:nvSpPr>
          <p:cNvPr id="4" name="Footer Placeholder 3"/>
          <p:cNvSpPr>
            <a:spLocks noGrp="1"/>
          </p:cNvSpPr>
          <p:nvPr>
            <p:ph type="ftr" sz="quarter" idx="11"/>
          </p:nvPr>
        </p:nvSpPr>
        <p:spPr/>
        <p:txBody>
          <a:bodyPr/>
          <a:lstStyle/>
          <a:p>
            <a:pPr>
              <a:defRPr/>
            </a:pPr>
            <a:r>
              <a:rPr lang="en-US" smtClean="0"/>
              <a:t>CAS is a division of the American Chemical Society.                                                                                Copyright 2015 American Chemical Society. All rights reserved.</a:t>
            </a:r>
            <a:endParaRPr lang="en-US"/>
          </a:p>
        </p:txBody>
      </p:sp>
      <p:sp>
        <p:nvSpPr>
          <p:cNvPr id="5" name="Slide Number Placeholder 4"/>
          <p:cNvSpPr>
            <a:spLocks noGrp="1"/>
          </p:cNvSpPr>
          <p:nvPr>
            <p:ph type="sldNum" sz="quarter" idx="12"/>
          </p:nvPr>
        </p:nvSpPr>
        <p:spPr/>
        <p:txBody>
          <a:bodyPr/>
          <a:lstStyle/>
          <a:p>
            <a:pPr>
              <a:defRPr/>
            </a:pPr>
            <a:fld id="{CBAE6D50-0BB2-48D3-A904-9027531E1840}" type="slidenum">
              <a:rPr lang="en-US" smtClean="0"/>
              <a:pPr>
                <a:defRPr/>
              </a:pPr>
              <a:t>3</a:t>
            </a:fld>
            <a:endParaRPr lang="en-US"/>
          </a:p>
        </p:txBody>
      </p:sp>
    </p:spTree>
    <p:extLst>
      <p:ext uri="{BB962C8B-B14F-4D97-AF65-F5344CB8AC3E}">
        <p14:creationId xmlns:p14="http://schemas.microsoft.com/office/powerpoint/2010/main" val="4210004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587062"/>
            <a:ext cx="8122517" cy="793922"/>
          </a:xfrm>
        </p:spPr>
        <p:txBody>
          <a:bodyPr/>
          <a:lstStyle/>
          <a:p>
            <a:r>
              <a:rPr lang="zh-CN" altLang="en-US" sz="2400" dirty="0" smtClean="0">
                <a:latin typeface="KaiTi" panose="02010609060101010101" pitchFamily="49" charset="-122"/>
                <a:ea typeface="KaiTi" panose="02010609060101010101" pitchFamily="49" charset="-122"/>
              </a:rPr>
              <a:t>项目导向工作流程</a:t>
            </a:r>
            <a:r>
              <a:rPr lang="en-US" altLang="zh-CN" sz="2400" dirty="0" smtClean="0">
                <a:latin typeface="KaiTi" panose="02010609060101010101" pitchFamily="49" charset="-122"/>
                <a:ea typeface="KaiTi" panose="02010609060101010101" pitchFamily="49" charset="-122"/>
              </a:rPr>
              <a:t>--</a:t>
            </a:r>
            <a:r>
              <a:rPr lang="zh-CN" altLang="en-US" sz="2400" dirty="0" smtClean="0">
                <a:latin typeface="KaiTi" panose="02010609060101010101" pitchFamily="49" charset="-122"/>
                <a:ea typeface="KaiTi" panose="02010609060101010101" pitchFamily="49" charset="-122"/>
              </a:rPr>
              <a:t>保证了检索的持续性并能</a:t>
            </a:r>
            <a:r>
              <a:rPr lang="zh-CN" altLang="en-US" sz="2400" dirty="0">
                <a:latin typeface="KaiTi" panose="02010609060101010101" pitchFamily="49" charset="-122"/>
                <a:ea typeface="KaiTi" panose="02010609060101010101" pitchFamily="49" charset="-122"/>
              </a:rPr>
              <a:t>使用户</a:t>
            </a:r>
            <a:r>
              <a:rPr lang="zh-CN" altLang="en-US" sz="2400" dirty="0" smtClean="0">
                <a:latin typeface="KaiTi" panose="02010609060101010101" pitchFamily="49" charset="-122"/>
                <a:ea typeface="KaiTi" panose="02010609060101010101" pitchFamily="49" charset="-122"/>
              </a:rPr>
              <a:t>重复使用检索式、词库列表及其他结果集</a:t>
            </a:r>
            <a:endParaRPr lang="en-US" sz="2400" dirty="0">
              <a:latin typeface="KaiTi" panose="02010609060101010101" pitchFamily="49" charset="-122"/>
              <a:ea typeface="KaiTi" panose="02010609060101010101" pitchFamily="49" charset="-122"/>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53" t="15733" r="40413" b="29276"/>
          <a:stretch/>
        </p:blipFill>
        <p:spPr bwMode="auto">
          <a:xfrm>
            <a:off x="1278195" y="1767839"/>
            <a:ext cx="6318946" cy="4495801"/>
          </a:xfrm>
          <a:prstGeom prst="rect">
            <a:avLst/>
          </a:prstGeom>
          <a:ln>
            <a:solidFill>
              <a:srgbClr val="000000"/>
            </a:solidFill>
          </a:ln>
          <a:effectLst/>
        </p:spPr>
      </p:pic>
      <p:sp>
        <p:nvSpPr>
          <p:cNvPr id="7" name="TextBox 6"/>
          <p:cNvSpPr txBox="1"/>
          <p:nvPr/>
        </p:nvSpPr>
        <p:spPr bwMode="auto">
          <a:xfrm>
            <a:off x="4878628" y="4767280"/>
            <a:ext cx="3582111" cy="738664"/>
          </a:xfrm>
          <a:prstGeom prst="rect">
            <a:avLst/>
          </a:prstGeom>
          <a:solidFill>
            <a:schemeClr val="bg1"/>
          </a:solidFill>
          <a:ln w="25400">
            <a:solidFill>
              <a:srgbClr val="0079C1"/>
            </a:solidFill>
          </a:ln>
        </p:spPr>
        <p:txBody>
          <a:bodyPr wrap="square">
            <a:spAutoFit/>
          </a:bodyPr>
          <a:lstStyle/>
          <a:p>
            <a:pPr marL="285750" indent="-285750" algn="l">
              <a:spcBef>
                <a:spcPts val="400"/>
              </a:spcBef>
              <a:buClr>
                <a:srgbClr val="0079C1"/>
              </a:buClr>
              <a:buFont typeface="Wingdings" pitchFamily="2" charset="2"/>
              <a:buChar char="§"/>
            </a:pPr>
            <a:r>
              <a:rPr lang="zh-CN" altLang="en-US" sz="1400" dirty="0" smtClean="0">
                <a:solidFill>
                  <a:srgbClr val="000000"/>
                </a:solidFill>
                <a:latin typeface="KaiTi" panose="02010609060101010101" pitchFamily="49" charset="-122"/>
                <a:ea typeface="KaiTi" panose="02010609060101010101" pitchFamily="49" charset="-122"/>
                <a:cs typeface="Arial" pitchFamily="34" charset="0"/>
              </a:rPr>
              <a:t>易于返回到之前的工作</a:t>
            </a:r>
            <a:endParaRPr lang="en-US" sz="1400" dirty="0">
              <a:solidFill>
                <a:srgbClr val="000000"/>
              </a:solidFill>
              <a:latin typeface="KaiTi" panose="02010609060101010101" pitchFamily="49" charset="-122"/>
              <a:ea typeface="KaiTi" panose="02010609060101010101" pitchFamily="49" charset="-122"/>
              <a:cs typeface="Arial" pitchFamily="34" charset="0"/>
            </a:endParaRPr>
          </a:p>
          <a:p>
            <a:pPr marL="285750" indent="-285750" algn="l">
              <a:buClr>
                <a:srgbClr val="0079C1"/>
              </a:buClr>
              <a:buFont typeface="Wingdings" pitchFamily="2" charset="2"/>
              <a:buChar char="§"/>
            </a:pPr>
            <a:r>
              <a:rPr lang="zh-CN" altLang="en-US" sz="1400" dirty="0" smtClean="0">
                <a:solidFill>
                  <a:srgbClr val="000000"/>
                </a:solidFill>
                <a:latin typeface="KaiTi" panose="02010609060101010101" pitchFamily="49" charset="-122"/>
                <a:ea typeface="KaiTi" panose="02010609060101010101" pitchFamily="49" charset="-122"/>
                <a:cs typeface="Arial" pitchFamily="34" charset="0"/>
              </a:rPr>
              <a:t>重复使用检索式</a:t>
            </a:r>
            <a:endParaRPr lang="en-US" altLang="zh-CN" sz="1400" dirty="0" smtClean="0">
              <a:solidFill>
                <a:srgbClr val="000000"/>
              </a:solidFill>
              <a:latin typeface="KaiTi" panose="02010609060101010101" pitchFamily="49" charset="-122"/>
              <a:ea typeface="KaiTi" panose="02010609060101010101" pitchFamily="49" charset="-122"/>
              <a:cs typeface="Arial" pitchFamily="34" charset="0"/>
            </a:endParaRPr>
          </a:p>
          <a:p>
            <a:pPr marL="285750" indent="-285750" algn="l">
              <a:buClr>
                <a:srgbClr val="0079C1"/>
              </a:buClr>
              <a:buFont typeface="Wingdings" pitchFamily="2" charset="2"/>
              <a:buChar char="§"/>
            </a:pPr>
            <a:r>
              <a:rPr lang="zh-CN" altLang="en-US" sz="1400" dirty="0" smtClean="0">
                <a:solidFill>
                  <a:srgbClr val="000000"/>
                </a:solidFill>
                <a:latin typeface="KaiTi" panose="02010609060101010101" pitchFamily="49" charset="-122"/>
                <a:ea typeface="KaiTi" panose="02010609060101010101" pitchFamily="49" charset="-122"/>
                <a:cs typeface="Arial" pitchFamily="34" charset="0"/>
              </a:rPr>
              <a:t>最新信息更</a:t>
            </a:r>
            <a:r>
              <a:rPr lang="zh-CN" altLang="en-US" sz="1400" dirty="0">
                <a:solidFill>
                  <a:srgbClr val="000000"/>
                </a:solidFill>
                <a:latin typeface="KaiTi" panose="02010609060101010101" pitchFamily="49" charset="-122"/>
                <a:ea typeface="KaiTi" panose="02010609060101010101" pitchFamily="49" charset="-122"/>
                <a:cs typeface="Arial" pitchFamily="34" charset="0"/>
              </a:rPr>
              <a:t>新结果</a:t>
            </a:r>
            <a:r>
              <a:rPr lang="zh-CN" altLang="en-US" sz="1400" dirty="0" smtClean="0">
                <a:solidFill>
                  <a:srgbClr val="000000"/>
                </a:solidFill>
                <a:latin typeface="KaiTi" panose="02010609060101010101" pitchFamily="49" charset="-122"/>
                <a:ea typeface="KaiTi" panose="02010609060101010101" pitchFamily="49" charset="-122"/>
                <a:cs typeface="Arial" pitchFamily="34" charset="0"/>
              </a:rPr>
              <a:t>集</a:t>
            </a:r>
            <a:endParaRPr lang="en-US" sz="1400" dirty="0">
              <a:solidFill>
                <a:srgbClr val="000000"/>
              </a:solidFill>
              <a:latin typeface="KaiTi" panose="02010609060101010101" pitchFamily="49" charset="-122"/>
              <a:ea typeface="KaiTi" panose="02010609060101010101" pitchFamily="49" charset="-122"/>
              <a:cs typeface="Arial" pitchFamily="34" charset="0"/>
            </a:endParaRPr>
          </a:p>
        </p:txBody>
      </p:sp>
      <p:sp>
        <p:nvSpPr>
          <p:cNvPr id="8" name="Rectangle 7"/>
          <p:cNvSpPr/>
          <p:nvPr/>
        </p:nvSpPr>
        <p:spPr>
          <a:xfrm>
            <a:off x="7033261" y="1847162"/>
            <a:ext cx="510539" cy="174625"/>
          </a:xfrm>
          <a:prstGeom prst="rect">
            <a:avLst/>
          </a:prstGeom>
          <a:solidFill>
            <a:srgbClr val="000036"/>
          </a:solidFill>
          <a:ln>
            <a:solidFill>
              <a:srgbClr val="0000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4119835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73" y="711754"/>
            <a:ext cx="8459679" cy="615950"/>
          </a:xfrm>
        </p:spPr>
        <p:txBody>
          <a:bodyPr/>
          <a:lstStyle/>
          <a:p>
            <a:r>
              <a:rPr lang="zh-CN" altLang="en-US" sz="2400" dirty="0" smtClean="0">
                <a:latin typeface="KaiTi" panose="02010609060101010101" pitchFamily="49" charset="-122"/>
                <a:ea typeface="KaiTi" panose="02010609060101010101" pitchFamily="49" charset="-122"/>
              </a:rPr>
              <a:t>互动直观界面</a:t>
            </a:r>
            <a:r>
              <a:rPr lang="en-US" altLang="zh-CN" sz="2400" dirty="0" smtClean="0">
                <a:latin typeface="KaiTi" panose="02010609060101010101" pitchFamily="49" charset="-122"/>
                <a:ea typeface="KaiTi" panose="02010609060101010101" pitchFamily="49" charset="-122"/>
              </a:rPr>
              <a:t>—</a:t>
            </a:r>
            <a:r>
              <a:rPr lang="zh-CN" altLang="en-US" sz="2400" dirty="0" smtClean="0">
                <a:latin typeface="KaiTi" panose="02010609060101010101" pitchFamily="49" charset="-122"/>
                <a:ea typeface="KaiTi" panose="02010609060101010101" pitchFamily="49" charset="-122"/>
              </a:rPr>
              <a:t>在检索式、结果集和检索历史间无缝转换</a:t>
            </a:r>
            <a:endParaRPr lang="en-US" sz="2400" dirty="0">
              <a:latin typeface="KaiTi" panose="02010609060101010101" pitchFamily="49" charset="-122"/>
              <a:ea typeface="KaiTi" panose="02010609060101010101" pitchFamily="49"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09" y="1830358"/>
            <a:ext cx="8254782" cy="4395133"/>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 name="Text Box 7"/>
          <p:cNvSpPr txBox="1">
            <a:spLocks noChangeArrowheads="1"/>
          </p:cNvSpPr>
          <p:nvPr/>
        </p:nvSpPr>
        <p:spPr bwMode="auto">
          <a:xfrm>
            <a:off x="5624599" y="3658592"/>
            <a:ext cx="1764792" cy="338554"/>
          </a:xfrm>
          <a:prstGeom prst="rect">
            <a:avLst/>
          </a:prstGeom>
          <a:solidFill>
            <a:srgbClr val="FFFFFF"/>
          </a:solidFill>
          <a:ln w="25400" algn="ctr">
            <a:solidFill>
              <a:srgbClr val="0079C1"/>
            </a:solidFill>
            <a:round/>
            <a:headEnd/>
            <a:tailEnd/>
          </a:ln>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zh-CN" altLang="en-US" sz="1600" dirty="0" smtClean="0">
                <a:solidFill>
                  <a:srgbClr val="000000"/>
                </a:solidFill>
                <a:latin typeface="KaiTi" panose="02010609060101010101" pitchFamily="49" charset="-122"/>
                <a:ea typeface="KaiTi" panose="02010609060101010101" pitchFamily="49" charset="-122"/>
                <a:cs typeface="Arial" pitchFamily="34" charset="0"/>
              </a:rPr>
              <a:t>结果集界面</a:t>
            </a:r>
            <a:endParaRPr lang="en-US" sz="1600" dirty="0">
              <a:solidFill>
                <a:srgbClr val="000000"/>
              </a:solidFill>
              <a:latin typeface="KaiTi" panose="02010609060101010101" pitchFamily="49" charset="-122"/>
              <a:ea typeface="KaiTi" panose="02010609060101010101" pitchFamily="49" charset="-122"/>
              <a:cs typeface="Arial" pitchFamily="34" charset="0"/>
            </a:endParaRPr>
          </a:p>
        </p:txBody>
      </p:sp>
      <p:sp>
        <p:nvSpPr>
          <p:cNvPr id="6" name="Text Box 7"/>
          <p:cNvSpPr txBox="1">
            <a:spLocks noChangeArrowheads="1"/>
          </p:cNvSpPr>
          <p:nvPr/>
        </p:nvSpPr>
        <p:spPr bwMode="auto">
          <a:xfrm>
            <a:off x="1284829" y="2785516"/>
            <a:ext cx="2351314" cy="338554"/>
          </a:xfrm>
          <a:prstGeom prst="rect">
            <a:avLst/>
          </a:prstGeom>
          <a:solidFill>
            <a:srgbClr val="FFFFFF"/>
          </a:solidFill>
          <a:ln w="25400" algn="ctr">
            <a:solidFill>
              <a:srgbClr val="0079C1"/>
            </a:solidFill>
            <a:round/>
            <a:headEnd/>
            <a:tailEnd/>
          </a:ln>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zh-CN" altLang="en-US" sz="1600" dirty="0" smtClean="0">
                <a:solidFill>
                  <a:srgbClr val="000000"/>
                </a:solidFill>
                <a:latin typeface="KaiTi" panose="02010609060101010101" pitchFamily="49" charset="-122"/>
                <a:ea typeface="KaiTi" panose="02010609060101010101" pitchFamily="49" charset="-122"/>
                <a:cs typeface="Arial" pitchFamily="34" charset="0"/>
              </a:rPr>
              <a:t>输入检索式界面</a:t>
            </a:r>
            <a:endParaRPr lang="en-US" sz="1600" dirty="0">
              <a:solidFill>
                <a:srgbClr val="000000"/>
              </a:solidFill>
              <a:latin typeface="KaiTi" panose="02010609060101010101" pitchFamily="49" charset="-122"/>
              <a:ea typeface="KaiTi" panose="02010609060101010101" pitchFamily="49" charset="-122"/>
              <a:cs typeface="Arial" pitchFamily="34" charset="0"/>
            </a:endParaRPr>
          </a:p>
        </p:txBody>
      </p:sp>
      <p:sp>
        <p:nvSpPr>
          <p:cNvPr id="7" name="Text Box 7"/>
          <p:cNvSpPr txBox="1">
            <a:spLocks noChangeArrowheads="1"/>
          </p:cNvSpPr>
          <p:nvPr/>
        </p:nvSpPr>
        <p:spPr bwMode="auto">
          <a:xfrm>
            <a:off x="1677388" y="4873606"/>
            <a:ext cx="1764792" cy="338554"/>
          </a:xfrm>
          <a:prstGeom prst="rect">
            <a:avLst/>
          </a:prstGeom>
          <a:solidFill>
            <a:srgbClr val="FFFFFF"/>
          </a:solidFill>
          <a:ln w="25400" algn="ctr">
            <a:solidFill>
              <a:srgbClr val="0079C1"/>
            </a:solidFill>
            <a:round/>
            <a:headEnd/>
            <a:tailEnd/>
          </a:ln>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zh-CN" altLang="en-US" sz="1600" dirty="0" smtClean="0">
                <a:solidFill>
                  <a:srgbClr val="000000"/>
                </a:solidFill>
                <a:latin typeface="KaiTi" panose="02010609060101010101" pitchFamily="49" charset="-122"/>
                <a:ea typeface="KaiTi" panose="02010609060101010101" pitchFamily="49" charset="-122"/>
                <a:cs typeface="Arial" pitchFamily="34" charset="0"/>
              </a:rPr>
              <a:t>检索历史界面</a:t>
            </a:r>
            <a:endParaRPr lang="en-US" sz="1600" dirty="0">
              <a:solidFill>
                <a:srgbClr val="000000"/>
              </a:solidFill>
              <a:latin typeface="KaiTi" panose="02010609060101010101" pitchFamily="49" charset="-122"/>
              <a:ea typeface="KaiTi" panose="02010609060101010101" pitchFamily="49" charset="-122"/>
              <a:cs typeface="Arial" pitchFamily="34" charset="0"/>
            </a:endParaRPr>
          </a:p>
        </p:txBody>
      </p:sp>
    </p:spTree>
    <p:extLst>
      <p:ext uri="{BB962C8B-B14F-4D97-AF65-F5344CB8AC3E}">
        <p14:creationId xmlns:p14="http://schemas.microsoft.com/office/powerpoint/2010/main" val="2248085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sz="3600" dirty="0" smtClean="0">
                <a:solidFill>
                  <a:schemeClr val="tx1"/>
                </a:solidFill>
                <a:latin typeface="KaiTi" panose="02010609060101010101" pitchFamily="49" charset="-122"/>
                <a:ea typeface="KaiTi" panose="02010609060101010101" pitchFamily="49" charset="-122"/>
              </a:rPr>
              <a:t>余敏</a:t>
            </a:r>
            <a:endParaRPr lang="en-US" sz="3600" dirty="0">
              <a:solidFill>
                <a:schemeClr val="tx1"/>
              </a:solidFill>
              <a:latin typeface="KaiTi" panose="02010609060101010101" pitchFamily="49" charset="-122"/>
              <a:ea typeface="KaiTi" panose="02010609060101010101" pitchFamily="49" charset="-122"/>
            </a:endParaRPr>
          </a:p>
        </p:txBody>
      </p:sp>
      <p:sp>
        <p:nvSpPr>
          <p:cNvPr id="7" name="Text Placeholder 6"/>
          <p:cNvSpPr>
            <a:spLocks noGrp="1"/>
          </p:cNvSpPr>
          <p:nvPr>
            <p:ph type="body" sz="quarter" idx="13"/>
          </p:nvPr>
        </p:nvSpPr>
        <p:spPr/>
        <p:txBody>
          <a:bodyPr/>
          <a:lstStyle/>
          <a:p>
            <a:r>
              <a:rPr lang="zh-CN" altLang="en-US" dirty="0" smtClean="0">
                <a:latin typeface="KaiTi" panose="02010609060101010101" pitchFamily="49" charset="-122"/>
                <a:ea typeface="KaiTi" panose="02010609060101010101" pitchFamily="49" charset="-122"/>
              </a:rPr>
              <a:t>市场经理</a:t>
            </a:r>
            <a:endParaRPr lang="en-US" dirty="0">
              <a:latin typeface="KaiTi" panose="02010609060101010101" pitchFamily="49" charset="-122"/>
              <a:ea typeface="KaiTi" panose="02010609060101010101" pitchFamily="49" charset="-122"/>
            </a:endParaRPr>
          </a:p>
        </p:txBody>
      </p:sp>
      <p:sp>
        <p:nvSpPr>
          <p:cNvPr id="8" name="Text Placeholder 7"/>
          <p:cNvSpPr>
            <a:spLocks noGrp="1"/>
          </p:cNvSpPr>
          <p:nvPr>
            <p:ph type="body" sz="quarter" idx="14"/>
          </p:nvPr>
        </p:nvSpPr>
        <p:spPr/>
        <p:txBody>
          <a:bodyPr/>
          <a:lstStyle/>
          <a:p>
            <a:r>
              <a:rPr lang="en-US" altLang="zh-CN" dirty="0" smtClean="0"/>
              <a:t>13661018717</a:t>
            </a:r>
          </a:p>
          <a:p>
            <a:r>
              <a:rPr lang="en-US" dirty="0" smtClean="0"/>
              <a:t>syu@acsi.info</a:t>
            </a:r>
            <a:endParaRPr lang="en-US" dirty="0"/>
          </a:p>
        </p:txBody>
      </p:sp>
    </p:spTree>
    <p:extLst>
      <p:ext uri="{BB962C8B-B14F-4D97-AF65-F5344CB8AC3E}">
        <p14:creationId xmlns:p14="http://schemas.microsoft.com/office/powerpoint/2010/main" val="3578036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61" y="587064"/>
            <a:ext cx="8562110" cy="793922"/>
          </a:xfrm>
        </p:spPr>
        <p:txBody>
          <a:bodyPr/>
          <a:lstStyle/>
          <a:p>
            <a:pPr>
              <a:spcAft>
                <a:spcPts val="600"/>
              </a:spcAft>
            </a:pPr>
            <a:r>
              <a:rPr lang="en-US" sz="2400" dirty="0" smtClean="0">
                <a:latin typeface="KaiTi" panose="02010609060101010101" pitchFamily="49" charset="-122"/>
                <a:ea typeface="KaiTi" panose="02010609060101010101" pitchFamily="49" charset="-122"/>
              </a:rPr>
              <a:t>SciFinder</a:t>
            </a:r>
            <a:r>
              <a:rPr lang="en-US" altLang="zh-CN" sz="2400" dirty="0" smtClean="0">
                <a:latin typeface="KaiTi" panose="02010609060101010101" pitchFamily="49" charset="-122"/>
                <a:ea typeface="KaiTi" panose="02010609060101010101" pitchFamily="49" charset="-122"/>
              </a:rPr>
              <a:t>---</a:t>
            </a:r>
            <a:r>
              <a:rPr lang="zh-CN" altLang="en-US" sz="2400" dirty="0" smtClean="0">
                <a:latin typeface="KaiTi" panose="02010609060101010101" pitchFamily="49" charset="-122"/>
                <a:ea typeface="KaiTi" panose="02010609060101010101" pitchFamily="49" charset="-122"/>
              </a:rPr>
              <a:t>最全面、最高质量的化学研究工具，有助于节省时间与费用</a:t>
            </a:r>
            <a:endParaRPr lang="en-US" sz="2400" dirty="0">
              <a:latin typeface="KaiTi" panose="02010609060101010101" pitchFamily="49" charset="-122"/>
              <a:ea typeface="KaiTi" panose="02010609060101010101" pitchFamily="49" charset="-122"/>
            </a:endParaRPr>
          </a:p>
        </p:txBody>
      </p:sp>
      <p:graphicFrame>
        <p:nvGraphicFramePr>
          <p:cNvPr id="3" name="Diagram 2"/>
          <p:cNvGraphicFramePr/>
          <p:nvPr>
            <p:extLst>
              <p:ext uri="{D42A27DB-BD31-4B8C-83A1-F6EECF244321}">
                <p14:modId xmlns:p14="http://schemas.microsoft.com/office/powerpoint/2010/main" val="4207391808"/>
              </p:ext>
            </p:extLst>
          </p:nvPr>
        </p:nvGraphicFramePr>
        <p:xfrm>
          <a:off x="1524000" y="17521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a:clrChange>
              <a:clrFrom>
                <a:srgbClr val="FFFFFE"/>
              </a:clrFrom>
              <a:clrTo>
                <a:srgbClr val="FFFFFE">
                  <a:alpha val="0"/>
                </a:srgbClr>
              </a:clrTo>
            </a:clrChange>
            <a:extLst>
              <a:ext uri="{28A0092B-C50C-407E-A947-70E740481C1C}">
                <a14:useLocalDpi xmlns:a14="http://schemas.microsoft.com/office/drawing/2010/main" val="0"/>
              </a:ext>
            </a:extLst>
          </a:blip>
          <a:srcRect r="12944" b="21428"/>
          <a:stretch/>
        </p:blipFill>
        <p:spPr>
          <a:xfrm>
            <a:off x="3785616" y="3627438"/>
            <a:ext cx="1603001" cy="323725"/>
          </a:xfrm>
          <a:prstGeom prst="rect">
            <a:avLst/>
          </a:prstGeom>
        </p:spPr>
      </p:pic>
    </p:spTree>
    <p:extLst>
      <p:ext uri="{BB962C8B-B14F-4D97-AF65-F5344CB8AC3E}">
        <p14:creationId xmlns:p14="http://schemas.microsoft.com/office/powerpoint/2010/main" val="1014935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61" y="554181"/>
            <a:ext cx="5381003" cy="856650"/>
          </a:xfrm>
        </p:spPr>
        <p:txBody>
          <a:bodyPr/>
          <a:lstStyle/>
          <a:p>
            <a:r>
              <a:rPr lang="en-US" sz="2400" dirty="0" smtClean="0">
                <a:latin typeface="KaiTi" panose="02010609060101010101" pitchFamily="49" charset="-122"/>
                <a:ea typeface="KaiTi" panose="02010609060101010101" pitchFamily="49" charset="-122"/>
              </a:rPr>
              <a:t>SciFinder</a:t>
            </a:r>
            <a:r>
              <a:rPr lang="zh-CN" altLang="en-US" sz="2400" dirty="0" smtClean="0">
                <a:latin typeface="KaiTi" panose="02010609060101010101" pitchFamily="49" charset="-122"/>
                <a:ea typeface="KaiTi" panose="02010609060101010101" pitchFamily="49" charset="-122"/>
              </a:rPr>
              <a:t> </a:t>
            </a:r>
            <a:r>
              <a:rPr lang="en-US" altLang="zh-CN" sz="2400" dirty="0" smtClean="0">
                <a:latin typeface="KaiTi" panose="02010609060101010101" pitchFamily="49" charset="-122"/>
                <a:ea typeface="KaiTi" panose="02010609060101010101" pitchFamily="49" charset="-122"/>
              </a:rPr>
              <a:t>2014-2015</a:t>
            </a:r>
            <a:r>
              <a:rPr lang="zh-CN" altLang="en-US" sz="2400" dirty="0" smtClean="0">
                <a:latin typeface="KaiTi" panose="02010609060101010101" pitchFamily="49" charset="-122"/>
                <a:ea typeface="KaiTi" panose="02010609060101010101" pitchFamily="49" charset="-122"/>
              </a:rPr>
              <a:t>最新进展</a:t>
            </a:r>
            <a:endParaRPr lang="en-US" sz="2400" dirty="0">
              <a:latin typeface="KaiTi" panose="02010609060101010101" pitchFamily="49" charset="-122"/>
              <a:ea typeface="KaiTi" panose="02010609060101010101" pitchFamily="49" charset="-122"/>
            </a:endParaRPr>
          </a:p>
        </p:txBody>
      </p:sp>
      <p:sp>
        <p:nvSpPr>
          <p:cNvPr id="3" name="Text Placeholder 2"/>
          <p:cNvSpPr>
            <a:spLocks noGrp="1"/>
          </p:cNvSpPr>
          <p:nvPr>
            <p:ph idx="1"/>
          </p:nvPr>
        </p:nvSpPr>
        <p:spPr>
          <a:xfrm>
            <a:off x="1211164" y="2022690"/>
            <a:ext cx="7653527" cy="2992656"/>
          </a:xfrm>
        </p:spPr>
        <p:txBody>
          <a:bodyPr/>
          <a:lstStyle/>
          <a:p>
            <a:pPr>
              <a:spcBef>
                <a:spcPts val="300"/>
              </a:spcBef>
            </a:pPr>
            <a:r>
              <a:rPr lang="zh-CN" altLang="en-US" sz="2400" dirty="0" smtClean="0">
                <a:latin typeface="KaiTi" panose="02010609060101010101" pitchFamily="49" charset="-122"/>
                <a:ea typeface="KaiTi" panose="02010609060101010101" pitchFamily="49" charset="-122"/>
              </a:rPr>
              <a:t>为用户提供最有价值的资源：时间</a:t>
            </a:r>
            <a:endParaRPr lang="en-US" sz="2400" dirty="0">
              <a:latin typeface="KaiTi" panose="02010609060101010101" pitchFamily="49" charset="-122"/>
              <a:ea typeface="KaiTi" panose="02010609060101010101" pitchFamily="49" charset="-122"/>
            </a:endParaRPr>
          </a:p>
          <a:p>
            <a:r>
              <a:rPr lang="zh-CN" altLang="en-US" sz="2400" dirty="0" smtClean="0">
                <a:latin typeface="KaiTi" panose="02010609060101010101" pitchFamily="49" charset="-122"/>
                <a:ea typeface="KaiTi" panose="02010609060101010101" pitchFamily="49" charset="-122"/>
              </a:rPr>
              <a:t>更便捷的访问商品来源信息</a:t>
            </a:r>
            <a:endParaRPr lang="en-US" sz="2400" dirty="0">
              <a:latin typeface="KaiTi" panose="02010609060101010101" pitchFamily="49" charset="-122"/>
              <a:ea typeface="KaiTi" panose="02010609060101010101" pitchFamily="49" charset="-122"/>
            </a:endParaRPr>
          </a:p>
          <a:p>
            <a:r>
              <a:rPr lang="zh-CN" altLang="en-US" sz="2400" dirty="0" smtClean="0">
                <a:latin typeface="KaiTi" panose="02010609060101010101" pitchFamily="49" charset="-122"/>
                <a:ea typeface="KaiTi" panose="02010609060101010101" pitchFamily="49" charset="-122"/>
              </a:rPr>
              <a:t>可阅读性和用户体验都得到了改进 </a:t>
            </a:r>
            <a:endParaRPr lang="en-US" sz="24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22093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0109" y="545500"/>
            <a:ext cx="7651560" cy="615950"/>
          </a:xfrm>
        </p:spPr>
        <p:txBody>
          <a:bodyPr/>
          <a:lstStyle/>
          <a:p>
            <a:pPr algn="ctr">
              <a:spcBef>
                <a:spcPts val="300"/>
              </a:spcBef>
            </a:pPr>
            <a:r>
              <a:rPr lang="zh-CN" altLang="en-US" sz="2400" dirty="0" smtClean="0">
                <a:latin typeface="KaiTi" panose="02010609060101010101" pitchFamily="49" charset="-122"/>
                <a:ea typeface="KaiTi" panose="02010609060101010101" pitchFamily="49" charset="-122"/>
              </a:rPr>
              <a:t>为用户提供最有价值的资源：时间</a:t>
            </a:r>
            <a:endParaRPr lang="en-US" sz="2400" dirty="0">
              <a:latin typeface="KaiTi" panose="02010609060101010101" pitchFamily="49" charset="-122"/>
              <a:ea typeface="KaiTi" panose="02010609060101010101" pitchFamily="49" charset="-122"/>
            </a:endParaRPr>
          </a:p>
        </p:txBody>
      </p:sp>
      <p:sp>
        <p:nvSpPr>
          <p:cNvPr id="6" name="Content Placeholder 5"/>
          <p:cNvSpPr>
            <a:spLocks noGrp="1"/>
          </p:cNvSpPr>
          <p:nvPr>
            <p:ph idx="1"/>
          </p:nvPr>
        </p:nvSpPr>
        <p:spPr>
          <a:xfrm>
            <a:off x="847345" y="1288398"/>
            <a:ext cx="8296655" cy="4791075"/>
          </a:xfrm>
        </p:spPr>
        <p:txBody>
          <a:bodyPr/>
          <a:lstStyle/>
          <a:p>
            <a:pPr>
              <a:lnSpc>
                <a:spcPct val="150000"/>
              </a:lnSpc>
            </a:pPr>
            <a:r>
              <a:rPr lang="en-US" dirty="0" err="1" smtClean="0">
                <a:latin typeface="KaiTi" panose="02010609060101010101" pitchFamily="49" charset="-122"/>
                <a:ea typeface="KaiTi" panose="02010609060101010101" pitchFamily="49" charset="-122"/>
              </a:rPr>
              <a:t>PatentPak</a:t>
            </a:r>
            <a:r>
              <a:rPr lang="en-US" baseline="30000" dirty="0" err="1" smtClean="0">
                <a:latin typeface="KaiTi" panose="02010609060101010101" pitchFamily="49" charset="-122"/>
                <a:ea typeface="KaiTi" panose="02010609060101010101" pitchFamily="49" charset="-122"/>
              </a:rPr>
              <a:t>TM</a:t>
            </a:r>
            <a:r>
              <a:rPr lang="en-US" dirty="0" smtClean="0">
                <a:latin typeface="KaiTi" panose="02010609060101010101" pitchFamily="49" charset="-122"/>
                <a:ea typeface="KaiTi" panose="02010609060101010101" pitchFamily="49" charset="-122"/>
              </a:rPr>
              <a:t> :</a:t>
            </a:r>
            <a:r>
              <a:rPr lang="zh-CN" altLang="en-US" dirty="0" smtClean="0">
                <a:latin typeface="KaiTi" panose="02010609060101010101" pitchFamily="49" charset="-122"/>
                <a:ea typeface="KaiTi" panose="02010609060101010101" pitchFamily="49" charset="-122"/>
              </a:rPr>
              <a:t>专利工作流解决方案 </a:t>
            </a:r>
            <a:endParaRPr lang="en-US" dirty="0">
              <a:latin typeface="KaiTi" panose="02010609060101010101" pitchFamily="49" charset="-122"/>
              <a:ea typeface="KaiTi" panose="02010609060101010101" pitchFamily="49" charset="-122"/>
            </a:endParaRPr>
          </a:p>
          <a:p>
            <a:pPr lvl="1">
              <a:lnSpc>
                <a:spcPct val="150000"/>
              </a:lnSpc>
            </a:pPr>
            <a:r>
              <a:rPr lang="zh-CN" altLang="en-US" dirty="0" smtClean="0">
                <a:latin typeface="KaiTi" panose="02010609060101010101" pitchFamily="49" charset="-122"/>
                <a:ea typeface="KaiTi" panose="02010609060101010101" pitchFamily="49" charset="-122"/>
              </a:rPr>
              <a:t>为用户检索和获取专利中关键化学信息节省时间</a:t>
            </a:r>
            <a:endParaRPr lang="en-US" dirty="0">
              <a:latin typeface="KaiTi" panose="02010609060101010101" pitchFamily="49" charset="-122"/>
              <a:ea typeface="KaiTi" panose="02010609060101010101" pitchFamily="49" charset="-122"/>
            </a:endParaRPr>
          </a:p>
          <a:p>
            <a:pPr lvl="2">
              <a:lnSpc>
                <a:spcPct val="150000"/>
              </a:lnSpc>
            </a:pPr>
            <a:r>
              <a:rPr lang="zh-CN" altLang="en-US" dirty="0" smtClean="0">
                <a:latin typeface="KaiTi" panose="02010609060101010101" pitchFamily="49" charset="-122"/>
                <a:ea typeface="KaiTi" panose="02010609060101010101" pitchFamily="49" charset="-122"/>
              </a:rPr>
              <a:t>来自</a:t>
            </a:r>
            <a:r>
              <a:rPr lang="en-US" altLang="zh-CN" dirty="0" smtClean="0">
                <a:latin typeface="KaiTi" panose="02010609060101010101" pitchFamily="49" charset="-122"/>
                <a:ea typeface="KaiTi" panose="02010609060101010101" pitchFamily="49" charset="-122"/>
              </a:rPr>
              <a:t>11</a:t>
            </a:r>
            <a:r>
              <a:rPr lang="zh-CN" altLang="en-US" dirty="0" smtClean="0">
                <a:latin typeface="KaiTi" panose="02010609060101010101" pitchFamily="49" charset="-122"/>
                <a:ea typeface="KaiTi" panose="02010609060101010101" pitchFamily="49" charset="-122"/>
              </a:rPr>
              <a:t>个主要专利局的</a:t>
            </a:r>
            <a:r>
              <a:rPr lang="en-US" altLang="zh-CN" dirty="0" smtClean="0">
                <a:latin typeface="KaiTi" panose="02010609060101010101" pitchFamily="49" charset="-122"/>
                <a:ea typeface="KaiTi" panose="02010609060101010101" pitchFamily="49" charset="-122"/>
              </a:rPr>
              <a:t>PDF</a:t>
            </a:r>
            <a:r>
              <a:rPr lang="zh-CN" altLang="en-US" dirty="0" smtClean="0">
                <a:latin typeface="KaiTi" panose="02010609060101010101" pitchFamily="49" charset="-122"/>
                <a:ea typeface="KaiTi" panose="02010609060101010101" pitchFamily="49" charset="-122"/>
              </a:rPr>
              <a:t>专利全文</a:t>
            </a:r>
            <a:endParaRPr lang="en-US" dirty="0">
              <a:latin typeface="KaiTi" panose="02010609060101010101" pitchFamily="49" charset="-122"/>
              <a:ea typeface="KaiTi" panose="02010609060101010101" pitchFamily="49" charset="-122"/>
            </a:endParaRPr>
          </a:p>
          <a:p>
            <a:pPr lvl="2">
              <a:lnSpc>
                <a:spcPct val="150000"/>
              </a:lnSpc>
            </a:pPr>
            <a:r>
              <a:rPr lang="zh-CN" altLang="en-US" dirty="0" smtClean="0">
                <a:latin typeface="KaiTi" panose="02010609060101010101" pitchFamily="49" charset="-122"/>
                <a:ea typeface="KaiTi" panose="02010609060101010101" pitchFamily="49" charset="-122"/>
              </a:rPr>
              <a:t>多语言专利族</a:t>
            </a:r>
            <a:r>
              <a:rPr lang="en-US" altLang="zh-CN" dirty="0" smtClean="0">
                <a:latin typeface="KaiTi" panose="02010609060101010101" pitchFamily="49" charset="-122"/>
                <a:ea typeface="KaiTi" panose="02010609060101010101" pitchFamily="49" charset="-122"/>
              </a:rPr>
              <a:t>PDF</a:t>
            </a:r>
            <a:r>
              <a:rPr lang="zh-CN" altLang="en-US" dirty="0" smtClean="0">
                <a:latin typeface="KaiTi" panose="02010609060101010101" pitchFamily="49" charset="-122"/>
                <a:ea typeface="KaiTi" panose="02010609060101010101" pitchFamily="49" charset="-122"/>
              </a:rPr>
              <a:t>文件</a:t>
            </a:r>
            <a:endParaRPr lang="en-US" dirty="0">
              <a:latin typeface="KaiTi" panose="02010609060101010101" pitchFamily="49" charset="-122"/>
              <a:ea typeface="KaiTi" panose="02010609060101010101" pitchFamily="49" charset="-122"/>
            </a:endParaRPr>
          </a:p>
          <a:p>
            <a:pPr lvl="2">
              <a:lnSpc>
                <a:spcPct val="150000"/>
              </a:lnSpc>
            </a:pPr>
            <a:r>
              <a:rPr lang="zh-CN" altLang="en-US" dirty="0">
                <a:latin typeface="KaiTi" panose="02010609060101010101" pitchFamily="49" charset="-122"/>
                <a:ea typeface="KaiTi" panose="02010609060101010101" pitchFamily="49" charset="-122"/>
              </a:rPr>
              <a:t>定</a:t>
            </a:r>
            <a:r>
              <a:rPr lang="zh-CN" altLang="en-US" dirty="0" smtClean="0">
                <a:latin typeface="KaiTi" panose="02010609060101010101" pitchFamily="49" charset="-122"/>
                <a:ea typeface="KaiTi" panose="02010609060101010101" pitchFamily="49" charset="-122"/>
              </a:rPr>
              <a:t>位标引的重要化学物质所在专利页码</a:t>
            </a:r>
            <a:endParaRPr lang="en-US" dirty="0">
              <a:latin typeface="KaiTi" panose="02010609060101010101" pitchFamily="49" charset="-122"/>
              <a:ea typeface="KaiTi" panose="02010609060101010101" pitchFamily="49" charset="-122"/>
            </a:endParaRPr>
          </a:p>
          <a:p>
            <a:pPr lvl="1">
              <a:lnSpc>
                <a:spcPct val="150000"/>
              </a:lnSpc>
            </a:pPr>
            <a:r>
              <a:rPr lang="zh-CN" altLang="en-US" dirty="0" smtClean="0">
                <a:latin typeface="KaiTi" panose="02010609060101010101" pitchFamily="49" charset="-122"/>
                <a:ea typeface="KaiTi" panose="02010609060101010101" pitchFamily="49" charset="-122"/>
              </a:rPr>
              <a:t>在</a:t>
            </a:r>
            <a:r>
              <a:rPr lang="en-US" altLang="zh-CN" dirty="0" smtClean="0">
                <a:latin typeface="KaiTi" panose="02010609060101010101" pitchFamily="49" charset="-122"/>
                <a:ea typeface="KaiTi" panose="02010609060101010101" pitchFamily="49" charset="-122"/>
              </a:rPr>
              <a:t>SciFinder</a:t>
            </a:r>
            <a:r>
              <a:rPr lang="zh-CN" altLang="en-US" dirty="0" smtClean="0">
                <a:latin typeface="KaiTi" panose="02010609060101010101" pitchFamily="49" charset="-122"/>
                <a:ea typeface="KaiTi" panose="02010609060101010101" pitchFamily="49" charset="-122"/>
              </a:rPr>
              <a:t>中可直接使用</a:t>
            </a:r>
            <a:endParaRPr lang="en-US" dirty="0" smtClean="0">
              <a:latin typeface="KaiTi" panose="02010609060101010101" pitchFamily="49" charset="-122"/>
              <a:ea typeface="KaiTi" panose="02010609060101010101" pitchFamily="49" charset="-122"/>
            </a:endParaRPr>
          </a:p>
          <a:p>
            <a:pPr>
              <a:lnSpc>
                <a:spcPct val="150000"/>
              </a:lnSpc>
            </a:pPr>
            <a:r>
              <a:rPr lang="en-US" dirty="0" smtClean="0">
                <a:latin typeface="KaiTi" panose="02010609060101010101" pitchFamily="49" charset="-122"/>
                <a:ea typeface="KaiTi" panose="02010609060101010101" pitchFamily="49" charset="-122"/>
              </a:rPr>
              <a:t>SciFinder </a:t>
            </a:r>
            <a:r>
              <a:rPr lang="zh-CN" altLang="en-US" dirty="0" smtClean="0">
                <a:latin typeface="KaiTi" panose="02010609060101010101" pitchFamily="49" charset="-122"/>
                <a:ea typeface="KaiTi" panose="02010609060101010101" pitchFamily="49" charset="-122"/>
              </a:rPr>
              <a:t>和</a:t>
            </a:r>
            <a:r>
              <a:rPr lang="en-US" dirty="0" err="1" smtClean="0">
                <a:latin typeface="KaiTi" panose="02010609060101010101" pitchFamily="49" charset="-122"/>
                <a:ea typeface="KaiTi" panose="02010609060101010101" pitchFamily="49" charset="-122"/>
              </a:rPr>
              <a:t>ChemDraw</a:t>
            </a:r>
            <a:r>
              <a:rPr lang="en-US" baseline="30000" dirty="0" smtClean="0">
                <a:latin typeface="KaiTi" panose="02010609060101010101" pitchFamily="49" charset="-122"/>
                <a:ea typeface="KaiTi" panose="02010609060101010101" pitchFamily="49" charset="-122"/>
              </a:rPr>
              <a:t>®</a:t>
            </a:r>
            <a:r>
              <a:rPr lang="en-US" dirty="0" smtClean="0">
                <a:latin typeface="KaiTi" panose="02010609060101010101" pitchFamily="49" charset="-122"/>
                <a:ea typeface="KaiTi" panose="02010609060101010101" pitchFamily="49" charset="-122"/>
              </a:rPr>
              <a:t> </a:t>
            </a:r>
            <a:r>
              <a:rPr lang="zh-CN" altLang="en-US" dirty="0" smtClean="0">
                <a:latin typeface="KaiTi" panose="02010609060101010101" pitchFamily="49" charset="-122"/>
                <a:ea typeface="KaiTi" panose="02010609060101010101" pitchFamily="49" charset="-122"/>
              </a:rPr>
              <a:t>整合</a:t>
            </a:r>
            <a:endParaRPr lang="en-US" altLang="zh-CN" dirty="0" smtClean="0">
              <a:latin typeface="KaiTi" panose="02010609060101010101" pitchFamily="49" charset="-122"/>
              <a:ea typeface="KaiTi" panose="02010609060101010101" pitchFamily="49" charset="-122"/>
            </a:endParaRPr>
          </a:p>
          <a:p>
            <a:pPr lvl="1">
              <a:lnSpc>
                <a:spcPct val="150000"/>
              </a:lnSpc>
            </a:pPr>
            <a:r>
              <a:rPr lang="zh-CN" altLang="en-US" dirty="0" smtClean="0">
                <a:latin typeface="KaiTi" panose="02010609060101010101" pitchFamily="49" charset="-122"/>
                <a:ea typeface="KaiTi" panose="02010609060101010101" pitchFamily="49" charset="-122"/>
              </a:rPr>
              <a:t>从</a:t>
            </a:r>
            <a:r>
              <a:rPr lang="en-US" altLang="zh-CN" dirty="0" err="1">
                <a:latin typeface="KaiTi" panose="02010609060101010101" pitchFamily="49" charset="-122"/>
                <a:ea typeface="KaiTi" panose="02010609060101010101" pitchFamily="49" charset="-122"/>
              </a:rPr>
              <a:t>ChemDraw</a:t>
            </a:r>
            <a:r>
              <a:rPr lang="zh-CN" altLang="en-US" dirty="0">
                <a:latin typeface="KaiTi" panose="02010609060101010101" pitchFamily="49" charset="-122"/>
                <a:ea typeface="KaiTi" panose="02010609060101010101" pitchFamily="49" charset="-122"/>
              </a:rPr>
              <a:t>开始物质或反应检索，然后在</a:t>
            </a:r>
            <a:r>
              <a:rPr lang="en-US" altLang="zh-CN" dirty="0">
                <a:latin typeface="KaiTi" panose="02010609060101010101" pitchFamily="49" charset="-122"/>
                <a:ea typeface="KaiTi" panose="02010609060101010101" pitchFamily="49" charset="-122"/>
              </a:rPr>
              <a:t>SciFinder</a:t>
            </a:r>
            <a:r>
              <a:rPr lang="zh-CN" altLang="en-US" dirty="0">
                <a:latin typeface="KaiTi" panose="02010609060101010101" pitchFamily="49" charset="-122"/>
                <a:ea typeface="KaiTi" panose="02010609060101010101" pitchFamily="49" charset="-122"/>
              </a:rPr>
              <a:t>中获得相应的检索结果</a:t>
            </a:r>
            <a:endParaRPr lang="en-US" dirty="0">
              <a:latin typeface="KaiTi" panose="02010609060101010101" pitchFamily="49" charset="-122"/>
              <a:ea typeface="KaiTi" panose="02010609060101010101" pitchFamily="49" charset="-122"/>
            </a:endParaRPr>
          </a:p>
          <a:p>
            <a:pPr lvl="1">
              <a:lnSpc>
                <a:spcPct val="150000"/>
              </a:lnSpc>
            </a:pPr>
            <a:r>
              <a:rPr lang="zh-CN" altLang="en-US" dirty="0" smtClean="0">
                <a:latin typeface="KaiTi" panose="02010609060101010101" pitchFamily="49" charset="-122"/>
                <a:ea typeface="KaiTi" panose="02010609060101010101" pitchFamily="49" charset="-122"/>
              </a:rPr>
              <a:t>从</a:t>
            </a:r>
            <a:r>
              <a:rPr lang="en-US" altLang="zh-CN" dirty="0" err="1" smtClean="0">
                <a:latin typeface="KaiTi" panose="02010609060101010101" pitchFamily="49" charset="-122"/>
                <a:ea typeface="KaiTi" panose="02010609060101010101" pitchFamily="49" charset="-122"/>
              </a:rPr>
              <a:t>ChemDraw</a:t>
            </a:r>
            <a:r>
              <a:rPr lang="zh-CN" altLang="en-US" dirty="0" smtClean="0">
                <a:latin typeface="KaiTi" panose="02010609060101010101" pitchFamily="49" charset="-122"/>
                <a:ea typeface="KaiTi" panose="02010609060101010101" pitchFamily="49" charset="-122"/>
              </a:rPr>
              <a:t>的结构或反应无缝传输到</a:t>
            </a:r>
            <a:r>
              <a:rPr lang="en-US" altLang="zh-CN" dirty="0" smtClean="0">
                <a:latin typeface="KaiTi" panose="02010609060101010101" pitchFamily="49" charset="-122"/>
                <a:ea typeface="KaiTi" panose="02010609060101010101" pitchFamily="49" charset="-122"/>
              </a:rPr>
              <a:t>SciFinder</a:t>
            </a:r>
            <a:endParaRPr lang="en-US" dirty="0">
              <a:latin typeface="KaiTi" panose="02010609060101010101" pitchFamily="49" charset="-122"/>
              <a:ea typeface="KaiTi" panose="02010609060101010101" pitchFamily="49" charset="-122"/>
            </a:endParaRPr>
          </a:p>
          <a:p>
            <a:pPr>
              <a:lnSpc>
                <a:spcPct val="150000"/>
              </a:lnSpc>
            </a:pPr>
            <a:r>
              <a:rPr lang="en-US" dirty="0" smtClean="0">
                <a:latin typeface="KaiTi" panose="02010609060101010101" pitchFamily="49" charset="-122"/>
                <a:ea typeface="KaiTi" panose="02010609060101010101" pitchFamily="49" charset="-122"/>
              </a:rPr>
              <a:t>Analyze</a:t>
            </a:r>
            <a:r>
              <a:rPr lang="zh-CN" altLang="en-US" dirty="0" smtClean="0">
                <a:latin typeface="KaiTi" panose="02010609060101010101" pitchFamily="49" charset="-122"/>
                <a:ea typeface="KaiTi" panose="02010609060101010101" pitchFamily="49" charset="-122"/>
              </a:rPr>
              <a:t>功能的改进</a:t>
            </a:r>
            <a:endParaRPr lang="en-US" dirty="0">
              <a:latin typeface="KaiTi" panose="02010609060101010101" pitchFamily="49" charset="-122"/>
              <a:ea typeface="KaiTi" panose="02010609060101010101" pitchFamily="49" charset="-122"/>
            </a:endParaRPr>
          </a:p>
          <a:p>
            <a:pPr lvl="1">
              <a:lnSpc>
                <a:spcPct val="150000"/>
              </a:lnSpc>
            </a:pPr>
            <a:r>
              <a:rPr lang="zh-CN" altLang="en-US" dirty="0" smtClean="0">
                <a:latin typeface="KaiTi" panose="02010609060101010101" pitchFamily="49" charset="-122"/>
                <a:ea typeface="KaiTi" panose="02010609060101010101" pitchFamily="49" charset="-122"/>
              </a:rPr>
              <a:t>对文献分析不再限制数量。互动分析条和</a:t>
            </a:r>
            <a:r>
              <a:rPr lang="en-US" altLang="zh-CN" dirty="0" smtClean="0">
                <a:latin typeface="KaiTi" panose="02010609060101010101" pitchFamily="49" charset="-122"/>
                <a:ea typeface="KaiTi" panose="02010609060101010101" pitchFamily="49" charset="-122"/>
              </a:rPr>
              <a:t>Show More</a:t>
            </a:r>
            <a:r>
              <a:rPr lang="zh-CN" altLang="en-US" dirty="0" smtClean="0">
                <a:latin typeface="KaiTi" panose="02010609060101010101" pitchFamily="49" charset="-122"/>
                <a:ea typeface="KaiTi" panose="02010609060101010101" pitchFamily="49" charset="-122"/>
              </a:rPr>
              <a:t>功能现在能分析任意多的文献量 </a:t>
            </a:r>
            <a:r>
              <a:rPr lang="en-US" dirty="0" smtClean="0">
                <a:latin typeface="KaiTi" panose="02010609060101010101" pitchFamily="49" charset="-122"/>
                <a:ea typeface="KaiTi" panose="02010609060101010101" pitchFamily="49" charset="-122"/>
              </a:rPr>
              <a:t> </a:t>
            </a:r>
            <a:endParaRPr lang="en-US" dirty="0">
              <a:latin typeface="KaiTi" panose="02010609060101010101" pitchFamily="49" charset="-122"/>
              <a:ea typeface="KaiTi" panose="02010609060101010101" pitchFamily="49" charset="-122"/>
            </a:endParaRPr>
          </a:p>
          <a:p>
            <a:pPr lvl="1">
              <a:lnSpc>
                <a:spcPct val="150000"/>
              </a:lnSpc>
            </a:pPr>
            <a:r>
              <a:rPr lang="zh-CN" altLang="en-US" dirty="0" smtClean="0">
                <a:latin typeface="KaiTi" panose="02010609060101010101" pitchFamily="49" charset="-122"/>
                <a:ea typeface="KaiTi" panose="02010609060101010101" pitchFamily="49" charset="-122"/>
              </a:rPr>
              <a:t>默认分析数量已经从</a:t>
            </a:r>
            <a:r>
              <a:rPr lang="en-US" altLang="zh-CN" dirty="0" smtClean="0">
                <a:latin typeface="KaiTi" panose="02010609060101010101" pitchFamily="49" charset="-122"/>
                <a:ea typeface="KaiTi" panose="02010609060101010101" pitchFamily="49" charset="-122"/>
              </a:rPr>
              <a:t>1000</a:t>
            </a:r>
            <a:r>
              <a:rPr lang="zh-CN" altLang="en-US" dirty="0" smtClean="0">
                <a:latin typeface="KaiTi" panose="02010609060101010101" pitchFamily="49" charset="-122"/>
                <a:ea typeface="KaiTi" panose="02010609060101010101" pitchFamily="49" charset="-122"/>
              </a:rPr>
              <a:t>条增加到</a:t>
            </a:r>
            <a:r>
              <a:rPr lang="en-US" altLang="zh-CN" dirty="0" smtClean="0">
                <a:latin typeface="KaiTi" panose="02010609060101010101" pitchFamily="49" charset="-122"/>
                <a:ea typeface="KaiTi" panose="02010609060101010101" pitchFamily="49" charset="-122"/>
              </a:rPr>
              <a:t>20000</a:t>
            </a:r>
            <a:r>
              <a:rPr lang="zh-CN" altLang="en-US" dirty="0" smtClean="0">
                <a:latin typeface="KaiTi" panose="02010609060101010101" pitchFamily="49" charset="-122"/>
                <a:ea typeface="KaiTi" panose="02010609060101010101" pitchFamily="49" charset="-122"/>
              </a:rPr>
              <a:t>条</a:t>
            </a:r>
            <a:endParaRPr lang="en-US" dirty="0" smtClean="0">
              <a:latin typeface="KaiTi" panose="02010609060101010101" pitchFamily="49" charset="-122"/>
              <a:ea typeface="KaiTi" panose="02010609060101010101" pitchFamily="49" charset="-122"/>
            </a:endParaRPr>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6</a:t>
            </a:fld>
            <a:endParaRPr lang="en-US" dirty="0"/>
          </a:p>
        </p:txBody>
      </p:sp>
    </p:spTree>
    <p:extLst>
      <p:ext uri="{BB962C8B-B14F-4D97-AF65-F5344CB8AC3E}">
        <p14:creationId xmlns:p14="http://schemas.microsoft.com/office/powerpoint/2010/main" val="3447835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495" y="-96982"/>
            <a:ext cx="9337964" cy="1240247"/>
          </a:xfrm>
        </p:spPr>
        <p:txBody>
          <a:bodyPr/>
          <a:lstStyle/>
          <a:p>
            <a:pPr lvl="1" algn="ctr"/>
            <a:r>
              <a:rPr lang="en-US" sz="2800" dirty="0">
                <a:latin typeface="KaiTi" panose="02010609060101010101" pitchFamily="49" charset="-122"/>
                <a:ea typeface="KaiTi" panose="02010609060101010101" pitchFamily="49" charset="-122"/>
              </a:rPr>
              <a:t/>
            </a:r>
            <a:br>
              <a:rPr lang="en-US" sz="2800" dirty="0">
                <a:latin typeface="KaiTi" panose="02010609060101010101" pitchFamily="49" charset="-122"/>
                <a:ea typeface="KaiTi" panose="02010609060101010101" pitchFamily="49" charset="-122"/>
              </a:rPr>
            </a:br>
            <a:r>
              <a:rPr lang="en-US" b="0" dirty="0" err="1" smtClean="0">
                <a:solidFill>
                  <a:srgbClr val="0079C1"/>
                </a:solidFill>
                <a:latin typeface="KaiTi" panose="02010609060101010101" pitchFamily="49" charset="-122"/>
                <a:ea typeface="KaiTi" panose="02010609060101010101" pitchFamily="49" charset="-122"/>
              </a:rPr>
              <a:t>PatentPak</a:t>
            </a:r>
            <a:r>
              <a:rPr lang="zh-CN" altLang="en-US" dirty="0">
                <a:latin typeface="KaiTi" panose="02010609060101010101" pitchFamily="49" charset="-122"/>
                <a:ea typeface="KaiTi" panose="02010609060101010101" pitchFamily="49" charset="-122"/>
              </a:rPr>
              <a:t>为用户检索和获取专利中关键化学信息节省时间</a:t>
            </a:r>
            <a:endParaRPr lang="en-US" dirty="0">
              <a:latin typeface="KaiTi" panose="02010609060101010101" pitchFamily="49" charset="-122"/>
              <a:ea typeface="KaiTi" panose="02010609060101010101" pitchFamily="49" charset="-122"/>
            </a:endParaRPr>
          </a:p>
        </p:txBody>
      </p:sp>
      <p:sp>
        <p:nvSpPr>
          <p:cNvPr id="6" name="Content Placeholder 5"/>
          <p:cNvSpPr>
            <a:spLocks noGrp="1"/>
          </p:cNvSpPr>
          <p:nvPr>
            <p:ph idx="1"/>
          </p:nvPr>
        </p:nvSpPr>
        <p:spPr>
          <a:xfrm>
            <a:off x="1335855" y="1354888"/>
            <a:ext cx="7653527" cy="4791075"/>
          </a:xfrm>
        </p:spPr>
        <p:txBody>
          <a:bodyPr/>
          <a:lstStyle/>
          <a:p>
            <a:r>
              <a:rPr lang="zh-CN" altLang="en-US" dirty="0" smtClean="0">
                <a:latin typeface="KaiTi" panose="02010609060101010101" pitchFamily="49" charset="-122"/>
                <a:ea typeface="KaiTi" panose="02010609060101010101" pitchFamily="49" charset="-122"/>
              </a:rPr>
              <a:t>来自</a:t>
            </a:r>
            <a:r>
              <a:rPr lang="en-US" altLang="zh-CN" dirty="0" smtClean="0">
                <a:latin typeface="KaiTi" panose="02010609060101010101" pitchFamily="49" charset="-122"/>
                <a:ea typeface="KaiTi" panose="02010609060101010101" pitchFamily="49" charset="-122"/>
              </a:rPr>
              <a:t>11</a:t>
            </a:r>
            <a:r>
              <a:rPr lang="zh-CN" altLang="en-US" dirty="0" smtClean="0">
                <a:latin typeface="KaiTi" panose="02010609060101010101" pitchFamily="49" charset="-122"/>
                <a:ea typeface="KaiTi" panose="02010609060101010101" pitchFamily="49" charset="-122"/>
              </a:rPr>
              <a:t>个主要专利局的</a:t>
            </a:r>
            <a:r>
              <a:rPr lang="en-US" altLang="zh-CN" dirty="0" smtClean="0">
                <a:latin typeface="KaiTi" panose="02010609060101010101" pitchFamily="49" charset="-122"/>
                <a:ea typeface="KaiTi" panose="02010609060101010101" pitchFamily="49" charset="-122"/>
              </a:rPr>
              <a:t>PDF</a:t>
            </a:r>
            <a:r>
              <a:rPr lang="zh-CN" altLang="en-US" dirty="0" smtClean="0">
                <a:latin typeface="KaiTi" panose="02010609060101010101" pitchFamily="49" charset="-122"/>
                <a:ea typeface="KaiTi" panose="02010609060101010101" pitchFamily="49" charset="-122"/>
              </a:rPr>
              <a:t>专利全文</a:t>
            </a:r>
            <a:endParaRPr lang="en-US" dirty="0">
              <a:latin typeface="KaiTi" panose="02010609060101010101" pitchFamily="49" charset="-122"/>
              <a:ea typeface="KaiTi" panose="02010609060101010101" pitchFamily="49" charset="-122"/>
            </a:endParaRPr>
          </a:p>
          <a:p>
            <a:r>
              <a:rPr lang="zh-CN" altLang="en-US" dirty="0" smtClean="0">
                <a:latin typeface="KaiTi" panose="02010609060101010101" pitchFamily="49" charset="-122"/>
                <a:ea typeface="KaiTi" panose="02010609060101010101" pitchFamily="49" charset="-122"/>
              </a:rPr>
              <a:t>多语言的专利族</a:t>
            </a:r>
            <a:r>
              <a:rPr lang="en-US" altLang="zh-CN" dirty="0" smtClean="0">
                <a:latin typeface="KaiTi" panose="02010609060101010101" pitchFamily="49" charset="-122"/>
                <a:ea typeface="KaiTi" panose="02010609060101010101" pitchFamily="49" charset="-122"/>
              </a:rPr>
              <a:t>PDF</a:t>
            </a:r>
            <a:r>
              <a:rPr lang="zh-CN" altLang="en-US" dirty="0" smtClean="0">
                <a:latin typeface="KaiTi" panose="02010609060101010101" pitchFamily="49" charset="-122"/>
                <a:ea typeface="KaiTi" panose="02010609060101010101" pitchFamily="49" charset="-122"/>
              </a:rPr>
              <a:t>文件</a:t>
            </a:r>
            <a:endParaRPr lang="en-US" dirty="0">
              <a:latin typeface="KaiTi" panose="02010609060101010101" pitchFamily="49" charset="-122"/>
              <a:ea typeface="KaiTi" panose="02010609060101010101" pitchFamily="49" charset="-122"/>
            </a:endParaRPr>
          </a:p>
          <a:p>
            <a:r>
              <a:rPr lang="zh-CN" altLang="en-US" dirty="0" smtClean="0">
                <a:latin typeface="KaiTi" panose="02010609060101010101" pitchFamily="49" charset="-122"/>
                <a:ea typeface="KaiTi" panose="02010609060101010101" pitchFamily="49" charset="-122"/>
              </a:rPr>
              <a:t>定位标引的重要化学物质所在专利页码</a:t>
            </a:r>
            <a:endParaRPr lang="en-US" dirty="0">
              <a:latin typeface="KaiTi" panose="02010609060101010101" pitchFamily="49" charset="-122"/>
              <a:ea typeface="KaiTi" panose="02010609060101010101" pitchFamily="49" charset="-122"/>
            </a:endParaRPr>
          </a:p>
          <a:p>
            <a:r>
              <a:rPr lang="zh-CN" altLang="en-US" dirty="0" smtClean="0">
                <a:latin typeface="KaiTi" panose="02010609060101010101" pitchFamily="49" charset="-122"/>
                <a:ea typeface="KaiTi" panose="02010609060101010101" pitchFamily="49" charset="-122"/>
              </a:rPr>
              <a:t>可在</a:t>
            </a:r>
            <a:r>
              <a:rPr lang="en-US" altLang="zh-CN" dirty="0" smtClean="0">
                <a:latin typeface="KaiTi" panose="02010609060101010101" pitchFamily="49" charset="-122"/>
                <a:ea typeface="KaiTi" panose="02010609060101010101" pitchFamily="49" charset="-122"/>
              </a:rPr>
              <a:t>SciFinder</a:t>
            </a:r>
            <a:r>
              <a:rPr lang="zh-CN" altLang="en-US" dirty="0" smtClean="0">
                <a:latin typeface="KaiTi" panose="02010609060101010101" pitchFamily="49" charset="-122"/>
                <a:ea typeface="KaiTi" panose="02010609060101010101" pitchFamily="49" charset="-122"/>
              </a:rPr>
              <a:t>中直接使用</a:t>
            </a:r>
            <a:endParaRPr lang="en-US" dirty="0">
              <a:latin typeface="KaiTi" panose="02010609060101010101" pitchFamily="49" charset="-122"/>
              <a:ea typeface="KaiTi" panose="02010609060101010101" pitchFamily="49" charset="-122"/>
            </a:endParaRPr>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084" y="3459480"/>
            <a:ext cx="5877717" cy="2821304"/>
          </a:xfrm>
          <a:prstGeom prst="rect">
            <a:avLst/>
          </a:prstGeom>
        </p:spPr>
      </p:pic>
    </p:spTree>
    <p:extLst>
      <p:ext uri="{BB962C8B-B14F-4D97-AF65-F5344CB8AC3E}">
        <p14:creationId xmlns:p14="http://schemas.microsoft.com/office/powerpoint/2010/main" val="3485559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1509" y="684045"/>
            <a:ext cx="7651560" cy="615950"/>
          </a:xfrm>
        </p:spPr>
        <p:txBody>
          <a:bodyPr/>
          <a:lstStyle/>
          <a:p>
            <a:pPr algn="ctr">
              <a:spcBef>
                <a:spcPts val="300"/>
              </a:spcBef>
            </a:pPr>
            <a:r>
              <a:rPr lang="en-US" sz="2400" dirty="0">
                <a:latin typeface="KaiTi" panose="02010609060101010101" pitchFamily="49" charset="-122"/>
                <a:ea typeface="KaiTi" panose="02010609060101010101" pitchFamily="49" charset="-122"/>
              </a:rPr>
              <a:t>SciFinder </a:t>
            </a:r>
            <a:r>
              <a:rPr lang="zh-CN" altLang="en-US" sz="2400" dirty="0" smtClean="0">
                <a:latin typeface="KaiTi" panose="02010609060101010101" pitchFamily="49" charset="-122"/>
                <a:ea typeface="KaiTi" panose="02010609060101010101" pitchFamily="49" charset="-122"/>
              </a:rPr>
              <a:t>和</a:t>
            </a:r>
            <a:r>
              <a:rPr lang="en-US" sz="2400" dirty="0" smtClean="0">
                <a:latin typeface="KaiTi" panose="02010609060101010101" pitchFamily="49" charset="-122"/>
                <a:ea typeface="KaiTi" panose="02010609060101010101" pitchFamily="49" charset="-122"/>
              </a:rPr>
              <a:t> </a:t>
            </a:r>
            <a:r>
              <a:rPr lang="en-US" sz="2400" dirty="0" err="1">
                <a:latin typeface="KaiTi" panose="02010609060101010101" pitchFamily="49" charset="-122"/>
                <a:ea typeface="KaiTi" panose="02010609060101010101" pitchFamily="49" charset="-122"/>
              </a:rPr>
              <a:t>ChemDraw</a:t>
            </a:r>
            <a:r>
              <a:rPr lang="en-US" sz="2400" dirty="0">
                <a:latin typeface="KaiTi" panose="02010609060101010101" pitchFamily="49" charset="-122"/>
                <a:ea typeface="KaiTi" panose="02010609060101010101" pitchFamily="49" charset="-122"/>
              </a:rPr>
              <a:t> </a:t>
            </a:r>
            <a:r>
              <a:rPr lang="zh-CN" altLang="en-US" sz="2400" dirty="0" smtClean="0">
                <a:latin typeface="KaiTi" panose="02010609060101010101" pitchFamily="49" charset="-122"/>
                <a:ea typeface="KaiTi" panose="02010609060101010101" pitchFamily="49" charset="-122"/>
              </a:rPr>
              <a:t>整合</a:t>
            </a:r>
            <a:endParaRPr lang="en-US" sz="2400" dirty="0">
              <a:latin typeface="KaiTi" panose="02010609060101010101" pitchFamily="49" charset="-122"/>
              <a:ea typeface="KaiTi" panose="02010609060101010101" pitchFamily="49" charset="-122"/>
            </a:endParaRPr>
          </a:p>
        </p:txBody>
      </p:sp>
      <p:sp>
        <p:nvSpPr>
          <p:cNvPr id="6" name="Content Placeholder 5"/>
          <p:cNvSpPr>
            <a:spLocks noGrp="1"/>
          </p:cNvSpPr>
          <p:nvPr>
            <p:ph idx="1"/>
          </p:nvPr>
        </p:nvSpPr>
        <p:spPr>
          <a:xfrm>
            <a:off x="332510" y="1537780"/>
            <a:ext cx="8963890" cy="4791075"/>
          </a:xfrm>
        </p:spPr>
        <p:txBody>
          <a:bodyPr/>
          <a:lstStyle/>
          <a:p>
            <a:r>
              <a:rPr lang="zh-CN" altLang="en-US" dirty="0" smtClean="0">
                <a:latin typeface="KaiTi" panose="02010609060101010101" pitchFamily="49" charset="-122"/>
                <a:ea typeface="KaiTi" panose="02010609060101010101" pitchFamily="49" charset="-122"/>
              </a:rPr>
              <a:t>从</a:t>
            </a:r>
            <a:r>
              <a:rPr lang="en-US" altLang="zh-CN" dirty="0" err="1" smtClean="0">
                <a:latin typeface="KaiTi" panose="02010609060101010101" pitchFamily="49" charset="-122"/>
                <a:ea typeface="KaiTi" panose="02010609060101010101" pitchFamily="49" charset="-122"/>
              </a:rPr>
              <a:t>ChemDraw</a:t>
            </a:r>
            <a:r>
              <a:rPr lang="zh-CN" altLang="en-US" dirty="0" smtClean="0">
                <a:latin typeface="KaiTi" panose="02010609060101010101" pitchFamily="49" charset="-122"/>
                <a:ea typeface="KaiTi" panose="02010609060101010101" pitchFamily="49" charset="-122"/>
              </a:rPr>
              <a:t>开始物质或反应检索，然后在</a:t>
            </a:r>
            <a:r>
              <a:rPr lang="en-US" altLang="zh-CN" dirty="0" smtClean="0">
                <a:latin typeface="KaiTi" panose="02010609060101010101" pitchFamily="49" charset="-122"/>
                <a:ea typeface="KaiTi" panose="02010609060101010101" pitchFamily="49" charset="-122"/>
              </a:rPr>
              <a:t>SciFinder</a:t>
            </a:r>
            <a:r>
              <a:rPr lang="zh-CN" altLang="en-US" dirty="0" smtClean="0">
                <a:latin typeface="KaiTi" panose="02010609060101010101" pitchFamily="49" charset="-122"/>
                <a:ea typeface="KaiTi" panose="02010609060101010101" pitchFamily="49" charset="-122"/>
              </a:rPr>
              <a:t>中获得相应的检索结果</a:t>
            </a:r>
            <a:endParaRPr lang="en-US" dirty="0">
              <a:latin typeface="KaiTi" panose="02010609060101010101" pitchFamily="49" charset="-122"/>
              <a:ea typeface="KaiTi" panose="02010609060101010101" pitchFamily="49" charset="-122"/>
            </a:endParaRPr>
          </a:p>
          <a:p>
            <a:r>
              <a:rPr lang="zh-CN" altLang="en-US" dirty="0" smtClean="0">
                <a:latin typeface="KaiTi" panose="02010609060101010101" pitchFamily="49" charset="-122"/>
                <a:ea typeface="KaiTi" panose="02010609060101010101" pitchFamily="49" charset="-122"/>
              </a:rPr>
              <a:t>无缝传输一个</a:t>
            </a:r>
            <a:r>
              <a:rPr lang="en-US" altLang="zh-CN" dirty="0" err="1" smtClean="0">
                <a:latin typeface="KaiTi" panose="02010609060101010101" pitchFamily="49" charset="-122"/>
                <a:ea typeface="KaiTi" panose="02010609060101010101" pitchFamily="49" charset="-122"/>
              </a:rPr>
              <a:t>ChemDraw</a:t>
            </a:r>
            <a:r>
              <a:rPr lang="zh-CN" altLang="en-US" dirty="0" smtClean="0">
                <a:latin typeface="KaiTi" panose="02010609060101010101" pitchFamily="49" charset="-122"/>
                <a:ea typeface="KaiTi" panose="02010609060101010101" pitchFamily="49" charset="-122"/>
              </a:rPr>
              <a:t>结构或反应到</a:t>
            </a:r>
            <a:r>
              <a:rPr lang="en-US" altLang="zh-CN" dirty="0" smtClean="0">
                <a:latin typeface="KaiTi" panose="02010609060101010101" pitchFamily="49" charset="-122"/>
                <a:ea typeface="KaiTi" panose="02010609060101010101" pitchFamily="49" charset="-122"/>
              </a:rPr>
              <a:t>SciFinder</a:t>
            </a:r>
            <a:endParaRPr lang="en-US" dirty="0">
              <a:latin typeface="KaiTi" panose="02010609060101010101" pitchFamily="49" charset="-122"/>
              <a:ea typeface="KaiTi" panose="02010609060101010101" pitchFamily="49" charset="-122"/>
            </a:endParaRPr>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8</a:t>
            </a:fld>
            <a:endParaRPr lang="en-US" dirty="0"/>
          </a:p>
        </p:txBody>
      </p:sp>
      <p:grpSp>
        <p:nvGrpSpPr>
          <p:cNvPr id="2" name="Group 1"/>
          <p:cNvGrpSpPr/>
          <p:nvPr/>
        </p:nvGrpSpPr>
        <p:grpSpPr>
          <a:xfrm>
            <a:off x="2116020" y="3037689"/>
            <a:ext cx="4829072" cy="3293839"/>
            <a:chOff x="1901419" y="1025701"/>
            <a:chExt cx="4928006" cy="3452188"/>
          </a:xfrm>
        </p:grpSpPr>
        <p:grpSp>
          <p:nvGrpSpPr>
            <p:cNvPr id="11" name="Group 10"/>
            <p:cNvGrpSpPr/>
            <p:nvPr/>
          </p:nvGrpSpPr>
          <p:grpSpPr>
            <a:xfrm>
              <a:off x="1901419" y="1025701"/>
              <a:ext cx="4928006" cy="3452188"/>
              <a:chOff x="1538080" y="1430233"/>
              <a:chExt cx="6100970" cy="4473048"/>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080" y="1430233"/>
                <a:ext cx="6100970" cy="4473048"/>
              </a:xfrm>
              <a:prstGeom prst="rect">
                <a:avLst/>
              </a:prstGeom>
              <a:noFill/>
              <a:ln w="9525">
                <a:solidFill>
                  <a:schemeClr val="tx1"/>
                </a:solidFill>
                <a:miter lim="800000"/>
                <a:headEnd/>
                <a:tailEnd/>
              </a:ln>
              <a:effectLst>
                <a:outerShdw blurRad="127000" dist="127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4637005" y="1759460"/>
                <a:ext cx="275660" cy="274564"/>
              </a:xfrm>
              <a:prstGeom prst="rect">
                <a:avLst/>
              </a:prstGeom>
              <a:noFill/>
              <a:ln w="19050">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4092392" y="2639342"/>
              <a:ext cx="707569" cy="461665"/>
            </a:xfrm>
            <a:prstGeom prst="rect">
              <a:avLst/>
            </a:prstGeom>
            <a:noFill/>
            <a:ln>
              <a:solidFill>
                <a:schemeClr val="bg1"/>
              </a:solidFill>
            </a:ln>
          </p:spPr>
          <p:txBody>
            <a:bodyPr wrap="square" rtlCol="0">
              <a:spAutoFit/>
            </a:bodyPr>
            <a:lstStyle/>
            <a:p>
              <a:pPr algn="ctr"/>
              <a:r>
                <a:rPr lang="en-US" sz="1200" dirty="0" err="1" smtClean="0">
                  <a:solidFill>
                    <a:srgbClr val="5893C1"/>
                  </a:solidFill>
                  <a:latin typeface="Times New Roman" pitchFamily="18" charset="0"/>
                  <a:cs typeface="Times New Roman" pitchFamily="18" charset="0"/>
                </a:rPr>
                <a:t>Pomalyst</a:t>
              </a:r>
              <a:endParaRPr lang="en-US" sz="1200" dirty="0">
                <a:solidFill>
                  <a:srgbClr val="5893C1"/>
                </a:solidFill>
                <a:latin typeface="Times New Roman" pitchFamily="18" charset="0"/>
                <a:cs typeface="Times New Roman" pitchFamily="18"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459" t="43934" r="19931" b="8592"/>
            <a:stretch/>
          </p:blipFill>
          <p:spPr bwMode="auto">
            <a:xfrm>
              <a:off x="3230717" y="2637495"/>
              <a:ext cx="2570325" cy="16846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183592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2401" y="642481"/>
            <a:ext cx="7651560" cy="615950"/>
          </a:xfrm>
        </p:spPr>
        <p:txBody>
          <a:bodyPr/>
          <a:lstStyle/>
          <a:p>
            <a:pPr algn="ctr">
              <a:spcBef>
                <a:spcPts val="300"/>
              </a:spcBef>
            </a:pPr>
            <a:r>
              <a:rPr lang="zh-CN" altLang="en-US" sz="2400" dirty="0" smtClean="0">
                <a:latin typeface="KaiTi" panose="02010609060101010101" pitchFamily="49" charset="-122"/>
                <a:ea typeface="KaiTi" panose="02010609060101010101" pitchFamily="49" charset="-122"/>
              </a:rPr>
              <a:t>改进</a:t>
            </a:r>
            <a:r>
              <a:rPr lang="en-US" altLang="zh-CN" sz="2400" dirty="0" smtClean="0">
                <a:latin typeface="KaiTi" panose="02010609060101010101" pitchFamily="49" charset="-122"/>
                <a:ea typeface="KaiTi" panose="02010609060101010101" pitchFamily="49" charset="-122"/>
              </a:rPr>
              <a:t>—Analyze</a:t>
            </a:r>
            <a:r>
              <a:rPr lang="zh-CN" altLang="en-US" sz="2400" dirty="0" smtClean="0">
                <a:latin typeface="KaiTi" panose="02010609060101010101" pitchFamily="49" charset="-122"/>
                <a:ea typeface="KaiTi" panose="02010609060101010101" pitchFamily="49" charset="-122"/>
              </a:rPr>
              <a:t>功能</a:t>
            </a:r>
            <a:endParaRPr lang="en-US" sz="2400" dirty="0">
              <a:latin typeface="KaiTi" panose="02010609060101010101" pitchFamily="49" charset="-122"/>
              <a:ea typeface="KaiTi" panose="02010609060101010101" pitchFamily="49" charset="-122"/>
            </a:endParaRPr>
          </a:p>
        </p:txBody>
      </p:sp>
      <p:sp>
        <p:nvSpPr>
          <p:cNvPr id="6" name="Content Placeholder 5"/>
          <p:cNvSpPr>
            <a:spLocks noGrp="1"/>
          </p:cNvSpPr>
          <p:nvPr>
            <p:ph idx="1"/>
          </p:nvPr>
        </p:nvSpPr>
        <p:spPr>
          <a:xfrm>
            <a:off x="95250" y="1819275"/>
            <a:ext cx="3057525" cy="4509580"/>
          </a:xfrm>
        </p:spPr>
        <p:txBody>
          <a:bodyPr/>
          <a:lstStyle/>
          <a:p>
            <a:r>
              <a:rPr lang="zh-CN" altLang="en-US" dirty="0" smtClean="0">
                <a:latin typeface="KaiTi" panose="02010609060101010101" pitchFamily="49" charset="-122"/>
                <a:ea typeface="KaiTi" panose="02010609060101010101" pitchFamily="49" charset="-122"/>
              </a:rPr>
              <a:t>分析的文献数量不再有限制 </a:t>
            </a:r>
            <a:endParaRPr lang="en-US" dirty="0" smtClean="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互动分析条和</a:t>
            </a:r>
            <a:r>
              <a:rPr lang="en-US" altLang="zh-CN" dirty="0" smtClean="0">
                <a:latin typeface="KaiTi" panose="02010609060101010101" pitchFamily="49" charset="-122"/>
                <a:ea typeface="KaiTi" panose="02010609060101010101" pitchFamily="49" charset="-122"/>
              </a:rPr>
              <a:t>Show More</a:t>
            </a:r>
            <a:r>
              <a:rPr lang="zh-CN" altLang="en-US" dirty="0" smtClean="0">
                <a:latin typeface="KaiTi" panose="02010609060101010101" pitchFamily="49" charset="-122"/>
                <a:ea typeface="KaiTi" panose="02010609060101010101" pitchFamily="49" charset="-122"/>
              </a:rPr>
              <a:t>功能可以分析任意数量的文献</a:t>
            </a:r>
            <a:endParaRPr lang="en-US" dirty="0">
              <a:latin typeface="KaiTi" panose="02010609060101010101" pitchFamily="49" charset="-122"/>
              <a:ea typeface="KaiTi" panose="02010609060101010101" pitchFamily="49" charset="-122"/>
            </a:endParaRPr>
          </a:p>
          <a:p>
            <a:r>
              <a:rPr lang="zh-CN" altLang="en-US" dirty="0" smtClean="0">
                <a:latin typeface="KaiTi" panose="02010609060101010101" pitchFamily="49" charset="-122"/>
                <a:ea typeface="KaiTi" panose="02010609060101010101" pitchFamily="49" charset="-122"/>
              </a:rPr>
              <a:t>默认分析数量也已经从</a:t>
            </a:r>
            <a:r>
              <a:rPr lang="en-US" altLang="zh-CN" dirty="0" smtClean="0">
                <a:latin typeface="KaiTi" panose="02010609060101010101" pitchFamily="49" charset="-122"/>
                <a:ea typeface="KaiTi" panose="02010609060101010101" pitchFamily="49" charset="-122"/>
              </a:rPr>
              <a:t>1000</a:t>
            </a:r>
            <a:r>
              <a:rPr lang="zh-CN" altLang="en-US" dirty="0" smtClean="0">
                <a:latin typeface="KaiTi" panose="02010609060101010101" pitchFamily="49" charset="-122"/>
                <a:ea typeface="KaiTi" panose="02010609060101010101" pitchFamily="49" charset="-122"/>
              </a:rPr>
              <a:t>条提高到了</a:t>
            </a:r>
            <a:r>
              <a:rPr lang="en-US" altLang="zh-CN" dirty="0" smtClean="0">
                <a:latin typeface="KaiTi" panose="02010609060101010101" pitchFamily="49" charset="-122"/>
                <a:ea typeface="KaiTi" panose="02010609060101010101" pitchFamily="49" charset="-122"/>
              </a:rPr>
              <a:t>20000</a:t>
            </a:r>
            <a:r>
              <a:rPr lang="zh-CN" altLang="en-US" dirty="0" smtClean="0">
                <a:latin typeface="KaiTi" panose="02010609060101010101" pitchFamily="49" charset="-122"/>
                <a:ea typeface="KaiTi" panose="02010609060101010101" pitchFamily="49" charset="-122"/>
              </a:rPr>
              <a:t>条</a:t>
            </a:r>
            <a:endParaRPr lang="en-US" dirty="0">
              <a:latin typeface="KaiTi" panose="02010609060101010101" pitchFamily="49" charset="-122"/>
              <a:ea typeface="KaiTi" panose="02010609060101010101" pitchFamily="49" charset="-122"/>
            </a:endParaRPr>
          </a:p>
        </p:txBody>
      </p:sp>
      <p:sp>
        <p:nvSpPr>
          <p:cNvPr id="4" name="Slide Number Placeholder 3"/>
          <p:cNvSpPr>
            <a:spLocks noGrp="1"/>
          </p:cNvSpPr>
          <p:nvPr>
            <p:ph type="sldNum" sz="quarter" idx="12"/>
          </p:nvPr>
        </p:nvSpPr>
        <p:spPr/>
        <p:txBody>
          <a:bodyPr/>
          <a:lstStyle/>
          <a:p>
            <a:pPr>
              <a:defRPr/>
            </a:pPr>
            <a:fld id="{CBAE6D50-0BB2-48D3-A904-9027531E1840}" type="slidenum">
              <a:rPr lang="en-US" smtClean="0"/>
              <a:pPr>
                <a:defRPr/>
              </a:pPr>
              <a:t>9</a:t>
            </a:fld>
            <a:endParaRPr lang="en-US"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955" y="1543050"/>
            <a:ext cx="5718120" cy="5043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974963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m9VFwVBTPk.7S2ARMzHk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m9VFwVBTPk.7S2ARMzHk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lxT2JPCEM0uBDEy6rXyF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LIS 02-20-15">
  <a:themeElements>
    <a:clrScheme name="Office Theme 8">
      <a:dk1>
        <a:srgbClr val="414141"/>
      </a:dk1>
      <a:lt1>
        <a:srgbClr val="FFFFFF"/>
      </a:lt1>
      <a:dk2>
        <a:srgbClr val="892134"/>
      </a:dk2>
      <a:lt2>
        <a:srgbClr val="F0AA24"/>
      </a:lt2>
      <a:accent1>
        <a:srgbClr val="002F5D"/>
      </a:accent1>
      <a:accent2>
        <a:srgbClr val="508E98"/>
      </a:accent2>
      <a:accent3>
        <a:srgbClr val="FFFFFF"/>
      </a:accent3>
      <a:accent4>
        <a:srgbClr val="363636"/>
      </a:accent4>
      <a:accent5>
        <a:srgbClr val="AAADB6"/>
      </a:accent5>
      <a:accent6>
        <a:srgbClr val="488089"/>
      </a:accent6>
      <a:hlink>
        <a:srgbClr val="704265"/>
      </a:hlink>
      <a:folHlink>
        <a:srgbClr val="A9AB8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414141"/>
        </a:dk1>
        <a:lt1>
          <a:srgbClr val="FFFFFF"/>
        </a:lt1>
        <a:dk2>
          <a:srgbClr val="892134"/>
        </a:dk2>
        <a:lt2>
          <a:srgbClr val="F0AA24"/>
        </a:lt2>
        <a:accent1>
          <a:srgbClr val="002F5D"/>
        </a:accent1>
        <a:accent2>
          <a:srgbClr val="508E98"/>
        </a:accent2>
        <a:accent3>
          <a:srgbClr val="FFFFFF"/>
        </a:accent3>
        <a:accent4>
          <a:srgbClr val="363636"/>
        </a:accent4>
        <a:accent5>
          <a:srgbClr val="AAADB6"/>
        </a:accent5>
        <a:accent6>
          <a:srgbClr val="488089"/>
        </a:accent6>
        <a:hlink>
          <a:srgbClr val="704265"/>
        </a:hlink>
        <a:folHlink>
          <a:srgbClr val="A9AB8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CALIS 02-20-15</Template>
  <TotalTime>956</TotalTime>
  <Words>2416</Words>
  <Application>Microsoft Office PowerPoint</Application>
  <PresentationFormat>On-screen Show (4:3)</PresentationFormat>
  <Paragraphs>229</Paragraphs>
  <Slides>32</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CALIS 02-20-15</vt:lpstr>
      <vt:lpstr>TCLayout.ActiveDocument</vt:lpstr>
      <vt:lpstr>高效快速获取化学及相关学科科技信息</vt:lpstr>
      <vt:lpstr>议程</vt:lpstr>
      <vt:lpstr>SciFinder® </vt:lpstr>
      <vt:lpstr>SciFinder---最全面、最高质量的化学研究工具，有助于节省时间与费用</vt:lpstr>
      <vt:lpstr>SciFinder 2014-2015最新进展</vt:lpstr>
      <vt:lpstr>为用户提供最有价值的资源：时间</vt:lpstr>
      <vt:lpstr> PatentPak为用户检索和获取专利中关键化学信息节省时间</vt:lpstr>
      <vt:lpstr>SciFinder 和 ChemDraw 整合</vt:lpstr>
      <vt:lpstr>改进—Analyze功能</vt:lpstr>
      <vt:lpstr>更便捷地访问商业来源信息</vt:lpstr>
      <vt:lpstr>表格形式呈现商业来源信息</vt:lpstr>
      <vt:lpstr>可阅读性和用户体验的改进</vt:lpstr>
      <vt:lpstr>物质详情显示页排列的改进提高了结果可读性</vt:lpstr>
      <vt:lpstr>显示物质</vt:lpstr>
      <vt:lpstr>管制信息显示格式的改进，更便于用户快速获取所需信息，甚至可以直接按照国家进行获取</vt:lpstr>
      <vt:lpstr>Non-Java结构编辑器</vt:lpstr>
      <vt:lpstr>议程</vt:lpstr>
      <vt:lpstr>myCAS—易于管理SciFinder帐户</vt:lpstr>
      <vt:lpstr>创建或更新用户注册站点</vt:lpstr>
      <vt:lpstr>管理SciFinder帐号</vt:lpstr>
      <vt:lpstr>管理用户信息</vt:lpstr>
      <vt:lpstr>查看并下载使用统计</vt:lpstr>
      <vt:lpstr>管理自己的账号信息</vt:lpstr>
      <vt:lpstr>议程</vt:lpstr>
      <vt:lpstr>STN: 专利专家的选择</vt:lpstr>
      <vt:lpstr>STN: 回答至关重要商业决策问题所需的内容、检索功能和可靠性</vt:lpstr>
      <vt:lpstr>在一个整合的平台访问全球专利、非专利和物质信息</vt:lpstr>
      <vt:lpstr>新版STN改变了检索体验并提供全新检索方式和独特见解</vt:lpstr>
      <vt:lpstr>现有技术检索和分析解决方案</vt:lpstr>
      <vt:lpstr>项目导向工作流程--保证了检索的持续性并能使用户重复使用检索式、词库列表及其他结果集</vt:lpstr>
      <vt:lpstr>互动直观界面—在检索式、结果集和检索历史间无缝转换</vt:lpstr>
      <vt:lpstr>余敏</vt:lpstr>
    </vt:vector>
  </TitlesOfParts>
  <Company>CAS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Sentence case, Arial, 32, RGB:0-121-193</dc:title>
  <dc:creator>Joseph, Ramona</dc:creator>
  <cp:lastModifiedBy>Yu, Sunny</cp:lastModifiedBy>
  <cp:revision>76</cp:revision>
  <cp:lastPrinted>2014-09-15T21:23:56Z</cp:lastPrinted>
  <dcterms:created xsi:type="dcterms:W3CDTF">2015-02-20T18:45:49Z</dcterms:created>
  <dcterms:modified xsi:type="dcterms:W3CDTF">2015-04-23T01:58:36Z</dcterms:modified>
</cp:coreProperties>
</file>