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activeX/activeX1.bin" ContentType="application/vnd.ms-office.activeX"/>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 id="2147483676" r:id="rId3"/>
  </p:sldMasterIdLst>
  <p:notesMasterIdLst>
    <p:notesMasterId r:id="rId52"/>
  </p:notesMasterIdLst>
  <p:handoutMasterIdLst>
    <p:handoutMasterId r:id="rId53"/>
  </p:handoutMasterIdLst>
  <p:sldIdLst>
    <p:sldId id="258" r:id="rId4"/>
    <p:sldId id="260" r:id="rId5"/>
    <p:sldId id="275" r:id="rId6"/>
    <p:sldId id="269" r:id="rId7"/>
    <p:sldId id="270" r:id="rId8"/>
    <p:sldId id="271" r:id="rId9"/>
    <p:sldId id="276" r:id="rId10"/>
    <p:sldId id="277" r:id="rId11"/>
    <p:sldId id="278" r:id="rId12"/>
    <p:sldId id="272" r:id="rId13"/>
    <p:sldId id="280" r:id="rId14"/>
    <p:sldId id="281" r:id="rId15"/>
    <p:sldId id="282" r:id="rId16"/>
    <p:sldId id="283" r:id="rId17"/>
    <p:sldId id="284" r:id="rId18"/>
    <p:sldId id="285" r:id="rId19"/>
    <p:sldId id="286" r:id="rId20"/>
    <p:sldId id="287" r:id="rId21"/>
    <p:sldId id="288" r:id="rId22"/>
    <p:sldId id="289" r:id="rId23"/>
    <p:sldId id="290" r:id="rId24"/>
    <p:sldId id="273" r:id="rId25"/>
    <p:sldId id="291" r:id="rId26"/>
    <p:sldId id="292" r:id="rId27"/>
    <p:sldId id="293" r:id="rId28"/>
    <p:sldId id="294" r:id="rId29"/>
    <p:sldId id="295" r:id="rId30"/>
    <p:sldId id="296" r:id="rId31"/>
    <p:sldId id="297" r:id="rId32"/>
    <p:sldId id="298" r:id="rId33"/>
    <p:sldId id="299" r:id="rId34"/>
    <p:sldId id="300" r:id="rId35"/>
    <p:sldId id="302" r:id="rId36"/>
    <p:sldId id="303" r:id="rId37"/>
    <p:sldId id="304" r:id="rId38"/>
    <p:sldId id="305" r:id="rId39"/>
    <p:sldId id="306" r:id="rId40"/>
    <p:sldId id="307" r:id="rId41"/>
    <p:sldId id="308" r:id="rId42"/>
    <p:sldId id="309" r:id="rId43"/>
    <p:sldId id="310" r:id="rId44"/>
    <p:sldId id="311" r:id="rId45"/>
    <p:sldId id="312" r:id="rId46"/>
    <p:sldId id="313" r:id="rId47"/>
    <p:sldId id="314" r:id="rId48"/>
    <p:sldId id="315" r:id="rId49"/>
    <p:sldId id="316" r:id="rId50"/>
    <p:sldId id="318"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B00"/>
    <a:srgbClr val="009B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5324" autoAdjust="0"/>
  </p:normalViewPr>
  <p:slideViewPr>
    <p:cSldViewPr snapToGrid="0">
      <p:cViewPr varScale="1">
        <p:scale>
          <a:sx n="116" d="100"/>
          <a:sy n="116" d="100"/>
        </p:scale>
        <p:origin x="336" y="84"/>
      </p:cViewPr>
      <p:guideLst>
        <p:guide orient="horz" pos="2160"/>
        <p:guide pos="3840"/>
      </p:guideLst>
    </p:cSldViewPr>
  </p:slideViewPr>
  <p:notesTextViewPr>
    <p:cViewPr>
      <p:scale>
        <a:sx n="3" d="2"/>
        <a:sy n="3" d="2"/>
      </p:scale>
      <p:origin x="0" y="0"/>
    </p:cViewPr>
  </p:notesTextViewPr>
  <p:notesViewPr>
    <p:cSldViewPr snapToGrid="0">
      <p:cViewPr varScale="1">
        <p:scale>
          <a:sx n="68" d="100"/>
          <a:sy n="68" d="100"/>
        </p:scale>
        <p:origin x="2808"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1.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handoutMaster" Target="handoutMasters/handoutMaster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6E182020-F460-11CE-9BCD-00AA00608E01}"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lang="zh-CN" sz="1200"/>
            </a:lvl1pPr>
          </a:lstStyle>
          <a:p>
            <a:endParaRPr lang="zh-CN" dirty="0">
              <a:ea typeface="Microsoft YaHei UI"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latinLnBrk="0">
              <a:defRPr lang="zh-CN" sz="1200"/>
            </a:lvl1pPr>
          </a:lstStyle>
          <a:p>
            <a:fld id="{30E08F2E-5F06-4CE2-A139-452A1382A6F0}" type="datetimeFigureOut">
              <a:rPr lang="en-US" altLang="zh-CN">
                <a:ea typeface="Microsoft YaHei UI" panose="020B0503020204020204" pitchFamily="34" charset="-122"/>
              </a:rPr>
              <a:t>3/10/2015</a:t>
            </a:fld>
            <a:endParaRPr lang="zh-CN" dirty="0">
              <a:ea typeface="Microsoft YaHei UI"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latinLnBrk="0">
              <a:defRPr lang="zh-CN" sz="1200"/>
            </a:lvl1pPr>
          </a:lstStyle>
          <a:p>
            <a:endParaRPr lang="zh-CN" dirty="0">
              <a:ea typeface="Microsoft YaHei UI" panose="020B0503020204020204" pitchFamily="34" charset="-122"/>
            </a:endParaRPr>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latinLnBrk="0">
              <a:defRPr lang="zh-CN" sz="1200"/>
            </a:lvl1pPr>
          </a:lstStyle>
          <a:p>
            <a:fld id="{B828588A-5C4E-401A-AECC-B6F63A9DE965}" type="slidenum">
              <a:rPr lang="zh-CN">
                <a:ea typeface="Microsoft YaHei UI" panose="020B0503020204020204" pitchFamily="34" charset="-122"/>
              </a:rPr>
              <a:t>‹#›</a:t>
            </a:fld>
            <a:endParaRPr lang="zh-CN" dirty="0">
              <a:ea typeface="Microsoft YaHei UI" panose="020B0503020204020204" pitchFamily="34" charset="-122"/>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lang="zh-CN" sz="1200">
                <a:ea typeface="Microsoft YaHei UI"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latinLnBrk="0">
              <a:defRPr lang="zh-CN" sz="1200">
                <a:ea typeface="Microsoft YaHei UI" panose="020B0503020204020204" pitchFamily="34" charset="-122"/>
              </a:defRPr>
            </a:lvl1pPr>
          </a:lstStyle>
          <a:p>
            <a:fld id="{1A4C5DC6-1594-414D-9341-ABA08739246C}" type="datetimeFigureOut">
              <a:rPr lang="en-US" altLang="zh-CN" smtClean="0"/>
              <a:pPr/>
              <a:t>3/10/2015</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dirty="0"/>
              <a:t>单击此处编辑母版文本样式</a:t>
            </a:r>
          </a:p>
          <a:p>
            <a:pPr lvl="1"/>
            <a:r>
              <a:rPr lang="zh-CN" dirty="0"/>
              <a:t>第二级</a:t>
            </a:r>
          </a:p>
          <a:p>
            <a:pPr lvl="2"/>
            <a:r>
              <a:rPr lang="zh-CN" dirty="0"/>
              <a:t>第三级</a:t>
            </a:r>
          </a:p>
          <a:p>
            <a:pPr lvl="3"/>
            <a:r>
              <a:rPr lang="zh-CN" dirty="0"/>
              <a:t>第四级</a:t>
            </a:r>
          </a:p>
          <a:p>
            <a:pPr lvl="4"/>
            <a:r>
              <a:rPr lang="zh-CN"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latinLnBrk="0">
              <a:defRPr lang="zh-CN" sz="1200">
                <a:ea typeface="Microsoft YaHei UI" panose="020B0503020204020204" pitchFamily="34" charset="-122"/>
              </a:defRPr>
            </a:lvl1pPr>
          </a:lstStyle>
          <a:p>
            <a:endParaRPr lang="zh-CN" altLang="en-US" dirty="0"/>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latinLnBrk="0">
              <a:defRPr lang="zh-CN" sz="1200">
                <a:ea typeface="Microsoft YaHei UI" panose="020B0503020204020204" pitchFamily="34" charset="-122"/>
              </a:defRPr>
            </a:lvl1pPr>
          </a:lstStyle>
          <a:p>
            <a:fld id="{77542409-6A04-4DC6-AC3A-D3758287A8F2}" type="slidenum">
              <a:rPr lang="en-US" altLang="zh-CN" smtClean="0"/>
              <a:pPr/>
              <a:t>‹#›</a:t>
            </a:fld>
            <a:endParaRPr lang="en-US" altLang="zh-CN" dirty="0"/>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lang="zh-CN" sz="1200" kern="1200">
        <a:solidFill>
          <a:schemeClr val="tx1"/>
        </a:solidFill>
        <a:latin typeface="+mn-lt"/>
        <a:ea typeface="Microsoft YaHei UI" panose="020B0503020204020204" pitchFamily="34" charset="-122"/>
        <a:cs typeface="+mn-cs"/>
      </a:defRPr>
    </a:lvl1pPr>
    <a:lvl2pPr marL="457200" algn="l" defTabSz="914400" rtl="0" eaLnBrk="1" latinLnBrk="0" hangingPunct="1">
      <a:defRPr lang="zh-CN" sz="1200" kern="1200">
        <a:solidFill>
          <a:schemeClr val="tx1"/>
        </a:solidFill>
        <a:latin typeface="+mn-lt"/>
        <a:ea typeface="Microsoft YaHei UI" panose="020B0503020204020204" pitchFamily="34" charset="-122"/>
        <a:cs typeface="+mn-cs"/>
      </a:defRPr>
    </a:lvl2pPr>
    <a:lvl3pPr marL="914400" algn="l" defTabSz="914400" rtl="0" eaLnBrk="1" latinLnBrk="0" hangingPunct="1">
      <a:defRPr lang="zh-CN" sz="1200" kern="1200">
        <a:solidFill>
          <a:schemeClr val="tx1"/>
        </a:solidFill>
        <a:latin typeface="+mn-lt"/>
        <a:ea typeface="Microsoft YaHei UI" panose="020B0503020204020204" pitchFamily="34" charset="-122"/>
        <a:cs typeface="+mn-cs"/>
      </a:defRPr>
    </a:lvl3pPr>
    <a:lvl4pPr marL="1371600" algn="l" defTabSz="914400" rtl="0" eaLnBrk="1" latinLnBrk="0" hangingPunct="1">
      <a:defRPr lang="zh-CN" sz="1200" kern="1200">
        <a:solidFill>
          <a:schemeClr val="tx1"/>
        </a:solidFill>
        <a:latin typeface="+mn-lt"/>
        <a:ea typeface="Microsoft YaHei UI" panose="020B0503020204020204" pitchFamily="34" charset="-122"/>
        <a:cs typeface="+mn-cs"/>
      </a:defRPr>
    </a:lvl4pPr>
    <a:lvl5pPr marL="1828800" algn="l" defTabSz="914400" rtl="0" eaLnBrk="1" latinLnBrk="0" hangingPunct="1">
      <a:defRPr lang="zh-CN" sz="1200" kern="1200">
        <a:solidFill>
          <a:schemeClr val="tx1"/>
        </a:solidFill>
        <a:latin typeface="+mn-lt"/>
        <a:ea typeface="Microsoft YaHei UI" panose="020B0503020204020204" pitchFamily="34" charset="-122"/>
        <a:cs typeface="+mn-cs"/>
      </a:defRPr>
    </a:lvl5pPr>
    <a:lvl6pPr marL="2286000" algn="l" defTabSz="914400" rtl="0" eaLnBrk="1" latinLnBrk="0" hangingPunct="1">
      <a:defRPr lang="zh-CN" sz="1200" kern="1200">
        <a:solidFill>
          <a:schemeClr val="tx1"/>
        </a:solidFill>
        <a:latin typeface="+mn-lt"/>
        <a:ea typeface="+mn-ea"/>
        <a:cs typeface="+mn-cs"/>
      </a:defRPr>
    </a:lvl6pPr>
    <a:lvl7pPr marL="2743200" algn="l" defTabSz="914400" rtl="0" eaLnBrk="1" latinLnBrk="0" hangingPunct="1">
      <a:defRPr lang="zh-CN" sz="1200" kern="1200">
        <a:solidFill>
          <a:schemeClr val="tx1"/>
        </a:solidFill>
        <a:latin typeface="+mn-lt"/>
        <a:ea typeface="+mn-ea"/>
        <a:cs typeface="+mn-cs"/>
      </a:defRPr>
    </a:lvl7pPr>
    <a:lvl8pPr marL="3200400" algn="l" defTabSz="914400" rtl="0" eaLnBrk="1" latinLnBrk="0" hangingPunct="1">
      <a:defRPr lang="zh-CN" sz="1200" kern="1200">
        <a:solidFill>
          <a:schemeClr val="tx1"/>
        </a:solidFill>
        <a:latin typeface="+mn-lt"/>
        <a:ea typeface="+mn-ea"/>
        <a:cs typeface="+mn-cs"/>
      </a:defRPr>
    </a:lvl8pPr>
    <a:lvl9pPr marL="3657600" algn="l" defTabSz="914400" rtl="0" eaLnBrk="1" latinLnBrk="0" hangingPunct="1">
      <a:defRPr lang="zh-CN"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p>
        </p:txBody>
      </p:sp>
      <p:sp>
        <p:nvSpPr>
          <p:cNvPr id="4" name="幻灯片编号占位符 3"/>
          <p:cNvSpPr>
            <a:spLocks noGrp="1"/>
          </p:cNvSpPr>
          <p:nvPr>
            <p:ph type="sldNum" sz="quarter" idx="10"/>
          </p:nvPr>
        </p:nvSpPr>
        <p:spPr/>
        <p:txBody>
          <a:bodyPr/>
          <a:lstStyle/>
          <a:p>
            <a:fld id="{77542409-6A04-4DC6-AC3A-D3758287A8F2}" type="slidenum">
              <a:rPr lang="zh-CN" smtClean="0"/>
              <a:t>1</a:t>
            </a:fld>
            <a:endParaRPr lang="zh-CN"/>
          </a:p>
        </p:txBody>
      </p:sp>
    </p:spTree>
    <p:extLst>
      <p:ext uri="{BB962C8B-B14F-4D97-AF65-F5344CB8AC3E}">
        <p14:creationId xmlns:p14="http://schemas.microsoft.com/office/powerpoint/2010/main" val="3300829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p>
        </p:txBody>
      </p:sp>
      <p:sp>
        <p:nvSpPr>
          <p:cNvPr id="4" name="幻灯片编号占位符 3"/>
          <p:cNvSpPr>
            <a:spLocks noGrp="1"/>
          </p:cNvSpPr>
          <p:nvPr>
            <p:ph type="sldNum" sz="quarter" idx="10"/>
          </p:nvPr>
        </p:nvSpPr>
        <p:spPr/>
        <p:txBody>
          <a:bodyPr/>
          <a:lstStyle/>
          <a:p>
            <a:fld id="{77542409-6A04-4DC6-AC3A-D3758287A8F2}" type="slidenum">
              <a:rPr lang="zh-CN" smtClean="0"/>
              <a:t>2</a:t>
            </a:fld>
            <a:endParaRPr lang="zh-CN"/>
          </a:p>
        </p:txBody>
      </p:sp>
    </p:spTree>
    <p:extLst>
      <p:ext uri="{BB962C8B-B14F-4D97-AF65-F5344CB8AC3E}">
        <p14:creationId xmlns:p14="http://schemas.microsoft.com/office/powerpoint/2010/main" val="3661799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p>
        </p:txBody>
      </p:sp>
      <p:sp>
        <p:nvSpPr>
          <p:cNvPr id="4" name="幻灯片编号占位符 3"/>
          <p:cNvSpPr>
            <a:spLocks noGrp="1"/>
          </p:cNvSpPr>
          <p:nvPr>
            <p:ph type="sldNum" sz="quarter" idx="10"/>
          </p:nvPr>
        </p:nvSpPr>
        <p:spPr/>
        <p:txBody>
          <a:bodyPr/>
          <a:lstStyle/>
          <a:p>
            <a:fld id="{77542409-6A04-4DC6-AC3A-D3758287A8F2}" type="slidenum">
              <a:rPr lang="en-US" altLang="zh-CN" smtClean="0"/>
              <a:t>3</a:t>
            </a:fld>
            <a:endParaRPr lang="zh-CN"/>
          </a:p>
        </p:txBody>
      </p:sp>
    </p:spTree>
    <p:extLst>
      <p:ext uri="{BB962C8B-B14F-4D97-AF65-F5344CB8AC3E}">
        <p14:creationId xmlns:p14="http://schemas.microsoft.com/office/powerpoint/2010/main" val="4984995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8" name="图片 7" descr="深蓝色的天空中漂浮着朵朵白云" title="幻灯片设计图片"/>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sp>
        <p:nvSpPr>
          <p:cNvPr id="9" name="矩形 8"/>
          <p:cNvSpPr/>
          <p:nvPr/>
        </p:nvSpPr>
        <p:spPr>
          <a:xfrm>
            <a:off x="1600200" y="0"/>
            <a:ext cx="5029200" cy="5943600"/>
          </a:xfrm>
          <a:prstGeom prst="rect">
            <a:avLst/>
          </a:prstGeom>
          <a:solidFill>
            <a:srgbClr val="FF9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dirty="0">
              <a:ea typeface="Microsoft YaHei UI" panose="020B0503020204020204" pitchFamily="34" charset="-122"/>
            </a:endParaRPr>
          </a:p>
        </p:txBody>
      </p:sp>
      <p:pic>
        <p:nvPicPr>
          <p:cNvPr id="10" name="图片 9" descr="植物出芽特写" title="幻灯片设计图片"/>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图片 10" descr="波形" title="幻灯片设计图片"/>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
        <p:nvSpPr>
          <p:cNvPr id="2" name="标题 1"/>
          <p:cNvSpPr>
            <a:spLocks noGrp="1"/>
          </p:cNvSpPr>
          <p:nvPr>
            <p:ph type="ctrTitle"/>
          </p:nvPr>
        </p:nvSpPr>
        <p:spPr>
          <a:xfrm>
            <a:off x="1751777" y="3019706"/>
            <a:ext cx="4846320" cy="2387600"/>
          </a:xfrm>
        </p:spPr>
        <p:txBody>
          <a:bodyPr anchor="b">
            <a:normAutofit/>
          </a:bodyPr>
          <a:lstStyle>
            <a:lvl1pPr algn="l" latinLnBrk="0">
              <a:lnSpc>
                <a:spcPct val="90000"/>
              </a:lnSpc>
              <a:defRPr lang="zh-CN" sz="4800">
                <a:solidFill>
                  <a:schemeClr val="bg1"/>
                </a:solidFill>
              </a:defRPr>
            </a:lvl1pPr>
          </a:lstStyle>
          <a:p>
            <a:r>
              <a:rPr lang="zh-CN" altLang="en-US" smtClean="0"/>
              <a:t>单击此处编辑母版标题样式</a:t>
            </a:r>
            <a:endParaRPr lang="zh-CN" dirty="0"/>
          </a:p>
        </p:txBody>
      </p:sp>
      <p:sp>
        <p:nvSpPr>
          <p:cNvPr id="3" name="副标题 2"/>
          <p:cNvSpPr>
            <a:spLocks noGrp="1"/>
          </p:cNvSpPr>
          <p:nvPr>
            <p:ph type="subTitle" idx="1"/>
          </p:nvPr>
        </p:nvSpPr>
        <p:spPr>
          <a:xfrm>
            <a:off x="1751777" y="5381894"/>
            <a:ext cx="4846320" cy="448056"/>
          </a:xfrm>
        </p:spPr>
        <p:txBody>
          <a:bodyPr>
            <a:normAutofit/>
          </a:bodyPr>
          <a:lstStyle>
            <a:lvl1pPr marL="0" indent="0" algn="l" latinLnBrk="0">
              <a:spcBef>
                <a:spcPts val="0"/>
              </a:spcBef>
              <a:buNone/>
              <a:defRPr lang="zh-CN" sz="1800">
                <a:solidFill>
                  <a:schemeClr val="bg1"/>
                </a:solidFill>
              </a:defRPr>
            </a:lvl1pPr>
            <a:lvl2pPr marL="457200" indent="0" algn="ctr" latinLnBrk="0">
              <a:buNone/>
              <a:defRPr lang="zh-CN" sz="2000"/>
            </a:lvl2pPr>
            <a:lvl3pPr marL="914400" indent="0" algn="ctr" latinLnBrk="0">
              <a:buNone/>
              <a:defRPr lang="zh-CN" sz="1800"/>
            </a:lvl3pPr>
            <a:lvl4pPr marL="1371600" indent="0" algn="ctr" latinLnBrk="0">
              <a:buNone/>
              <a:defRPr lang="zh-CN" sz="1600"/>
            </a:lvl4pPr>
            <a:lvl5pPr marL="1828800" indent="0" algn="ctr" latinLnBrk="0">
              <a:buNone/>
              <a:defRPr lang="zh-CN" sz="1600"/>
            </a:lvl5pPr>
            <a:lvl6pPr marL="2286000" indent="0" algn="ctr" latinLnBrk="0">
              <a:buNone/>
              <a:defRPr lang="zh-CN" sz="1600"/>
            </a:lvl6pPr>
            <a:lvl7pPr marL="2743200" indent="0" algn="ctr" latinLnBrk="0">
              <a:buNone/>
              <a:defRPr lang="zh-CN" sz="1600"/>
            </a:lvl7pPr>
            <a:lvl8pPr marL="3200400" indent="0" algn="ctr" latinLnBrk="0">
              <a:buNone/>
              <a:defRPr lang="zh-CN" sz="1600"/>
            </a:lvl8pPr>
            <a:lvl9pPr marL="3657600" indent="0" algn="ctr" latinLnBrk="0">
              <a:buNone/>
              <a:defRPr lang="zh-CN" sz="1600"/>
            </a:lvl9pPr>
          </a:lstStyle>
          <a:p>
            <a:r>
              <a:rPr lang="zh-CN" altLang="en-US" smtClean="0"/>
              <a:t>单击此处编辑母版副标题样式</a:t>
            </a:r>
            <a:endParaRPr lang="zh-CN" dirty="0"/>
          </a:p>
        </p:txBody>
      </p:sp>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dirty="0"/>
          </a:p>
        </p:txBody>
      </p:sp>
      <p:sp>
        <p:nvSpPr>
          <p:cNvPr id="4" name="文本框 3"/>
          <p:cNvSpPr txBox="1"/>
          <p:nvPr userDrawn="1"/>
        </p:nvSpPr>
        <p:spPr>
          <a:xfrm>
            <a:off x="4588328" y="6613072"/>
            <a:ext cx="5470071" cy="276999"/>
          </a:xfrm>
          <a:prstGeom prst="rect">
            <a:avLst/>
          </a:prstGeom>
          <a:noFill/>
        </p:spPr>
        <p:txBody>
          <a:bodyPr wrap="square" rtlCol="0">
            <a:spAutoFit/>
          </a:bodyPr>
          <a:lstStyle/>
          <a:p>
            <a:r>
              <a:rPr lang="zh-CN" altLang="en-US" sz="1200" dirty="0" smtClean="0">
                <a:solidFill>
                  <a:schemeClr val="bg1"/>
                </a:solidFill>
                <a:latin typeface="微软雅黑" panose="020B0503020204020204" pitchFamily="34" charset="-122"/>
                <a:ea typeface="微软雅黑" panose="020B0503020204020204" pitchFamily="34" charset="-122"/>
              </a:rPr>
              <a:t>中国资讯行（国际）有限公司                     北京精讯云顿数据软件有限公司 </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8" name="矩形 7"/>
          <p:cNvSpPr/>
          <p:nvPr/>
        </p:nvSpPr>
        <p:spPr>
          <a:xfrm>
            <a:off x="1600199" y="2059146"/>
            <a:ext cx="7199696" cy="3886200"/>
          </a:xfrm>
          <a:prstGeom prst="rect">
            <a:avLst/>
          </a:prstGeom>
          <a:solidFill>
            <a:srgbClr val="FF9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dirty="0">
              <a:ea typeface="Microsoft YaHei UI" panose="020B0503020204020204" pitchFamily="34" charset="-122"/>
            </a:endParaRPr>
          </a:p>
        </p:txBody>
      </p:sp>
      <p:sp>
        <p:nvSpPr>
          <p:cNvPr id="2" name="标题 1"/>
          <p:cNvSpPr>
            <a:spLocks noGrp="1"/>
          </p:cNvSpPr>
          <p:nvPr>
            <p:ph type="title"/>
          </p:nvPr>
        </p:nvSpPr>
        <p:spPr>
          <a:xfrm>
            <a:off x="1751777" y="2263913"/>
            <a:ext cx="6949440" cy="3143393"/>
          </a:xfrm>
        </p:spPr>
        <p:txBody>
          <a:bodyPr anchor="b"/>
          <a:lstStyle>
            <a:lvl1pPr latinLnBrk="0">
              <a:defRPr lang="zh-CN" sz="6000">
                <a:solidFill>
                  <a:schemeClr val="bg1"/>
                </a:solidFill>
              </a:defRPr>
            </a:lvl1pPr>
          </a:lstStyle>
          <a:p>
            <a:r>
              <a:rPr lang="zh-CN" altLang="en-US" smtClean="0"/>
              <a:t>单击此处编辑母版标题样式</a:t>
            </a:r>
            <a:endParaRPr lang="zh-CN" dirty="0"/>
          </a:p>
        </p:txBody>
      </p:sp>
      <p:sp>
        <p:nvSpPr>
          <p:cNvPr id="3" name="文本占位符 2"/>
          <p:cNvSpPr>
            <a:spLocks noGrp="1"/>
          </p:cNvSpPr>
          <p:nvPr>
            <p:ph type="body" idx="1"/>
          </p:nvPr>
        </p:nvSpPr>
        <p:spPr>
          <a:xfrm>
            <a:off x="1751777" y="5381893"/>
            <a:ext cx="6949440" cy="449523"/>
          </a:xfrm>
        </p:spPr>
        <p:txBody>
          <a:bodyPr/>
          <a:lstStyle>
            <a:lvl1pPr marL="0" indent="0" latinLnBrk="0">
              <a:spcBef>
                <a:spcPts val="0"/>
              </a:spcBef>
              <a:buNone/>
              <a:defRPr lang="zh-CN" sz="2400">
                <a:solidFill>
                  <a:schemeClr val="bg1"/>
                </a:solidFill>
              </a:defRPr>
            </a:lvl1pPr>
            <a:lvl2pPr marL="457200" indent="0" latinLnBrk="0">
              <a:buNone/>
              <a:defRPr lang="zh-CN" sz="2000"/>
            </a:lvl2pPr>
            <a:lvl3pPr marL="914400" indent="0" latinLnBrk="0">
              <a:buNone/>
              <a:defRPr lang="zh-CN" sz="1800"/>
            </a:lvl3pPr>
            <a:lvl4pPr marL="1371600" indent="0" latinLnBrk="0">
              <a:buNone/>
              <a:defRPr lang="zh-CN" sz="1600"/>
            </a:lvl4pPr>
            <a:lvl5pPr marL="1828800" indent="0" latinLnBrk="0">
              <a:buNone/>
              <a:defRPr lang="zh-CN" sz="1600"/>
            </a:lvl5pPr>
            <a:lvl6pPr marL="2286000" indent="0" latinLnBrk="0">
              <a:buNone/>
              <a:defRPr lang="zh-CN" sz="1600"/>
            </a:lvl6pPr>
            <a:lvl7pPr marL="2743200" indent="0" latinLnBrk="0">
              <a:buNone/>
              <a:defRPr lang="zh-CN" sz="1600"/>
            </a:lvl7pPr>
            <a:lvl8pPr marL="3200400" indent="0" latinLnBrk="0">
              <a:buNone/>
              <a:defRPr lang="zh-CN" sz="1600"/>
            </a:lvl8pPr>
            <a:lvl9pPr marL="3657600" indent="0" latinLnBrk="0">
              <a:buNone/>
              <a:defRPr lang="zh-CN" sz="1600"/>
            </a:lvl9pPr>
          </a:lstStyle>
          <a:p>
            <a:pPr lvl="0"/>
            <a:r>
              <a:rPr lang="zh-CN" altLang="en-US" smtClean="0"/>
              <a:t>单击此处编辑母版文本样式</a:t>
            </a:r>
          </a:p>
        </p:txBody>
      </p:sp>
      <p:pic>
        <p:nvPicPr>
          <p:cNvPr id="9" name="图片 8" descr="波形" title="幻灯片设计图片"/>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pic>
        <p:nvPicPr>
          <p:cNvPr id="11" name="图片 10" descr="绿色植物特写" title="幻灯片设计图片"/>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节标题">
    <p:spTree>
      <p:nvGrpSpPr>
        <p:cNvPr id="1" name=""/>
        <p:cNvGrpSpPr/>
        <p:nvPr/>
      </p:nvGrpSpPr>
      <p:grpSpPr>
        <a:xfrm>
          <a:off x="0" y="0"/>
          <a:ext cx="0" cy="0"/>
          <a:chOff x="0" y="0"/>
          <a:chExt cx="0" cy="0"/>
        </a:xfrm>
      </p:grpSpPr>
      <p:sp>
        <p:nvSpPr>
          <p:cNvPr id="8" name="矩形 7"/>
          <p:cNvSpPr/>
          <p:nvPr/>
        </p:nvSpPr>
        <p:spPr>
          <a:xfrm>
            <a:off x="1600199" y="2059146"/>
            <a:ext cx="7199696" cy="388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dirty="0">
              <a:ea typeface="Microsoft YaHei UI" panose="020B0503020204020204" pitchFamily="34" charset="-122"/>
            </a:endParaRPr>
          </a:p>
        </p:txBody>
      </p:sp>
      <p:sp>
        <p:nvSpPr>
          <p:cNvPr id="2" name="标题 1"/>
          <p:cNvSpPr>
            <a:spLocks noGrp="1"/>
          </p:cNvSpPr>
          <p:nvPr>
            <p:ph type="title"/>
          </p:nvPr>
        </p:nvSpPr>
        <p:spPr>
          <a:xfrm>
            <a:off x="1751777" y="2263913"/>
            <a:ext cx="6949440" cy="3143393"/>
          </a:xfrm>
        </p:spPr>
        <p:txBody>
          <a:bodyPr anchor="b"/>
          <a:lstStyle>
            <a:lvl1pPr latinLnBrk="0">
              <a:defRPr lang="zh-CN" sz="6000">
                <a:solidFill>
                  <a:schemeClr val="bg1"/>
                </a:solidFill>
              </a:defRPr>
            </a:lvl1pPr>
          </a:lstStyle>
          <a:p>
            <a:r>
              <a:rPr lang="zh-CN" altLang="en-US" smtClean="0"/>
              <a:t>单击此处编辑母版标题样式</a:t>
            </a:r>
            <a:endParaRPr lang="zh-CN" dirty="0"/>
          </a:p>
        </p:txBody>
      </p:sp>
      <p:sp>
        <p:nvSpPr>
          <p:cNvPr id="3" name="文本占位符 2"/>
          <p:cNvSpPr>
            <a:spLocks noGrp="1"/>
          </p:cNvSpPr>
          <p:nvPr>
            <p:ph type="body" idx="1"/>
          </p:nvPr>
        </p:nvSpPr>
        <p:spPr>
          <a:xfrm>
            <a:off x="1751777" y="5381893"/>
            <a:ext cx="6949440" cy="449523"/>
          </a:xfrm>
        </p:spPr>
        <p:txBody>
          <a:bodyPr/>
          <a:lstStyle>
            <a:lvl1pPr marL="0" indent="0" latinLnBrk="0">
              <a:spcBef>
                <a:spcPts val="0"/>
              </a:spcBef>
              <a:buNone/>
              <a:defRPr lang="zh-CN" sz="2400">
                <a:solidFill>
                  <a:schemeClr val="bg1"/>
                </a:solidFill>
              </a:defRPr>
            </a:lvl1pPr>
            <a:lvl2pPr marL="457200" indent="0" latinLnBrk="0">
              <a:buNone/>
              <a:defRPr lang="zh-CN" sz="2000"/>
            </a:lvl2pPr>
            <a:lvl3pPr marL="914400" indent="0" latinLnBrk="0">
              <a:buNone/>
              <a:defRPr lang="zh-CN" sz="1800"/>
            </a:lvl3pPr>
            <a:lvl4pPr marL="1371600" indent="0" latinLnBrk="0">
              <a:buNone/>
              <a:defRPr lang="zh-CN" sz="1600"/>
            </a:lvl4pPr>
            <a:lvl5pPr marL="1828800" indent="0" latinLnBrk="0">
              <a:buNone/>
              <a:defRPr lang="zh-CN" sz="1600"/>
            </a:lvl5pPr>
            <a:lvl6pPr marL="2286000" indent="0" latinLnBrk="0">
              <a:buNone/>
              <a:defRPr lang="zh-CN" sz="1600"/>
            </a:lvl6pPr>
            <a:lvl7pPr marL="2743200" indent="0" latinLnBrk="0">
              <a:buNone/>
              <a:defRPr lang="zh-CN" sz="1600"/>
            </a:lvl7pPr>
            <a:lvl8pPr marL="3200400" indent="0" latinLnBrk="0">
              <a:buNone/>
              <a:defRPr lang="zh-CN" sz="1600"/>
            </a:lvl8pPr>
            <a:lvl9pPr marL="3657600" indent="0" latinLnBrk="0">
              <a:buNone/>
              <a:defRPr lang="zh-CN" sz="1600"/>
            </a:lvl9pPr>
          </a:lstStyle>
          <a:p>
            <a:pPr lvl="0"/>
            <a:r>
              <a:rPr lang="zh-CN" altLang="en-US" smtClean="0"/>
              <a:t>单击此处编辑母版文本样式</a:t>
            </a:r>
          </a:p>
        </p:txBody>
      </p:sp>
      <p:pic>
        <p:nvPicPr>
          <p:cNvPr id="9" name="图片 8" descr="波形" title="幻灯片设计图片"/>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pic>
        <p:nvPicPr>
          <p:cNvPr id="11" name="图片 10" descr="绿色植物特写" title="幻灯片设计图片"/>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spTree>
    <p:extLst>
      <p:ext uri="{BB962C8B-B14F-4D97-AF65-F5344CB8AC3E}">
        <p14:creationId xmlns:p14="http://schemas.microsoft.com/office/powerpoint/2010/main" val="2773996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题注">
    <p:spTree>
      <p:nvGrpSpPr>
        <p:cNvPr id="1" name=""/>
        <p:cNvGrpSpPr/>
        <p:nvPr/>
      </p:nvGrpSpPr>
      <p:grpSpPr>
        <a:xfrm>
          <a:off x="0" y="0"/>
          <a:ext cx="0" cy="0"/>
          <a:chOff x="0" y="0"/>
          <a:chExt cx="0" cy="0"/>
        </a:xfrm>
      </p:grpSpPr>
      <p:sp>
        <p:nvSpPr>
          <p:cNvPr id="2" name="标题 1"/>
          <p:cNvSpPr>
            <a:spLocks noGrp="1"/>
          </p:cNvSpPr>
          <p:nvPr>
            <p:ph type="title"/>
          </p:nvPr>
        </p:nvSpPr>
        <p:spPr>
          <a:xfrm>
            <a:off x="6626679" y="919616"/>
            <a:ext cx="4155622" cy="2532888"/>
          </a:xfrm>
        </p:spPr>
        <p:txBody>
          <a:bodyPr anchor="b"/>
          <a:lstStyle>
            <a:lvl1pPr latinLnBrk="0">
              <a:defRPr lang="zh-CN" sz="3200"/>
            </a:lvl1pPr>
          </a:lstStyle>
          <a:p>
            <a:r>
              <a:rPr lang="zh-CN" altLang="en-US" smtClean="0"/>
              <a:t>单击此处编辑母版标题样式</a:t>
            </a:r>
            <a:endParaRPr lang="zh-CN"/>
          </a:p>
        </p:txBody>
      </p:sp>
      <p:sp>
        <p:nvSpPr>
          <p:cNvPr id="3" name="内容占位符 2"/>
          <p:cNvSpPr>
            <a:spLocks noGrp="1"/>
          </p:cNvSpPr>
          <p:nvPr>
            <p:ph idx="1"/>
          </p:nvPr>
        </p:nvSpPr>
        <p:spPr>
          <a:xfrm>
            <a:off x="1409699" y="915923"/>
            <a:ext cx="5216979" cy="5065776"/>
          </a:xfrm>
        </p:spPr>
        <p:txBody>
          <a:bodyPr/>
          <a:lstStyle>
            <a:lvl1pPr latinLnBrk="0">
              <a:defRPr lang="zh-CN" sz="2200"/>
            </a:lvl1pPr>
            <a:lvl2pPr latinLnBrk="0">
              <a:defRPr lang="zh-CN" sz="1800"/>
            </a:lvl2pPr>
            <a:lvl3pPr latinLnBrk="0">
              <a:defRPr lang="zh-CN" sz="1600"/>
            </a:lvl3pPr>
            <a:lvl4pPr latinLnBrk="0">
              <a:defRPr lang="zh-CN" sz="1600"/>
            </a:lvl4pPr>
            <a:lvl5pPr latinLnBrk="0">
              <a:defRPr lang="zh-CN" sz="1600"/>
            </a:lvl5pPr>
            <a:lvl6pPr latinLnBrk="0">
              <a:defRPr lang="zh-CN" sz="1600"/>
            </a:lvl6pPr>
            <a:lvl7pPr latinLnBrk="0">
              <a:defRPr lang="zh-CN" sz="1600"/>
            </a:lvl7pPr>
            <a:lvl8pPr latinLnBrk="0">
              <a:defRPr lang="zh-CN" sz="1600"/>
            </a:lvl8pPr>
            <a:lvl9pPr latinLnBrk="0">
              <a:defRPr lang="zh-CN"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4" name="文本占位符 3"/>
          <p:cNvSpPr>
            <a:spLocks noGrp="1"/>
          </p:cNvSpPr>
          <p:nvPr>
            <p:ph type="body" sz="half" idx="2"/>
          </p:nvPr>
        </p:nvSpPr>
        <p:spPr>
          <a:xfrm>
            <a:off x="6626679" y="3446396"/>
            <a:ext cx="4155622" cy="2535303"/>
          </a:xfrm>
        </p:spPr>
        <p:txBody>
          <a:bodyPr>
            <a:normAutofit/>
          </a:bodyPr>
          <a:lstStyle>
            <a:lvl1pPr marL="0" indent="0" latinLnBrk="0">
              <a:spcBef>
                <a:spcPts val="900"/>
              </a:spcBef>
              <a:buNone/>
              <a:defRPr lang="zh-CN" sz="1800"/>
            </a:lvl1pPr>
            <a:lvl2pPr marL="457200" indent="0" latinLnBrk="0">
              <a:buNone/>
              <a:defRPr lang="zh-CN" sz="1400"/>
            </a:lvl2pPr>
            <a:lvl3pPr marL="914400" indent="0" latinLnBrk="0">
              <a:buNone/>
              <a:defRPr lang="zh-CN" sz="1200"/>
            </a:lvl3pPr>
            <a:lvl4pPr marL="1371600" indent="0" latinLnBrk="0">
              <a:buNone/>
              <a:defRPr lang="zh-CN" sz="1000"/>
            </a:lvl4pPr>
            <a:lvl5pPr marL="1828800" indent="0" latinLnBrk="0">
              <a:buNone/>
              <a:defRPr lang="zh-CN" sz="1000"/>
            </a:lvl5pPr>
            <a:lvl6pPr marL="2286000" indent="0" latinLnBrk="0">
              <a:buNone/>
              <a:defRPr lang="zh-CN" sz="1000"/>
            </a:lvl6pPr>
            <a:lvl7pPr marL="2743200" indent="0" latinLnBrk="0">
              <a:buNone/>
              <a:defRPr lang="zh-CN" sz="1000"/>
            </a:lvl7pPr>
            <a:lvl8pPr marL="3200400" indent="0" latinLnBrk="0">
              <a:buNone/>
              <a:defRPr lang="zh-CN" sz="1000"/>
            </a:lvl8pPr>
            <a:lvl9pPr marL="3657600" indent="0" latinLnBrk="0">
              <a:buNone/>
              <a:defRPr lang="zh-CN" sz="1000"/>
            </a:lvl9pPr>
          </a:lstStyle>
          <a:p>
            <a:pPr lvl="0"/>
            <a:r>
              <a:rPr lang="zh-CN" altLang="en-US" smtClean="0"/>
              <a:t>单击此处编辑母版文本样式</a:t>
            </a:r>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200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矩形 10"/>
          <p:cNvSpPr/>
          <p:nvPr/>
        </p:nvSpPr>
        <p:spPr>
          <a:xfrm>
            <a:off x="1609344" y="6629400"/>
            <a:ext cx="10582656" cy="228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dirty="0">
              <a:solidFill>
                <a:schemeClr val="accent1">
                  <a:lumMod val="75000"/>
                </a:schemeClr>
              </a:solidFill>
              <a:ea typeface="Microsoft YaHei UI" panose="020B0503020204020204" pitchFamily="34" charset="-122"/>
            </a:endParaRPr>
          </a:p>
        </p:txBody>
      </p:sp>
      <p:sp>
        <p:nvSpPr>
          <p:cNvPr id="2" name="标题占位符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zh-CN" dirty="0"/>
              <a:t>单击此处编辑母版标题样式</a:t>
            </a:r>
          </a:p>
        </p:txBody>
      </p:sp>
      <p:sp>
        <p:nvSpPr>
          <p:cNvPr id="3" name="文本占位符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zh-CN" dirty="0"/>
              <a:t>单击此处编辑母版文本样式</a:t>
            </a:r>
          </a:p>
          <a:p>
            <a:pPr lvl="1"/>
            <a:r>
              <a:rPr lang="zh-CN" dirty="0"/>
              <a:t>第二级</a:t>
            </a:r>
          </a:p>
          <a:p>
            <a:pPr lvl="2"/>
            <a:r>
              <a:rPr lang="zh-CN" dirty="0"/>
              <a:t>第三级</a:t>
            </a:r>
          </a:p>
          <a:p>
            <a:pPr lvl="3"/>
            <a:r>
              <a:rPr lang="zh-CN" dirty="0"/>
              <a:t>第四级</a:t>
            </a:r>
          </a:p>
          <a:p>
            <a:pPr lvl="4"/>
            <a:r>
              <a:rPr lang="zh-CN" dirty="0"/>
              <a:t>第五级</a:t>
            </a:r>
          </a:p>
        </p:txBody>
      </p:sp>
      <p:sp>
        <p:nvSpPr>
          <p:cNvPr id="6" name="文本框 5"/>
          <p:cNvSpPr txBox="1"/>
          <p:nvPr userDrawn="1"/>
        </p:nvSpPr>
        <p:spPr>
          <a:xfrm>
            <a:off x="4588328" y="6613072"/>
            <a:ext cx="5470071" cy="276999"/>
          </a:xfrm>
          <a:prstGeom prst="rect">
            <a:avLst/>
          </a:prstGeom>
          <a:noFill/>
        </p:spPr>
        <p:txBody>
          <a:bodyPr wrap="square" rtlCol="0">
            <a:spAutoFit/>
          </a:bodyPr>
          <a:lstStyle/>
          <a:p>
            <a:r>
              <a:rPr lang="zh-CN" altLang="en-US" sz="1200" dirty="0" smtClean="0">
                <a:solidFill>
                  <a:schemeClr val="bg1"/>
                </a:solidFill>
                <a:latin typeface="微软雅黑" panose="020B0503020204020204" pitchFamily="34" charset="-122"/>
                <a:ea typeface="微软雅黑" panose="020B0503020204020204" pitchFamily="34" charset="-122"/>
              </a:rPr>
              <a:t>中国资讯行（国际）有限公司                     北京精讯云顿数据软件有限公司 </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914400" rtl="0" eaLnBrk="1" latinLnBrk="0" hangingPunct="1">
        <a:spcBef>
          <a:spcPct val="0"/>
        </a:spcBef>
        <a:buNone/>
        <a:defRPr lang="zh-CN" sz="3400" kern="1200">
          <a:solidFill>
            <a:schemeClr val="accent1"/>
          </a:solidFill>
          <a:latin typeface="+mj-lt"/>
          <a:ea typeface="Microsoft YaHei UI" panose="020B0503020204020204" pitchFamily="34" charset="-122"/>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lang="zh-CN" sz="2200" kern="1200">
          <a:solidFill>
            <a:schemeClr val="tx1"/>
          </a:solidFill>
          <a:latin typeface="+mn-lt"/>
          <a:ea typeface="Microsoft YaHei UI" panose="020B0503020204020204" pitchFamily="34" charset="-122"/>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lang="zh-CN" sz="1800" kern="1200">
          <a:solidFill>
            <a:schemeClr val="tx1"/>
          </a:solidFill>
          <a:latin typeface="+mn-lt"/>
          <a:ea typeface="Microsoft YaHei UI" panose="020B0503020204020204" pitchFamily="34" charset="-122"/>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lang="zh-CN" sz="1600" kern="1200">
          <a:solidFill>
            <a:schemeClr val="tx1"/>
          </a:solidFill>
          <a:latin typeface="+mn-lt"/>
          <a:ea typeface="Microsoft YaHei UI" panose="020B0503020204020204" pitchFamily="34" charset="-122"/>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lang="zh-CN" sz="1600" kern="1200">
          <a:solidFill>
            <a:schemeClr val="tx1"/>
          </a:solidFill>
          <a:latin typeface="+mn-lt"/>
          <a:ea typeface="Microsoft YaHei UI" panose="020B0503020204020204" pitchFamily="34" charset="-122"/>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lang="zh-CN" sz="1600" kern="1200">
          <a:solidFill>
            <a:schemeClr val="tx1"/>
          </a:solidFill>
          <a:latin typeface="+mn-lt"/>
          <a:ea typeface="Microsoft YaHei UI" panose="020B0503020204020204" pitchFamily="34" charset="-122"/>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lang="zh-CN"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lang="zh-CN"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lang="zh-CN"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lang="zh-CN" sz="1600" kern="1200">
          <a:solidFill>
            <a:schemeClr val="tx1"/>
          </a:solidFill>
          <a:latin typeface="+mn-lt"/>
          <a:ea typeface="+mn-ea"/>
          <a:cs typeface="+mn-cs"/>
        </a:defRPr>
      </a:lvl9pPr>
    </p:bodyStyle>
    <p:otherStyle>
      <a:defPPr>
        <a:defRPr lang="zh-CN"/>
      </a:defPPr>
      <a:lvl1pPr marL="0" algn="l" defTabSz="914400" rtl="0" eaLnBrk="1" latinLnBrk="0" hangingPunct="1">
        <a:defRPr lang="zh-CN" sz="1800" kern="1200">
          <a:solidFill>
            <a:schemeClr val="tx1"/>
          </a:solidFill>
          <a:latin typeface="+mn-lt"/>
          <a:ea typeface="+mn-ea"/>
          <a:cs typeface="+mn-cs"/>
        </a:defRPr>
      </a:lvl1pPr>
      <a:lvl2pPr marL="457200" algn="l" defTabSz="914400" rtl="0" eaLnBrk="1" latinLnBrk="0" hangingPunct="1">
        <a:defRPr lang="zh-CN" sz="1800" kern="1200">
          <a:solidFill>
            <a:schemeClr val="tx1"/>
          </a:solidFill>
          <a:latin typeface="+mn-lt"/>
          <a:ea typeface="+mn-ea"/>
          <a:cs typeface="+mn-cs"/>
        </a:defRPr>
      </a:lvl2pPr>
      <a:lvl3pPr marL="914400" algn="l" defTabSz="914400" rtl="0" eaLnBrk="1" latinLnBrk="0" hangingPunct="1">
        <a:defRPr lang="zh-CN" sz="1800" kern="1200">
          <a:solidFill>
            <a:schemeClr val="tx1"/>
          </a:solidFill>
          <a:latin typeface="+mn-lt"/>
          <a:ea typeface="+mn-ea"/>
          <a:cs typeface="+mn-cs"/>
        </a:defRPr>
      </a:lvl3pPr>
      <a:lvl4pPr marL="1371600" algn="l" defTabSz="914400" rtl="0" eaLnBrk="1" latinLnBrk="0" hangingPunct="1">
        <a:defRPr lang="zh-CN" sz="1800" kern="1200">
          <a:solidFill>
            <a:schemeClr val="tx1"/>
          </a:solidFill>
          <a:latin typeface="+mn-lt"/>
          <a:ea typeface="+mn-ea"/>
          <a:cs typeface="+mn-cs"/>
        </a:defRPr>
      </a:lvl4pPr>
      <a:lvl5pPr marL="1828800" algn="l" defTabSz="914400" rtl="0" eaLnBrk="1" latinLnBrk="0" hangingPunct="1">
        <a:defRPr lang="zh-CN" sz="1800" kern="1200">
          <a:solidFill>
            <a:schemeClr val="tx1"/>
          </a:solidFill>
          <a:latin typeface="+mn-lt"/>
          <a:ea typeface="+mn-ea"/>
          <a:cs typeface="+mn-cs"/>
        </a:defRPr>
      </a:lvl5pPr>
      <a:lvl6pPr marL="2286000" algn="l" defTabSz="914400" rtl="0" eaLnBrk="1" latinLnBrk="0" hangingPunct="1">
        <a:defRPr lang="zh-CN" sz="1800" kern="1200">
          <a:solidFill>
            <a:schemeClr val="tx1"/>
          </a:solidFill>
          <a:latin typeface="+mn-lt"/>
          <a:ea typeface="+mn-ea"/>
          <a:cs typeface="+mn-cs"/>
        </a:defRPr>
      </a:lvl6pPr>
      <a:lvl7pPr marL="2743200" algn="l" defTabSz="914400" rtl="0" eaLnBrk="1" latinLnBrk="0" hangingPunct="1">
        <a:defRPr lang="zh-CN" sz="1800" kern="1200">
          <a:solidFill>
            <a:schemeClr val="tx1"/>
          </a:solidFill>
          <a:latin typeface="+mn-lt"/>
          <a:ea typeface="+mn-ea"/>
          <a:cs typeface="+mn-cs"/>
        </a:defRPr>
      </a:lvl7pPr>
      <a:lvl8pPr marL="3200400" algn="l" defTabSz="914400" rtl="0" eaLnBrk="1" latinLnBrk="0" hangingPunct="1">
        <a:defRPr lang="zh-CN" sz="1800" kern="1200">
          <a:solidFill>
            <a:schemeClr val="tx1"/>
          </a:solidFill>
          <a:latin typeface="+mn-lt"/>
          <a:ea typeface="+mn-ea"/>
          <a:cs typeface="+mn-cs"/>
        </a:defRPr>
      </a:lvl8pPr>
      <a:lvl9pPr marL="3657600" algn="l" defTabSz="914400" rtl="0" eaLnBrk="1" latinLnBrk="0" hangingPunct="1">
        <a:defRPr lang="zh-CN"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7817290"/>
      </p:ext>
    </p:extLst>
  </p:cSld>
  <p:clrMap bg1="lt1" tx1="dk1" bg2="lt2" tx2="dk2" accent1="accent1" accent2="accent2" accent3="accent3" accent4="accent4" accent5="accent5" accent6="accent6" hlink="hlink" folHlink="folHlink"/>
  <p:sldLayoutIdLst>
    <p:sldLayoutId id="214748368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bjinfobank.com/"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8.xml"/><Relationship Id="rId1" Type="http://schemas.openxmlformats.org/officeDocument/2006/relationships/vmlDrawing" Target="../drawings/vmlDrawing3.vml"/><Relationship Id="rId4" Type="http://schemas.openxmlformats.org/officeDocument/2006/relationships/image" Target="../media/image26.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8.xml"/><Relationship Id="rId1" Type="http://schemas.openxmlformats.org/officeDocument/2006/relationships/vmlDrawing" Target="../drawings/vmlDrawing4.vml"/><Relationship Id="rId4" Type="http://schemas.openxmlformats.org/officeDocument/2006/relationships/image" Target="../media/image28.emf"/></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ontrol" Target="../activeX/activeX1.xml"/><Relationship Id="rId1" Type="http://schemas.openxmlformats.org/officeDocument/2006/relationships/vmlDrawing" Target="../drawings/vmlDrawing5.vml"/><Relationship Id="rId4" Type="http://schemas.openxmlformats.org/officeDocument/2006/relationships/image" Target="../media/image34.wm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8.xml"/><Relationship Id="rId1" Type="http://schemas.openxmlformats.org/officeDocument/2006/relationships/vmlDrawing" Target="../drawings/vmlDrawing6.vml"/><Relationship Id="rId4" Type="http://schemas.openxmlformats.org/officeDocument/2006/relationships/image" Target="../media/image42.emf"/></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package" Target="../embeddings/Microsoft_PowerPoint_____1.ppt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smtClean="0"/>
              <a:t>产品介绍</a:t>
            </a:r>
            <a:endParaRPr lang="zh-CN" dirty="0"/>
          </a:p>
        </p:txBody>
      </p:sp>
      <p:sp>
        <p:nvSpPr>
          <p:cNvPr id="3" name="副标题 2"/>
          <p:cNvSpPr>
            <a:spLocks noGrp="1"/>
          </p:cNvSpPr>
          <p:nvPr>
            <p:ph type="subTitle" idx="1"/>
          </p:nvPr>
        </p:nvSpPr>
        <p:spPr/>
        <p:txBody>
          <a:bodyPr/>
          <a:lstStyle/>
          <a:p>
            <a:r>
              <a:rPr lang="zh-CN" altLang="en-US" dirty="0" smtClean="0"/>
              <a:t>中国资讯行（国际）有限公司</a:t>
            </a:r>
            <a:endParaRPr lang="zh-CN" dirty="0"/>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4178" y="486008"/>
            <a:ext cx="1737021" cy="661901"/>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1756" y="755741"/>
            <a:ext cx="1813778" cy="392168"/>
          </a:xfrm>
          <a:prstGeom prst="rect">
            <a:avLst/>
          </a:prstGeom>
        </p:spPr>
      </p:pic>
    </p:spTree>
    <p:extLst>
      <p:ext uri="{BB962C8B-B14F-4D97-AF65-F5344CB8AC3E}">
        <p14:creationId xmlns:p14="http://schemas.microsoft.com/office/powerpoint/2010/main" val="426154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213052" y="480835"/>
            <a:ext cx="4141341" cy="458117"/>
          </a:xfrm>
          <a:prstGeom prst="rect">
            <a:avLst/>
          </a:prstGeom>
        </p:spPr>
        <p:txBody>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zh-CN" altLang="en-US" b="1" dirty="0" smtClean="0">
                <a:solidFill>
                  <a:srgbClr val="0070C0"/>
                </a:solidFill>
                <a:latin typeface="微软雅黑" panose="020B0503020204020204" pitchFamily="34" charset="-122"/>
                <a:ea typeface="微软雅黑" panose="020B0503020204020204" pitchFamily="34" charset="-122"/>
              </a:rPr>
              <a:t>高校财经数据库分库介绍</a:t>
            </a:r>
          </a:p>
        </p:txBody>
      </p:sp>
      <p:graphicFrame>
        <p:nvGraphicFramePr>
          <p:cNvPr id="6" name="Group 47"/>
          <p:cNvGraphicFramePr>
            <a:graphicFrameLocks noGrp="1"/>
          </p:cNvGraphicFramePr>
          <p:nvPr>
            <p:extLst>
              <p:ext uri="{D42A27DB-BD31-4B8C-83A1-F6EECF244321}">
                <p14:modId xmlns:p14="http://schemas.microsoft.com/office/powerpoint/2010/main" val="4209941402"/>
              </p:ext>
            </p:extLst>
          </p:nvPr>
        </p:nvGraphicFramePr>
        <p:xfrm>
          <a:off x="1301914" y="1361589"/>
          <a:ext cx="10441160" cy="4654926"/>
        </p:xfrm>
        <a:graphic>
          <a:graphicData uri="http://schemas.openxmlformats.org/drawingml/2006/table">
            <a:tbl>
              <a:tblPr/>
              <a:tblGrid>
                <a:gridCol w="438347"/>
                <a:gridCol w="2444660"/>
                <a:gridCol w="7558153"/>
              </a:tblGrid>
              <a:tr h="505879">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1</a:t>
                      </a:r>
                    </a:p>
                  </a:txBody>
                  <a:tcPr marT="45718" marB="45718"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中国经济新闻库</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收录时间：1992年至今</a:t>
                      </a:r>
                    </a:p>
                  </a:txBody>
                  <a:tcPr marT="45718" marB="45718"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lang="zh-CN" altLang="zh-CN" sz="1200" kern="1200" dirty="0" smtClean="0">
                          <a:solidFill>
                            <a:schemeClr val="tx1"/>
                          </a:solidFill>
                          <a:effectLst/>
                          <a:latin typeface="+mj-ea"/>
                          <a:ea typeface="+mj-ea"/>
                          <a:cs typeface="+mn-cs"/>
                        </a:rPr>
                        <a:t>本数据库收录了中国范围内及相关的海外商业经济信息，以消息报导为主，数据源自中国千余种报章与期刊及部分合作伙伴提供的专业信息，按行业及地域分类，共包含</a:t>
                      </a:r>
                      <a:r>
                        <a:rPr lang="en-US" altLang="zh-CN" sz="1200" kern="1200" dirty="0" smtClean="0">
                          <a:solidFill>
                            <a:schemeClr val="tx1"/>
                          </a:solidFill>
                          <a:effectLst/>
                          <a:latin typeface="+mj-ea"/>
                          <a:ea typeface="+mj-ea"/>
                          <a:cs typeface="+mn-cs"/>
                        </a:rPr>
                        <a:t>19</a:t>
                      </a:r>
                      <a:r>
                        <a:rPr lang="zh-CN" altLang="zh-CN" sz="1200" kern="1200" dirty="0" smtClean="0">
                          <a:solidFill>
                            <a:schemeClr val="tx1"/>
                          </a:solidFill>
                          <a:effectLst/>
                          <a:latin typeface="+mj-ea"/>
                          <a:ea typeface="+mj-ea"/>
                          <a:cs typeface="+mn-cs"/>
                        </a:rPr>
                        <a:t>个领域</a:t>
                      </a:r>
                      <a:r>
                        <a:rPr lang="en-US" altLang="zh-CN" sz="1200" kern="1200" dirty="0" smtClean="0">
                          <a:solidFill>
                            <a:schemeClr val="tx1"/>
                          </a:solidFill>
                          <a:effectLst/>
                          <a:latin typeface="+mj-ea"/>
                          <a:ea typeface="+mj-ea"/>
                          <a:cs typeface="+mn-cs"/>
                        </a:rPr>
                        <a:t>197</a:t>
                      </a:r>
                      <a:r>
                        <a:rPr lang="zh-CN" altLang="zh-CN" sz="1200" kern="1200" dirty="0" smtClean="0">
                          <a:solidFill>
                            <a:schemeClr val="tx1"/>
                          </a:solidFill>
                          <a:effectLst/>
                          <a:latin typeface="+mj-ea"/>
                          <a:ea typeface="+mj-ea"/>
                          <a:cs typeface="+mn-cs"/>
                        </a:rPr>
                        <a:t>个类别。</a:t>
                      </a:r>
                      <a:r>
                        <a:rPr lang="zh-CN" altLang="en-US" sz="1200" kern="1200" dirty="0" smtClean="0">
                          <a:solidFill>
                            <a:schemeClr val="tx1"/>
                          </a:solidFill>
                          <a:effectLst/>
                          <a:latin typeface="+mj-ea"/>
                          <a:ea typeface="+mj-ea"/>
                          <a:cs typeface="+mn-cs"/>
                        </a:rPr>
                        <a:t>（</a:t>
                      </a:r>
                      <a:r>
                        <a:rPr lang="zh-CN" altLang="zh-CN" sz="1200" kern="1200" dirty="0" smtClean="0">
                          <a:solidFill>
                            <a:schemeClr val="tx1"/>
                          </a:solidFill>
                          <a:effectLst/>
                          <a:latin typeface="+mj-ea"/>
                          <a:ea typeface="+mj-ea"/>
                          <a:cs typeface="+mn-cs"/>
                        </a:rPr>
                        <a:t>本</a:t>
                      </a:r>
                      <a:r>
                        <a:rPr lang="zh-CN" altLang="en-US" sz="1200" kern="1200" dirty="0" smtClean="0">
                          <a:solidFill>
                            <a:schemeClr val="tx1"/>
                          </a:solidFill>
                          <a:effectLst/>
                          <a:latin typeface="+mj-ea"/>
                          <a:ea typeface="+mj-ea"/>
                          <a:cs typeface="+mn-cs"/>
                        </a:rPr>
                        <a:t>子</a:t>
                      </a:r>
                      <a:r>
                        <a:rPr lang="zh-CN" altLang="zh-CN" sz="1200" kern="1200" dirty="0" smtClean="0">
                          <a:solidFill>
                            <a:schemeClr val="tx1"/>
                          </a:solidFill>
                          <a:effectLst/>
                          <a:latin typeface="+mj-ea"/>
                          <a:ea typeface="+mj-ea"/>
                          <a:cs typeface="+mn-cs"/>
                        </a:rPr>
                        <a:t>库每日更新。</a:t>
                      </a:r>
                      <a:r>
                        <a:rPr lang="zh-CN" altLang="en-US" sz="1200" kern="1200" dirty="0" smtClean="0">
                          <a:solidFill>
                            <a:schemeClr val="tx1"/>
                          </a:solidFill>
                          <a:effectLst/>
                          <a:latin typeface="+mj-ea"/>
                          <a:ea typeface="+mj-ea"/>
                          <a:cs typeface="+mn-cs"/>
                        </a:rPr>
                        <a:t>）</a:t>
                      </a:r>
                      <a:endParaRPr kumimoji="0" lang="zh-CN" altLang="en-US" sz="1200" b="0" i="0" u="none" strike="noStrike" cap="none" normalizeH="0" baseline="0" dirty="0" smtClean="0">
                        <a:ln>
                          <a:noFill/>
                        </a:ln>
                        <a:solidFill>
                          <a:schemeClr val="tx1"/>
                        </a:solidFill>
                        <a:effectLst/>
                        <a:latin typeface="+mj-ea"/>
                        <a:ea typeface="+mj-ea"/>
                      </a:endParaRPr>
                    </a:p>
                  </a:txBody>
                  <a:tcPr marT="45718" marB="45718"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593123">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2</a:t>
                      </a:r>
                    </a:p>
                  </a:txBody>
                  <a:tcPr marT="45718" marB="45718"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中国商业报告库</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收录时间：1992年至今</a:t>
                      </a:r>
                    </a:p>
                  </a:txBody>
                  <a:tcPr marT="45718" marB="45718"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zh-CN" sz="1200" kern="1200" dirty="0" smtClean="0">
                          <a:solidFill>
                            <a:schemeClr val="tx1"/>
                          </a:solidFill>
                          <a:effectLst/>
                          <a:latin typeface="+mj-ea"/>
                          <a:ea typeface="+mj-ea"/>
                          <a:cs typeface="+mn-cs"/>
                        </a:rPr>
                        <a:t>本数据库收录了中国范围内及相关的海外商业经济信息，以分析综述及报告为主（包括政府部门公布的各行业公报内容），数据源自中国千余种报章与期刊及部分合作伙伴提供的专业信息，按行业及地域分类，共包含</a:t>
                      </a:r>
                      <a:r>
                        <a:rPr lang="en-US" altLang="zh-CN" sz="1200" kern="1200" dirty="0" smtClean="0">
                          <a:solidFill>
                            <a:schemeClr val="tx1"/>
                          </a:solidFill>
                          <a:effectLst/>
                          <a:latin typeface="+mj-ea"/>
                          <a:ea typeface="+mj-ea"/>
                          <a:cs typeface="+mn-cs"/>
                        </a:rPr>
                        <a:t>19</a:t>
                      </a:r>
                      <a:r>
                        <a:rPr lang="zh-CN" altLang="zh-CN" sz="1200" kern="1200" dirty="0" smtClean="0">
                          <a:solidFill>
                            <a:schemeClr val="tx1"/>
                          </a:solidFill>
                          <a:effectLst/>
                          <a:latin typeface="+mj-ea"/>
                          <a:ea typeface="+mj-ea"/>
                          <a:cs typeface="+mn-cs"/>
                        </a:rPr>
                        <a:t>个领域</a:t>
                      </a:r>
                      <a:r>
                        <a:rPr lang="en-US" altLang="zh-CN" sz="1200" kern="1200" dirty="0" smtClean="0">
                          <a:solidFill>
                            <a:schemeClr val="tx1"/>
                          </a:solidFill>
                          <a:effectLst/>
                          <a:latin typeface="+mj-ea"/>
                          <a:ea typeface="+mj-ea"/>
                          <a:cs typeface="+mn-cs"/>
                        </a:rPr>
                        <a:t>197</a:t>
                      </a:r>
                      <a:r>
                        <a:rPr lang="zh-CN" altLang="zh-CN" sz="1200" kern="1200" dirty="0" smtClean="0">
                          <a:solidFill>
                            <a:schemeClr val="tx1"/>
                          </a:solidFill>
                          <a:effectLst/>
                          <a:latin typeface="+mj-ea"/>
                          <a:ea typeface="+mj-ea"/>
                          <a:cs typeface="+mn-cs"/>
                        </a:rPr>
                        <a:t>个</a:t>
                      </a:r>
                      <a:r>
                        <a:rPr lang="zh-CN" altLang="zh-CN" sz="1200" kern="1200" smtClean="0">
                          <a:solidFill>
                            <a:schemeClr val="tx1"/>
                          </a:solidFill>
                          <a:effectLst/>
                          <a:latin typeface="+mj-ea"/>
                          <a:ea typeface="+mj-ea"/>
                          <a:cs typeface="+mn-cs"/>
                        </a:rPr>
                        <a:t>类别。</a:t>
                      </a:r>
                      <a:r>
                        <a:rPr lang="zh-CN" altLang="en-US" sz="1200" kern="1200" smtClean="0">
                          <a:solidFill>
                            <a:schemeClr val="tx1"/>
                          </a:solidFill>
                          <a:effectLst/>
                          <a:latin typeface="+mj-ea"/>
                          <a:ea typeface="+mj-ea"/>
                          <a:cs typeface="+mn-cs"/>
                        </a:rPr>
                        <a:t>（</a:t>
                      </a:r>
                      <a:r>
                        <a:rPr lang="zh-CN" altLang="zh-CN" sz="1200" kern="1200" smtClean="0">
                          <a:solidFill>
                            <a:schemeClr val="tx1"/>
                          </a:solidFill>
                          <a:effectLst/>
                          <a:latin typeface="+mj-ea"/>
                          <a:ea typeface="+mj-ea"/>
                          <a:cs typeface="+mn-cs"/>
                        </a:rPr>
                        <a:t>本</a:t>
                      </a:r>
                      <a:r>
                        <a:rPr lang="zh-CN" altLang="en-US" sz="1200" kern="1200" smtClean="0">
                          <a:solidFill>
                            <a:schemeClr val="tx1"/>
                          </a:solidFill>
                          <a:effectLst/>
                          <a:latin typeface="+mj-ea"/>
                          <a:ea typeface="+mj-ea"/>
                          <a:cs typeface="+mn-cs"/>
                        </a:rPr>
                        <a:t>子</a:t>
                      </a:r>
                      <a:r>
                        <a:rPr lang="zh-CN" altLang="zh-CN" sz="1200" kern="1200" smtClean="0">
                          <a:solidFill>
                            <a:schemeClr val="tx1"/>
                          </a:solidFill>
                          <a:effectLst/>
                          <a:latin typeface="+mj-ea"/>
                          <a:ea typeface="+mj-ea"/>
                          <a:cs typeface="+mn-cs"/>
                        </a:rPr>
                        <a:t>每日更新。</a:t>
                      </a:r>
                      <a:r>
                        <a:rPr lang="zh-CN" altLang="en-US" sz="1200" kern="1200" smtClean="0">
                          <a:solidFill>
                            <a:schemeClr val="tx1"/>
                          </a:solidFill>
                          <a:effectLst/>
                          <a:latin typeface="+mj-ea"/>
                          <a:ea typeface="+mj-ea"/>
                          <a:cs typeface="+mn-cs"/>
                        </a:rPr>
                        <a:t>）</a:t>
                      </a:r>
                      <a:r>
                        <a:rPr lang="en-US" altLang="zh-CN" sz="1200" kern="1200" smtClean="0">
                          <a:solidFill>
                            <a:schemeClr val="tx1"/>
                          </a:solidFill>
                          <a:effectLst/>
                          <a:latin typeface="+mj-ea"/>
                          <a:ea typeface="+mj-ea"/>
                          <a:cs typeface="+mn-cs"/>
                        </a:rPr>
                        <a:t> </a:t>
                      </a:r>
                      <a:endParaRPr lang="zh-CN" altLang="zh-CN" sz="1200" kern="1200">
                        <a:solidFill>
                          <a:schemeClr val="tx1"/>
                        </a:solidFill>
                        <a:effectLst/>
                        <a:latin typeface="+mj-ea"/>
                        <a:ea typeface="+mj-ea"/>
                        <a:cs typeface="+mn-cs"/>
                      </a:endParaRPr>
                    </a:p>
                  </a:txBody>
                  <a:tcPr marT="45718" marB="45718"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628650">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3</a:t>
                      </a:r>
                    </a:p>
                  </a:txBody>
                  <a:tcPr marT="45718" marB="45718"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中国法律法规库</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收录时间：1949年至今</a:t>
                      </a:r>
                    </a:p>
                  </a:txBody>
                  <a:tcPr marT="45718" marB="45718"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本数据库收录了本数据库收集并增补中华人民共和国自</a:t>
                      </a:r>
                      <a:r>
                        <a:rPr kumimoji="0" lang="en-US" altLang="zh-CN"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1949</a:t>
                      </a:r>
                      <a:r>
                        <a:rPr kumimoji="0" lang="zh-CN" altLang="en-US"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年以来的各类法律法规及条例案例全文（包括地方及行业法律法规）。数据源自中国千余种报章与期刊、部分政府官网及政府部门公报专刊，按行业及颁文机构分类，共包含</a:t>
                      </a:r>
                      <a:r>
                        <a:rPr kumimoji="0" lang="en-US" altLang="zh-CN"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3</a:t>
                      </a:r>
                      <a:r>
                        <a:rPr kumimoji="0" lang="zh-CN" altLang="en-US"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个领域</a:t>
                      </a:r>
                      <a:r>
                        <a:rPr kumimoji="0" lang="en-US" altLang="zh-CN"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53</a:t>
                      </a:r>
                      <a:r>
                        <a:rPr kumimoji="0" lang="zh-CN" altLang="en-US"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个类别。（本子库每日更新。）</a:t>
                      </a:r>
                    </a:p>
                  </a:txBody>
                  <a:tcPr marT="45718" marB="45718"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847655">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4</a:t>
                      </a:r>
                    </a:p>
                  </a:txBody>
                  <a:tcPr marT="45718" marB="45718"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中国统计数据库</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收录时间：1949年至今</a:t>
                      </a:r>
                    </a:p>
                  </a:txBody>
                  <a:tcPr marT="45718" marB="45718"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大部分数据收录自</a:t>
                      </a:r>
                      <a:r>
                        <a:rPr kumimoji="0" lang="en-US" altLang="zh-CN"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1995</a:t>
                      </a:r>
                      <a:r>
                        <a:rPr kumimoji="0" lang="zh-CN" altLang="en-US"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年以来国家级统计年鉴、各主要行业的统计年鉴、海关统计、经济统计快报、中国统计月报、中国经济景气月报等月度及季度统计资料，其中部分数据可追溯至</a:t>
                      </a:r>
                      <a:r>
                        <a:rPr kumimoji="0" lang="en-US" altLang="zh-CN"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1949</a:t>
                      </a:r>
                      <a:r>
                        <a:rPr kumimoji="0" lang="zh-CN" altLang="en-US"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年，亦包括部分海外地区的统计数据。数据按行业及地域分类，数据日期以同一篇文献中的最后日期为准。例：</a:t>
                      </a:r>
                      <a:r>
                        <a:rPr kumimoji="0" lang="en-US" altLang="zh-CN"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a:t>
                      </a:r>
                      <a:r>
                        <a:rPr kumimoji="0" lang="zh-CN" altLang="en-US"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中国统计年鉴</a:t>
                      </a:r>
                      <a:r>
                        <a:rPr kumimoji="0" lang="en-US" altLang="zh-CN"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1999》</a:t>
                      </a:r>
                      <a:r>
                        <a:rPr kumimoji="0" lang="zh-CN" altLang="en-US"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中绝大部分为</a:t>
                      </a:r>
                      <a:r>
                        <a:rPr kumimoji="0" lang="en-US" altLang="zh-CN"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1998</a:t>
                      </a:r>
                      <a:r>
                        <a:rPr kumimoji="0" lang="zh-CN" altLang="en-US"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年的统计数字，数据时间即为</a:t>
                      </a:r>
                      <a:r>
                        <a:rPr kumimoji="0" lang="en-US" altLang="zh-CN"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19981231</a:t>
                      </a:r>
                      <a:r>
                        <a:rPr kumimoji="0" lang="zh-CN" altLang="en-US"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。资料按</a:t>
                      </a:r>
                      <a:r>
                        <a:rPr kumimoji="0" lang="en-US" altLang="zh-CN"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54</a:t>
                      </a:r>
                      <a:r>
                        <a:rPr kumimoji="0" lang="zh-CN" altLang="en-US"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个行业分类。（本子库定期更新。） </a:t>
                      </a:r>
                    </a:p>
                  </a:txBody>
                  <a:tcPr marT="45718" marB="45718"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614417">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5</a:t>
                      </a:r>
                    </a:p>
                  </a:txBody>
                  <a:tcPr marT="45718" marB="45718"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中国上市公司文献库</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收录时间：1993年至今</a:t>
                      </a:r>
                    </a:p>
                  </a:txBody>
                  <a:tcPr marT="45718" marB="45718"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本数据库收录了中国上市公司（包括</a:t>
                      </a:r>
                      <a:r>
                        <a:rPr kumimoji="0" lang="en-US" altLang="zh-CN"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A</a:t>
                      </a:r>
                      <a:r>
                        <a:rPr kumimoji="0" lang="zh-CN" altLang="en-US"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股、</a:t>
                      </a:r>
                      <a:r>
                        <a:rPr kumimoji="0" lang="en-US" altLang="zh-CN"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B</a:t>
                      </a:r>
                      <a:r>
                        <a:rPr kumimoji="0" lang="zh-CN" altLang="en-US"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股及</a:t>
                      </a:r>
                      <a:r>
                        <a:rPr kumimoji="0" lang="en-US" altLang="zh-CN"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H</a:t>
                      </a:r>
                      <a:r>
                        <a:rPr kumimoji="0" lang="zh-CN" altLang="en-US"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股）的资料，内容包括在上海和深圳证券市场的上市公司，在中国证监会指定上市公司信息披露媒体上发布的各类招股书、上市公告、重要决议等文献资料，按股票简称及地域分类。 （本子库每日更新。 ）</a:t>
                      </a:r>
                    </a:p>
                  </a:txBody>
                  <a:tcPr marT="45718" marB="45718"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63355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6</a:t>
                      </a:r>
                      <a:endPar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T="45718" marB="45718"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中国环球商讯库</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收录时间：199</a:t>
                      </a: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8</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年至今</a:t>
                      </a:r>
                    </a:p>
                  </a:txBody>
                  <a:tcPr marT="45718" marB="45718"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本数据库保存了</a:t>
                      </a:r>
                      <a:r>
                        <a:rPr kumimoji="0" lang="en-US" altLang="zh-CN"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China INFOBANK</a:t>
                      </a:r>
                      <a:r>
                        <a:rPr kumimoji="0" lang="zh-CN" altLang="en-US"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网站自</a:t>
                      </a:r>
                      <a:r>
                        <a:rPr kumimoji="0" lang="en-US" altLang="zh-CN"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1998</a:t>
                      </a:r>
                      <a:r>
                        <a:rPr kumimoji="0" lang="zh-CN" altLang="en-US"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年以来实时播发的“环球商讯”的全部新闻文献。</a:t>
                      </a:r>
                      <a:r>
                        <a:rPr kumimoji="0" lang="en-US" altLang="zh-CN"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INFOBANK</a:t>
                      </a:r>
                      <a:r>
                        <a:rPr kumimoji="0" lang="zh-CN" altLang="en-US"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每日对八大领域的重要资讯进行精选自主编辑，为用户提供精选资讯供参阅。（具体包括：中国要闻、国际要闻、金融要闻、商业要闻、科技要闻、社会新闻、港澳快讯、台湾新闻）。（本子库实时更新。） </a:t>
                      </a:r>
                    </a:p>
                  </a:txBody>
                  <a:tcPr marT="45718" marB="45718"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686139">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7</a:t>
                      </a:r>
                      <a:endPar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T="45718" marB="45718"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中国医疗健康库</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收录时间：</a:t>
                      </a: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1995</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年至今</a:t>
                      </a:r>
                    </a:p>
                  </a:txBody>
                  <a:tcPr marT="45718" marB="45718"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本数据库收录了中国内地权威平面媒体和互联网网站等近千家新闻机构发布的中国医疗科研、新医药、专业医院、知名医生研究成果、病理健康资讯。并根据中国国内疾病的科室及国内常见疾病将信息分类，共包含</a:t>
                      </a:r>
                      <a:r>
                        <a:rPr kumimoji="0" lang="en-US" altLang="zh-CN"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33</a:t>
                      </a:r>
                      <a:r>
                        <a:rPr kumimoji="0" lang="zh-CN" altLang="en-US"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个类别。（本子库每日更新。）</a:t>
                      </a:r>
                    </a:p>
                  </a:txBody>
                  <a:tcPr marT="45718" marB="45718"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 name="文本框 6"/>
          <p:cNvSpPr txBox="1"/>
          <p:nvPr/>
        </p:nvSpPr>
        <p:spPr>
          <a:xfrm>
            <a:off x="509826" y="2719556"/>
            <a:ext cx="553998" cy="1938992"/>
          </a:xfrm>
          <a:prstGeom prst="rect">
            <a:avLst/>
          </a:prstGeom>
          <a:noFill/>
        </p:spPr>
        <p:txBody>
          <a:bodyPr vert="eaVert" wrap="none" rtlCol="0">
            <a:spAutoFit/>
          </a:bodyPr>
          <a:lstStyle/>
          <a:p>
            <a:r>
              <a:rPr lang="zh-CN" altLang="en-US" sz="2400" dirty="0" smtClean="0">
                <a:solidFill>
                  <a:srgbClr val="C00000"/>
                </a:solidFill>
                <a:latin typeface="微软雅黑" panose="020B0503020204020204" pitchFamily="34" charset="-122"/>
                <a:ea typeface="微软雅黑" panose="020B0503020204020204" pitchFamily="34" charset="-122"/>
              </a:rPr>
              <a:t>每日更新子库</a:t>
            </a:r>
            <a:endParaRPr lang="zh-CN" altLang="en-US" sz="2400" dirty="0">
              <a:solidFill>
                <a:srgbClr val="C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8418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213052" y="480835"/>
            <a:ext cx="4141341" cy="458117"/>
          </a:xfrm>
          <a:prstGeom prst="rect">
            <a:avLst/>
          </a:prstGeom>
        </p:spPr>
        <p:txBody>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zh-CN" altLang="en-US" b="1" dirty="0" smtClean="0">
                <a:solidFill>
                  <a:srgbClr val="0070C0"/>
                </a:solidFill>
                <a:latin typeface="微软雅黑" panose="020B0503020204020204" pitchFamily="34" charset="-122"/>
                <a:ea typeface="微软雅黑" panose="020B0503020204020204" pitchFamily="34" charset="-122"/>
              </a:rPr>
              <a:t>高校财经数据库分库介绍</a:t>
            </a:r>
          </a:p>
        </p:txBody>
      </p:sp>
      <p:graphicFrame>
        <p:nvGraphicFramePr>
          <p:cNvPr id="8" name="Group 39"/>
          <p:cNvGraphicFramePr>
            <a:graphicFrameLocks noGrp="1"/>
          </p:cNvGraphicFramePr>
          <p:nvPr>
            <p:extLst>
              <p:ext uri="{D42A27DB-BD31-4B8C-83A1-F6EECF244321}">
                <p14:modId xmlns:p14="http://schemas.microsoft.com/office/powerpoint/2010/main" val="998716360"/>
              </p:ext>
            </p:extLst>
          </p:nvPr>
        </p:nvGraphicFramePr>
        <p:xfrm>
          <a:off x="2159904" y="1448050"/>
          <a:ext cx="9433048" cy="4669421"/>
        </p:xfrm>
        <a:graphic>
          <a:graphicData uri="http://schemas.openxmlformats.org/drawingml/2006/table">
            <a:tbl>
              <a:tblPr/>
              <a:tblGrid>
                <a:gridCol w="432048"/>
                <a:gridCol w="2592288"/>
                <a:gridCol w="6408712"/>
              </a:tblGrid>
              <a:tr h="792088">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1</a:t>
                      </a:r>
                    </a:p>
                  </a:txBody>
                  <a:tcPr marL="93346" marR="93346" marT="46671" marB="4667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香港上市公司资料库（中文）</a:t>
                      </a:r>
                      <a:endParaRPr kumimoji="0" lang="en-US" altLang="zh-CN"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a:t>
                      </a:r>
                      <a:r>
                        <a:rPr kumimoji="0" lang="en-US"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1998</a:t>
                      </a:r>
                      <a:r>
                        <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年</a:t>
                      </a:r>
                      <a:r>
                        <a:rPr kumimoji="0" lang="en-US" altLang="zh-CN"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a:t>
                      </a:r>
                      <a:r>
                        <a:rPr kumimoji="0" lang="en-US"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2001</a:t>
                      </a:r>
                      <a:r>
                        <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年）</a:t>
                      </a:r>
                    </a:p>
                  </a:txBody>
                  <a:tcPr marL="93346" marR="93346" marT="46671" marB="4667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本库收集了香港</a:t>
                      </a:r>
                      <a:r>
                        <a:rPr kumimoji="0" lang="en-US" altLang="en-US"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1000</a:t>
                      </a:r>
                      <a:r>
                        <a:rPr kumimoji="0" lang="zh-CN" altLang="en-US"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多家上市公司</a:t>
                      </a:r>
                      <a:r>
                        <a:rPr kumimoji="0" lang="en-US" altLang="en-US"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1999</a:t>
                      </a:r>
                      <a:r>
                        <a:rPr kumimoji="0" lang="zh-CN" altLang="en-US"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年以来公开披露的各类公告及业绩简述。可按公司代码、行业分类、公告型进行分类检索，为用户提供了一个全面了解香港上市公司动态的有效途径。</a:t>
                      </a:r>
                      <a:endParaRPr kumimoji="0" lang="zh-CN" altLang="zh-CN"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3346" marR="93346" marT="46671" marB="4667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648072">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2</a:t>
                      </a:r>
                    </a:p>
                  </a:txBody>
                  <a:tcPr marL="93346" marR="93346" marT="46671" marB="4667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English Publications</a:t>
                      </a:r>
                    </a:p>
                  </a:txBody>
                  <a:tcPr marL="93346" marR="93346" marT="46671" marB="4667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英语经济新闻。</a:t>
                      </a:r>
                    </a:p>
                  </a:txBody>
                  <a:tcPr marL="93346" marR="93346" marT="46671" marB="4667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576064">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3</a:t>
                      </a:r>
                    </a:p>
                  </a:txBody>
                  <a:tcPr marL="93346" marR="93346" marT="46671" marB="4667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中国企业产品库</a:t>
                      </a:r>
                    </a:p>
                  </a:txBody>
                  <a:tcPr marL="93346" marR="93346" marT="46671" marB="4667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本数据库收录了中国27万余家各行业企业基本情况及产品资料。文献分为十三个大类。</a:t>
                      </a:r>
                      <a:endParaRPr kumimoji="0" lang="en-US" altLang="zh-CN"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3346" marR="93346" marT="46671" marB="4667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438150">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4</a:t>
                      </a:r>
                    </a:p>
                  </a:txBody>
                  <a:tcPr marL="93346" marR="93346" marT="46671" marB="4667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中国中央及地方政府机构库</a:t>
                      </a:r>
                    </a:p>
                  </a:txBody>
                  <a:tcPr marL="93346" marR="93346" marT="46671" marB="4667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本数据库保存了中央国务院部委机构及地方政府各部门资料，内容包括各机构的负责人、机构职能、地址、 电话等主要资料。</a:t>
                      </a:r>
                      <a:endParaRPr kumimoji="0" lang="en-US" altLang="zh-CN"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3346" marR="93346" marT="46671" marB="4667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6652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5</a:t>
                      </a:r>
                      <a:endPar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3346" marR="93346" marT="46671" marB="4667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中国拟建在建项目数据库</a:t>
                      </a:r>
                    </a:p>
                  </a:txBody>
                  <a:tcPr marL="93346" marR="93346" marT="46671" marB="4667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zh-CN" altLang="en-US" sz="1200" dirty="0" smtClean="0">
                          <a:latin typeface="+mj-ea"/>
                          <a:ea typeface="+mj-ea"/>
                        </a:rPr>
                        <a:t>本数据库收集经国家批准建设的各行业投资总额在人民币</a:t>
                      </a:r>
                      <a:r>
                        <a:rPr lang="en-US" altLang="zh-CN" sz="1200" dirty="0" smtClean="0">
                          <a:latin typeface="+mj-ea"/>
                          <a:ea typeface="+mj-ea"/>
                        </a:rPr>
                        <a:t>1000</a:t>
                      </a:r>
                      <a:r>
                        <a:rPr lang="zh-CN" altLang="en-US" sz="1200" dirty="0" smtClean="0">
                          <a:latin typeface="+mj-ea"/>
                          <a:ea typeface="+mj-ea"/>
                        </a:rPr>
                        <a:t>万元以上的各行业拟建和部分在建项目的详细资料。</a:t>
                      </a:r>
                      <a:endParaRPr kumimoji="0" lang="en-US" altLang="zh-CN" sz="1200" b="0" i="0" u="none" strike="noStrike" cap="none" normalizeH="0" baseline="0" dirty="0" smtClean="0">
                        <a:ln>
                          <a:noFill/>
                        </a:ln>
                        <a:solidFill>
                          <a:schemeClr val="tx1"/>
                        </a:solidFill>
                        <a:effectLst/>
                        <a:latin typeface="+mj-ea"/>
                        <a:ea typeface="+mj-ea"/>
                      </a:endParaRPr>
                    </a:p>
                  </a:txBody>
                  <a:tcPr marL="93346" marR="93346" marT="46671" marB="4667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766763">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6</a:t>
                      </a:r>
                      <a:endPar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3346" marR="93346" marT="46671" marB="4667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中国人物库</a:t>
                      </a:r>
                    </a:p>
                  </a:txBody>
                  <a:tcPr marL="93346" marR="93346" marT="46671" marB="4667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本数据库提供详尽的中国主要政治人物、工业家、银行家、企业家, 科学家以及其他著名人物的简历及有关的资料。文献内容主要根据对中国八百多种公开发行资料的搜集而生成。</a:t>
                      </a:r>
                    </a:p>
                  </a:txBody>
                  <a:tcPr marL="93346" marR="93346" marT="46671" marB="4667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762122">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7</a:t>
                      </a:r>
                      <a:endPar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3346" marR="93346" marT="46671" marB="4667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 </a:t>
                      </a:r>
                      <a:r>
                        <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名词解释库</a:t>
                      </a:r>
                    </a:p>
                  </a:txBody>
                  <a:tcPr marL="93346" marR="93346" marT="46671" marB="4667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本数据库主要提供有关中国大陆所使用的经济、金融、科技等行业的名词解释，以帮助海外用户更好地了解文献中上述行业名词的准确定义。</a:t>
                      </a:r>
                      <a:endParaRPr kumimoji="0" lang="en-US" altLang="zh-CN"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3346" marR="93346" marT="46671" marB="4667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 name="文本框 8"/>
          <p:cNvSpPr txBox="1"/>
          <p:nvPr/>
        </p:nvSpPr>
        <p:spPr>
          <a:xfrm>
            <a:off x="1213052" y="2664023"/>
            <a:ext cx="553998" cy="1656184"/>
          </a:xfrm>
          <a:prstGeom prst="rect">
            <a:avLst/>
          </a:prstGeom>
          <a:noFill/>
        </p:spPr>
        <p:txBody>
          <a:bodyPr vert="eaVert" wrap="square" rtlCol="0">
            <a:spAutoFit/>
          </a:bodyPr>
          <a:lstStyle/>
          <a:p>
            <a:r>
              <a:rPr lang="zh-CN" altLang="en-US" sz="2400" dirty="0" smtClean="0">
                <a:solidFill>
                  <a:srgbClr val="C00000"/>
                </a:solidFill>
                <a:latin typeface="微软雅黑" panose="020B0503020204020204" pitchFamily="34" charset="-122"/>
                <a:ea typeface="微软雅黑" panose="020B0503020204020204" pitchFamily="34" charset="-122"/>
              </a:rPr>
              <a:t>历史资料库</a:t>
            </a:r>
            <a:endParaRPr lang="zh-CN" altLang="en-US" sz="2400" dirty="0">
              <a:solidFill>
                <a:srgbClr val="C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918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对象 5"/>
          <p:cNvGraphicFramePr>
            <a:graphicFrameLocks noChangeAspect="1"/>
          </p:cNvGraphicFramePr>
          <p:nvPr>
            <p:extLst>
              <p:ext uri="{D42A27DB-BD31-4B8C-83A1-F6EECF244321}">
                <p14:modId xmlns:p14="http://schemas.microsoft.com/office/powerpoint/2010/main" val="2926498201"/>
              </p:ext>
            </p:extLst>
          </p:nvPr>
        </p:nvGraphicFramePr>
        <p:xfrm>
          <a:off x="3738397" y="690475"/>
          <a:ext cx="5227638" cy="5759450"/>
        </p:xfrm>
        <a:graphic>
          <a:graphicData uri="http://schemas.openxmlformats.org/presentationml/2006/ole">
            <mc:AlternateContent xmlns:mc="http://schemas.openxmlformats.org/markup-compatibility/2006">
              <mc:Choice xmlns:v="urn:schemas-microsoft-com:vml" Requires="v">
                <p:oleObj spid="_x0000_s2065" name="Image" r:id="rId3" imgW="12241270" imgH="13485714" progId="">
                  <p:embed/>
                </p:oleObj>
              </mc:Choice>
              <mc:Fallback>
                <p:oleObj name="Image" r:id="rId3" imgW="12241270" imgH="13485714"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8397" y="690475"/>
                        <a:ext cx="5227638" cy="5759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文本框 9"/>
          <p:cNvSpPr txBox="1"/>
          <p:nvPr/>
        </p:nvSpPr>
        <p:spPr>
          <a:xfrm>
            <a:off x="627580" y="910250"/>
            <a:ext cx="1656184" cy="369332"/>
          </a:xfrm>
          <a:prstGeom prst="rect">
            <a:avLst/>
          </a:prstGeom>
          <a:noFill/>
        </p:spPr>
        <p:txBody>
          <a:bodyPr wrap="square" rtlCol="0">
            <a:spAutoFit/>
          </a:bodyPr>
          <a:lstStyle/>
          <a:p>
            <a:r>
              <a:rPr lang="zh-CN" altLang="en-US" dirty="0" smtClean="0">
                <a:solidFill>
                  <a:srgbClr val="C00000"/>
                </a:solidFill>
                <a:latin typeface="+mj-ea"/>
                <a:ea typeface="+mj-ea"/>
              </a:rPr>
              <a:t>一、页面构成</a:t>
            </a:r>
            <a:endParaRPr lang="zh-CN" altLang="en-US" dirty="0">
              <a:solidFill>
                <a:srgbClr val="C00000"/>
              </a:solidFill>
              <a:latin typeface="+mj-ea"/>
              <a:ea typeface="+mj-ea"/>
            </a:endParaRPr>
          </a:p>
        </p:txBody>
      </p:sp>
      <p:cxnSp>
        <p:nvCxnSpPr>
          <p:cNvPr id="11" name="直接箭头连接符 10"/>
          <p:cNvCxnSpPr/>
          <p:nvPr/>
        </p:nvCxnSpPr>
        <p:spPr>
          <a:xfrm flipV="1">
            <a:off x="1419668" y="1016205"/>
            <a:ext cx="2592288" cy="10265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flipV="1">
            <a:off x="1419668" y="1630382"/>
            <a:ext cx="2592288" cy="10265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flipV="1">
            <a:off x="1419668" y="2656974"/>
            <a:ext cx="2592288" cy="10265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V="1">
            <a:off x="1419668" y="3842997"/>
            <a:ext cx="2592288" cy="10265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a:off x="1419668" y="5571189"/>
            <a:ext cx="259228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a:off x="1419668" y="6075245"/>
            <a:ext cx="259228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flipH="1">
            <a:off x="8476452" y="2042797"/>
            <a:ext cx="194421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H="1">
            <a:off x="8476452" y="3683566"/>
            <a:ext cx="194421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flipH="1">
            <a:off x="8476452" y="5283157"/>
            <a:ext cx="194421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738981" y="1875603"/>
            <a:ext cx="648072" cy="369332"/>
          </a:xfrm>
          <a:prstGeom prst="rect">
            <a:avLst/>
          </a:prstGeom>
          <a:noFill/>
        </p:spPr>
        <p:txBody>
          <a:bodyPr wrap="square" rtlCol="0">
            <a:spAutoFit/>
          </a:bodyPr>
          <a:lstStyle/>
          <a:p>
            <a:r>
              <a:rPr lang="zh-CN" altLang="en-US" dirty="0" smtClean="0">
                <a:solidFill>
                  <a:srgbClr val="0070C0"/>
                </a:solidFill>
                <a:latin typeface="+mj-ea"/>
                <a:ea typeface="+mj-ea"/>
              </a:rPr>
              <a:t>页头</a:t>
            </a:r>
            <a:endParaRPr lang="zh-CN" altLang="en-US" dirty="0">
              <a:solidFill>
                <a:srgbClr val="0070C0"/>
              </a:solidFill>
              <a:latin typeface="+mj-ea"/>
              <a:ea typeface="+mj-ea"/>
            </a:endParaRPr>
          </a:p>
        </p:txBody>
      </p:sp>
      <p:sp>
        <p:nvSpPr>
          <p:cNvPr id="21" name="文本框 20"/>
          <p:cNvSpPr txBox="1"/>
          <p:nvPr/>
        </p:nvSpPr>
        <p:spPr>
          <a:xfrm>
            <a:off x="627580" y="2472308"/>
            <a:ext cx="936104" cy="369332"/>
          </a:xfrm>
          <a:prstGeom prst="rect">
            <a:avLst/>
          </a:prstGeom>
          <a:noFill/>
        </p:spPr>
        <p:txBody>
          <a:bodyPr wrap="square" rtlCol="0">
            <a:spAutoFit/>
          </a:bodyPr>
          <a:lstStyle/>
          <a:p>
            <a:r>
              <a:rPr lang="zh-CN" altLang="en-US" dirty="0" smtClean="0">
                <a:solidFill>
                  <a:srgbClr val="0070C0"/>
                </a:solidFill>
                <a:latin typeface="+mj-ea"/>
                <a:ea typeface="+mj-ea"/>
              </a:rPr>
              <a:t>检索区</a:t>
            </a:r>
            <a:endParaRPr lang="zh-CN" altLang="en-US" dirty="0">
              <a:solidFill>
                <a:srgbClr val="0070C0"/>
              </a:solidFill>
              <a:latin typeface="+mj-ea"/>
              <a:ea typeface="+mj-ea"/>
            </a:endParaRPr>
          </a:p>
        </p:txBody>
      </p:sp>
      <p:sp>
        <p:nvSpPr>
          <p:cNvPr id="22" name="文本框 21"/>
          <p:cNvSpPr txBox="1"/>
          <p:nvPr/>
        </p:nvSpPr>
        <p:spPr>
          <a:xfrm>
            <a:off x="411556" y="3516372"/>
            <a:ext cx="1224136" cy="646331"/>
          </a:xfrm>
          <a:prstGeom prst="rect">
            <a:avLst/>
          </a:prstGeom>
          <a:noFill/>
        </p:spPr>
        <p:txBody>
          <a:bodyPr wrap="square" rtlCol="0">
            <a:spAutoFit/>
          </a:bodyPr>
          <a:lstStyle/>
          <a:p>
            <a:r>
              <a:rPr lang="zh-CN" altLang="en-US" dirty="0" smtClean="0">
                <a:solidFill>
                  <a:srgbClr val="0070C0"/>
                </a:solidFill>
                <a:latin typeface="+mj-ea"/>
                <a:ea typeface="+mj-ea"/>
              </a:rPr>
              <a:t>热点行业百日动态</a:t>
            </a:r>
            <a:endParaRPr lang="zh-CN" altLang="en-US" dirty="0">
              <a:solidFill>
                <a:srgbClr val="0070C0"/>
              </a:solidFill>
              <a:latin typeface="+mj-ea"/>
              <a:ea typeface="+mj-ea"/>
            </a:endParaRPr>
          </a:p>
        </p:txBody>
      </p:sp>
      <p:cxnSp>
        <p:nvCxnSpPr>
          <p:cNvPr id="23" name="直接箭头连接符 22"/>
          <p:cNvCxnSpPr/>
          <p:nvPr/>
        </p:nvCxnSpPr>
        <p:spPr>
          <a:xfrm flipV="1">
            <a:off x="1419668" y="2083949"/>
            <a:ext cx="2592288" cy="10265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243983" y="2919667"/>
            <a:ext cx="1391710" cy="369332"/>
          </a:xfrm>
          <a:prstGeom prst="rect">
            <a:avLst/>
          </a:prstGeom>
          <a:noFill/>
        </p:spPr>
        <p:txBody>
          <a:bodyPr wrap="square" rtlCol="0">
            <a:spAutoFit/>
          </a:bodyPr>
          <a:lstStyle/>
          <a:p>
            <a:r>
              <a:rPr lang="zh-CN" altLang="en-US" dirty="0" smtClean="0">
                <a:solidFill>
                  <a:srgbClr val="0070C0"/>
                </a:solidFill>
                <a:latin typeface="+mj-ea"/>
                <a:ea typeface="+mj-ea"/>
              </a:rPr>
              <a:t>  横幅广告</a:t>
            </a:r>
            <a:endParaRPr lang="zh-CN" altLang="en-US" dirty="0">
              <a:solidFill>
                <a:srgbClr val="0070C0"/>
              </a:solidFill>
              <a:latin typeface="+mj-ea"/>
              <a:ea typeface="+mj-ea"/>
            </a:endParaRPr>
          </a:p>
        </p:txBody>
      </p:sp>
      <p:sp>
        <p:nvSpPr>
          <p:cNvPr id="25" name="文本框 24"/>
          <p:cNvSpPr txBox="1"/>
          <p:nvPr/>
        </p:nvSpPr>
        <p:spPr>
          <a:xfrm>
            <a:off x="231536" y="4752284"/>
            <a:ext cx="1404156" cy="369332"/>
          </a:xfrm>
          <a:prstGeom prst="rect">
            <a:avLst/>
          </a:prstGeom>
          <a:noFill/>
        </p:spPr>
        <p:txBody>
          <a:bodyPr wrap="square" rtlCol="0">
            <a:spAutoFit/>
          </a:bodyPr>
          <a:lstStyle/>
          <a:p>
            <a:r>
              <a:rPr lang="zh-CN" altLang="en-US" dirty="0" smtClean="0">
                <a:solidFill>
                  <a:srgbClr val="0070C0"/>
                </a:solidFill>
                <a:latin typeface="+mj-ea"/>
                <a:ea typeface="+mj-ea"/>
              </a:rPr>
              <a:t>数据分析区</a:t>
            </a:r>
            <a:endParaRPr lang="zh-CN" altLang="en-US" dirty="0">
              <a:solidFill>
                <a:srgbClr val="0070C0"/>
              </a:solidFill>
              <a:latin typeface="+mj-ea"/>
              <a:ea typeface="+mj-ea"/>
            </a:endParaRPr>
          </a:p>
        </p:txBody>
      </p:sp>
      <p:sp>
        <p:nvSpPr>
          <p:cNvPr id="26" name="文本框 25"/>
          <p:cNvSpPr txBox="1"/>
          <p:nvPr/>
        </p:nvSpPr>
        <p:spPr>
          <a:xfrm>
            <a:off x="231537" y="5386523"/>
            <a:ext cx="1404156" cy="369332"/>
          </a:xfrm>
          <a:prstGeom prst="rect">
            <a:avLst/>
          </a:prstGeom>
          <a:noFill/>
        </p:spPr>
        <p:txBody>
          <a:bodyPr wrap="square" rtlCol="0">
            <a:spAutoFit/>
          </a:bodyPr>
          <a:lstStyle/>
          <a:p>
            <a:r>
              <a:rPr lang="zh-CN" altLang="en-US" dirty="0" smtClean="0">
                <a:solidFill>
                  <a:srgbClr val="0070C0"/>
                </a:solidFill>
                <a:latin typeface="+mj-ea"/>
                <a:ea typeface="+mj-ea"/>
              </a:rPr>
              <a:t>搜数</a:t>
            </a:r>
            <a:r>
              <a:rPr lang="zh-CN" altLang="en-US" dirty="0">
                <a:solidFill>
                  <a:srgbClr val="0070C0"/>
                </a:solidFill>
                <a:latin typeface="+mj-ea"/>
                <a:ea typeface="+mj-ea"/>
              </a:rPr>
              <a:t>网</a:t>
            </a:r>
            <a:r>
              <a:rPr lang="zh-CN" altLang="en-US" dirty="0" smtClean="0">
                <a:solidFill>
                  <a:srgbClr val="0070C0"/>
                </a:solidFill>
                <a:latin typeface="+mj-ea"/>
                <a:ea typeface="+mj-ea"/>
              </a:rPr>
              <a:t>介绍</a:t>
            </a:r>
            <a:endParaRPr lang="zh-CN" altLang="en-US" dirty="0">
              <a:solidFill>
                <a:srgbClr val="0070C0"/>
              </a:solidFill>
              <a:latin typeface="+mj-ea"/>
              <a:ea typeface="+mj-ea"/>
            </a:endParaRPr>
          </a:p>
        </p:txBody>
      </p:sp>
      <p:sp>
        <p:nvSpPr>
          <p:cNvPr id="27" name="文本框 26"/>
          <p:cNvSpPr txBox="1"/>
          <p:nvPr/>
        </p:nvSpPr>
        <p:spPr>
          <a:xfrm>
            <a:off x="858217" y="5888681"/>
            <a:ext cx="705467" cy="369332"/>
          </a:xfrm>
          <a:prstGeom prst="rect">
            <a:avLst/>
          </a:prstGeom>
          <a:noFill/>
        </p:spPr>
        <p:txBody>
          <a:bodyPr wrap="square" rtlCol="0">
            <a:spAutoFit/>
          </a:bodyPr>
          <a:lstStyle/>
          <a:p>
            <a:r>
              <a:rPr lang="zh-CN" altLang="en-US" dirty="0" smtClean="0">
                <a:solidFill>
                  <a:srgbClr val="0070C0"/>
                </a:solidFill>
                <a:latin typeface="+mj-ea"/>
                <a:ea typeface="+mj-ea"/>
              </a:rPr>
              <a:t>页脚</a:t>
            </a:r>
            <a:endParaRPr lang="zh-CN" altLang="en-US" dirty="0">
              <a:solidFill>
                <a:srgbClr val="0070C0"/>
              </a:solidFill>
              <a:latin typeface="+mj-ea"/>
              <a:ea typeface="+mj-ea"/>
            </a:endParaRPr>
          </a:p>
        </p:txBody>
      </p:sp>
      <p:sp>
        <p:nvSpPr>
          <p:cNvPr id="28" name="文本框 27"/>
          <p:cNvSpPr txBox="1"/>
          <p:nvPr/>
        </p:nvSpPr>
        <p:spPr>
          <a:xfrm>
            <a:off x="10402756" y="5049664"/>
            <a:ext cx="1602087" cy="369332"/>
          </a:xfrm>
          <a:prstGeom prst="rect">
            <a:avLst/>
          </a:prstGeom>
          <a:noFill/>
        </p:spPr>
        <p:txBody>
          <a:bodyPr wrap="square" rtlCol="0">
            <a:spAutoFit/>
          </a:bodyPr>
          <a:lstStyle/>
          <a:p>
            <a:r>
              <a:rPr lang="zh-CN" altLang="en-US" dirty="0" smtClean="0">
                <a:solidFill>
                  <a:srgbClr val="0070C0"/>
                </a:solidFill>
                <a:latin typeface="+mj-ea"/>
                <a:ea typeface="+mj-ea"/>
              </a:rPr>
              <a:t>系列产品展示</a:t>
            </a:r>
            <a:endParaRPr lang="zh-CN" altLang="en-US" dirty="0">
              <a:solidFill>
                <a:srgbClr val="0070C0"/>
              </a:solidFill>
              <a:latin typeface="+mj-ea"/>
              <a:ea typeface="+mj-ea"/>
            </a:endParaRPr>
          </a:p>
        </p:txBody>
      </p:sp>
      <p:sp>
        <p:nvSpPr>
          <p:cNvPr id="29" name="文本框 28"/>
          <p:cNvSpPr txBox="1"/>
          <p:nvPr/>
        </p:nvSpPr>
        <p:spPr>
          <a:xfrm>
            <a:off x="10424648" y="3525531"/>
            <a:ext cx="1602087" cy="369332"/>
          </a:xfrm>
          <a:prstGeom prst="rect">
            <a:avLst/>
          </a:prstGeom>
          <a:noFill/>
        </p:spPr>
        <p:txBody>
          <a:bodyPr wrap="square" rtlCol="0">
            <a:spAutoFit/>
          </a:bodyPr>
          <a:lstStyle/>
          <a:p>
            <a:r>
              <a:rPr lang="zh-CN" altLang="en-US" dirty="0" smtClean="0">
                <a:solidFill>
                  <a:srgbClr val="0070C0"/>
                </a:solidFill>
                <a:latin typeface="+mj-ea"/>
                <a:ea typeface="+mj-ea"/>
              </a:rPr>
              <a:t>网站文献分布</a:t>
            </a:r>
            <a:endParaRPr lang="zh-CN" altLang="en-US" dirty="0">
              <a:solidFill>
                <a:srgbClr val="0070C0"/>
              </a:solidFill>
              <a:latin typeface="+mj-ea"/>
              <a:ea typeface="+mj-ea"/>
            </a:endParaRPr>
          </a:p>
        </p:txBody>
      </p:sp>
      <p:sp>
        <p:nvSpPr>
          <p:cNvPr id="30" name="文本框 29"/>
          <p:cNvSpPr txBox="1"/>
          <p:nvPr/>
        </p:nvSpPr>
        <p:spPr>
          <a:xfrm>
            <a:off x="10420669" y="1858131"/>
            <a:ext cx="1152128" cy="369332"/>
          </a:xfrm>
          <a:prstGeom prst="rect">
            <a:avLst/>
          </a:prstGeom>
          <a:noFill/>
        </p:spPr>
        <p:txBody>
          <a:bodyPr wrap="square" rtlCol="0">
            <a:spAutoFit/>
          </a:bodyPr>
          <a:lstStyle/>
          <a:p>
            <a:r>
              <a:rPr lang="zh-CN" altLang="en-US" dirty="0" smtClean="0">
                <a:solidFill>
                  <a:srgbClr val="0070C0"/>
                </a:solidFill>
                <a:latin typeface="+mj-ea"/>
                <a:ea typeface="+mj-ea"/>
              </a:rPr>
              <a:t>今日商讯</a:t>
            </a:r>
            <a:endParaRPr lang="zh-CN" altLang="en-US" dirty="0">
              <a:solidFill>
                <a:srgbClr val="0070C0"/>
              </a:solidFill>
              <a:latin typeface="+mj-ea"/>
              <a:ea typeface="+mj-ea"/>
            </a:endParaRPr>
          </a:p>
        </p:txBody>
      </p:sp>
      <p:sp>
        <p:nvSpPr>
          <p:cNvPr id="31" name="矩形 30"/>
          <p:cNvSpPr/>
          <p:nvPr/>
        </p:nvSpPr>
        <p:spPr>
          <a:xfrm>
            <a:off x="3738397" y="690475"/>
            <a:ext cx="5227638" cy="5602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3738397" y="1291861"/>
            <a:ext cx="3729943" cy="5662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3738396" y="1921105"/>
            <a:ext cx="3729943" cy="4097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3738396" y="2353650"/>
            <a:ext cx="3729943" cy="5502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3738396" y="2937768"/>
            <a:ext cx="3729943" cy="24812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3738396" y="5452910"/>
            <a:ext cx="3729943" cy="4063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7495748" y="1304663"/>
            <a:ext cx="1470287" cy="15007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7502733" y="2859404"/>
            <a:ext cx="1470287" cy="18928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7502733" y="4804539"/>
            <a:ext cx="1470287" cy="10546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3731412" y="5910443"/>
            <a:ext cx="5234623" cy="5806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738981" y="115123"/>
            <a:ext cx="3570208" cy="461665"/>
          </a:xfrm>
          <a:prstGeom prst="rect">
            <a:avLst/>
          </a:prstGeom>
        </p:spPr>
        <p:txBody>
          <a:bodyPr wrap="none">
            <a:spAutoFit/>
          </a:bodyPr>
          <a:lstStyle/>
          <a:p>
            <a:r>
              <a:rPr lang="zh-CN" altLang="en-US" sz="2400" dirty="0">
                <a:solidFill>
                  <a:srgbClr val="92D050"/>
                </a:solidFill>
                <a:latin typeface="微软雅黑" panose="020B0503020204020204" pitchFamily="34" charset="-122"/>
                <a:ea typeface="微软雅黑" panose="020B0503020204020204" pitchFamily="34" charset="-122"/>
              </a:rPr>
              <a:t>高校财经数据库页面介绍</a:t>
            </a:r>
          </a:p>
        </p:txBody>
      </p:sp>
    </p:spTree>
    <p:extLst>
      <p:ext uri="{BB962C8B-B14F-4D97-AF65-F5344CB8AC3E}">
        <p14:creationId xmlns:p14="http://schemas.microsoft.com/office/powerpoint/2010/main" val="193488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a:stretch>
            <a:fillRect/>
          </a:stretch>
        </p:blipFill>
        <p:spPr>
          <a:xfrm>
            <a:off x="354183" y="1237520"/>
            <a:ext cx="6253533" cy="1720170"/>
          </a:xfrm>
          <a:prstGeom prst="rect">
            <a:avLst/>
          </a:prstGeom>
        </p:spPr>
      </p:pic>
      <p:sp>
        <p:nvSpPr>
          <p:cNvPr id="3" name="文本框 2"/>
          <p:cNvSpPr txBox="1"/>
          <p:nvPr/>
        </p:nvSpPr>
        <p:spPr>
          <a:xfrm>
            <a:off x="517226" y="315270"/>
            <a:ext cx="3589729" cy="381771"/>
          </a:xfrm>
          <a:prstGeom prst="rect">
            <a:avLst/>
          </a:prstGeom>
          <a:noFill/>
        </p:spPr>
        <p:txBody>
          <a:bodyPr wrap="square" rtlCol="0">
            <a:spAutoFit/>
          </a:bodyPr>
          <a:lstStyle/>
          <a:p>
            <a:r>
              <a:rPr lang="zh-CN" altLang="en-US" sz="1881" dirty="0">
                <a:solidFill>
                  <a:srgbClr val="92D050"/>
                </a:solidFill>
                <a:latin typeface="微软雅黑" panose="020B0503020204020204" pitchFamily="34" charset="-122"/>
                <a:ea typeface="微软雅黑" panose="020B0503020204020204" pitchFamily="34" charset="-122"/>
              </a:rPr>
              <a:t>二、高校财经数据库的使用方法</a:t>
            </a:r>
          </a:p>
        </p:txBody>
      </p:sp>
      <p:sp>
        <p:nvSpPr>
          <p:cNvPr id="4" name="文本框 3"/>
          <p:cNvSpPr txBox="1"/>
          <p:nvPr/>
        </p:nvSpPr>
        <p:spPr>
          <a:xfrm>
            <a:off x="609811" y="896840"/>
            <a:ext cx="1557807" cy="352854"/>
          </a:xfrm>
          <a:prstGeom prst="rect">
            <a:avLst/>
          </a:prstGeom>
          <a:noFill/>
        </p:spPr>
        <p:txBody>
          <a:bodyPr wrap="square" rtlCol="0">
            <a:spAutoFit/>
          </a:bodyPr>
          <a:lstStyle/>
          <a:p>
            <a:r>
              <a:rPr lang="zh-CN" altLang="en-US" sz="1693" dirty="0">
                <a:solidFill>
                  <a:srgbClr val="C00000"/>
                </a:solidFill>
                <a:latin typeface="+mj-ea"/>
                <a:ea typeface="+mj-ea"/>
              </a:rPr>
              <a:t>二、简易检索</a:t>
            </a:r>
          </a:p>
        </p:txBody>
      </p:sp>
      <p:pic>
        <p:nvPicPr>
          <p:cNvPr id="7" name="图片 6"/>
          <p:cNvPicPr>
            <a:picLocks noChangeAspect="1"/>
          </p:cNvPicPr>
          <p:nvPr/>
        </p:nvPicPr>
        <p:blipFill>
          <a:blip r:embed="rId3"/>
          <a:stretch>
            <a:fillRect/>
          </a:stretch>
        </p:blipFill>
        <p:spPr>
          <a:xfrm>
            <a:off x="2732176" y="2988877"/>
            <a:ext cx="6253533" cy="1720170"/>
          </a:xfrm>
          <a:prstGeom prst="rect">
            <a:avLst/>
          </a:prstGeom>
        </p:spPr>
      </p:pic>
      <p:pic>
        <p:nvPicPr>
          <p:cNvPr id="8" name="图片 7"/>
          <p:cNvPicPr>
            <a:picLocks noChangeAspect="1"/>
          </p:cNvPicPr>
          <p:nvPr/>
        </p:nvPicPr>
        <p:blipFill>
          <a:blip r:embed="rId4"/>
          <a:stretch>
            <a:fillRect/>
          </a:stretch>
        </p:blipFill>
        <p:spPr>
          <a:xfrm>
            <a:off x="5601773" y="4709047"/>
            <a:ext cx="6271451" cy="1729129"/>
          </a:xfrm>
          <a:prstGeom prst="rect">
            <a:avLst/>
          </a:prstGeom>
        </p:spPr>
      </p:pic>
      <p:cxnSp>
        <p:nvCxnSpPr>
          <p:cNvPr id="12" name="直接箭头连接符 11"/>
          <p:cNvCxnSpPr/>
          <p:nvPr/>
        </p:nvCxnSpPr>
        <p:spPr>
          <a:xfrm>
            <a:off x="271157" y="1532539"/>
            <a:ext cx="812769" cy="0"/>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14" name="直接连接符 13"/>
          <p:cNvCxnSpPr/>
          <p:nvPr/>
        </p:nvCxnSpPr>
        <p:spPr>
          <a:xfrm>
            <a:off x="271157" y="1532539"/>
            <a:ext cx="0" cy="1760999"/>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15" name="文本框 14"/>
          <p:cNvSpPr txBox="1"/>
          <p:nvPr/>
        </p:nvSpPr>
        <p:spPr>
          <a:xfrm>
            <a:off x="67965" y="3293538"/>
            <a:ext cx="1699504" cy="352854"/>
          </a:xfrm>
          <a:prstGeom prst="rect">
            <a:avLst/>
          </a:prstGeom>
          <a:noFill/>
        </p:spPr>
        <p:txBody>
          <a:bodyPr wrap="none" rtlCol="0">
            <a:spAutoFit/>
          </a:bodyPr>
          <a:lstStyle/>
          <a:p>
            <a:r>
              <a:rPr lang="zh-CN" altLang="en-US" sz="1693" dirty="0">
                <a:solidFill>
                  <a:srgbClr val="FF0000"/>
                </a:solidFill>
                <a:latin typeface="+mj-ea"/>
                <a:ea typeface="+mj-ea"/>
              </a:rPr>
              <a:t>输入检索关键词</a:t>
            </a:r>
          </a:p>
        </p:txBody>
      </p:sp>
      <p:cxnSp>
        <p:nvCxnSpPr>
          <p:cNvPr id="17" name="直接箭头连接符 16"/>
          <p:cNvCxnSpPr/>
          <p:nvPr/>
        </p:nvCxnSpPr>
        <p:spPr>
          <a:xfrm flipH="1">
            <a:off x="4944577" y="1803462"/>
            <a:ext cx="2573768" cy="0"/>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18" name="文本框 17"/>
          <p:cNvSpPr txBox="1"/>
          <p:nvPr/>
        </p:nvSpPr>
        <p:spPr>
          <a:xfrm>
            <a:off x="7586076" y="1629765"/>
            <a:ext cx="1050288" cy="352854"/>
          </a:xfrm>
          <a:prstGeom prst="rect">
            <a:avLst/>
          </a:prstGeom>
          <a:noFill/>
        </p:spPr>
        <p:txBody>
          <a:bodyPr wrap="none" rtlCol="0">
            <a:spAutoFit/>
          </a:bodyPr>
          <a:lstStyle/>
          <a:p>
            <a:r>
              <a:rPr lang="zh-CN" altLang="en-US" sz="1693" dirty="0">
                <a:solidFill>
                  <a:srgbClr val="FF0000"/>
                </a:solidFill>
                <a:latin typeface="+mj-ea"/>
                <a:ea typeface="+mj-ea"/>
              </a:rPr>
              <a:t>选择子库</a:t>
            </a:r>
          </a:p>
        </p:txBody>
      </p:sp>
      <p:cxnSp>
        <p:nvCxnSpPr>
          <p:cNvPr id="19" name="直接箭头连接符 18"/>
          <p:cNvCxnSpPr/>
          <p:nvPr/>
        </p:nvCxnSpPr>
        <p:spPr>
          <a:xfrm>
            <a:off x="2167617" y="3767654"/>
            <a:ext cx="1286884" cy="0"/>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21" name="直接连接符 20"/>
          <p:cNvCxnSpPr/>
          <p:nvPr/>
        </p:nvCxnSpPr>
        <p:spPr>
          <a:xfrm>
            <a:off x="2167617" y="3767653"/>
            <a:ext cx="0" cy="88050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23" name="文本框 22"/>
          <p:cNvSpPr txBox="1"/>
          <p:nvPr/>
        </p:nvSpPr>
        <p:spPr>
          <a:xfrm>
            <a:off x="1422579" y="4648153"/>
            <a:ext cx="1483098" cy="352854"/>
          </a:xfrm>
          <a:prstGeom prst="rect">
            <a:avLst/>
          </a:prstGeom>
          <a:noFill/>
        </p:spPr>
        <p:txBody>
          <a:bodyPr wrap="none" rtlCol="0">
            <a:spAutoFit/>
          </a:bodyPr>
          <a:lstStyle/>
          <a:p>
            <a:r>
              <a:rPr lang="zh-CN" altLang="en-US" sz="1693" dirty="0">
                <a:solidFill>
                  <a:srgbClr val="FF0000"/>
                </a:solidFill>
                <a:latin typeface="+mj-ea"/>
                <a:ea typeface="+mj-ea"/>
              </a:rPr>
              <a:t>选择检索范围</a:t>
            </a:r>
          </a:p>
        </p:txBody>
      </p:sp>
      <p:cxnSp>
        <p:nvCxnSpPr>
          <p:cNvPr id="24" name="直接箭头连接符 23"/>
          <p:cNvCxnSpPr/>
          <p:nvPr/>
        </p:nvCxnSpPr>
        <p:spPr>
          <a:xfrm>
            <a:off x="5080039" y="5664114"/>
            <a:ext cx="2302845" cy="0"/>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26" name="文本框 25"/>
          <p:cNvSpPr txBox="1"/>
          <p:nvPr/>
        </p:nvSpPr>
        <p:spPr>
          <a:xfrm>
            <a:off x="3657694" y="5490417"/>
            <a:ext cx="1483098" cy="352854"/>
          </a:xfrm>
          <a:prstGeom prst="rect">
            <a:avLst/>
          </a:prstGeom>
          <a:noFill/>
        </p:spPr>
        <p:txBody>
          <a:bodyPr wrap="none" rtlCol="0">
            <a:spAutoFit/>
          </a:bodyPr>
          <a:lstStyle/>
          <a:p>
            <a:r>
              <a:rPr lang="zh-CN" altLang="en-US" sz="1693" dirty="0">
                <a:solidFill>
                  <a:srgbClr val="FF0000"/>
                </a:solidFill>
                <a:latin typeface="+mj-ea"/>
                <a:ea typeface="+mj-ea"/>
              </a:rPr>
              <a:t>选择逻辑关系</a:t>
            </a:r>
          </a:p>
        </p:txBody>
      </p:sp>
      <p:cxnSp>
        <p:nvCxnSpPr>
          <p:cNvPr id="28" name="直接箭头连接符 27"/>
          <p:cNvCxnSpPr/>
          <p:nvPr/>
        </p:nvCxnSpPr>
        <p:spPr>
          <a:xfrm>
            <a:off x="10498498" y="3767654"/>
            <a:ext cx="0" cy="1151422"/>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29" name="文本框 28"/>
          <p:cNvSpPr txBox="1"/>
          <p:nvPr/>
        </p:nvSpPr>
        <p:spPr>
          <a:xfrm>
            <a:off x="8940691" y="3418227"/>
            <a:ext cx="3323346" cy="352854"/>
          </a:xfrm>
          <a:prstGeom prst="rect">
            <a:avLst/>
          </a:prstGeom>
          <a:noFill/>
        </p:spPr>
        <p:txBody>
          <a:bodyPr wrap="none" rtlCol="0">
            <a:spAutoFit/>
          </a:bodyPr>
          <a:lstStyle/>
          <a:p>
            <a:r>
              <a:rPr lang="zh-CN" altLang="en-US" sz="1693" dirty="0">
                <a:solidFill>
                  <a:srgbClr val="FF0000"/>
                </a:solidFill>
                <a:latin typeface="+mj-ea"/>
                <a:ea typeface="+mj-ea"/>
              </a:rPr>
              <a:t>点击可查看</a:t>
            </a:r>
            <a:r>
              <a:rPr lang="en-US" altLang="zh-CN" sz="1693" dirty="0">
                <a:solidFill>
                  <a:srgbClr val="FF0000"/>
                </a:solidFill>
                <a:latin typeface="+mj-ea"/>
                <a:ea typeface="+mj-ea"/>
              </a:rPr>
              <a:t>7</a:t>
            </a:r>
            <a:r>
              <a:rPr lang="zh-CN" altLang="en-US" sz="1693" dirty="0">
                <a:solidFill>
                  <a:srgbClr val="FF0000"/>
                </a:solidFill>
                <a:latin typeface="+mj-ea"/>
                <a:ea typeface="+mj-ea"/>
              </a:rPr>
              <a:t>个日常更新子库简介</a:t>
            </a:r>
          </a:p>
        </p:txBody>
      </p:sp>
    </p:spTree>
    <p:extLst>
      <p:ext uri="{BB962C8B-B14F-4D97-AF65-F5344CB8AC3E}">
        <p14:creationId xmlns:p14="http://schemas.microsoft.com/office/powerpoint/2010/main" val="3619411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stretch>
            <a:fillRect/>
          </a:stretch>
        </p:blipFill>
        <p:spPr>
          <a:xfrm>
            <a:off x="6202264" y="2142117"/>
            <a:ext cx="5797697" cy="4124011"/>
          </a:xfrm>
          <a:prstGeom prst="rect">
            <a:avLst/>
          </a:prstGeom>
        </p:spPr>
      </p:pic>
      <p:pic>
        <p:nvPicPr>
          <p:cNvPr id="7" name="图片 6"/>
          <p:cNvPicPr>
            <a:picLocks noChangeAspect="1"/>
          </p:cNvPicPr>
          <p:nvPr/>
        </p:nvPicPr>
        <p:blipFill>
          <a:blip r:embed="rId3"/>
          <a:stretch>
            <a:fillRect/>
          </a:stretch>
        </p:blipFill>
        <p:spPr>
          <a:xfrm>
            <a:off x="501430" y="1299348"/>
            <a:ext cx="5052724" cy="4963156"/>
          </a:xfrm>
          <a:prstGeom prst="rect">
            <a:avLst/>
          </a:prstGeom>
        </p:spPr>
      </p:pic>
      <p:sp>
        <p:nvSpPr>
          <p:cNvPr id="3" name="文本框 2"/>
          <p:cNvSpPr txBox="1"/>
          <p:nvPr/>
        </p:nvSpPr>
        <p:spPr>
          <a:xfrm>
            <a:off x="609811" y="299357"/>
            <a:ext cx="3589729" cy="381771"/>
          </a:xfrm>
          <a:prstGeom prst="rect">
            <a:avLst/>
          </a:prstGeom>
          <a:noFill/>
        </p:spPr>
        <p:txBody>
          <a:bodyPr wrap="square" rtlCol="0">
            <a:spAutoFit/>
          </a:bodyPr>
          <a:lstStyle/>
          <a:p>
            <a:r>
              <a:rPr lang="zh-CN" altLang="en-US" sz="1881" dirty="0">
                <a:solidFill>
                  <a:srgbClr val="92D050"/>
                </a:solidFill>
                <a:latin typeface="微软雅黑" panose="020B0503020204020204" pitchFamily="34" charset="-122"/>
                <a:ea typeface="微软雅黑" panose="020B0503020204020204" pitchFamily="34" charset="-122"/>
              </a:rPr>
              <a:t>二、高校财经数据库的使用方法</a:t>
            </a:r>
          </a:p>
        </p:txBody>
      </p:sp>
      <p:sp>
        <p:nvSpPr>
          <p:cNvPr id="4" name="文本框 3"/>
          <p:cNvSpPr txBox="1"/>
          <p:nvPr/>
        </p:nvSpPr>
        <p:spPr>
          <a:xfrm>
            <a:off x="609811" y="896840"/>
            <a:ext cx="1557807" cy="352854"/>
          </a:xfrm>
          <a:prstGeom prst="rect">
            <a:avLst/>
          </a:prstGeom>
          <a:noFill/>
        </p:spPr>
        <p:txBody>
          <a:bodyPr wrap="square" rtlCol="0">
            <a:spAutoFit/>
          </a:bodyPr>
          <a:lstStyle/>
          <a:p>
            <a:r>
              <a:rPr lang="zh-CN" altLang="en-US" sz="1693" dirty="0">
                <a:solidFill>
                  <a:srgbClr val="C00000"/>
                </a:solidFill>
                <a:latin typeface="+mj-ea"/>
                <a:ea typeface="+mj-ea"/>
              </a:rPr>
              <a:t>二、简易检索</a:t>
            </a:r>
          </a:p>
        </p:txBody>
      </p:sp>
      <p:sp>
        <p:nvSpPr>
          <p:cNvPr id="10" name="椭圆 9"/>
          <p:cNvSpPr/>
          <p:nvPr/>
        </p:nvSpPr>
        <p:spPr>
          <a:xfrm>
            <a:off x="406619" y="2819424"/>
            <a:ext cx="406384" cy="1354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93"/>
          </a:p>
        </p:txBody>
      </p:sp>
      <p:sp>
        <p:nvSpPr>
          <p:cNvPr id="11" name="椭圆 10"/>
          <p:cNvSpPr/>
          <p:nvPr/>
        </p:nvSpPr>
        <p:spPr>
          <a:xfrm>
            <a:off x="2145728" y="1908954"/>
            <a:ext cx="948230" cy="2457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93"/>
          </a:p>
        </p:txBody>
      </p:sp>
      <p:sp>
        <p:nvSpPr>
          <p:cNvPr id="12" name="椭圆 11"/>
          <p:cNvSpPr/>
          <p:nvPr/>
        </p:nvSpPr>
        <p:spPr>
          <a:xfrm>
            <a:off x="5960539" y="5553827"/>
            <a:ext cx="948230" cy="2457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93"/>
          </a:p>
        </p:txBody>
      </p:sp>
      <p:sp>
        <p:nvSpPr>
          <p:cNvPr id="13" name="椭圆 12"/>
          <p:cNvSpPr/>
          <p:nvPr/>
        </p:nvSpPr>
        <p:spPr>
          <a:xfrm>
            <a:off x="982330" y="2573675"/>
            <a:ext cx="846634" cy="2457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93"/>
          </a:p>
        </p:txBody>
      </p:sp>
      <p:sp>
        <p:nvSpPr>
          <p:cNvPr id="14" name="椭圆 13"/>
          <p:cNvSpPr/>
          <p:nvPr/>
        </p:nvSpPr>
        <p:spPr>
          <a:xfrm>
            <a:off x="6178824" y="5842149"/>
            <a:ext cx="2084560" cy="2457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93"/>
          </a:p>
        </p:txBody>
      </p:sp>
    </p:spTree>
    <p:extLst>
      <p:ext uri="{BB962C8B-B14F-4D97-AF65-F5344CB8AC3E}">
        <p14:creationId xmlns:p14="http://schemas.microsoft.com/office/powerpoint/2010/main" val="363972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09811" y="384176"/>
            <a:ext cx="3589729" cy="381771"/>
          </a:xfrm>
          <a:prstGeom prst="rect">
            <a:avLst/>
          </a:prstGeom>
          <a:noFill/>
        </p:spPr>
        <p:txBody>
          <a:bodyPr wrap="square" rtlCol="0">
            <a:spAutoFit/>
          </a:bodyPr>
          <a:lstStyle/>
          <a:p>
            <a:r>
              <a:rPr lang="zh-CN" altLang="en-US" sz="1881" dirty="0">
                <a:solidFill>
                  <a:srgbClr val="92D050"/>
                </a:solidFill>
                <a:latin typeface="微软雅黑" panose="020B0503020204020204" pitchFamily="34" charset="-122"/>
                <a:ea typeface="微软雅黑" panose="020B0503020204020204" pitchFamily="34" charset="-122"/>
              </a:rPr>
              <a:t>二、高校财经数据库的使用方法</a:t>
            </a:r>
          </a:p>
        </p:txBody>
      </p:sp>
      <p:sp>
        <p:nvSpPr>
          <p:cNvPr id="4" name="文本框 3"/>
          <p:cNvSpPr txBox="1"/>
          <p:nvPr/>
        </p:nvSpPr>
        <p:spPr>
          <a:xfrm>
            <a:off x="609811" y="896840"/>
            <a:ext cx="1557807" cy="352854"/>
          </a:xfrm>
          <a:prstGeom prst="rect">
            <a:avLst/>
          </a:prstGeom>
          <a:noFill/>
        </p:spPr>
        <p:txBody>
          <a:bodyPr wrap="square" rtlCol="0">
            <a:spAutoFit/>
          </a:bodyPr>
          <a:lstStyle/>
          <a:p>
            <a:r>
              <a:rPr lang="zh-CN" altLang="en-US" sz="1693" dirty="0">
                <a:solidFill>
                  <a:srgbClr val="C00000"/>
                </a:solidFill>
                <a:latin typeface="+mj-ea"/>
                <a:ea typeface="+mj-ea"/>
              </a:rPr>
              <a:t>二、简易检索</a:t>
            </a:r>
          </a:p>
        </p:txBody>
      </p:sp>
      <p:pic>
        <p:nvPicPr>
          <p:cNvPr id="6" name="图片 5"/>
          <p:cNvPicPr>
            <a:picLocks noChangeAspect="1"/>
          </p:cNvPicPr>
          <p:nvPr/>
        </p:nvPicPr>
        <p:blipFill>
          <a:blip r:embed="rId2"/>
          <a:stretch>
            <a:fillRect/>
          </a:stretch>
        </p:blipFill>
        <p:spPr>
          <a:xfrm>
            <a:off x="3522232" y="803913"/>
            <a:ext cx="4220269" cy="5553920"/>
          </a:xfrm>
          <a:prstGeom prst="rect">
            <a:avLst/>
          </a:prstGeom>
        </p:spPr>
      </p:pic>
      <p:sp>
        <p:nvSpPr>
          <p:cNvPr id="7" name="椭圆 6"/>
          <p:cNvSpPr/>
          <p:nvPr/>
        </p:nvSpPr>
        <p:spPr>
          <a:xfrm>
            <a:off x="6705577" y="1397078"/>
            <a:ext cx="474115" cy="2031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93"/>
          </a:p>
        </p:txBody>
      </p:sp>
      <p:sp>
        <p:nvSpPr>
          <p:cNvPr id="8" name="椭圆 7"/>
          <p:cNvSpPr/>
          <p:nvPr/>
        </p:nvSpPr>
        <p:spPr>
          <a:xfrm>
            <a:off x="3725424" y="1261617"/>
            <a:ext cx="474115" cy="2031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93"/>
          </a:p>
        </p:txBody>
      </p:sp>
      <p:sp>
        <p:nvSpPr>
          <p:cNvPr id="9" name="椭圆 8"/>
          <p:cNvSpPr/>
          <p:nvPr/>
        </p:nvSpPr>
        <p:spPr>
          <a:xfrm>
            <a:off x="3725424" y="1417135"/>
            <a:ext cx="474115" cy="2031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93"/>
          </a:p>
        </p:txBody>
      </p:sp>
      <p:sp>
        <p:nvSpPr>
          <p:cNvPr id="10" name="椭圆 9"/>
          <p:cNvSpPr/>
          <p:nvPr/>
        </p:nvSpPr>
        <p:spPr>
          <a:xfrm>
            <a:off x="4978443" y="1244234"/>
            <a:ext cx="474115" cy="2031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93"/>
          </a:p>
        </p:txBody>
      </p:sp>
      <p:sp>
        <p:nvSpPr>
          <p:cNvPr id="11" name="椭圆 10"/>
          <p:cNvSpPr/>
          <p:nvPr/>
        </p:nvSpPr>
        <p:spPr>
          <a:xfrm>
            <a:off x="4991801" y="1447427"/>
            <a:ext cx="474115" cy="2031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93"/>
          </a:p>
        </p:txBody>
      </p:sp>
      <p:sp>
        <p:nvSpPr>
          <p:cNvPr id="12" name="椭圆 11"/>
          <p:cNvSpPr/>
          <p:nvPr/>
        </p:nvSpPr>
        <p:spPr>
          <a:xfrm>
            <a:off x="3609053" y="4377230"/>
            <a:ext cx="590486" cy="2709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93"/>
          </a:p>
        </p:txBody>
      </p:sp>
      <p:sp>
        <p:nvSpPr>
          <p:cNvPr id="13" name="椭圆 12"/>
          <p:cNvSpPr/>
          <p:nvPr/>
        </p:nvSpPr>
        <p:spPr>
          <a:xfrm>
            <a:off x="6976500" y="806799"/>
            <a:ext cx="474115" cy="2031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93"/>
          </a:p>
        </p:txBody>
      </p:sp>
    </p:spTree>
    <p:extLst>
      <p:ext uri="{BB962C8B-B14F-4D97-AF65-F5344CB8AC3E}">
        <p14:creationId xmlns:p14="http://schemas.microsoft.com/office/powerpoint/2010/main" val="308098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09811" y="397850"/>
            <a:ext cx="3589729" cy="381771"/>
          </a:xfrm>
          <a:prstGeom prst="rect">
            <a:avLst/>
          </a:prstGeom>
          <a:noFill/>
        </p:spPr>
        <p:txBody>
          <a:bodyPr wrap="square" rtlCol="0">
            <a:spAutoFit/>
          </a:bodyPr>
          <a:lstStyle/>
          <a:p>
            <a:r>
              <a:rPr lang="zh-CN" altLang="en-US" sz="1881" dirty="0">
                <a:solidFill>
                  <a:srgbClr val="92D050"/>
                </a:solidFill>
                <a:latin typeface="微软雅黑" panose="020B0503020204020204" pitchFamily="34" charset="-122"/>
                <a:ea typeface="微软雅黑" panose="020B0503020204020204" pitchFamily="34" charset="-122"/>
              </a:rPr>
              <a:t>二、高校财经数据库的使用方法</a:t>
            </a:r>
          </a:p>
        </p:txBody>
      </p:sp>
      <p:sp>
        <p:nvSpPr>
          <p:cNvPr id="4" name="文本框 3"/>
          <p:cNvSpPr txBox="1"/>
          <p:nvPr/>
        </p:nvSpPr>
        <p:spPr>
          <a:xfrm>
            <a:off x="5165335" y="1418196"/>
            <a:ext cx="1557807" cy="352854"/>
          </a:xfrm>
          <a:prstGeom prst="rect">
            <a:avLst/>
          </a:prstGeom>
          <a:noFill/>
        </p:spPr>
        <p:txBody>
          <a:bodyPr wrap="square" rtlCol="0">
            <a:spAutoFit/>
          </a:bodyPr>
          <a:lstStyle/>
          <a:p>
            <a:r>
              <a:rPr lang="zh-CN" altLang="en-US" sz="1693" dirty="0">
                <a:solidFill>
                  <a:srgbClr val="C00000"/>
                </a:solidFill>
                <a:latin typeface="+mj-ea"/>
                <a:ea typeface="+mj-ea"/>
              </a:rPr>
              <a:t>二、专业检索</a:t>
            </a:r>
          </a:p>
        </p:txBody>
      </p:sp>
      <p:pic>
        <p:nvPicPr>
          <p:cNvPr id="6" name="图片 5"/>
          <p:cNvPicPr>
            <a:picLocks noChangeAspect="1"/>
          </p:cNvPicPr>
          <p:nvPr/>
        </p:nvPicPr>
        <p:blipFill>
          <a:blip r:embed="rId2"/>
          <a:stretch>
            <a:fillRect/>
          </a:stretch>
        </p:blipFill>
        <p:spPr>
          <a:xfrm>
            <a:off x="2980386" y="2209847"/>
            <a:ext cx="6271451" cy="1764966"/>
          </a:xfrm>
          <a:prstGeom prst="rect">
            <a:avLst/>
          </a:prstGeom>
        </p:spPr>
      </p:pic>
      <p:sp>
        <p:nvSpPr>
          <p:cNvPr id="7" name="椭圆 6"/>
          <p:cNvSpPr/>
          <p:nvPr/>
        </p:nvSpPr>
        <p:spPr>
          <a:xfrm>
            <a:off x="6570115" y="2751693"/>
            <a:ext cx="1083692" cy="340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93"/>
          </a:p>
        </p:txBody>
      </p:sp>
    </p:spTree>
    <p:extLst>
      <p:ext uri="{BB962C8B-B14F-4D97-AF65-F5344CB8AC3E}">
        <p14:creationId xmlns:p14="http://schemas.microsoft.com/office/powerpoint/2010/main" val="2121984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09811" y="406088"/>
            <a:ext cx="3589729" cy="381771"/>
          </a:xfrm>
          <a:prstGeom prst="rect">
            <a:avLst/>
          </a:prstGeom>
          <a:noFill/>
        </p:spPr>
        <p:txBody>
          <a:bodyPr wrap="square" rtlCol="0">
            <a:spAutoFit/>
          </a:bodyPr>
          <a:lstStyle/>
          <a:p>
            <a:r>
              <a:rPr lang="zh-CN" altLang="en-US" sz="1881" dirty="0">
                <a:solidFill>
                  <a:srgbClr val="92D050"/>
                </a:solidFill>
                <a:latin typeface="微软雅黑" panose="020B0503020204020204" pitchFamily="34" charset="-122"/>
                <a:ea typeface="微软雅黑" panose="020B0503020204020204" pitchFamily="34" charset="-122"/>
              </a:rPr>
              <a:t>二、高校财经数据库的使用方法</a:t>
            </a:r>
          </a:p>
        </p:txBody>
      </p:sp>
      <p:sp>
        <p:nvSpPr>
          <p:cNvPr id="4" name="文本框 3"/>
          <p:cNvSpPr txBox="1"/>
          <p:nvPr/>
        </p:nvSpPr>
        <p:spPr>
          <a:xfrm>
            <a:off x="609811" y="896840"/>
            <a:ext cx="1557807" cy="352854"/>
          </a:xfrm>
          <a:prstGeom prst="rect">
            <a:avLst/>
          </a:prstGeom>
          <a:noFill/>
        </p:spPr>
        <p:txBody>
          <a:bodyPr wrap="square" rtlCol="0">
            <a:spAutoFit/>
          </a:bodyPr>
          <a:lstStyle/>
          <a:p>
            <a:r>
              <a:rPr lang="zh-CN" altLang="en-US" sz="1693" dirty="0">
                <a:solidFill>
                  <a:srgbClr val="C00000"/>
                </a:solidFill>
                <a:latin typeface="+mj-ea"/>
                <a:ea typeface="+mj-ea"/>
              </a:rPr>
              <a:t>二、专业检索</a:t>
            </a:r>
          </a:p>
        </p:txBody>
      </p:sp>
      <p:pic>
        <p:nvPicPr>
          <p:cNvPr id="6" name="图片 5"/>
          <p:cNvPicPr>
            <a:picLocks noChangeAspect="1"/>
          </p:cNvPicPr>
          <p:nvPr/>
        </p:nvPicPr>
        <p:blipFill>
          <a:blip r:embed="rId2"/>
          <a:stretch>
            <a:fillRect/>
          </a:stretch>
        </p:blipFill>
        <p:spPr>
          <a:xfrm>
            <a:off x="2303079" y="896840"/>
            <a:ext cx="7043996" cy="5433104"/>
          </a:xfrm>
          <a:prstGeom prst="rect">
            <a:avLst/>
          </a:prstGeom>
        </p:spPr>
      </p:pic>
    </p:spTree>
    <p:extLst>
      <p:ext uri="{BB962C8B-B14F-4D97-AF65-F5344CB8AC3E}">
        <p14:creationId xmlns:p14="http://schemas.microsoft.com/office/powerpoint/2010/main" val="2218790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09811" y="402473"/>
            <a:ext cx="3589729" cy="381771"/>
          </a:xfrm>
          <a:prstGeom prst="rect">
            <a:avLst/>
          </a:prstGeom>
          <a:noFill/>
        </p:spPr>
        <p:txBody>
          <a:bodyPr wrap="square" rtlCol="0">
            <a:spAutoFit/>
          </a:bodyPr>
          <a:lstStyle/>
          <a:p>
            <a:r>
              <a:rPr lang="zh-CN" altLang="en-US" sz="1881" dirty="0">
                <a:solidFill>
                  <a:srgbClr val="92D050"/>
                </a:solidFill>
                <a:latin typeface="微软雅黑" panose="020B0503020204020204" pitchFamily="34" charset="-122"/>
                <a:ea typeface="微软雅黑" panose="020B0503020204020204" pitchFamily="34" charset="-122"/>
              </a:rPr>
              <a:t>二、高校财经数据库的使用方法</a:t>
            </a:r>
          </a:p>
        </p:txBody>
      </p:sp>
      <p:sp>
        <p:nvSpPr>
          <p:cNvPr id="4" name="文本框 3"/>
          <p:cNvSpPr txBox="1"/>
          <p:nvPr/>
        </p:nvSpPr>
        <p:spPr>
          <a:xfrm>
            <a:off x="5041768" y="1391110"/>
            <a:ext cx="1557807" cy="352854"/>
          </a:xfrm>
          <a:prstGeom prst="rect">
            <a:avLst/>
          </a:prstGeom>
          <a:noFill/>
        </p:spPr>
        <p:txBody>
          <a:bodyPr wrap="square" rtlCol="0">
            <a:spAutoFit/>
          </a:bodyPr>
          <a:lstStyle/>
          <a:p>
            <a:r>
              <a:rPr lang="zh-CN" altLang="en-US" sz="1693" dirty="0">
                <a:solidFill>
                  <a:srgbClr val="C00000"/>
                </a:solidFill>
                <a:latin typeface="+mj-ea"/>
                <a:ea typeface="+mj-ea"/>
              </a:rPr>
              <a:t>二、专业检索</a:t>
            </a:r>
          </a:p>
        </p:txBody>
      </p:sp>
      <p:pic>
        <p:nvPicPr>
          <p:cNvPr id="7" name="图片 6"/>
          <p:cNvPicPr>
            <a:picLocks noChangeAspect="1"/>
          </p:cNvPicPr>
          <p:nvPr/>
        </p:nvPicPr>
        <p:blipFill>
          <a:blip r:embed="rId2"/>
          <a:stretch>
            <a:fillRect/>
          </a:stretch>
        </p:blipFill>
        <p:spPr>
          <a:xfrm>
            <a:off x="1773178" y="1856658"/>
            <a:ext cx="8645644" cy="3144685"/>
          </a:xfrm>
          <a:prstGeom prst="rect">
            <a:avLst/>
          </a:prstGeom>
        </p:spPr>
      </p:pic>
    </p:spTree>
    <p:extLst>
      <p:ext uri="{BB962C8B-B14F-4D97-AF65-F5344CB8AC3E}">
        <p14:creationId xmlns:p14="http://schemas.microsoft.com/office/powerpoint/2010/main" val="192516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38501" y="612034"/>
            <a:ext cx="3589729" cy="381771"/>
          </a:xfrm>
          <a:prstGeom prst="rect">
            <a:avLst/>
          </a:prstGeom>
          <a:noFill/>
        </p:spPr>
        <p:txBody>
          <a:bodyPr wrap="square" rtlCol="0">
            <a:spAutoFit/>
          </a:bodyPr>
          <a:lstStyle/>
          <a:p>
            <a:r>
              <a:rPr lang="zh-CN" altLang="en-US" sz="1881" dirty="0">
                <a:solidFill>
                  <a:srgbClr val="92D050"/>
                </a:solidFill>
                <a:latin typeface="微软雅黑" panose="020B0503020204020204" pitchFamily="34" charset="-122"/>
                <a:ea typeface="微软雅黑" panose="020B0503020204020204" pitchFamily="34" charset="-122"/>
              </a:rPr>
              <a:t>二、高校财经数据库的使用方法</a:t>
            </a:r>
          </a:p>
        </p:txBody>
      </p:sp>
      <p:sp>
        <p:nvSpPr>
          <p:cNvPr id="4" name="文本框 3"/>
          <p:cNvSpPr txBox="1"/>
          <p:nvPr/>
        </p:nvSpPr>
        <p:spPr>
          <a:xfrm>
            <a:off x="5215499" y="1465251"/>
            <a:ext cx="1557807" cy="352854"/>
          </a:xfrm>
          <a:prstGeom prst="rect">
            <a:avLst/>
          </a:prstGeom>
          <a:noFill/>
        </p:spPr>
        <p:txBody>
          <a:bodyPr wrap="square" rtlCol="0">
            <a:spAutoFit/>
          </a:bodyPr>
          <a:lstStyle/>
          <a:p>
            <a:r>
              <a:rPr lang="zh-CN" altLang="en-US" sz="1693" dirty="0">
                <a:solidFill>
                  <a:srgbClr val="C00000"/>
                </a:solidFill>
                <a:latin typeface="+mj-ea"/>
                <a:ea typeface="+mj-ea"/>
              </a:rPr>
              <a:t>二、专业检索</a:t>
            </a:r>
          </a:p>
        </p:txBody>
      </p:sp>
      <p:pic>
        <p:nvPicPr>
          <p:cNvPr id="7" name="图片 6"/>
          <p:cNvPicPr>
            <a:picLocks noChangeAspect="1"/>
          </p:cNvPicPr>
          <p:nvPr/>
        </p:nvPicPr>
        <p:blipFill>
          <a:blip r:embed="rId2"/>
          <a:stretch>
            <a:fillRect/>
          </a:stretch>
        </p:blipFill>
        <p:spPr>
          <a:xfrm>
            <a:off x="2969234" y="2201588"/>
            <a:ext cx="6253533" cy="2454825"/>
          </a:xfrm>
          <a:prstGeom prst="rect">
            <a:avLst/>
          </a:prstGeom>
        </p:spPr>
      </p:pic>
    </p:spTree>
    <p:extLst>
      <p:ext uri="{BB962C8B-B14F-4D97-AF65-F5344CB8AC3E}">
        <p14:creationId xmlns:p14="http://schemas.microsoft.com/office/powerpoint/2010/main" val="15036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48497" y="202085"/>
            <a:ext cx="7199870" cy="1182688"/>
          </a:xfrm>
        </p:spPr>
        <p:txBody>
          <a:bodyPr/>
          <a:lstStyle/>
          <a:p>
            <a:r>
              <a:rPr lang="zh-CN" altLang="en-US" dirty="0" smtClean="0">
                <a:solidFill>
                  <a:srgbClr val="FF9B00"/>
                </a:solidFill>
              </a:rPr>
              <a:t>中国资讯行（国际）有限公司</a:t>
            </a:r>
            <a:endParaRPr lang="zh-CN" dirty="0">
              <a:solidFill>
                <a:srgbClr val="FF9B00"/>
              </a:solidFill>
            </a:endParaRPr>
          </a:p>
        </p:txBody>
      </p:sp>
      <p:sp>
        <p:nvSpPr>
          <p:cNvPr id="3" name="内容占位符 2"/>
          <p:cNvSpPr>
            <a:spLocks noGrp="1"/>
          </p:cNvSpPr>
          <p:nvPr>
            <p:ph idx="4294967295"/>
          </p:nvPr>
        </p:nvSpPr>
        <p:spPr>
          <a:xfrm>
            <a:off x="1573427" y="1623584"/>
            <a:ext cx="8969375" cy="4332287"/>
          </a:xfrm>
        </p:spPr>
        <p:txBody>
          <a:bodyPr>
            <a:noAutofit/>
          </a:bodyPr>
          <a:lstStyle/>
          <a:p>
            <a:pPr marL="342900" indent="-342900">
              <a:lnSpc>
                <a:spcPct val="260000"/>
              </a:lnSpc>
              <a:buFont typeface="+mj-ea"/>
              <a:buAutoNum type="circleNumDbPlain"/>
            </a:pPr>
            <a:r>
              <a:rPr lang="en-US" altLang="zh-CN" sz="1600" dirty="0"/>
              <a:t>1992</a:t>
            </a:r>
            <a:r>
              <a:rPr lang="zh-CN" altLang="en-US" sz="1600" dirty="0"/>
              <a:t>年开始收集数据，并于</a:t>
            </a:r>
            <a:r>
              <a:rPr lang="en-US" altLang="zh-CN" sz="1600" dirty="0"/>
              <a:t>1995</a:t>
            </a:r>
            <a:r>
              <a:rPr lang="zh-CN" altLang="en-US" sz="1600" dirty="0"/>
              <a:t>年在香港注册公司，至今已有</a:t>
            </a:r>
            <a:r>
              <a:rPr lang="en-US" altLang="zh-CN" sz="1600" dirty="0"/>
              <a:t>20</a:t>
            </a:r>
            <a:r>
              <a:rPr lang="zh-CN" altLang="en-US" sz="1600" dirty="0"/>
              <a:t>余年发展</a:t>
            </a:r>
            <a:r>
              <a:rPr lang="zh-CN" altLang="en-US" sz="1600" dirty="0" smtClean="0"/>
              <a:t>历史</a:t>
            </a:r>
            <a:r>
              <a:rPr lang="zh-CN" altLang="en-US" sz="1600" dirty="0"/>
              <a:t>。</a:t>
            </a:r>
            <a:endParaRPr lang="zh-CN" altLang="zh-CN" sz="1600" dirty="0"/>
          </a:p>
          <a:p>
            <a:pPr marL="342900" indent="-342900">
              <a:lnSpc>
                <a:spcPct val="260000"/>
              </a:lnSpc>
              <a:buFont typeface="+mj-ea"/>
              <a:buAutoNum type="circleNumDbPlain"/>
            </a:pPr>
            <a:r>
              <a:rPr lang="en-US" altLang="zh-CN" sz="1600" dirty="0"/>
              <a:t>1996</a:t>
            </a:r>
            <a:r>
              <a:rPr lang="zh-CN" altLang="en-US" sz="1600" dirty="0"/>
              <a:t>年在北京注册北京精讯云顿数据软件有限公司，为中国大陆地区广大</a:t>
            </a:r>
            <a:r>
              <a:rPr lang="zh-CN" altLang="en-US" sz="1600" dirty="0" smtClean="0"/>
              <a:t>客户</a:t>
            </a:r>
            <a:r>
              <a:rPr lang="en-US" altLang="zh-CN" sz="1600" dirty="0" smtClean="0"/>
              <a:t> </a:t>
            </a:r>
            <a:r>
              <a:rPr lang="zh-CN" altLang="en-US" sz="1600" dirty="0" smtClean="0"/>
              <a:t>提供</a:t>
            </a:r>
            <a:r>
              <a:rPr lang="zh-CN" altLang="en-US" sz="1600" dirty="0"/>
              <a:t>专业的数据资讯</a:t>
            </a:r>
            <a:r>
              <a:rPr lang="zh-CN" altLang="en-US" sz="1600" dirty="0" smtClean="0"/>
              <a:t>服务。</a:t>
            </a:r>
            <a:endParaRPr lang="zh-CN" altLang="zh-CN" sz="1600" dirty="0"/>
          </a:p>
          <a:p>
            <a:pPr marL="342900" indent="-342900">
              <a:lnSpc>
                <a:spcPct val="260000"/>
              </a:lnSpc>
              <a:buFont typeface="+mj-ea"/>
              <a:buAutoNum type="circleNumDbPlain"/>
            </a:pPr>
            <a:r>
              <a:rPr lang="zh-CN" altLang="en-US" sz="1600" dirty="0"/>
              <a:t>多年来公司研发出多种产品以满足客户需求，既有通用性很强的数据库</a:t>
            </a:r>
            <a:r>
              <a:rPr lang="zh-CN" altLang="en-US" sz="1600" dirty="0" smtClean="0"/>
              <a:t>产品</a:t>
            </a:r>
            <a:r>
              <a:rPr lang="zh-CN" altLang="en-US" sz="1600" dirty="0"/>
              <a:t>，</a:t>
            </a:r>
            <a:r>
              <a:rPr lang="zh-CN" altLang="en-US" sz="1600" dirty="0" smtClean="0"/>
              <a:t>也</a:t>
            </a:r>
            <a:r>
              <a:rPr lang="zh-CN" altLang="en-US" sz="1600" dirty="0"/>
              <a:t>有为客户量身订制的个性化产品。高校财经数据库（</a:t>
            </a:r>
            <a:r>
              <a:rPr lang="en-US" altLang="zh-CN" sz="1600" dirty="0">
                <a:hlinkClick r:id="rId3"/>
              </a:rPr>
              <a:t>www.bjinfobank.com</a:t>
            </a:r>
            <a:r>
              <a:rPr lang="zh-CN" altLang="en-US" sz="1600" dirty="0" smtClean="0"/>
              <a:t>）和搜数网（</a:t>
            </a:r>
            <a:r>
              <a:rPr lang="en-US" altLang="zh-CN" sz="1600" dirty="0" smtClean="0"/>
              <a:t>www.soshoo.com.cn</a:t>
            </a:r>
            <a:r>
              <a:rPr lang="zh-CN" altLang="en-US" sz="1600" dirty="0" smtClean="0"/>
              <a:t>）是专门面向教育行业的两款具有代表性的通用</a:t>
            </a:r>
            <a:r>
              <a:rPr lang="zh-CN" altLang="en-US" sz="1600" dirty="0"/>
              <a:t>产品。</a:t>
            </a:r>
            <a:endParaRPr lang="zh-CN" altLang="zh-CN" sz="1600" dirty="0"/>
          </a:p>
        </p:txBody>
      </p:sp>
    </p:spTree>
    <p:extLst>
      <p:ext uri="{BB962C8B-B14F-4D97-AF65-F5344CB8AC3E}">
        <p14:creationId xmlns:p14="http://schemas.microsoft.com/office/powerpoint/2010/main" val="162871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09811" y="356661"/>
            <a:ext cx="3589729" cy="381771"/>
          </a:xfrm>
          <a:prstGeom prst="rect">
            <a:avLst/>
          </a:prstGeom>
          <a:noFill/>
        </p:spPr>
        <p:txBody>
          <a:bodyPr wrap="square" rtlCol="0">
            <a:spAutoFit/>
          </a:bodyPr>
          <a:lstStyle/>
          <a:p>
            <a:r>
              <a:rPr lang="zh-CN" altLang="en-US" sz="1881" dirty="0">
                <a:solidFill>
                  <a:srgbClr val="92D050"/>
                </a:solidFill>
                <a:latin typeface="微软雅黑" panose="020B0503020204020204" pitchFamily="34" charset="-122"/>
                <a:ea typeface="微软雅黑" panose="020B0503020204020204" pitchFamily="34" charset="-122"/>
              </a:rPr>
              <a:t>二、高校财经数据库的使用方法</a:t>
            </a:r>
          </a:p>
        </p:txBody>
      </p:sp>
      <p:sp>
        <p:nvSpPr>
          <p:cNvPr id="4" name="文本框 3"/>
          <p:cNvSpPr txBox="1"/>
          <p:nvPr/>
        </p:nvSpPr>
        <p:spPr>
          <a:xfrm>
            <a:off x="1450071" y="1004398"/>
            <a:ext cx="1557807" cy="352854"/>
          </a:xfrm>
          <a:prstGeom prst="rect">
            <a:avLst/>
          </a:prstGeom>
          <a:noFill/>
        </p:spPr>
        <p:txBody>
          <a:bodyPr wrap="square" rtlCol="0">
            <a:spAutoFit/>
          </a:bodyPr>
          <a:lstStyle/>
          <a:p>
            <a:r>
              <a:rPr lang="zh-CN" altLang="en-US" sz="1693" dirty="0">
                <a:solidFill>
                  <a:srgbClr val="C00000"/>
                </a:solidFill>
                <a:latin typeface="+mj-ea"/>
                <a:ea typeface="+mj-ea"/>
              </a:rPr>
              <a:t>二、专业检索</a:t>
            </a:r>
          </a:p>
        </p:txBody>
      </p:sp>
      <p:pic>
        <p:nvPicPr>
          <p:cNvPr id="6" name="图片 5"/>
          <p:cNvPicPr>
            <a:picLocks noChangeAspect="1"/>
          </p:cNvPicPr>
          <p:nvPr/>
        </p:nvPicPr>
        <p:blipFill>
          <a:blip r:embed="rId2"/>
          <a:stretch>
            <a:fillRect/>
          </a:stretch>
        </p:blipFill>
        <p:spPr>
          <a:xfrm>
            <a:off x="4268220" y="138961"/>
            <a:ext cx="5248374" cy="6290550"/>
          </a:xfrm>
          <a:prstGeom prst="rect">
            <a:avLst/>
          </a:prstGeom>
        </p:spPr>
      </p:pic>
    </p:spTree>
    <p:extLst>
      <p:ext uri="{BB962C8B-B14F-4D97-AF65-F5344CB8AC3E}">
        <p14:creationId xmlns:p14="http://schemas.microsoft.com/office/powerpoint/2010/main" val="50278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latin typeface="Microsoft YaHei UI" panose="020B0503020204020204" pitchFamily="34" charset="-122"/>
              </a:rPr>
              <a:t>搜</a:t>
            </a:r>
            <a:r>
              <a:rPr lang="zh-CN" altLang="en-US" dirty="0" smtClean="0">
                <a:latin typeface="Microsoft YaHei UI" panose="020B0503020204020204" pitchFamily="34" charset="-122"/>
              </a:rPr>
              <a:t>数网</a:t>
            </a:r>
            <a:endParaRPr lang="en-US" dirty="0">
              <a:latin typeface="Microsoft YaHei UI" panose="020B0503020204020204" pitchFamily="34" charset="-122"/>
            </a:endParaRPr>
          </a:p>
        </p:txBody>
      </p:sp>
      <p:sp>
        <p:nvSpPr>
          <p:cNvPr id="3" name="Text Placeholder 2"/>
          <p:cNvSpPr>
            <a:spLocks noGrp="1"/>
          </p:cNvSpPr>
          <p:nvPr>
            <p:ph type="body" idx="1"/>
          </p:nvPr>
        </p:nvSpPr>
        <p:spPr/>
        <p:txBody>
          <a:bodyPr/>
          <a:lstStyle/>
          <a:p>
            <a:r>
              <a:rPr lang="en-US" altLang="zh-CN" b="1" dirty="0" smtClean="0">
                <a:solidFill>
                  <a:srgbClr val="00B0F0"/>
                </a:solidFill>
                <a:latin typeface="+mj-ea"/>
              </a:rPr>
              <a:t>---- </a:t>
            </a:r>
            <a:r>
              <a:rPr lang="zh-CN" altLang="en-US" b="1" dirty="0" smtClean="0">
                <a:solidFill>
                  <a:srgbClr val="00B0F0"/>
                </a:solidFill>
                <a:latin typeface="+mj-ea"/>
              </a:rPr>
              <a:t>专业数据数据库资源简介</a:t>
            </a:r>
            <a:endParaRPr lang="en-US" dirty="0">
              <a:solidFill>
                <a:srgbClr val="00B0F0"/>
              </a:solidFill>
              <a:latin typeface="Microsoft YaHei UI" panose="020B0503020204020204" pitchFamily="34" charset="-122"/>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4178" y="486008"/>
            <a:ext cx="1737021" cy="661901"/>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1756" y="755741"/>
            <a:ext cx="1813778" cy="392168"/>
          </a:xfrm>
          <a:prstGeom prst="rect">
            <a:avLst/>
          </a:prstGeom>
        </p:spPr>
      </p:pic>
    </p:spTree>
    <p:extLst>
      <p:ext uri="{BB962C8B-B14F-4D97-AF65-F5344CB8AC3E}">
        <p14:creationId xmlns:p14="http://schemas.microsoft.com/office/powerpoint/2010/main" val="2891405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对象 2">
            <a:hlinkClick r:id="" action="ppaction://ole?verb=0"/>
          </p:cNvPr>
          <p:cNvGraphicFramePr>
            <a:graphicFrameLocks noChangeAspect="1"/>
          </p:cNvGraphicFramePr>
          <p:nvPr>
            <p:extLst>
              <p:ext uri="{D42A27DB-BD31-4B8C-83A1-F6EECF244321}">
                <p14:modId xmlns:p14="http://schemas.microsoft.com/office/powerpoint/2010/main" val="539815926"/>
              </p:ext>
            </p:extLst>
          </p:nvPr>
        </p:nvGraphicFramePr>
        <p:xfrm>
          <a:off x="4056776" y="761462"/>
          <a:ext cx="9207500" cy="5178425"/>
        </p:xfrm>
        <a:graphic>
          <a:graphicData uri="http://schemas.openxmlformats.org/presentationml/2006/ole">
            <mc:AlternateContent xmlns:mc="http://schemas.openxmlformats.org/markup-compatibility/2006">
              <mc:Choice xmlns:v="urn:schemas-microsoft-com:vml" Requires="v">
                <p:oleObj spid="_x0000_s3084" name="演示文稿" r:id="rId3" imgW="5564213" imgH="3128702" progId="PowerPoint.Show.12">
                  <p:embed/>
                </p:oleObj>
              </mc:Choice>
              <mc:Fallback>
                <p:oleObj name="演示文稿" r:id="rId3" imgW="5564213" imgH="3128702" progId="PowerPoint.Show.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6776" y="761462"/>
                        <a:ext cx="9207500"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矩形 3"/>
          <p:cNvSpPr>
            <a:spLocks noChangeArrowheads="1"/>
          </p:cNvSpPr>
          <p:nvPr/>
        </p:nvSpPr>
        <p:spPr bwMode="auto">
          <a:xfrm>
            <a:off x="583530" y="1688780"/>
            <a:ext cx="4962525"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a:solidFill>
                  <a:srgbClr val="FF0000"/>
                </a:solidFill>
                <a:latin typeface="微软雅黑" panose="020B0503020204020204" pitchFamily="34" charset="-122"/>
                <a:ea typeface="微软雅黑" panose="020B0503020204020204" pitchFamily="34" charset="-122"/>
              </a:rPr>
              <a:t>搜数网</a:t>
            </a:r>
            <a:r>
              <a:rPr lang="zh-CN" altLang="en-US">
                <a:latin typeface="微软雅黑" panose="020B0503020204020204" pitchFamily="34" charset="-122"/>
                <a:ea typeface="微软雅黑" panose="020B0503020204020204" pitchFamily="34" charset="-122"/>
              </a:rPr>
              <a:t>是中国资讯行（国际）有限公司经过长期数据积累并依托自身技术、资源优势，通过专业化信息数据技术而形成的一个综合、有序的统计数据库群</a:t>
            </a:r>
            <a:endParaRPr lang="en-US" altLang="zh-CN">
              <a:latin typeface="微软雅黑" panose="020B0503020204020204" pitchFamily="34" charset="-122"/>
              <a:ea typeface="微软雅黑" panose="020B0503020204020204" pitchFamily="34" charset="-122"/>
            </a:endParaRPr>
          </a:p>
          <a:p>
            <a:pPr eaLnBrk="1" hangingPunct="1"/>
            <a:endParaRPr lang="en-US" altLang="zh-CN">
              <a:latin typeface="微软雅黑" panose="020B0503020204020204" pitchFamily="34" charset="-122"/>
              <a:ea typeface="微软雅黑" panose="020B0503020204020204" pitchFamily="34" charset="-122"/>
            </a:endParaRPr>
          </a:p>
          <a:p>
            <a:pPr eaLnBrk="1" hangingPunct="1"/>
            <a:endParaRPr lang="zh-CN" altLang="en-US">
              <a:latin typeface="微软雅黑" panose="020B0503020204020204" pitchFamily="34" charset="-122"/>
              <a:ea typeface="微软雅黑" panose="020B0503020204020204" pitchFamily="34" charset="-122"/>
            </a:endParaRPr>
          </a:p>
        </p:txBody>
      </p:sp>
      <p:sp>
        <p:nvSpPr>
          <p:cNvPr id="10" name="矩形 4"/>
          <p:cNvSpPr>
            <a:spLocks noChangeArrowheads="1"/>
          </p:cNvSpPr>
          <p:nvPr/>
        </p:nvSpPr>
        <p:spPr bwMode="auto">
          <a:xfrm>
            <a:off x="583530" y="2950843"/>
            <a:ext cx="480377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en-US" altLang="zh-CN">
              <a:latin typeface="微软雅黑" panose="020B0503020204020204" pitchFamily="34" charset="-122"/>
              <a:ea typeface="微软雅黑" panose="020B0503020204020204" pitchFamily="34" charset="-122"/>
            </a:endParaRPr>
          </a:p>
          <a:p>
            <a:pPr eaLnBrk="1" hangingPunct="1"/>
            <a:r>
              <a:rPr lang="zh-CN" altLang="en-US" sz="2400">
                <a:solidFill>
                  <a:srgbClr val="FF0000"/>
                </a:solidFill>
                <a:latin typeface="微软雅黑" panose="020B0503020204020204" pitchFamily="34" charset="-122"/>
                <a:ea typeface="微软雅黑" panose="020B0503020204020204" pitchFamily="34" charset="-122"/>
              </a:rPr>
              <a:t>搜数网</a:t>
            </a:r>
            <a:r>
              <a:rPr lang="zh-CN" altLang="en-US">
                <a:latin typeface="微软雅黑" panose="020B0503020204020204" pitchFamily="34" charset="-122"/>
                <a:ea typeface="微软雅黑" panose="020B0503020204020204" pitchFamily="34" charset="-122"/>
              </a:rPr>
              <a:t>是一个面向社会各界群体用户，提供全面、权威、及时、准确的统计数据的关系型数值型基础数据库</a:t>
            </a:r>
            <a:endParaRPr lang="en-US" altLang="zh-CN">
              <a:latin typeface="微软雅黑" panose="020B0503020204020204" pitchFamily="34" charset="-122"/>
              <a:ea typeface="微软雅黑" panose="020B0503020204020204" pitchFamily="34" charset="-122"/>
            </a:endParaRPr>
          </a:p>
        </p:txBody>
      </p:sp>
      <p:sp>
        <p:nvSpPr>
          <p:cNvPr id="11" name="矩形 5"/>
          <p:cNvSpPr>
            <a:spLocks noChangeArrowheads="1"/>
          </p:cNvSpPr>
          <p:nvPr/>
        </p:nvSpPr>
        <p:spPr bwMode="auto">
          <a:xfrm>
            <a:off x="583530" y="4452618"/>
            <a:ext cx="496252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a:solidFill>
                  <a:srgbClr val="FF0000"/>
                </a:solidFill>
                <a:latin typeface="微软雅黑" panose="020B0503020204020204" pitchFamily="34" charset="-122"/>
                <a:ea typeface="微软雅黑" panose="020B0503020204020204" pitchFamily="34" charset="-122"/>
              </a:rPr>
              <a:t>搜数网</a:t>
            </a:r>
            <a:r>
              <a:rPr lang="zh-CN" altLang="en-US">
                <a:latin typeface="微软雅黑" panose="020B0503020204020204" pitchFamily="34" charset="-122"/>
                <a:ea typeface="微软雅黑" panose="020B0503020204020204" pitchFamily="34" charset="-122"/>
              </a:rPr>
              <a:t>为经济分析和行业研究人员提供专业的数据支持，利用系统对数据的分析挖掘能力，对数据进行纵向横向和多维度分析比较。节省研究人员的时间</a:t>
            </a:r>
            <a:endParaRPr lang="zh-CN" altLang="en-US"/>
          </a:p>
        </p:txBody>
      </p:sp>
      <p:sp>
        <p:nvSpPr>
          <p:cNvPr id="12" name="文本框 6"/>
          <p:cNvSpPr txBox="1">
            <a:spLocks noChangeArrowheads="1"/>
          </p:cNvSpPr>
          <p:nvPr/>
        </p:nvSpPr>
        <p:spPr bwMode="auto">
          <a:xfrm>
            <a:off x="727993" y="845818"/>
            <a:ext cx="4933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a:solidFill>
                  <a:srgbClr val="FF0000"/>
                </a:solidFill>
                <a:latin typeface="微软雅黑" panose="020B0503020204020204" pitchFamily="34" charset="-122"/>
                <a:ea typeface="微软雅黑" panose="020B0503020204020204" pitchFamily="34" charset="-122"/>
              </a:rPr>
              <a:t>一：搜数网产品特点</a:t>
            </a:r>
          </a:p>
        </p:txBody>
      </p:sp>
    </p:spTree>
    <p:extLst>
      <p:ext uri="{BB962C8B-B14F-4D97-AF65-F5344CB8AC3E}">
        <p14:creationId xmlns:p14="http://schemas.microsoft.com/office/powerpoint/2010/main" val="4607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
          <p:cNvSpPr>
            <a:spLocks noChangeArrowheads="1"/>
          </p:cNvSpPr>
          <p:nvPr/>
        </p:nvSpPr>
        <p:spPr bwMode="auto">
          <a:xfrm>
            <a:off x="508000" y="646113"/>
            <a:ext cx="2954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accent1"/>
                </a:solidFill>
                <a:ea typeface="微软雅黑" panose="020B0503020204020204" pitchFamily="34" charset="-122"/>
              </a:rPr>
              <a:t>二：搜数网数据特点</a:t>
            </a:r>
            <a:endParaRPr lang="zh-CN" altLang="en-US" sz="2400" dirty="0">
              <a:solidFill>
                <a:schemeClr val="accent1"/>
              </a:solidFill>
            </a:endParaRPr>
          </a:p>
        </p:txBody>
      </p:sp>
      <p:sp>
        <p:nvSpPr>
          <p:cNvPr id="14" name="文本框 2"/>
          <p:cNvSpPr txBox="1">
            <a:spLocks noChangeArrowheads="1"/>
          </p:cNvSpPr>
          <p:nvPr/>
        </p:nvSpPr>
        <p:spPr bwMode="auto">
          <a:xfrm>
            <a:off x="508000" y="1309688"/>
            <a:ext cx="523377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Clr>
                <a:srgbClr val="C00000"/>
              </a:buClr>
              <a:buFont typeface="Wingdings" panose="05000000000000000000" pitchFamily="2" charset="2"/>
              <a:buChar char="u"/>
            </a:pPr>
            <a:r>
              <a:rPr lang="zh-CN" altLang="en-US" sz="1200">
                <a:latin typeface="微软雅黑" panose="020B0503020204020204" pitchFamily="34" charset="-122"/>
                <a:ea typeface="微软雅黑" panose="020B0503020204020204" pitchFamily="34" charset="-122"/>
              </a:rPr>
              <a:t> </a:t>
            </a:r>
            <a:r>
              <a:rPr lang="zh-CN" altLang="en-US" sz="1200" b="1">
                <a:latin typeface="微软雅黑" panose="020B0503020204020204" pitchFamily="34" charset="-122"/>
                <a:ea typeface="微软雅黑" panose="020B0503020204020204" pitchFamily="34" charset="-122"/>
              </a:rPr>
              <a:t>内容全面 </a:t>
            </a:r>
            <a:endParaRPr lang="en-US" altLang="zh-CN" sz="1200" b="1">
              <a:latin typeface="微软雅黑" panose="020B0503020204020204" pitchFamily="34" charset="-122"/>
              <a:ea typeface="微软雅黑" panose="020B0503020204020204" pitchFamily="34" charset="-122"/>
            </a:endParaRPr>
          </a:p>
          <a:p>
            <a:pPr eaLnBrk="1" hangingPunct="1"/>
            <a:r>
              <a:rPr lang="zh-CN" altLang="en-US" sz="1200">
                <a:latin typeface="微软雅黑" panose="020B0503020204020204" pitchFamily="34" charset="-122"/>
                <a:ea typeface="微软雅黑" panose="020B0503020204020204" pitchFamily="34" charset="-122"/>
              </a:rPr>
              <a:t>数据来源于我国各级统计机构出版的统计年鉴及海关统计月报、中国人民银行统计季报、经济统计快报以及国家、省、市统计局官网上的月度、季度统计资料等，还收录了部分国际统计资料、经济普查资料、行业统计资料、调查统计资料以及台港澳统计资料。</a:t>
            </a:r>
            <a:endParaRPr lang="en-US" altLang="zh-CN" sz="1200">
              <a:latin typeface="微软雅黑" panose="020B0503020204020204" pitchFamily="34" charset="-122"/>
              <a:ea typeface="微软雅黑" panose="020B0503020204020204" pitchFamily="34" charset="-122"/>
            </a:endParaRPr>
          </a:p>
          <a:p>
            <a:pPr eaLnBrk="1" hangingPunct="1"/>
            <a:endParaRPr lang="zh-CN" altLang="en-US" sz="1200">
              <a:latin typeface="微软雅黑" panose="020B0503020204020204" pitchFamily="34" charset="-122"/>
              <a:ea typeface="微软雅黑" panose="020B0503020204020204" pitchFamily="34" charset="-122"/>
            </a:endParaRPr>
          </a:p>
        </p:txBody>
      </p:sp>
      <p:sp>
        <p:nvSpPr>
          <p:cNvPr id="15" name="文本框 4"/>
          <p:cNvSpPr txBox="1">
            <a:spLocks noChangeArrowheads="1"/>
          </p:cNvSpPr>
          <p:nvPr/>
        </p:nvSpPr>
        <p:spPr bwMode="auto">
          <a:xfrm>
            <a:off x="508000" y="2570164"/>
            <a:ext cx="523377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Clr>
                <a:srgbClr val="C00000"/>
              </a:buClr>
              <a:buFont typeface="Wingdings" panose="05000000000000000000" pitchFamily="2" charset="2"/>
              <a:buChar char="u"/>
            </a:pPr>
            <a:r>
              <a:rPr lang="zh-CN" altLang="en-US" sz="1200" b="1">
                <a:latin typeface="微软雅黑" panose="020B0503020204020204" pitchFamily="34" charset="-122"/>
                <a:ea typeface="微软雅黑" panose="020B0503020204020204" pitchFamily="34" charset="-122"/>
              </a:rPr>
              <a:t>数据广泛</a:t>
            </a:r>
            <a:endParaRPr lang="en-US" altLang="zh-CN" sz="1200" b="1">
              <a:latin typeface="微软雅黑" panose="020B0503020204020204" pitchFamily="34" charset="-122"/>
              <a:ea typeface="微软雅黑" panose="020B0503020204020204" pitchFamily="34" charset="-122"/>
            </a:endParaRPr>
          </a:p>
          <a:p>
            <a:pPr eaLnBrk="1" hangingPunct="1"/>
            <a:r>
              <a:rPr lang="zh-CN" altLang="en-US" sz="1200">
                <a:latin typeface="微软雅黑" panose="020B0503020204020204" pitchFamily="34" charset="-122"/>
                <a:ea typeface="微软雅黑" panose="020B0503020204020204" pitchFamily="34" charset="-122"/>
              </a:rPr>
              <a:t>搜数网的商业数据逾</a:t>
            </a:r>
            <a:r>
              <a:rPr lang="en-US" altLang="zh-CN" sz="1200">
                <a:latin typeface="微软雅黑" panose="020B0503020204020204" pitchFamily="34" charset="-122"/>
                <a:ea typeface="微软雅黑" panose="020B0503020204020204" pitchFamily="34" charset="-122"/>
              </a:rPr>
              <a:t>320</a:t>
            </a:r>
            <a:r>
              <a:rPr lang="zh-CN" altLang="en-US" sz="1200">
                <a:latin typeface="微软雅黑" panose="020B0503020204020204" pitchFamily="34" charset="-122"/>
                <a:ea typeface="微软雅黑" panose="020B0503020204020204" pitchFamily="34" charset="-122"/>
              </a:rPr>
              <a:t>，</a:t>
            </a:r>
            <a:r>
              <a:rPr lang="en-US" altLang="zh-CN" sz="1200">
                <a:latin typeface="微软雅黑" panose="020B0503020204020204" pitchFamily="34" charset="-122"/>
                <a:ea typeface="微软雅黑" panose="020B0503020204020204" pitchFamily="34" charset="-122"/>
              </a:rPr>
              <a:t>000</a:t>
            </a:r>
            <a:r>
              <a:rPr lang="zh-CN" altLang="en-US" sz="1200">
                <a:latin typeface="微软雅黑" panose="020B0503020204020204" pitchFamily="34" charset="-122"/>
                <a:ea typeface="微软雅黑" panose="020B0503020204020204" pitchFamily="34" charset="-122"/>
              </a:rPr>
              <a:t>，</a:t>
            </a:r>
            <a:r>
              <a:rPr lang="en-US" altLang="zh-CN" sz="1200">
                <a:latin typeface="微软雅黑" panose="020B0503020204020204" pitchFamily="34" charset="-122"/>
                <a:ea typeface="微软雅黑" panose="020B0503020204020204" pitchFamily="34" charset="-122"/>
              </a:rPr>
              <a:t>000</a:t>
            </a:r>
            <a:r>
              <a:rPr lang="zh-CN" altLang="en-US" sz="1200">
                <a:latin typeface="微软雅黑" panose="020B0503020204020204" pitchFamily="34" charset="-122"/>
                <a:ea typeface="微软雅黑" panose="020B0503020204020204" pitchFamily="34" charset="-122"/>
              </a:rPr>
              <a:t>条，囊括</a:t>
            </a:r>
            <a:r>
              <a:rPr lang="en-US" altLang="zh-CN" sz="1200">
                <a:latin typeface="微软雅黑" panose="020B0503020204020204" pitchFamily="34" charset="-122"/>
                <a:ea typeface="微软雅黑" panose="020B0503020204020204" pitchFamily="34" charset="-122"/>
              </a:rPr>
              <a:t>7</a:t>
            </a:r>
            <a:r>
              <a:rPr lang="zh-CN" altLang="en-US" sz="1200">
                <a:latin typeface="微软雅黑" panose="020B0503020204020204" pitchFamily="34" charset="-122"/>
                <a:ea typeface="微软雅黑" panose="020B0503020204020204" pitchFamily="34" charset="-122"/>
              </a:rPr>
              <a:t>，</a:t>
            </a:r>
            <a:r>
              <a:rPr lang="en-US" altLang="zh-CN" sz="1200">
                <a:latin typeface="微软雅黑" panose="020B0503020204020204" pitchFamily="34" charset="-122"/>
                <a:ea typeface="微软雅黑" panose="020B0503020204020204" pitchFamily="34" charset="-122"/>
              </a:rPr>
              <a:t>500</a:t>
            </a:r>
            <a:r>
              <a:rPr lang="zh-CN" altLang="en-US" sz="1200">
                <a:latin typeface="微软雅黑" panose="020B0503020204020204" pitchFamily="34" charset="-122"/>
                <a:ea typeface="微软雅黑" panose="020B0503020204020204" pitchFamily="34" charset="-122"/>
              </a:rPr>
              <a:t>多本年鉴，涵盖</a:t>
            </a:r>
            <a:r>
              <a:rPr lang="en-US" altLang="zh-CN" sz="1200">
                <a:latin typeface="微软雅黑" panose="020B0503020204020204" pitchFamily="34" charset="-122"/>
                <a:ea typeface="微软雅黑" panose="020B0503020204020204" pitchFamily="34" charset="-122"/>
              </a:rPr>
              <a:t>1</a:t>
            </a:r>
            <a:r>
              <a:rPr lang="zh-CN" altLang="en-US" sz="1200">
                <a:latin typeface="微软雅黑" panose="020B0503020204020204" pitchFamily="34" charset="-122"/>
                <a:ea typeface="微软雅黑" panose="020B0503020204020204" pitchFamily="34" charset="-122"/>
              </a:rPr>
              <a:t>，</a:t>
            </a:r>
            <a:r>
              <a:rPr lang="en-US" altLang="zh-CN" sz="1200">
                <a:latin typeface="微软雅黑" panose="020B0503020204020204" pitchFamily="34" charset="-122"/>
                <a:ea typeface="微软雅黑" panose="020B0503020204020204" pitchFamily="34" charset="-122"/>
              </a:rPr>
              <a:t>500</a:t>
            </a:r>
            <a:r>
              <a:rPr lang="zh-CN" altLang="en-US" sz="1200">
                <a:latin typeface="微软雅黑" panose="020B0503020204020204" pitchFamily="34" charset="-122"/>
                <a:ea typeface="微软雅黑" panose="020B0503020204020204" pitchFamily="34" charset="-122"/>
              </a:rPr>
              <a:t>，</a:t>
            </a:r>
            <a:r>
              <a:rPr lang="en-US" altLang="zh-CN" sz="1200">
                <a:latin typeface="微软雅黑" panose="020B0503020204020204" pitchFamily="34" charset="-122"/>
                <a:ea typeface="微软雅黑" panose="020B0503020204020204" pitchFamily="34" charset="-122"/>
              </a:rPr>
              <a:t>000</a:t>
            </a:r>
            <a:r>
              <a:rPr lang="zh-CN" altLang="en-US" sz="1200">
                <a:latin typeface="微软雅黑" panose="020B0503020204020204" pitchFamily="34" charset="-122"/>
                <a:ea typeface="微软雅黑" panose="020B0503020204020204" pitchFamily="34" charset="-122"/>
              </a:rPr>
              <a:t>多张统计表格。时间跨度自</a:t>
            </a:r>
            <a:r>
              <a:rPr lang="en-US" altLang="zh-CN" sz="1200">
                <a:latin typeface="微软雅黑" panose="020B0503020204020204" pitchFamily="34" charset="-122"/>
                <a:ea typeface="微软雅黑" panose="020B0503020204020204" pitchFamily="34" charset="-122"/>
              </a:rPr>
              <a:t>1949</a:t>
            </a:r>
            <a:r>
              <a:rPr lang="zh-CN" altLang="en-US" sz="1200">
                <a:latin typeface="微软雅黑" panose="020B0503020204020204" pitchFamily="34" charset="-122"/>
                <a:ea typeface="微软雅黑" panose="020B0503020204020204" pitchFamily="34" charset="-122"/>
              </a:rPr>
              <a:t>年至今，覆盖全国</a:t>
            </a:r>
            <a:r>
              <a:rPr lang="en-US" altLang="zh-CN" sz="1200">
                <a:latin typeface="微软雅黑" panose="020B0503020204020204" pitchFamily="34" charset="-122"/>
                <a:ea typeface="微软雅黑" panose="020B0503020204020204" pitchFamily="34" charset="-122"/>
              </a:rPr>
              <a:t>31</a:t>
            </a:r>
            <a:r>
              <a:rPr lang="zh-CN" altLang="en-US" sz="1200">
                <a:latin typeface="微软雅黑" panose="020B0503020204020204" pitchFamily="34" charset="-122"/>
                <a:ea typeface="微软雅黑" panose="020B0503020204020204" pitchFamily="34" charset="-122"/>
              </a:rPr>
              <a:t>个省级行政区并深入</a:t>
            </a:r>
            <a:r>
              <a:rPr lang="en-US" altLang="zh-CN" sz="1200">
                <a:latin typeface="微软雅黑" panose="020B0503020204020204" pitchFamily="34" charset="-122"/>
                <a:ea typeface="微软雅黑" panose="020B0503020204020204" pitchFamily="34" charset="-122"/>
              </a:rPr>
              <a:t>254</a:t>
            </a:r>
            <a:r>
              <a:rPr lang="zh-CN" altLang="en-US" sz="1200">
                <a:latin typeface="微软雅黑" panose="020B0503020204020204" pitchFamily="34" charset="-122"/>
                <a:ea typeface="微软雅黑" panose="020B0503020204020204" pitchFamily="34" charset="-122"/>
              </a:rPr>
              <a:t>个地级、市级、县级行政区域，同时包括部分台港澳以及国际部分地区统计资料。数据内容涉及</a:t>
            </a:r>
            <a:r>
              <a:rPr lang="en-US" altLang="zh-CN" sz="1200">
                <a:latin typeface="微软雅黑" panose="020B0503020204020204" pitchFamily="34" charset="-122"/>
                <a:ea typeface="微软雅黑" panose="020B0503020204020204" pitchFamily="34" charset="-122"/>
              </a:rPr>
              <a:t>54</a:t>
            </a:r>
            <a:r>
              <a:rPr lang="zh-CN" altLang="en-US" sz="1200">
                <a:latin typeface="微软雅黑" panose="020B0503020204020204" pitchFamily="34" charset="-122"/>
                <a:ea typeface="微软雅黑" panose="020B0503020204020204" pitchFamily="34" charset="-122"/>
              </a:rPr>
              <a:t>个行业大类。</a:t>
            </a:r>
          </a:p>
        </p:txBody>
      </p:sp>
      <p:sp>
        <p:nvSpPr>
          <p:cNvPr id="16" name="文本框 5"/>
          <p:cNvSpPr txBox="1">
            <a:spLocks noChangeArrowheads="1"/>
          </p:cNvSpPr>
          <p:nvPr/>
        </p:nvSpPr>
        <p:spPr bwMode="auto">
          <a:xfrm>
            <a:off x="508000" y="3830639"/>
            <a:ext cx="523377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Clr>
                <a:srgbClr val="C00000"/>
              </a:buClr>
              <a:buFont typeface="Wingdings" panose="05000000000000000000" pitchFamily="2" charset="2"/>
              <a:buChar char="u"/>
            </a:pPr>
            <a:r>
              <a:rPr lang="zh-CN" altLang="en-US" sz="1200" b="1">
                <a:latin typeface="微软雅黑" panose="020B0503020204020204" pitchFamily="34" charset="-122"/>
                <a:ea typeface="微软雅黑" panose="020B0503020204020204" pitchFamily="34" charset="-122"/>
              </a:rPr>
              <a:t>数据质量控制严格</a:t>
            </a:r>
            <a:endParaRPr lang="en-US" altLang="zh-CN" sz="1200" b="1">
              <a:latin typeface="微软雅黑" panose="020B0503020204020204" pitchFamily="34" charset="-122"/>
              <a:ea typeface="微软雅黑" panose="020B0503020204020204" pitchFamily="34" charset="-122"/>
            </a:endParaRPr>
          </a:p>
          <a:p>
            <a:pPr eaLnBrk="1" hangingPunct="1"/>
            <a:r>
              <a:rPr lang="zh-CN" altLang="en-US" sz="1200">
                <a:latin typeface="微软雅黑" panose="020B0503020204020204" pitchFamily="34" charset="-122"/>
                <a:ea typeface="微软雅黑" panose="020B0503020204020204" pitchFamily="34" charset="-122"/>
              </a:rPr>
              <a:t>技术自主创新研发的统计数据处理平台</a:t>
            </a:r>
            <a:r>
              <a:rPr lang="en-US" altLang="zh-CN" sz="1200">
                <a:latin typeface="微软雅黑" panose="020B0503020204020204" pitchFamily="34" charset="-122"/>
                <a:ea typeface="微软雅黑" panose="020B0503020204020204" pitchFamily="34" charset="-122"/>
              </a:rPr>
              <a:t>SDPP</a:t>
            </a:r>
            <a:r>
              <a:rPr lang="zh-CN" altLang="en-US" sz="1200">
                <a:latin typeface="微软雅黑" panose="020B0503020204020204" pitchFamily="34" charset="-122"/>
                <a:ea typeface="微软雅黑" panose="020B0503020204020204" pitchFamily="34" charset="-122"/>
              </a:rPr>
              <a:t>，严格、精密的数据质量控制体系管理下，专业的编辑团队以严谨的六道工序保证了搜数网每日逾</a:t>
            </a:r>
            <a:r>
              <a:rPr lang="en-US" altLang="zh-CN" sz="1200">
                <a:latin typeface="微软雅黑" panose="020B0503020204020204" pitchFamily="34" charset="-122"/>
                <a:ea typeface="微软雅黑" panose="020B0503020204020204" pitchFamily="34" charset="-122"/>
              </a:rPr>
              <a:t>200</a:t>
            </a:r>
            <a:r>
              <a:rPr lang="zh-CN" altLang="en-US" sz="1200">
                <a:latin typeface="微软雅黑" panose="020B0503020204020204" pitchFamily="34" charset="-122"/>
                <a:ea typeface="微软雅黑" panose="020B0503020204020204" pitchFamily="34" charset="-122"/>
              </a:rPr>
              <a:t>万条数据的更新速度和高标准的数据录入准确率。搜数网所有输出数据表格皆附有数据来源出处，保证数据的严谨和权威。</a:t>
            </a:r>
          </a:p>
        </p:txBody>
      </p:sp>
      <p:sp>
        <p:nvSpPr>
          <p:cNvPr id="17" name="文本框 7"/>
          <p:cNvSpPr txBox="1">
            <a:spLocks noChangeArrowheads="1"/>
          </p:cNvSpPr>
          <p:nvPr/>
        </p:nvSpPr>
        <p:spPr bwMode="auto">
          <a:xfrm>
            <a:off x="508000" y="4845050"/>
            <a:ext cx="52337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en-US" altLang="zh-CN" sz="1200" b="1">
              <a:latin typeface="微软雅黑" panose="020B0503020204020204" pitchFamily="34" charset="-122"/>
              <a:ea typeface="微软雅黑" panose="020B0503020204020204" pitchFamily="34" charset="-122"/>
            </a:endParaRPr>
          </a:p>
          <a:p>
            <a:pPr eaLnBrk="1" hangingPunct="1">
              <a:buClr>
                <a:srgbClr val="C00000"/>
              </a:buClr>
              <a:buFont typeface="Wingdings" panose="05000000000000000000" pitchFamily="2" charset="2"/>
              <a:buChar char="u"/>
            </a:pPr>
            <a:r>
              <a:rPr lang="zh-CN" altLang="en-US" sz="1200" b="1">
                <a:latin typeface="微软雅黑" panose="020B0503020204020204" pitchFamily="34" charset="-122"/>
                <a:ea typeface="微软雅黑" panose="020B0503020204020204" pitchFamily="34" charset="-122"/>
              </a:rPr>
              <a:t>数据更新及时</a:t>
            </a:r>
            <a:endParaRPr lang="en-US" altLang="zh-CN" sz="1200" b="1">
              <a:latin typeface="微软雅黑" panose="020B0503020204020204" pitchFamily="34" charset="-122"/>
              <a:ea typeface="微软雅黑" panose="020B0503020204020204" pitchFamily="34" charset="-122"/>
            </a:endParaRPr>
          </a:p>
          <a:p>
            <a:pPr eaLnBrk="1" hangingPunct="1"/>
            <a:r>
              <a:rPr lang="zh-CN" altLang="en-US" sz="1200">
                <a:latin typeface="微软雅黑" panose="020B0503020204020204" pitchFamily="34" charset="-122"/>
                <a:ea typeface="微软雅黑" panose="020B0503020204020204" pitchFamily="34" charset="-122"/>
              </a:rPr>
              <a:t>每日增新数据可高达</a:t>
            </a:r>
            <a:r>
              <a:rPr lang="en-US" altLang="zh-CN" sz="1200">
                <a:latin typeface="微软雅黑" panose="020B0503020204020204" pitchFamily="34" charset="-122"/>
                <a:ea typeface="微软雅黑" panose="020B0503020204020204" pitchFamily="34" charset="-122"/>
              </a:rPr>
              <a:t>200</a:t>
            </a:r>
            <a:r>
              <a:rPr lang="zh-CN" altLang="en-US" sz="1200">
                <a:latin typeface="微软雅黑" panose="020B0503020204020204" pitchFamily="34" charset="-122"/>
                <a:ea typeface="微软雅黑" panose="020B0503020204020204" pitchFamily="34" charset="-122"/>
              </a:rPr>
              <a:t>万条，同时我们确保搜数网数据内容持续增加，以保证数据延续的连贯性、加载的时效性。</a:t>
            </a:r>
          </a:p>
        </p:txBody>
      </p:sp>
      <p:sp>
        <p:nvSpPr>
          <p:cNvPr id="18" name="矩形 1"/>
          <p:cNvSpPr>
            <a:spLocks noChangeArrowheads="1"/>
          </p:cNvSpPr>
          <p:nvPr/>
        </p:nvSpPr>
        <p:spPr bwMode="auto">
          <a:xfrm>
            <a:off x="6241536" y="646410"/>
            <a:ext cx="35367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accent1"/>
                </a:solidFill>
                <a:ea typeface="微软雅黑" panose="020B0503020204020204" pitchFamily="34" charset="-122"/>
              </a:rPr>
              <a:t>三：搜数网的服务特点</a:t>
            </a:r>
            <a:endParaRPr lang="zh-CN" altLang="en-US" sz="2400" dirty="0">
              <a:solidFill>
                <a:schemeClr val="accent1"/>
              </a:solidFill>
            </a:endParaRPr>
          </a:p>
        </p:txBody>
      </p:sp>
      <p:sp>
        <p:nvSpPr>
          <p:cNvPr id="19" name="文本框 2"/>
          <p:cNvSpPr txBox="1">
            <a:spLocks noChangeArrowheads="1"/>
          </p:cNvSpPr>
          <p:nvPr/>
        </p:nvSpPr>
        <p:spPr bwMode="auto">
          <a:xfrm>
            <a:off x="6241536" y="1309688"/>
            <a:ext cx="530263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Clr>
                <a:srgbClr val="C00000"/>
              </a:buClr>
              <a:buFont typeface="Wingdings" panose="05000000000000000000" pitchFamily="2" charset="2"/>
              <a:buChar char="u"/>
            </a:pPr>
            <a:r>
              <a:rPr lang="zh-CN" altLang="en-US" sz="1200" b="1" dirty="0">
                <a:latin typeface="微软雅黑" panose="020B0503020204020204" pitchFamily="34" charset="-122"/>
                <a:ea typeface="微软雅黑" panose="020B0503020204020204" pitchFamily="34" charset="-122"/>
              </a:rPr>
              <a:t>关注用户体验</a:t>
            </a:r>
            <a:endParaRPr lang="en-US" altLang="zh-CN" sz="1200" b="1" dirty="0">
              <a:latin typeface="微软雅黑" panose="020B0503020204020204" pitchFamily="34" charset="-122"/>
              <a:ea typeface="微软雅黑" panose="020B0503020204020204" pitchFamily="34" charset="-122"/>
            </a:endParaRPr>
          </a:p>
          <a:p>
            <a:pPr eaLnBrk="1" hangingPunct="1"/>
            <a:r>
              <a:rPr lang="zh-CN" altLang="en-US" sz="1200" dirty="0">
                <a:latin typeface="微软雅黑" panose="020B0503020204020204" pitchFamily="34" charset="-122"/>
                <a:ea typeface="微软雅黑" panose="020B0503020204020204" pitchFamily="34" charset="-122"/>
              </a:rPr>
              <a:t>搜数网以用户需求为导向，关注用户体验，提供简易、精确和分类三种检索方式，满足精确查找和自定义查询范围的不同查询习惯，为各类用户提供最优搜索组合。同时搜数网设有</a:t>
            </a:r>
            <a:r>
              <a:rPr lang="en-US" altLang="zh-CN" sz="1200" dirty="0">
                <a:latin typeface="微软雅黑" panose="020B0503020204020204" pitchFamily="34" charset="-122"/>
                <a:ea typeface="微软雅黑" panose="020B0503020204020204" pitchFamily="34" charset="-122"/>
              </a:rPr>
              <a:t>800 820 9210</a:t>
            </a:r>
            <a:r>
              <a:rPr lang="zh-CN" altLang="en-US" sz="1200" dirty="0">
                <a:latin typeface="微软雅黑" panose="020B0503020204020204" pitchFamily="34" charset="-122"/>
                <a:ea typeface="微软雅黑" panose="020B0503020204020204" pitchFamily="34" charset="-122"/>
              </a:rPr>
              <a:t>客服电话，方便用户随时沟通、咨询解决相关问题。</a:t>
            </a:r>
          </a:p>
        </p:txBody>
      </p:sp>
      <p:sp>
        <p:nvSpPr>
          <p:cNvPr id="20" name="文本框 4"/>
          <p:cNvSpPr txBox="1">
            <a:spLocks noChangeArrowheads="1"/>
          </p:cNvSpPr>
          <p:nvPr/>
        </p:nvSpPr>
        <p:spPr bwMode="auto">
          <a:xfrm>
            <a:off x="6224933" y="2570163"/>
            <a:ext cx="530263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Clr>
                <a:srgbClr val="C00000"/>
              </a:buClr>
              <a:buFont typeface="Wingdings" panose="05000000000000000000" pitchFamily="2" charset="2"/>
              <a:buChar char="u"/>
            </a:pPr>
            <a:r>
              <a:rPr lang="zh-CN" altLang="en-US" sz="1200" b="1" dirty="0">
                <a:latin typeface="微软雅黑" panose="020B0503020204020204" pitchFamily="34" charset="-122"/>
                <a:ea typeface="微软雅黑" panose="020B0503020204020204" pitchFamily="34" charset="-122"/>
              </a:rPr>
              <a:t>满足个性化需求</a:t>
            </a:r>
            <a:endParaRPr lang="en-US" altLang="zh-CN" sz="1200" b="1" dirty="0">
              <a:latin typeface="微软雅黑" panose="020B0503020204020204" pitchFamily="34" charset="-122"/>
              <a:ea typeface="微软雅黑" panose="020B0503020204020204" pitchFamily="34" charset="-122"/>
            </a:endParaRPr>
          </a:p>
          <a:p>
            <a:pPr eaLnBrk="1" hangingPunct="1"/>
            <a:r>
              <a:rPr lang="zh-CN" altLang="en-US" sz="1200" dirty="0">
                <a:latin typeface="微软雅黑" panose="020B0503020204020204" pitchFamily="34" charset="-122"/>
                <a:ea typeface="微软雅黑" panose="020B0503020204020204" pitchFamily="34" charset="-122"/>
              </a:rPr>
              <a:t>经过多年的发展完善，搜数网查询功能从创立之初的单一综合库表格查询，到现在的多个数据库表格查询，今后将陆续推出精准单个统计数字查询、表格图表化等功能，同时为满足不同地区用户，搜数网在“中文简体”、“中文繁体”两种版本之后成功推出了英文搜数，不断满足用户的个性化需求。</a:t>
            </a:r>
          </a:p>
        </p:txBody>
      </p:sp>
      <p:sp>
        <p:nvSpPr>
          <p:cNvPr id="21" name="文本框 5"/>
          <p:cNvSpPr txBox="1">
            <a:spLocks noChangeArrowheads="1"/>
          </p:cNvSpPr>
          <p:nvPr/>
        </p:nvSpPr>
        <p:spPr bwMode="auto">
          <a:xfrm>
            <a:off x="6241536" y="3830638"/>
            <a:ext cx="53026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Clr>
                <a:srgbClr val="C00000"/>
              </a:buClr>
              <a:buFont typeface="Wingdings" panose="05000000000000000000" pitchFamily="2" charset="2"/>
              <a:buChar char="u"/>
            </a:pPr>
            <a:r>
              <a:rPr lang="zh-CN" altLang="en-US" sz="1200" b="1">
                <a:latin typeface="微软雅黑" panose="020B0503020204020204" pitchFamily="34" charset="-122"/>
                <a:ea typeface="微软雅黑" panose="020B0503020204020204" pitchFamily="34" charset="-122"/>
              </a:rPr>
              <a:t>服务支持完善</a:t>
            </a:r>
            <a:endParaRPr lang="en-US" altLang="zh-CN" sz="1200" b="1">
              <a:latin typeface="微软雅黑" panose="020B0503020204020204" pitchFamily="34" charset="-122"/>
              <a:ea typeface="微软雅黑" panose="020B0503020204020204" pitchFamily="34" charset="-122"/>
            </a:endParaRPr>
          </a:p>
          <a:p>
            <a:pPr eaLnBrk="1" hangingPunct="1"/>
            <a:r>
              <a:rPr lang="zh-CN" altLang="en-US" sz="1200">
                <a:latin typeface="微软雅黑" panose="020B0503020204020204" pitchFamily="34" charset="-122"/>
                <a:ea typeface="微软雅黑" panose="020B0503020204020204" pitchFamily="34" charset="-122"/>
              </a:rPr>
              <a:t>搜数网拥有专业的技术团队和经验丰富的客服团队，同时设有</a:t>
            </a:r>
            <a:r>
              <a:rPr lang="en-US" altLang="zh-CN" sz="1200">
                <a:latin typeface="微软雅黑" panose="020B0503020204020204" pitchFamily="34" charset="-122"/>
                <a:ea typeface="微软雅黑" panose="020B0503020204020204" pitchFamily="34" charset="-122"/>
              </a:rPr>
              <a:t>800 810 9210</a:t>
            </a:r>
            <a:r>
              <a:rPr lang="zh-CN" altLang="en-US" sz="1200">
                <a:latin typeface="微软雅黑" panose="020B0503020204020204" pitchFamily="34" charset="-122"/>
                <a:ea typeface="微软雅黑" panose="020B0503020204020204" pitchFamily="34" charset="-122"/>
              </a:rPr>
              <a:t>客服电话，以及网站在线咨询。每周一至周五早</a:t>
            </a:r>
            <a:r>
              <a:rPr lang="en-US" altLang="zh-CN" sz="1200">
                <a:latin typeface="微软雅黑" panose="020B0503020204020204" pitchFamily="34" charset="-122"/>
                <a:ea typeface="微软雅黑" panose="020B0503020204020204" pitchFamily="34" charset="-122"/>
              </a:rPr>
              <a:t>8</a:t>
            </a:r>
            <a:r>
              <a:rPr lang="zh-CN" altLang="en-US" sz="1200">
                <a:latin typeface="微软雅黑" panose="020B0503020204020204" pitchFamily="34" charset="-122"/>
                <a:ea typeface="微软雅黑" panose="020B0503020204020204" pitchFamily="34" charset="-122"/>
              </a:rPr>
              <a:t>点至晚</a:t>
            </a:r>
            <a:r>
              <a:rPr lang="en-US" altLang="zh-CN" sz="1200">
                <a:latin typeface="微软雅黑" panose="020B0503020204020204" pitchFamily="34" charset="-122"/>
                <a:ea typeface="微软雅黑" panose="020B0503020204020204" pitchFamily="34" charset="-122"/>
              </a:rPr>
              <a:t>6</a:t>
            </a:r>
            <a:r>
              <a:rPr lang="zh-CN" altLang="en-US" sz="1200">
                <a:latin typeface="微软雅黑" panose="020B0503020204020204" pitchFamily="34" charset="-122"/>
                <a:ea typeface="微软雅黑" panose="020B0503020204020204" pitchFamily="34" charset="-122"/>
              </a:rPr>
              <a:t>点，为您提供全面而完善的服务。</a:t>
            </a:r>
          </a:p>
        </p:txBody>
      </p:sp>
    </p:spTree>
    <p:extLst>
      <p:ext uri="{BB962C8B-B14F-4D97-AF65-F5344CB8AC3E}">
        <p14:creationId xmlns:p14="http://schemas.microsoft.com/office/powerpoint/2010/main" val="3770202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
          <p:cNvSpPr>
            <a:spLocks noChangeArrowheads="1"/>
          </p:cNvSpPr>
          <p:nvPr/>
        </p:nvSpPr>
        <p:spPr bwMode="auto">
          <a:xfrm>
            <a:off x="508000" y="634512"/>
            <a:ext cx="34296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accent1"/>
                </a:solidFill>
                <a:ea typeface="微软雅黑" panose="020B0503020204020204" pitchFamily="34" charset="-122"/>
              </a:rPr>
              <a:t>四：搜数网数据源特色</a:t>
            </a:r>
            <a:endParaRPr lang="zh-CN" altLang="en-US" sz="2400" dirty="0">
              <a:solidFill>
                <a:schemeClr val="accent1"/>
              </a:solidFill>
            </a:endParaRPr>
          </a:p>
        </p:txBody>
      </p:sp>
      <p:sp>
        <p:nvSpPr>
          <p:cNvPr id="22" name="矩形 3"/>
          <p:cNvSpPr>
            <a:spLocks noChangeArrowheads="1"/>
          </p:cNvSpPr>
          <p:nvPr/>
        </p:nvSpPr>
        <p:spPr bwMode="auto">
          <a:xfrm>
            <a:off x="447676" y="1161883"/>
            <a:ext cx="6573186"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dirty="0">
                <a:latin typeface="微软雅黑" panose="020B0503020204020204" pitchFamily="34" charset="-122"/>
                <a:ea typeface="微软雅黑" panose="020B0503020204020204" pitchFamily="34" charset="-122"/>
              </a:rPr>
              <a:t>搜数网日增新3-4本统计资料、1,000张表格、2,000,000个数据</a:t>
            </a:r>
            <a:endParaRPr lang="en-US" altLang="zh-CN" sz="1600" dirty="0">
              <a:latin typeface="微软雅黑" panose="020B0503020204020204" pitchFamily="34" charset="-122"/>
              <a:ea typeface="微软雅黑" panose="020B0503020204020204" pitchFamily="34" charset="-122"/>
            </a:endParaRPr>
          </a:p>
          <a:p>
            <a:pPr eaLnBrk="1" hangingPunct="1"/>
            <a:endParaRPr lang="zh-CN" altLang="en-US" sz="1600" dirty="0">
              <a:latin typeface="微软雅黑" panose="020B0503020204020204" pitchFamily="34" charset="-122"/>
              <a:ea typeface="微软雅黑" panose="020B0503020204020204" pitchFamily="34" charset="-122"/>
            </a:endParaRPr>
          </a:p>
          <a:p>
            <a:pPr eaLnBrk="1" hangingPunct="1">
              <a:buFont typeface="Wingdings" panose="05000000000000000000" pitchFamily="2" charset="2"/>
              <a:buChar char="u"/>
            </a:pPr>
            <a:r>
              <a:rPr lang="zh-CN" altLang="en-US" sz="1600" dirty="0">
                <a:latin typeface="微软雅黑" panose="020B0503020204020204" pitchFamily="34" charset="-122"/>
                <a:ea typeface="微软雅黑" panose="020B0503020204020204" pitchFamily="34" charset="-122"/>
              </a:rPr>
              <a:t>搜数网的时间跨度：自1949年至今</a:t>
            </a:r>
            <a:endParaRPr lang="en-US" altLang="zh-CN" sz="1600" dirty="0">
              <a:latin typeface="微软雅黑" panose="020B0503020204020204" pitchFamily="34" charset="-122"/>
              <a:ea typeface="微软雅黑" panose="020B0503020204020204" pitchFamily="34" charset="-122"/>
            </a:endParaRPr>
          </a:p>
          <a:p>
            <a:pPr eaLnBrk="1" hangingPunct="1">
              <a:buFont typeface="Wingdings" panose="05000000000000000000" pitchFamily="2" charset="2"/>
              <a:buChar char="u"/>
            </a:pPr>
            <a:endParaRPr lang="zh-CN" altLang="en-US" sz="1600" dirty="0">
              <a:latin typeface="微软雅黑" panose="020B0503020204020204" pitchFamily="34" charset="-122"/>
              <a:ea typeface="微软雅黑" panose="020B0503020204020204" pitchFamily="34" charset="-122"/>
            </a:endParaRPr>
          </a:p>
          <a:p>
            <a:pPr eaLnBrk="1" hangingPunct="1">
              <a:buFont typeface="Wingdings" panose="05000000000000000000" pitchFamily="2" charset="2"/>
              <a:buChar char="u"/>
            </a:pPr>
            <a:r>
              <a:rPr lang="zh-CN" altLang="en-US" sz="1600" dirty="0">
                <a:latin typeface="微软雅黑" panose="020B0503020204020204" pitchFamily="34" charset="-122"/>
                <a:ea typeface="微软雅黑" panose="020B0503020204020204" pitchFamily="34" charset="-122"/>
              </a:rPr>
              <a:t>搜数网的地域分布：包含全国23个省、5个自治区、4个直辖市、2个特别行政区并深入254多个地级、市级、县级行政区域</a:t>
            </a:r>
            <a:endParaRPr lang="en-US" altLang="zh-CN" sz="1600" dirty="0">
              <a:latin typeface="微软雅黑" panose="020B0503020204020204" pitchFamily="34" charset="-122"/>
              <a:ea typeface="微软雅黑" panose="020B0503020204020204" pitchFamily="34" charset="-122"/>
            </a:endParaRPr>
          </a:p>
          <a:p>
            <a:pPr eaLnBrk="1" hangingPunct="1">
              <a:buFont typeface="Wingdings" panose="05000000000000000000" pitchFamily="2" charset="2"/>
              <a:buChar char="u"/>
            </a:pPr>
            <a:endParaRPr lang="zh-CN" altLang="en-US" sz="1600" dirty="0">
              <a:latin typeface="微软雅黑" panose="020B0503020204020204" pitchFamily="34" charset="-122"/>
              <a:ea typeface="微软雅黑" panose="020B0503020204020204" pitchFamily="34" charset="-122"/>
            </a:endParaRPr>
          </a:p>
          <a:p>
            <a:pPr eaLnBrk="1" hangingPunct="1">
              <a:buFont typeface="Wingdings" panose="05000000000000000000" pitchFamily="2" charset="2"/>
              <a:buChar char="u"/>
            </a:pPr>
            <a:r>
              <a:rPr lang="zh-CN" altLang="en-US" sz="1600" dirty="0">
                <a:latin typeface="微软雅黑" panose="020B0503020204020204" pitchFamily="34" charset="-122"/>
                <a:ea typeface="微软雅黑" panose="020B0503020204020204" pitchFamily="34" charset="-122"/>
              </a:rPr>
              <a:t>搜数网的行业分布：数据内容涉及54个行业大类</a:t>
            </a:r>
            <a:endParaRPr lang="en-US" altLang="zh-CN" sz="1600" dirty="0">
              <a:latin typeface="微软雅黑" panose="020B0503020204020204" pitchFamily="34" charset="-122"/>
              <a:ea typeface="微软雅黑" panose="020B0503020204020204" pitchFamily="34" charset="-122"/>
            </a:endParaRPr>
          </a:p>
          <a:p>
            <a:pPr eaLnBrk="1" hangingPunct="1">
              <a:buFont typeface="Wingdings" panose="05000000000000000000" pitchFamily="2" charset="2"/>
              <a:buChar char="u"/>
            </a:pPr>
            <a:endParaRPr lang="zh-CN" altLang="en-US" sz="1600" dirty="0">
              <a:latin typeface="微软雅黑" panose="020B0503020204020204" pitchFamily="34" charset="-122"/>
              <a:ea typeface="微软雅黑" panose="020B0503020204020204" pitchFamily="34" charset="-122"/>
            </a:endParaRPr>
          </a:p>
          <a:p>
            <a:pPr eaLnBrk="1" hangingPunct="1">
              <a:buFont typeface="Wingdings" panose="05000000000000000000" pitchFamily="2" charset="2"/>
              <a:buChar char="u"/>
            </a:pPr>
            <a:r>
              <a:rPr lang="zh-CN" altLang="en-US" sz="1600" dirty="0">
                <a:latin typeface="微软雅黑" panose="020B0503020204020204" pitchFamily="34" charset="-122"/>
                <a:ea typeface="微软雅黑" panose="020B0503020204020204" pitchFamily="34" charset="-122"/>
              </a:rPr>
              <a:t>搜数网收录的</a:t>
            </a:r>
            <a:r>
              <a:rPr lang="en-US" altLang="zh-CN" sz="1600" dirty="0">
                <a:latin typeface="微软雅黑" panose="020B0503020204020204" pitchFamily="34" charset="-122"/>
                <a:ea typeface="微软雅黑" panose="020B0503020204020204" pitchFamily="34" charset="-122"/>
              </a:rPr>
              <a:t>652</a:t>
            </a:r>
            <a:r>
              <a:rPr lang="zh-CN" altLang="en-US" sz="1600" dirty="0">
                <a:latin typeface="微软雅黑" panose="020B0503020204020204" pitchFamily="34" charset="-122"/>
                <a:ea typeface="微软雅黑" panose="020B0503020204020204" pitchFamily="34" charset="-122"/>
              </a:rPr>
              <a:t>种统计资料具体分类(如图所示)：</a:t>
            </a:r>
          </a:p>
          <a:p>
            <a:pPr eaLnBrk="1" hangingPunct="1"/>
            <a:r>
              <a:rPr lang="zh-CN" altLang="en-US" sz="1600" dirty="0">
                <a:latin typeface="微软雅黑" panose="020B0503020204020204" pitchFamily="34" charset="-122"/>
                <a:ea typeface="微软雅黑" panose="020B0503020204020204" pitchFamily="34" charset="-122"/>
              </a:rPr>
              <a:t>      </a:t>
            </a:r>
            <a:r>
              <a:rPr lang="zh-CN" altLang="en-US" sz="1600" dirty="0" smtClean="0">
                <a:latin typeface="微软雅黑" panose="020B0503020204020204" pitchFamily="34" charset="-122"/>
                <a:ea typeface="微软雅黑" panose="020B0503020204020204" pitchFamily="34" charset="-122"/>
              </a:rPr>
              <a:t>A、国家级</a:t>
            </a:r>
            <a:r>
              <a:rPr lang="zh-CN" altLang="en-US" sz="1600" dirty="0">
                <a:latin typeface="微软雅黑" panose="020B0503020204020204" pitchFamily="34" charset="-122"/>
                <a:ea typeface="微软雅黑" panose="020B0503020204020204" pitchFamily="34" charset="-122"/>
              </a:rPr>
              <a:t>统计年鉴</a:t>
            </a:r>
            <a:r>
              <a:rPr lang="en-US" altLang="zh-CN" sz="1600" dirty="0">
                <a:latin typeface="微软雅黑" panose="020B0503020204020204" pitchFamily="34" charset="-122"/>
                <a:ea typeface="微软雅黑" panose="020B0503020204020204" pitchFamily="34" charset="-122"/>
              </a:rPr>
              <a:t>70</a:t>
            </a:r>
            <a:r>
              <a:rPr lang="zh-CN" altLang="en-US" sz="1600" dirty="0">
                <a:latin typeface="微软雅黑" panose="020B0503020204020204" pitchFamily="34" charset="-122"/>
                <a:ea typeface="微软雅黑" panose="020B0503020204020204" pitchFamily="34" charset="-122"/>
              </a:rPr>
              <a:t>种</a:t>
            </a:r>
          </a:p>
          <a:p>
            <a:pPr eaLnBrk="1" hangingPunct="1"/>
            <a:r>
              <a:rPr lang="zh-CN" altLang="en-US" sz="1600" dirty="0">
                <a:latin typeface="微软雅黑" panose="020B0503020204020204" pitchFamily="34" charset="-122"/>
                <a:ea typeface="微软雅黑" panose="020B0503020204020204" pitchFamily="34" charset="-122"/>
              </a:rPr>
              <a:t>      </a:t>
            </a:r>
            <a:r>
              <a:rPr lang="zh-CN" altLang="en-US" sz="1600" dirty="0" smtClean="0">
                <a:latin typeface="微软雅黑" panose="020B0503020204020204" pitchFamily="34" charset="-122"/>
                <a:ea typeface="微软雅黑" panose="020B0503020204020204" pitchFamily="34" charset="-122"/>
              </a:rPr>
              <a:t>B、省级</a:t>
            </a:r>
            <a:r>
              <a:rPr lang="zh-CN" altLang="en-US" sz="1600" dirty="0">
                <a:latin typeface="微软雅黑" panose="020B0503020204020204" pitchFamily="34" charset="-122"/>
                <a:ea typeface="微软雅黑" panose="020B0503020204020204" pitchFamily="34" charset="-122"/>
              </a:rPr>
              <a:t>统计年鉴</a:t>
            </a:r>
            <a:r>
              <a:rPr lang="en-US" altLang="zh-CN" sz="1600" dirty="0">
                <a:latin typeface="微软雅黑" panose="020B0503020204020204" pitchFamily="34" charset="-122"/>
                <a:ea typeface="微软雅黑" panose="020B0503020204020204" pitchFamily="34" charset="-122"/>
              </a:rPr>
              <a:t>73</a:t>
            </a:r>
            <a:r>
              <a:rPr lang="zh-CN" altLang="en-US" sz="1600" dirty="0">
                <a:latin typeface="微软雅黑" panose="020B0503020204020204" pitchFamily="34" charset="-122"/>
                <a:ea typeface="微软雅黑" panose="020B0503020204020204" pitchFamily="34" charset="-122"/>
              </a:rPr>
              <a:t>种</a:t>
            </a:r>
          </a:p>
          <a:p>
            <a:pPr eaLnBrk="1" hangingPunct="1"/>
            <a:r>
              <a:rPr lang="zh-CN" altLang="en-US" sz="1600" dirty="0">
                <a:latin typeface="微软雅黑" panose="020B0503020204020204" pitchFamily="34" charset="-122"/>
                <a:ea typeface="微软雅黑" panose="020B0503020204020204" pitchFamily="34" charset="-122"/>
              </a:rPr>
              <a:t>      </a:t>
            </a:r>
            <a:r>
              <a:rPr lang="zh-CN" altLang="en-US" sz="1600" dirty="0" smtClean="0">
                <a:latin typeface="微软雅黑" panose="020B0503020204020204" pitchFamily="34" charset="-122"/>
                <a:ea typeface="微软雅黑" panose="020B0503020204020204" pitchFamily="34" charset="-122"/>
              </a:rPr>
              <a:t>C、地</a:t>
            </a:r>
            <a:r>
              <a:rPr lang="zh-CN" altLang="en-US" sz="1600" dirty="0">
                <a:latin typeface="微软雅黑" panose="020B0503020204020204" pitchFamily="34" charset="-122"/>
                <a:ea typeface="微软雅黑" panose="020B0503020204020204" pitchFamily="34" charset="-122"/>
              </a:rPr>
              <a:t>市县级统计年鉴2</a:t>
            </a:r>
            <a:r>
              <a:rPr lang="en-US" altLang="zh-CN" sz="1600" dirty="0">
                <a:latin typeface="微软雅黑" panose="020B0503020204020204" pitchFamily="34" charset="-122"/>
                <a:ea typeface="微软雅黑" panose="020B0503020204020204" pitchFamily="34" charset="-122"/>
              </a:rPr>
              <a:t>99</a:t>
            </a:r>
            <a:r>
              <a:rPr lang="zh-CN" altLang="en-US" sz="1600" dirty="0">
                <a:latin typeface="微软雅黑" panose="020B0503020204020204" pitchFamily="34" charset="-122"/>
                <a:ea typeface="微软雅黑" panose="020B0503020204020204" pitchFamily="34" charset="-122"/>
              </a:rPr>
              <a:t>种</a:t>
            </a:r>
          </a:p>
          <a:p>
            <a:pPr eaLnBrk="1" hangingPunct="1"/>
            <a:r>
              <a:rPr lang="zh-CN" altLang="en-US" sz="1600" dirty="0">
                <a:latin typeface="微软雅黑" panose="020B0503020204020204" pitchFamily="34" charset="-122"/>
                <a:ea typeface="微软雅黑" panose="020B0503020204020204" pitchFamily="34" charset="-122"/>
              </a:rPr>
              <a:t>      </a:t>
            </a:r>
            <a:r>
              <a:rPr lang="zh-CN" altLang="en-US" sz="1600" dirty="0" smtClean="0">
                <a:latin typeface="微软雅黑" panose="020B0503020204020204" pitchFamily="34" charset="-122"/>
                <a:ea typeface="微软雅黑" panose="020B0503020204020204" pitchFamily="34" charset="-122"/>
              </a:rPr>
              <a:t>D、行业</a:t>
            </a:r>
            <a:r>
              <a:rPr lang="zh-CN" altLang="en-US" sz="1600" dirty="0">
                <a:latin typeface="微软雅黑" panose="020B0503020204020204" pitchFamily="34" charset="-122"/>
                <a:ea typeface="微软雅黑" panose="020B0503020204020204" pitchFamily="34" charset="-122"/>
              </a:rPr>
              <a:t>统计年鉴11</a:t>
            </a:r>
            <a:r>
              <a:rPr lang="en-US" altLang="zh-CN" sz="1600" dirty="0">
                <a:latin typeface="微软雅黑" panose="020B0503020204020204" pitchFamily="34" charset="-122"/>
                <a:ea typeface="微软雅黑" panose="020B0503020204020204" pitchFamily="34" charset="-122"/>
              </a:rPr>
              <a:t>6</a:t>
            </a:r>
            <a:r>
              <a:rPr lang="zh-CN" altLang="en-US" sz="1600" dirty="0">
                <a:latin typeface="微软雅黑" panose="020B0503020204020204" pitchFamily="34" charset="-122"/>
                <a:ea typeface="微软雅黑" panose="020B0503020204020204" pitchFamily="34" charset="-122"/>
              </a:rPr>
              <a:t>种</a:t>
            </a:r>
          </a:p>
          <a:p>
            <a:pPr eaLnBrk="1" hangingPunct="1"/>
            <a:r>
              <a:rPr lang="zh-CN" altLang="en-US" sz="1600" dirty="0">
                <a:latin typeface="微软雅黑" panose="020B0503020204020204" pitchFamily="34" charset="-122"/>
                <a:ea typeface="微软雅黑" panose="020B0503020204020204" pitchFamily="34" charset="-122"/>
              </a:rPr>
              <a:t>      </a:t>
            </a:r>
            <a:r>
              <a:rPr lang="zh-CN" altLang="en-US" sz="1600" dirty="0" smtClean="0">
                <a:latin typeface="微软雅黑" panose="020B0503020204020204" pitchFamily="34" charset="-122"/>
                <a:ea typeface="微软雅黑" panose="020B0503020204020204" pitchFamily="34" charset="-122"/>
              </a:rPr>
              <a:t>E、海外</a:t>
            </a:r>
            <a:r>
              <a:rPr lang="zh-CN" altLang="en-US" sz="1600" dirty="0">
                <a:latin typeface="微软雅黑" panose="020B0503020204020204" pitchFamily="34" charset="-122"/>
                <a:ea typeface="微软雅黑" panose="020B0503020204020204" pitchFamily="34" charset="-122"/>
              </a:rPr>
              <a:t>及台港澳统计出版物16种</a:t>
            </a:r>
          </a:p>
          <a:p>
            <a:pPr eaLnBrk="1" hangingPunct="1"/>
            <a:r>
              <a:rPr lang="zh-CN" altLang="en-US" sz="1600" dirty="0">
                <a:latin typeface="微软雅黑" panose="020B0503020204020204" pitchFamily="34" charset="-122"/>
                <a:ea typeface="微软雅黑" panose="020B0503020204020204" pitchFamily="34" charset="-122"/>
              </a:rPr>
              <a:t>      </a:t>
            </a:r>
            <a:r>
              <a:rPr lang="zh-CN" altLang="en-US" sz="1600" dirty="0" smtClean="0">
                <a:latin typeface="微软雅黑" panose="020B0503020204020204" pitchFamily="34" charset="-122"/>
                <a:ea typeface="微软雅黑" panose="020B0503020204020204" pitchFamily="34" charset="-122"/>
              </a:rPr>
              <a:t>F、非</a:t>
            </a:r>
            <a:r>
              <a:rPr lang="zh-CN" altLang="en-US" sz="1600" dirty="0">
                <a:latin typeface="微软雅黑" panose="020B0503020204020204" pitchFamily="34" charset="-122"/>
                <a:ea typeface="微软雅黑" panose="020B0503020204020204" pitchFamily="34" charset="-122"/>
              </a:rPr>
              <a:t>年度定期统计出版物（如月报、季报等）</a:t>
            </a:r>
            <a:r>
              <a:rPr lang="en-US" altLang="zh-CN" sz="1600" dirty="0">
                <a:latin typeface="微软雅黑" panose="020B0503020204020204" pitchFamily="34" charset="-122"/>
                <a:ea typeface="微软雅黑" panose="020B0503020204020204" pitchFamily="34" charset="-122"/>
              </a:rPr>
              <a:t>60</a:t>
            </a:r>
            <a:r>
              <a:rPr lang="zh-CN" altLang="en-US" sz="1600" dirty="0">
                <a:latin typeface="微软雅黑" panose="020B0503020204020204" pitchFamily="34" charset="-122"/>
                <a:ea typeface="微软雅黑" panose="020B0503020204020204" pitchFamily="34" charset="-122"/>
              </a:rPr>
              <a:t>种</a:t>
            </a:r>
          </a:p>
          <a:p>
            <a:pPr eaLnBrk="1" hangingPunct="1"/>
            <a:r>
              <a:rPr lang="zh-CN" altLang="en-US" sz="1600" dirty="0">
                <a:latin typeface="微软雅黑" panose="020B0503020204020204" pitchFamily="34" charset="-122"/>
                <a:ea typeface="微软雅黑" panose="020B0503020204020204" pitchFamily="34" charset="-122"/>
              </a:rPr>
              <a:t>      </a:t>
            </a:r>
            <a:r>
              <a:rPr lang="zh-CN" altLang="en-US" sz="1600" dirty="0" smtClean="0">
                <a:latin typeface="微软雅黑" panose="020B0503020204020204" pitchFamily="34" charset="-122"/>
                <a:ea typeface="微软雅黑" panose="020B0503020204020204" pitchFamily="34" charset="-122"/>
              </a:rPr>
              <a:t>G、报告</a:t>
            </a:r>
            <a:r>
              <a:rPr lang="zh-CN" altLang="en-US" sz="1600" dirty="0">
                <a:latin typeface="微软雅黑" panose="020B0503020204020204" pitchFamily="34" charset="-122"/>
                <a:ea typeface="微软雅黑" panose="020B0503020204020204" pitchFamily="34" charset="-122"/>
              </a:rPr>
              <a:t>类出版物（主要是年报）</a:t>
            </a:r>
            <a:r>
              <a:rPr lang="en-US" altLang="zh-CN" sz="1600" dirty="0">
                <a:latin typeface="微软雅黑" panose="020B0503020204020204" pitchFamily="34" charset="-122"/>
                <a:ea typeface="微软雅黑" panose="020B0503020204020204" pitchFamily="34" charset="-122"/>
              </a:rPr>
              <a:t>18</a:t>
            </a:r>
            <a:r>
              <a:rPr lang="zh-CN" altLang="en-US" sz="1600" dirty="0">
                <a:latin typeface="微软雅黑" panose="020B0503020204020204" pitchFamily="34" charset="-122"/>
                <a:ea typeface="微软雅黑" panose="020B0503020204020204" pitchFamily="34" charset="-122"/>
              </a:rPr>
              <a:t>种</a:t>
            </a:r>
          </a:p>
          <a:p>
            <a:pPr eaLnBrk="1" hangingPunct="1"/>
            <a:r>
              <a:rPr lang="zh-CN" altLang="en-US" sz="1600" dirty="0">
                <a:latin typeface="微软雅黑" panose="020B0503020204020204" pitchFamily="34" charset="-122"/>
                <a:ea typeface="微软雅黑" panose="020B0503020204020204" pitchFamily="34" charset="-122"/>
              </a:rPr>
              <a:t>      </a:t>
            </a:r>
            <a:r>
              <a:rPr lang="zh-CN" altLang="en-US" sz="1600" dirty="0" smtClean="0">
                <a:latin typeface="微软雅黑" panose="020B0503020204020204" pitchFamily="34" charset="-122"/>
                <a:ea typeface="微软雅黑" panose="020B0503020204020204" pitchFamily="34" charset="-122"/>
              </a:rPr>
              <a:t>H、其他</a:t>
            </a:r>
            <a:r>
              <a:rPr lang="zh-CN" altLang="en-US" sz="1600" dirty="0">
                <a:latin typeface="微软雅黑" panose="020B0503020204020204" pitchFamily="34" charset="-122"/>
                <a:ea typeface="微软雅黑" panose="020B0503020204020204" pitchFamily="34" charset="-122"/>
              </a:rPr>
              <a:t>（如源自网络、报刊来源的数据）若干种</a:t>
            </a:r>
          </a:p>
        </p:txBody>
      </p:sp>
      <p:sp>
        <p:nvSpPr>
          <p:cNvPr id="23" name="Text Box 5"/>
          <p:cNvSpPr txBox="1">
            <a:spLocks noChangeArrowheads="1"/>
          </p:cNvSpPr>
          <p:nvPr/>
        </p:nvSpPr>
        <p:spPr bwMode="auto">
          <a:xfrm>
            <a:off x="447676" y="5648944"/>
            <a:ext cx="9459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dirty="0">
                <a:solidFill>
                  <a:srgbClr val="C00000"/>
                </a:solidFill>
                <a:latin typeface="微软雅黑" panose="020B0503020204020204" pitchFamily="34" charset="-122"/>
                <a:ea typeface="微软雅黑" panose="020B0503020204020204" pitchFamily="34" charset="-122"/>
              </a:rPr>
              <a:t>截止201</a:t>
            </a:r>
            <a:r>
              <a:rPr lang="en-US" altLang="zh-CN" b="1" dirty="0">
                <a:solidFill>
                  <a:srgbClr val="C00000"/>
                </a:solidFill>
                <a:latin typeface="微软雅黑" panose="020B0503020204020204" pitchFamily="34" charset="-122"/>
                <a:ea typeface="微软雅黑" panose="020B0503020204020204" pitchFamily="34" charset="-122"/>
              </a:rPr>
              <a:t>4</a:t>
            </a:r>
            <a:r>
              <a:rPr lang="zh-CN" altLang="en-US" b="1" dirty="0" smtClean="0">
                <a:solidFill>
                  <a:srgbClr val="C00000"/>
                </a:solidFill>
                <a:latin typeface="微软雅黑" panose="020B0503020204020204" pitchFamily="34" charset="-122"/>
                <a:ea typeface="微软雅黑" panose="020B0503020204020204" pitchFamily="34" charset="-122"/>
              </a:rPr>
              <a:t>年</a:t>
            </a:r>
            <a:r>
              <a:rPr lang="en-US" altLang="zh-CN" b="1" dirty="0" smtClean="0">
                <a:solidFill>
                  <a:srgbClr val="C00000"/>
                </a:solidFill>
                <a:latin typeface="微软雅黑" panose="020B0503020204020204" pitchFamily="34" charset="-122"/>
                <a:ea typeface="微软雅黑" panose="020B0503020204020204" pitchFamily="34" charset="-122"/>
              </a:rPr>
              <a:t>12</a:t>
            </a:r>
            <a:r>
              <a:rPr lang="zh-CN" altLang="en-US" b="1" dirty="0" smtClean="0">
                <a:solidFill>
                  <a:srgbClr val="C00000"/>
                </a:solidFill>
                <a:latin typeface="微软雅黑" panose="020B0503020204020204" pitchFamily="34" charset="-122"/>
                <a:ea typeface="微软雅黑" panose="020B0503020204020204" pitchFamily="34" charset="-122"/>
              </a:rPr>
              <a:t>月末</a:t>
            </a:r>
            <a:r>
              <a:rPr lang="zh-CN" altLang="en-US" b="1" dirty="0">
                <a:solidFill>
                  <a:srgbClr val="C00000"/>
                </a:solidFill>
                <a:latin typeface="微软雅黑" panose="020B0503020204020204" pitchFamily="34" charset="-122"/>
                <a:ea typeface="微软雅黑" panose="020B0503020204020204" pitchFamily="34" charset="-122"/>
              </a:rPr>
              <a:t>，搜数网共收录</a:t>
            </a:r>
            <a:r>
              <a:rPr lang="en-US" altLang="zh-CN" b="1" dirty="0">
                <a:solidFill>
                  <a:srgbClr val="C00000"/>
                </a:solidFill>
                <a:latin typeface="微软雅黑" panose="020B0503020204020204" pitchFamily="34" charset="-122"/>
                <a:ea typeface="微软雅黑" panose="020B0503020204020204" pitchFamily="34" charset="-122"/>
              </a:rPr>
              <a:t>652</a:t>
            </a:r>
            <a:r>
              <a:rPr lang="zh-CN" altLang="en-US" b="1" dirty="0">
                <a:solidFill>
                  <a:srgbClr val="C00000"/>
                </a:solidFill>
                <a:latin typeface="微软雅黑" panose="020B0503020204020204" pitchFamily="34" charset="-122"/>
                <a:ea typeface="微软雅黑" panose="020B0503020204020204" pitchFamily="34" charset="-122"/>
              </a:rPr>
              <a:t>种统计资料，合计</a:t>
            </a:r>
            <a:r>
              <a:rPr lang="en-US" altLang="zh-CN" b="1" dirty="0">
                <a:solidFill>
                  <a:srgbClr val="C00000"/>
                </a:solidFill>
                <a:latin typeface="微软雅黑" panose="020B0503020204020204" pitchFamily="34" charset="-122"/>
                <a:ea typeface="微软雅黑" panose="020B0503020204020204" pitchFamily="34" charset="-122"/>
              </a:rPr>
              <a:t>6,785</a:t>
            </a:r>
            <a:r>
              <a:rPr lang="en-US" b="1" dirty="0">
                <a:solidFill>
                  <a:srgbClr val="C00000"/>
                </a:solidFill>
                <a:latin typeface="微软雅黑" panose="020B0503020204020204" pitchFamily="34" charset="-122"/>
                <a:ea typeface="微软雅黑" panose="020B0503020204020204" pitchFamily="34" charset="-122"/>
              </a:rPr>
              <a:t>本、</a:t>
            </a:r>
            <a:r>
              <a:rPr lang="en-US" altLang="zh-CN" b="1" dirty="0">
                <a:solidFill>
                  <a:srgbClr val="C00000"/>
                </a:solidFill>
                <a:latin typeface="微软雅黑" panose="020B0503020204020204" pitchFamily="34" charset="-122"/>
                <a:ea typeface="微软雅黑" panose="020B0503020204020204" pitchFamily="34" charset="-122"/>
              </a:rPr>
              <a:t>1,470,880</a:t>
            </a:r>
            <a:r>
              <a:rPr lang="en-US" altLang="zh-CN" dirty="0">
                <a:solidFill>
                  <a:srgbClr val="C00000"/>
                </a:solidFill>
                <a:latin typeface="Arial" panose="020B0604020202020204" pitchFamily="34" charset="0"/>
              </a:rPr>
              <a:t> </a:t>
            </a:r>
            <a:r>
              <a:rPr lang="en-US" altLang="zh-CN" b="1" dirty="0">
                <a:solidFill>
                  <a:srgbClr val="C00000"/>
                </a:solidFill>
                <a:latin typeface="微软雅黑" panose="020B0503020204020204" pitchFamily="34" charset="-122"/>
                <a:ea typeface="微软雅黑" panose="020B0503020204020204" pitchFamily="34" charset="-122"/>
              </a:rPr>
              <a:t> </a:t>
            </a:r>
            <a:r>
              <a:rPr lang="zh-CN" altLang="en-US" b="1" dirty="0">
                <a:solidFill>
                  <a:srgbClr val="C00000"/>
                </a:solidFill>
                <a:latin typeface="微软雅黑" panose="020B0503020204020204" pitchFamily="34" charset="-122"/>
                <a:ea typeface="微软雅黑" panose="020B0503020204020204" pitchFamily="34" charset="-122"/>
              </a:rPr>
              <a:t>张表格、</a:t>
            </a:r>
            <a:r>
              <a:rPr lang="en-US" altLang="zh-CN" b="1" dirty="0">
                <a:solidFill>
                  <a:srgbClr val="C00000"/>
                </a:solidFill>
                <a:latin typeface="微软雅黑" panose="020B0503020204020204" pitchFamily="34" charset="-122"/>
                <a:ea typeface="微软雅黑" panose="020B0503020204020204" pitchFamily="34" charset="-122"/>
              </a:rPr>
              <a:t>320,652,505 </a:t>
            </a:r>
            <a:r>
              <a:rPr lang="zh-CN" altLang="en-US" b="1" dirty="0">
                <a:solidFill>
                  <a:srgbClr val="C00000"/>
                </a:solidFill>
                <a:latin typeface="微软雅黑" panose="020B0503020204020204" pitchFamily="34" charset="-122"/>
                <a:ea typeface="微软雅黑" panose="020B0503020204020204" pitchFamily="34" charset="-122"/>
              </a:rPr>
              <a:t>个数据。</a:t>
            </a:r>
          </a:p>
        </p:txBody>
      </p:sp>
      <p:pic>
        <p:nvPicPr>
          <p:cNvPr id="24" name="图片 23"/>
          <p:cNvPicPr>
            <a:picLocks noChangeAspect="1"/>
          </p:cNvPicPr>
          <p:nvPr/>
        </p:nvPicPr>
        <p:blipFill>
          <a:blip r:embed="rId2"/>
          <a:stretch>
            <a:fillRect/>
          </a:stretch>
        </p:blipFill>
        <p:spPr>
          <a:xfrm>
            <a:off x="6877750" y="2446640"/>
            <a:ext cx="4504722" cy="30212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40372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47650" y="204788"/>
            <a:ext cx="5716588" cy="461962"/>
          </a:xfrm>
          <a:prstGeom prst="rect">
            <a:avLst/>
          </a:prstGeom>
          <a:noFill/>
        </p:spPr>
        <p:txBody>
          <a:bodyPr>
            <a:spAutoFit/>
          </a:bodyPr>
          <a:lstStyle/>
          <a:p>
            <a:pPr eaLnBrk="1" fontAlgn="auto" hangingPunct="1">
              <a:spcBef>
                <a:spcPts val="0"/>
              </a:spcBef>
              <a:spcAft>
                <a:spcPts val="0"/>
              </a:spcAft>
              <a:defRPr/>
            </a:pPr>
            <a:r>
              <a:rPr lang="zh-CN" altLang="en-US" sz="2400" dirty="0">
                <a:solidFill>
                  <a:srgbClr val="FF0000"/>
                </a:solidFill>
                <a:latin typeface="微软雅黑" panose="020B0503020204020204" pitchFamily="34" charset="-122"/>
                <a:ea typeface="微软雅黑" panose="020B0503020204020204" pitchFamily="34" charset="-122"/>
              </a:rPr>
              <a:t>六</a:t>
            </a:r>
            <a:r>
              <a:rPr lang="en-US" altLang="zh-CN" sz="2400" dirty="0">
                <a:solidFill>
                  <a:srgbClr val="FF0000"/>
                </a:solidFill>
                <a:latin typeface="微软雅黑" panose="020B0503020204020204" pitchFamily="34" charset="-122"/>
                <a:ea typeface="微软雅黑" panose="020B0503020204020204" pitchFamily="34" charset="-122"/>
              </a:rPr>
              <a:t>: </a:t>
            </a:r>
            <a:r>
              <a:rPr lang="en-US" altLang="zh-CN" sz="2400" dirty="0">
                <a:solidFill>
                  <a:srgbClr val="FF0000"/>
                </a:solidFill>
                <a:latin typeface="微软雅黑" panose="020B0503020204020204" pitchFamily="34" charset="-122"/>
                <a:ea typeface="微软雅黑" panose="020B0503020204020204" pitchFamily="34" charset="-122"/>
                <a:sym typeface="Wingdings" pitchFamily="2" charset="2"/>
              </a:rPr>
              <a:t>(1)</a:t>
            </a:r>
            <a:r>
              <a:rPr lang="zh-CN" altLang="en-US" sz="2400" dirty="0">
                <a:solidFill>
                  <a:srgbClr val="FF0000"/>
                </a:solidFill>
                <a:latin typeface="微软雅黑" panose="020B0503020204020204" pitchFamily="34" charset="-122"/>
                <a:ea typeface="微软雅黑" panose="020B0503020204020204" pitchFamily="34" charset="-122"/>
              </a:rPr>
              <a:t>搜数网的使用方法</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a:t>
            </a:r>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网站页面</a:t>
            </a:r>
          </a:p>
        </p:txBody>
      </p:sp>
      <p:graphicFrame>
        <p:nvGraphicFramePr>
          <p:cNvPr id="9" name="对象 20">
            <a:hlinkClick r:id="" action="ppaction://ole?verb=0"/>
          </p:cNvPr>
          <p:cNvGraphicFramePr>
            <a:graphicFrameLocks noChangeAspect="1"/>
          </p:cNvGraphicFramePr>
          <p:nvPr/>
        </p:nvGraphicFramePr>
        <p:xfrm>
          <a:off x="1558925" y="673100"/>
          <a:ext cx="9102725" cy="5119688"/>
        </p:xfrm>
        <a:graphic>
          <a:graphicData uri="http://schemas.openxmlformats.org/presentationml/2006/ole">
            <mc:AlternateContent xmlns:mc="http://schemas.openxmlformats.org/markup-compatibility/2006">
              <mc:Choice xmlns:v="urn:schemas-microsoft-com:vml" Requires="v">
                <p:oleObj spid="_x0000_s4107" name="演示文稿" r:id="rId3" imgW="8340921" imgH="4690709" progId="PowerPoint.Show.12">
                  <p:embed/>
                </p:oleObj>
              </mc:Choice>
              <mc:Fallback>
                <p:oleObj name="演示文稿" r:id="rId3" imgW="8340921" imgH="4690709" progId="PowerPoint.Show.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8925" y="673100"/>
                        <a:ext cx="9102725" cy="511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67135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47650" y="204788"/>
            <a:ext cx="5365750" cy="461962"/>
          </a:xfrm>
          <a:prstGeom prst="rect">
            <a:avLst/>
          </a:prstGeom>
          <a:noFill/>
        </p:spPr>
        <p:txBody>
          <a:bodyPr>
            <a:spAutoFit/>
          </a:bodyPr>
          <a:lstStyle/>
          <a:p>
            <a:pPr eaLnBrk="1" fontAlgn="auto" hangingPunct="1">
              <a:spcBef>
                <a:spcPts val="0"/>
              </a:spcBef>
              <a:spcAft>
                <a:spcPts val="0"/>
              </a:spcAft>
              <a:defRPr/>
            </a:pPr>
            <a:r>
              <a:rPr lang="zh-CN" altLang="en-US" sz="2400" dirty="0">
                <a:solidFill>
                  <a:srgbClr val="FF0000"/>
                </a:solidFill>
                <a:latin typeface="微软雅黑" panose="020B0503020204020204" pitchFamily="34" charset="-122"/>
                <a:ea typeface="微软雅黑" panose="020B0503020204020204" pitchFamily="34" charset="-122"/>
              </a:rPr>
              <a:t>六</a:t>
            </a:r>
            <a:r>
              <a:rPr lang="en-US" altLang="zh-CN" sz="2400" dirty="0">
                <a:solidFill>
                  <a:srgbClr val="FF0000"/>
                </a:solidFill>
                <a:latin typeface="微软雅黑" panose="020B0503020204020204" pitchFamily="34" charset="-122"/>
                <a:ea typeface="微软雅黑" panose="020B0503020204020204" pitchFamily="34" charset="-122"/>
              </a:rPr>
              <a:t>:</a:t>
            </a:r>
            <a:r>
              <a:rPr lang="en-US" altLang="zh-CN" sz="2400" dirty="0">
                <a:solidFill>
                  <a:srgbClr val="FF0000"/>
                </a:solidFill>
                <a:latin typeface="微软雅黑" panose="020B0503020204020204" pitchFamily="34" charset="-122"/>
                <a:ea typeface="微软雅黑" panose="020B0503020204020204" pitchFamily="34" charset="-122"/>
                <a:sym typeface="Wingdings" pitchFamily="2" charset="2"/>
              </a:rPr>
              <a:t>(1)</a:t>
            </a:r>
            <a:r>
              <a:rPr lang="zh-CN" altLang="en-US" sz="2400" dirty="0">
                <a:solidFill>
                  <a:srgbClr val="FF0000"/>
                </a:solidFill>
                <a:latin typeface="微软雅黑" panose="020B0503020204020204" pitchFamily="34" charset="-122"/>
                <a:ea typeface="微软雅黑" panose="020B0503020204020204" pitchFamily="34" charset="-122"/>
              </a:rPr>
              <a:t>搜数网的使用方法</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a:t>
            </a:r>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网站页面</a:t>
            </a:r>
          </a:p>
        </p:txBody>
      </p:sp>
      <p:pic>
        <p:nvPicPr>
          <p:cNvPr id="6"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1863" y="666750"/>
            <a:ext cx="7950200" cy="584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4730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47650" y="204788"/>
            <a:ext cx="6164263" cy="461962"/>
          </a:xfrm>
          <a:prstGeom prst="rect">
            <a:avLst/>
          </a:prstGeom>
          <a:noFill/>
        </p:spPr>
        <p:txBody>
          <a:bodyPr>
            <a:spAutoFit/>
          </a:bodyPr>
          <a:lstStyle/>
          <a:p>
            <a:pPr eaLnBrk="1" fontAlgn="auto" hangingPunct="1">
              <a:spcBef>
                <a:spcPts val="0"/>
              </a:spcBef>
              <a:spcAft>
                <a:spcPts val="0"/>
              </a:spcAft>
              <a:defRPr/>
            </a:pPr>
            <a:r>
              <a:rPr lang="zh-CN" altLang="en-US" sz="2400" dirty="0">
                <a:solidFill>
                  <a:srgbClr val="FF0000"/>
                </a:solidFill>
                <a:latin typeface="微软雅黑" panose="020B0503020204020204" pitchFamily="34" charset="-122"/>
                <a:ea typeface="微软雅黑" panose="020B0503020204020204" pitchFamily="34" charset="-122"/>
              </a:rPr>
              <a:t>六：</a:t>
            </a:r>
            <a:r>
              <a:rPr lang="en-US" altLang="zh-CN" sz="2400" dirty="0">
                <a:solidFill>
                  <a:srgbClr val="FF0000"/>
                </a:solidFill>
                <a:latin typeface="微软雅黑" panose="020B0503020204020204" pitchFamily="34" charset="-122"/>
                <a:ea typeface="微软雅黑" panose="020B0503020204020204" pitchFamily="34" charset="-122"/>
              </a:rPr>
              <a:t>(2)</a:t>
            </a:r>
            <a:r>
              <a:rPr lang="zh-CN" altLang="en-US" sz="2400" dirty="0">
                <a:solidFill>
                  <a:srgbClr val="FF0000"/>
                </a:solidFill>
                <a:latin typeface="微软雅黑" panose="020B0503020204020204" pitchFamily="34" charset="-122"/>
                <a:ea typeface="微软雅黑" panose="020B0503020204020204" pitchFamily="34" charset="-122"/>
              </a:rPr>
              <a:t>搜数网的使用方法</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a:t>
            </a:r>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简易检索</a:t>
            </a:r>
          </a:p>
        </p:txBody>
      </p:sp>
      <p:pic>
        <p:nvPicPr>
          <p:cNvPr id="9"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1538" y="1074738"/>
            <a:ext cx="919162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7100" y="3025775"/>
            <a:ext cx="92202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直接箭头连接符 10"/>
          <p:cNvCxnSpPr/>
          <p:nvPr/>
        </p:nvCxnSpPr>
        <p:spPr>
          <a:xfrm flipV="1">
            <a:off x="9005888" y="3519488"/>
            <a:ext cx="0" cy="736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8026400" y="4256088"/>
            <a:ext cx="97948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文本框 15"/>
          <p:cNvSpPr txBox="1">
            <a:spLocks noChangeArrowheads="1"/>
          </p:cNvSpPr>
          <p:nvPr/>
        </p:nvSpPr>
        <p:spPr bwMode="auto">
          <a:xfrm>
            <a:off x="6491288" y="4071938"/>
            <a:ext cx="1571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a:solidFill>
                  <a:srgbClr val="FF0000"/>
                </a:solidFill>
                <a:latin typeface="微软雅黑" panose="020B0503020204020204" pitchFamily="34" charset="-122"/>
                <a:ea typeface="微软雅黑" panose="020B0503020204020204" pitchFamily="34" charset="-122"/>
              </a:rPr>
              <a:t>选择逻辑关系</a:t>
            </a:r>
          </a:p>
        </p:txBody>
      </p:sp>
      <p:cxnSp>
        <p:nvCxnSpPr>
          <p:cNvPr id="14" name="直接箭头连接符 13"/>
          <p:cNvCxnSpPr/>
          <p:nvPr/>
        </p:nvCxnSpPr>
        <p:spPr>
          <a:xfrm flipV="1">
            <a:off x="5967413" y="1365250"/>
            <a:ext cx="0" cy="7381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4987925" y="2103438"/>
            <a:ext cx="97948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文本框 18"/>
          <p:cNvSpPr txBox="1">
            <a:spLocks noChangeArrowheads="1"/>
          </p:cNvSpPr>
          <p:nvPr/>
        </p:nvSpPr>
        <p:spPr bwMode="auto">
          <a:xfrm>
            <a:off x="3414713" y="1919288"/>
            <a:ext cx="15732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a:solidFill>
                  <a:srgbClr val="FF0000"/>
                </a:solidFill>
                <a:latin typeface="微软雅黑" panose="020B0503020204020204" pitchFamily="34" charset="-122"/>
                <a:ea typeface="微软雅黑" panose="020B0503020204020204" pitchFamily="34" charset="-122"/>
              </a:rPr>
              <a:t>选择检索范围</a:t>
            </a:r>
          </a:p>
        </p:txBody>
      </p:sp>
      <p:cxnSp>
        <p:nvCxnSpPr>
          <p:cNvPr id="17" name="直接箭头连接符 16"/>
          <p:cNvCxnSpPr/>
          <p:nvPr/>
        </p:nvCxnSpPr>
        <p:spPr>
          <a:xfrm flipV="1">
            <a:off x="3214688" y="1365250"/>
            <a:ext cx="0" cy="7381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235200" y="2103438"/>
            <a:ext cx="97948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文本框 21"/>
          <p:cNvSpPr txBox="1">
            <a:spLocks noChangeArrowheads="1"/>
          </p:cNvSpPr>
          <p:nvPr/>
        </p:nvSpPr>
        <p:spPr bwMode="auto">
          <a:xfrm>
            <a:off x="477838" y="1919288"/>
            <a:ext cx="1787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a:solidFill>
                  <a:srgbClr val="FF0000"/>
                </a:solidFill>
                <a:latin typeface="微软雅黑" panose="020B0503020204020204" pitchFamily="34" charset="-122"/>
                <a:ea typeface="微软雅黑" panose="020B0503020204020204" pitchFamily="34" charset="-122"/>
              </a:rPr>
              <a:t>输入检索关键词</a:t>
            </a:r>
          </a:p>
        </p:txBody>
      </p:sp>
      <p:cxnSp>
        <p:nvCxnSpPr>
          <p:cNvPr id="20" name="直接箭头连接符 19"/>
          <p:cNvCxnSpPr/>
          <p:nvPr/>
        </p:nvCxnSpPr>
        <p:spPr>
          <a:xfrm flipV="1">
            <a:off x="10140950" y="3362325"/>
            <a:ext cx="0" cy="12366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文本框 28"/>
          <p:cNvSpPr txBox="1">
            <a:spLocks noChangeArrowheads="1"/>
          </p:cNvSpPr>
          <p:nvPr/>
        </p:nvSpPr>
        <p:spPr bwMode="auto">
          <a:xfrm>
            <a:off x="9355138" y="4625975"/>
            <a:ext cx="15732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a:solidFill>
                  <a:srgbClr val="FF0000"/>
                </a:solidFill>
                <a:latin typeface="微软雅黑" panose="020B0503020204020204" pitchFamily="34" charset="-122"/>
                <a:ea typeface="微软雅黑" panose="020B0503020204020204" pitchFamily="34" charset="-122"/>
              </a:rPr>
              <a:t>执行检索命令</a:t>
            </a:r>
          </a:p>
        </p:txBody>
      </p:sp>
      <p:cxnSp>
        <p:nvCxnSpPr>
          <p:cNvPr id="22" name="直接箭头连接符 21"/>
          <p:cNvCxnSpPr/>
          <p:nvPr/>
        </p:nvCxnSpPr>
        <p:spPr>
          <a:xfrm>
            <a:off x="10641013" y="2559050"/>
            <a:ext cx="0" cy="6826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文本框 31"/>
          <p:cNvSpPr txBox="1">
            <a:spLocks noChangeArrowheads="1"/>
          </p:cNvSpPr>
          <p:nvPr/>
        </p:nvSpPr>
        <p:spPr bwMode="auto">
          <a:xfrm>
            <a:off x="9661525" y="2139950"/>
            <a:ext cx="203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a:solidFill>
                  <a:srgbClr val="FF0000"/>
                </a:solidFill>
                <a:latin typeface="微软雅黑" panose="020B0503020204020204" pitchFamily="34" charset="-122"/>
                <a:ea typeface="微软雅黑" panose="020B0503020204020204" pitchFamily="34" charset="-122"/>
              </a:rPr>
              <a:t>进入专业检索页面</a:t>
            </a:r>
          </a:p>
        </p:txBody>
      </p:sp>
    </p:spTree>
    <p:extLst>
      <p:ext uri="{BB962C8B-B14F-4D97-AF65-F5344CB8AC3E}">
        <p14:creationId xmlns:p14="http://schemas.microsoft.com/office/powerpoint/2010/main" val="121626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42"/>
          <p:cNvGrpSpPr>
            <a:grpSpLocks/>
          </p:cNvGrpSpPr>
          <p:nvPr/>
        </p:nvGrpSpPr>
        <p:grpSpPr bwMode="auto">
          <a:xfrm>
            <a:off x="2781300" y="693737"/>
            <a:ext cx="8726959" cy="5935663"/>
            <a:chOff x="1924051" y="0"/>
            <a:chExt cx="8688533" cy="5925051"/>
          </a:xfrm>
        </p:grpSpPr>
        <p:pic>
          <p:nvPicPr>
            <p:cNvPr id="25" name="图片 4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24052" y="4042003"/>
              <a:ext cx="8688532" cy="1883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3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4051" y="0"/>
              <a:ext cx="8688532" cy="408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椭圆 26"/>
          <p:cNvSpPr/>
          <p:nvPr/>
        </p:nvSpPr>
        <p:spPr>
          <a:xfrm>
            <a:off x="7267575" y="831850"/>
            <a:ext cx="608013" cy="1841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8" name="椭圆 27"/>
          <p:cNvSpPr/>
          <p:nvPr/>
        </p:nvSpPr>
        <p:spPr>
          <a:xfrm>
            <a:off x="4191000" y="801688"/>
            <a:ext cx="977900" cy="3063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9" name="矩形 28"/>
          <p:cNvSpPr/>
          <p:nvPr/>
        </p:nvSpPr>
        <p:spPr>
          <a:xfrm>
            <a:off x="2636838" y="1331913"/>
            <a:ext cx="3109912" cy="3222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0" name="椭圆 29"/>
          <p:cNvSpPr/>
          <p:nvPr/>
        </p:nvSpPr>
        <p:spPr>
          <a:xfrm>
            <a:off x="2516188" y="5610548"/>
            <a:ext cx="1674812" cy="1857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1" name="椭圆 30"/>
          <p:cNvSpPr/>
          <p:nvPr/>
        </p:nvSpPr>
        <p:spPr>
          <a:xfrm>
            <a:off x="10582275" y="908050"/>
            <a:ext cx="1069975" cy="2635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2" name="椭圆 31"/>
          <p:cNvSpPr/>
          <p:nvPr/>
        </p:nvSpPr>
        <p:spPr>
          <a:xfrm>
            <a:off x="8383588" y="801688"/>
            <a:ext cx="466725" cy="2127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3" name="文本框 50"/>
          <p:cNvSpPr txBox="1">
            <a:spLocks noChangeArrowheads="1"/>
          </p:cNvSpPr>
          <p:nvPr/>
        </p:nvSpPr>
        <p:spPr bwMode="auto">
          <a:xfrm>
            <a:off x="933450" y="2743200"/>
            <a:ext cx="498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a:solidFill>
                  <a:srgbClr val="FF0000"/>
                </a:solidFill>
                <a:latin typeface="微软雅黑" panose="020B0503020204020204" pitchFamily="34" charset="-122"/>
                <a:ea typeface="微软雅黑" panose="020B0503020204020204" pitchFamily="34" charset="-122"/>
              </a:rPr>
              <a:t>检索结果</a:t>
            </a:r>
          </a:p>
        </p:txBody>
      </p:sp>
      <p:sp>
        <p:nvSpPr>
          <p:cNvPr id="34" name="文本框 33"/>
          <p:cNvSpPr txBox="1"/>
          <p:nvPr/>
        </p:nvSpPr>
        <p:spPr>
          <a:xfrm>
            <a:off x="247650" y="204788"/>
            <a:ext cx="6291263" cy="461962"/>
          </a:xfrm>
          <a:prstGeom prst="rect">
            <a:avLst/>
          </a:prstGeom>
          <a:noFill/>
        </p:spPr>
        <p:txBody>
          <a:bodyPr>
            <a:spAutoFit/>
          </a:bodyPr>
          <a:lstStyle/>
          <a:p>
            <a:pPr eaLnBrk="1" fontAlgn="auto" hangingPunct="1">
              <a:spcBef>
                <a:spcPts val="0"/>
              </a:spcBef>
              <a:spcAft>
                <a:spcPts val="0"/>
              </a:spcAft>
              <a:defRPr/>
            </a:pPr>
            <a:r>
              <a:rPr lang="zh-CN" altLang="en-US" sz="2400" dirty="0">
                <a:solidFill>
                  <a:srgbClr val="FF0000"/>
                </a:solidFill>
                <a:latin typeface="微软雅黑" panose="020B0503020204020204" pitchFamily="34" charset="-122"/>
                <a:ea typeface="微软雅黑" panose="020B0503020204020204" pitchFamily="34" charset="-122"/>
              </a:rPr>
              <a:t>六：</a:t>
            </a:r>
            <a:r>
              <a:rPr lang="en-US" altLang="zh-CN" sz="2400" dirty="0">
                <a:solidFill>
                  <a:srgbClr val="FF0000"/>
                </a:solidFill>
                <a:latin typeface="微软雅黑" panose="020B0503020204020204" pitchFamily="34" charset="-122"/>
                <a:ea typeface="微软雅黑" panose="020B0503020204020204" pitchFamily="34" charset="-122"/>
              </a:rPr>
              <a:t>(2)</a:t>
            </a:r>
            <a:r>
              <a:rPr lang="zh-CN" altLang="en-US" sz="2400" dirty="0">
                <a:solidFill>
                  <a:srgbClr val="FF0000"/>
                </a:solidFill>
                <a:latin typeface="微软雅黑" panose="020B0503020204020204" pitchFamily="34" charset="-122"/>
                <a:ea typeface="微软雅黑" panose="020B0503020204020204" pitchFamily="34" charset="-122"/>
              </a:rPr>
              <a:t>搜数网的使用方法</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a:t>
            </a:r>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简易检索</a:t>
            </a:r>
          </a:p>
        </p:txBody>
      </p:sp>
    </p:spTree>
    <p:extLst>
      <p:ext uri="{BB962C8B-B14F-4D97-AF65-F5344CB8AC3E}">
        <p14:creationId xmlns:p14="http://schemas.microsoft.com/office/powerpoint/2010/main" val="421312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2"/>
          <p:cNvSpPr txBox="1">
            <a:spLocks noChangeArrowheads="1"/>
          </p:cNvSpPr>
          <p:nvPr/>
        </p:nvSpPr>
        <p:spPr bwMode="auto">
          <a:xfrm>
            <a:off x="5578475" y="658813"/>
            <a:ext cx="1176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a:solidFill>
                  <a:srgbClr val="FF0000"/>
                </a:solidFill>
                <a:latin typeface="微软雅黑" panose="020B0503020204020204" pitchFamily="34" charset="-122"/>
                <a:ea typeface="微软雅黑" panose="020B0503020204020204" pitchFamily="34" charset="-122"/>
              </a:rPr>
              <a:t>数据表格</a:t>
            </a:r>
          </a:p>
        </p:txBody>
      </p:sp>
      <p:sp>
        <p:nvSpPr>
          <p:cNvPr id="15" name="文本框 14"/>
          <p:cNvSpPr txBox="1"/>
          <p:nvPr/>
        </p:nvSpPr>
        <p:spPr>
          <a:xfrm>
            <a:off x="247650" y="204788"/>
            <a:ext cx="6354763" cy="461962"/>
          </a:xfrm>
          <a:prstGeom prst="rect">
            <a:avLst/>
          </a:prstGeom>
          <a:noFill/>
        </p:spPr>
        <p:txBody>
          <a:bodyPr>
            <a:spAutoFit/>
          </a:bodyPr>
          <a:lstStyle/>
          <a:p>
            <a:pPr eaLnBrk="1" fontAlgn="auto" hangingPunct="1">
              <a:spcBef>
                <a:spcPts val="0"/>
              </a:spcBef>
              <a:spcAft>
                <a:spcPts val="0"/>
              </a:spcAft>
              <a:defRPr/>
            </a:pPr>
            <a:r>
              <a:rPr lang="zh-CN" altLang="en-US" sz="2400" dirty="0">
                <a:solidFill>
                  <a:srgbClr val="FF0000"/>
                </a:solidFill>
                <a:latin typeface="微软雅黑" panose="020B0503020204020204" pitchFamily="34" charset="-122"/>
                <a:ea typeface="微软雅黑" panose="020B0503020204020204" pitchFamily="34" charset="-122"/>
              </a:rPr>
              <a:t>六：</a:t>
            </a:r>
            <a:r>
              <a:rPr lang="en-US" altLang="zh-CN" sz="2400" dirty="0">
                <a:solidFill>
                  <a:srgbClr val="FF0000"/>
                </a:solidFill>
                <a:latin typeface="微软雅黑" panose="020B0503020204020204" pitchFamily="34" charset="-122"/>
                <a:ea typeface="微软雅黑" panose="020B0503020204020204" pitchFamily="34" charset="-122"/>
              </a:rPr>
              <a:t>(2)</a:t>
            </a:r>
            <a:r>
              <a:rPr lang="zh-CN" altLang="en-US" sz="2400" dirty="0">
                <a:solidFill>
                  <a:srgbClr val="FF0000"/>
                </a:solidFill>
                <a:latin typeface="微软雅黑" panose="020B0503020204020204" pitchFamily="34" charset="-122"/>
                <a:ea typeface="微软雅黑" panose="020B0503020204020204" pitchFamily="34" charset="-122"/>
              </a:rPr>
              <a:t>搜数网的使用方法</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a:t>
            </a:r>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简易检索</a:t>
            </a:r>
          </a:p>
        </p:txBody>
      </p:sp>
    </p:spTree>
    <p:controls>
      <mc:AlternateContent xmlns:mc="http://schemas.openxmlformats.org/markup-compatibility/2006">
        <mc:Choice xmlns:v="urn:schemas-microsoft-com:vml" Requires="v">
          <p:control spid="5131" r:id="rId2" imgW="9858240" imgH="5200560"/>
        </mc:Choice>
        <mc:Fallback>
          <p:control r:id="rId2" imgW="9858240" imgH="5200560">
            <p:pic>
              <p:nvPicPr>
                <p:cNvPr id="16" name="Frame1"/>
                <p:cNvPicPr preferRelativeResize="0">
                  <a:picLocks noChangeArrowheads="1" noChangeShapeType="1"/>
                </p:cNvPicPr>
                <p:nvPr/>
              </p:nvPicPr>
              <p:blipFill>
                <a:blip r:embed="rId4"/>
                <a:srcRect/>
                <a:stretch>
                  <a:fillRect/>
                </a:stretch>
              </p:blipFill>
              <p:spPr bwMode="auto">
                <a:xfrm>
                  <a:off x="1235869" y="1028700"/>
                  <a:ext cx="9861550" cy="52038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055314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774357" y="732696"/>
            <a:ext cx="5972175" cy="619125"/>
          </a:xfrm>
        </p:spPr>
        <p:txBody>
          <a:bodyPr/>
          <a:lstStyle/>
          <a:p>
            <a:r>
              <a:rPr lang="zh-CN" altLang="en-US" dirty="0" smtClean="0">
                <a:solidFill>
                  <a:srgbClr val="FF9B00"/>
                </a:solidFill>
              </a:rPr>
              <a:t>中国资讯行（国际）有限公司</a:t>
            </a:r>
            <a:endParaRPr lang="zh-CN" dirty="0">
              <a:solidFill>
                <a:srgbClr val="FF9B00"/>
              </a:solidFill>
            </a:endParaRPr>
          </a:p>
        </p:txBody>
      </p:sp>
      <p:pic>
        <p:nvPicPr>
          <p:cNvPr id="5" name="图片 4"/>
          <p:cNvPicPr>
            <a:picLocks noChangeAspect="1"/>
          </p:cNvPicPr>
          <p:nvPr/>
        </p:nvPicPr>
        <p:blipFill>
          <a:blip r:embed="rId3"/>
          <a:stretch>
            <a:fillRect/>
          </a:stretch>
        </p:blipFill>
        <p:spPr>
          <a:xfrm>
            <a:off x="6547947" y="1929210"/>
            <a:ext cx="5012838" cy="1490515"/>
          </a:xfrm>
          <a:prstGeom prst="rect">
            <a:avLst/>
          </a:prstGeom>
        </p:spPr>
      </p:pic>
      <p:pic>
        <p:nvPicPr>
          <p:cNvPr id="6" name="图片 5"/>
          <p:cNvPicPr>
            <a:picLocks noChangeAspect="1"/>
          </p:cNvPicPr>
          <p:nvPr/>
        </p:nvPicPr>
        <p:blipFill>
          <a:blip r:embed="rId4"/>
          <a:stretch>
            <a:fillRect/>
          </a:stretch>
        </p:blipFill>
        <p:spPr>
          <a:xfrm>
            <a:off x="6547947" y="3721958"/>
            <a:ext cx="4298187" cy="1954129"/>
          </a:xfrm>
          <a:prstGeom prst="rect">
            <a:avLst/>
          </a:prstGeom>
        </p:spPr>
      </p:pic>
      <p:pic>
        <p:nvPicPr>
          <p:cNvPr id="7" name="图片 6"/>
          <p:cNvPicPr>
            <a:picLocks noChangeAspect="1"/>
          </p:cNvPicPr>
          <p:nvPr/>
        </p:nvPicPr>
        <p:blipFill>
          <a:blip r:embed="rId5"/>
          <a:stretch>
            <a:fillRect/>
          </a:stretch>
        </p:blipFill>
        <p:spPr>
          <a:xfrm>
            <a:off x="711323" y="1929210"/>
            <a:ext cx="5690180" cy="3837276"/>
          </a:xfrm>
          <a:prstGeom prst="rect">
            <a:avLst/>
          </a:prstGeom>
        </p:spPr>
      </p:pic>
    </p:spTree>
    <p:extLst>
      <p:ext uri="{BB962C8B-B14F-4D97-AF65-F5344CB8AC3E}">
        <p14:creationId xmlns:p14="http://schemas.microsoft.com/office/powerpoint/2010/main" val="3868417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47650" y="204788"/>
            <a:ext cx="5202238" cy="460375"/>
          </a:xfrm>
          <a:prstGeom prst="rect">
            <a:avLst/>
          </a:prstGeom>
          <a:noFill/>
        </p:spPr>
        <p:txBody>
          <a:bodyPr>
            <a:spAutoFit/>
          </a:bodyPr>
          <a:lstStyle/>
          <a:p>
            <a:pPr eaLnBrk="1" fontAlgn="auto" hangingPunct="1">
              <a:spcBef>
                <a:spcPts val="0"/>
              </a:spcBef>
              <a:spcAft>
                <a:spcPts val="0"/>
              </a:spcAft>
              <a:defRPr/>
            </a:pPr>
            <a:r>
              <a:rPr lang="zh-CN" altLang="en-US" sz="2400" dirty="0">
                <a:solidFill>
                  <a:srgbClr val="FF0000"/>
                </a:solidFill>
                <a:latin typeface="微软雅黑" panose="020B0503020204020204" pitchFamily="34" charset="-122"/>
                <a:ea typeface="微软雅黑" panose="020B0503020204020204" pitchFamily="34" charset="-122"/>
              </a:rPr>
              <a:t>六：搜数网的使用方法</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a:t>
            </a:r>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专业检索</a:t>
            </a:r>
          </a:p>
        </p:txBody>
      </p:sp>
      <p:pic>
        <p:nvPicPr>
          <p:cNvPr id="8"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81338" y="1238250"/>
            <a:ext cx="6029325"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516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47650" y="204788"/>
            <a:ext cx="5202238" cy="460375"/>
          </a:xfrm>
          <a:prstGeom prst="rect">
            <a:avLst/>
          </a:prstGeom>
          <a:noFill/>
        </p:spPr>
        <p:txBody>
          <a:bodyPr>
            <a:spAutoFit/>
          </a:bodyPr>
          <a:lstStyle/>
          <a:p>
            <a:pPr eaLnBrk="1" fontAlgn="auto" hangingPunct="1">
              <a:spcBef>
                <a:spcPts val="0"/>
              </a:spcBef>
              <a:spcAft>
                <a:spcPts val="0"/>
              </a:spcAft>
              <a:defRPr/>
            </a:pPr>
            <a:r>
              <a:rPr lang="zh-CN" altLang="en-US" sz="2400" dirty="0">
                <a:solidFill>
                  <a:srgbClr val="FF0000"/>
                </a:solidFill>
                <a:latin typeface="微软雅黑" panose="020B0503020204020204" pitchFamily="34" charset="-122"/>
                <a:ea typeface="微软雅黑" panose="020B0503020204020204" pitchFamily="34" charset="-122"/>
              </a:rPr>
              <a:t>六：搜数网的使用方法</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a:t>
            </a:r>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专业检索</a:t>
            </a:r>
          </a:p>
        </p:txBody>
      </p:sp>
      <p:pic>
        <p:nvPicPr>
          <p:cNvPr id="9"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57313" y="1463675"/>
            <a:ext cx="4110037"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94550" y="1463675"/>
            <a:ext cx="3852863" cy="342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445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47650" y="204788"/>
            <a:ext cx="5202238" cy="460375"/>
          </a:xfrm>
          <a:prstGeom prst="rect">
            <a:avLst/>
          </a:prstGeom>
          <a:noFill/>
        </p:spPr>
        <p:txBody>
          <a:bodyPr>
            <a:spAutoFit/>
          </a:bodyPr>
          <a:lstStyle/>
          <a:p>
            <a:pPr eaLnBrk="1" fontAlgn="auto" hangingPunct="1">
              <a:spcBef>
                <a:spcPts val="0"/>
              </a:spcBef>
              <a:spcAft>
                <a:spcPts val="0"/>
              </a:spcAft>
              <a:defRPr/>
            </a:pPr>
            <a:r>
              <a:rPr lang="zh-CN" altLang="en-US" sz="2400" dirty="0">
                <a:solidFill>
                  <a:srgbClr val="FF0000"/>
                </a:solidFill>
                <a:latin typeface="微软雅黑" panose="020B0503020204020204" pitchFamily="34" charset="-122"/>
                <a:ea typeface="微软雅黑" panose="020B0503020204020204" pitchFamily="34" charset="-122"/>
              </a:rPr>
              <a:t>六：搜数网的使用方法</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a:t>
            </a:r>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专业检索</a:t>
            </a:r>
          </a:p>
        </p:txBody>
      </p:sp>
      <p:pic>
        <p:nvPicPr>
          <p:cNvPr id="8"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2250" y="1484313"/>
            <a:ext cx="429895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70675" y="1484313"/>
            <a:ext cx="4183063"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540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47650" y="204788"/>
            <a:ext cx="6248400" cy="461962"/>
          </a:xfrm>
          <a:prstGeom prst="rect">
            <a:avLst/>
          </a:prstGeom>
          <a:noFill/>
        </p:spPr>
        <p:txBody>
          <a:bodyPr>
            <a:spAutoFit/>
          </a:bodyPr>
          <a:lstStyle/>
          <a:p>
            <a:pPr eaLnBrk="1" fontAlgn="auto" hangingPunct="1">
              <a:spcBef>
                <a:spcPts val="0"/>
              </a:spcBef>
              <a:spcAft>
                <a:spcPts val="0"/>
              </a:spcAft>
              <a:defRPr/>
            </a:pPr>
            <a:r>
              <a:rPr lang="zh-CN" altLang="en-US" sz="2400" dirty="0">
                <a:solidFill>
                  <a:srgbClr val="FF0000"/>
                </a:solidFill>
                <a:latin typeface="微软雅黑" panose="020B0503020204020204" pitchFamily="34" charset="-122"/>
                <a:ea typeface="微软雅黑" panose="020B0503020204020204" pitchFamily="34" charset="-122"/>
              </a:rPr>
              <a:t>六：</a:t>
            </a:r>
            <a:r>
              <a:rPr lang="en-US" altLang="zh-CN" sz="2400" dirty="0">
                <a:solidFill>
                  <a:srgbClr val="FF0000"/>
                </a:solidFill>
                <a:latin typeface="微软雅黑" panose="020B0503020204020204" pitchFamily="34" charset="-122"/>
                <a:ea typeface="微软雅黑" panose="020B0503020204020204" pitchFamily="34" charset="-122"/>
              </a:rPr>
              <a:t>(3)</a:t>
            </a:r>
            <a:r>
              <a:rPr lang="zh-CN" altLang="en-US" sz="2400" dirty="0">
                <a:solidFill>
                  <a:srgbClr val="FF0000"/>
                </a:solidFill>
                <a:latin typeface="微软雅黑" panose="020B0503020204020204" pitchFamily="34" charset="-122"/>
                <a:ea typeface="微软雅黑" panose="020B0503020204020204" pitchFamily="34" charset="-122"/>
              </a:rPr>
              <a:t>搜数网的使用方法</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a:t>
            </a:r>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专业检索</a:t>
            </a:r>
          </a:p>
        </p:txBody>
      </p:sp>
      <p:pic>
        <p:nvPicPr>
          <p:cNvPr id="36867"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67050" y="1257300"/>
            <a:ext cx="60579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椭圆 6"/>
          <p:cNvSpPr/>
          <p:nvPr/>
        </p:nvSpPr>
        <p:spPr>
          <a:xfrm>
            <a:off x="4044950" y="3768725"/>
            <a:ext cx="1303338" cy="4714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Tree>
    <p:extLst>
      <p:ext uri="{BB962C8B-B14F-4D97-AF65-F5344CB8AC3E}">
        <p14:creationId xmlns:p14="http://schemas.microsoft.com/office/powerpoint/2010/main" val="77539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85763" y="149225"/>
            <a:ext cx="6207125" cy="461963"/>
          </a:xfrm>
          <a:prstGeom prst="rect">
            <a:avLst/>
          </a:prstGeom>
          <a:noFill/>
        </p:spPr>
        <p:txBody>
          <a:bodyPr>
            <a:spAutoFit/>
          </a:bodyPr>
          <a:lstStyle/>
          <a:p>
            <a:pPr eaLnBrk="1" fontAlgn="auto" hangingPunct="1">
              <a:spcBef>
                <a:spcPts val="0"/>
              </a:spcBef>
              <a:spcAft>
                <a:spcPts val="0"/>
              </a:spcAft>
              <a:defRPr/>
            </a:pPr>
            <a:r>
              <a:rPr lang="zh-CN" altLang="en-US" sz="2400" dirty="0">
                <a:solidFill>
                  <a:srgbClr val="FF0000"/>
                </a:solidFill>
                <a:latin typeface="微软雅黑" panose="020B0503020204020204" pitchFamily="34" charset="-122"/>
                <a:ea typeface="微软雅黑" panose="020B0503020204020204" pitchFamily="34" charset="-122"/>
              </a:rPr>
              <a:t>六：</a:t>
            </a:r>
            <a:r>
              <a:rPr lang="en-US" altLang="zh-CN" sz="2400" dirty="0">
                <a:solidFill>
                  <a:srgbClr val="FF0000"/>
                </a:solidFill>
                <a:latin typeface="微软雅黑" panose="020B0503020204020204" pitchFamily="34" charset="-122"/>
                <a:ea typeface="微软雅黑" panose="020B0503020204020204" pitchFamily="34" charset="-122"/>
              </a:rPr>
              <a:t>(3)</a:t>
            </a:r>
            <a:r>
              <a:rPr lang="zh-CN" altLang="en-US" sz="2400" dirty="0">
                <a:solidFill>
                  <a:srgbClr val="FF0000"/>
                </a:solidFill>
                <a:latin typeface="微软雅黑" panose="020B0503020204020204" pitchFamily="34" charset="-122"/>
                <a:ea typeface="微软雅黑" panose="020B0503020204020204" pitchFamily="34" charset="-122"/>
              </a:rPr>
              <a:t>搜数网的使用方法</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a:t>
            </a:r>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专业检索</a:t>
            </a:r>
          </a:p>
        </p:txBody>
      </p:sp>
      <p:pic>
        <p:nvPicPr>
          <p:cNvPr id="37891"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9975" y="996950"/>
            <a:ext cx="10077450"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椭圆 2"/>
          <p:cNvSpPr/>
          <p:nvPr/>
        </p:nvSpPr>
        <p:spPr>
          <a:xfrm>
            <a:off x="5892800" y="1136650"/>
            <a:ext cx="858838" cy="266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Tree>
    <p:extLst>
      <p:ext uri="{BB962C8B-B14F-4D97-AF65-F5344CB8AC3E}">
        <p14:creationId xmlns:p14="http://schemas.microsoft.com/office/powerpoint/2010/main" val="2049068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85763" y="149225"/>
            <a:ext cx="6110287" cy="461963"/>
          </a:xfrm>
          <a:prstGeom prst="rect">
            <a:avLst/>
          </a:prstGeom>
          <a:noFill/>
        </p:spPr>
        <p:txBody>
          <a:bodyPr>
            <a:spAutoFit/>
          </a:bodyPr>
          <a:lstStyle/>
          <a:p>
            <a:pPr eaLnBrk="1" fontAlgn="auto" hangingPunct="1">
              <a:spcBef>
                <a:spcPts val="0"/>
              </a:spcBef>
              <a:spcAft>
                <a:spcPts val="0"/>
              </a:spcAft>
              <a:defRPr/>
            </a:pPr>
            <a:r>
              <a:rPr lang="zh-CN" altLang="en-US" sz="2400" dirty="0">
                <a:solidFill>
                  <a:srgbClr val="FF0000"/>
                </a:solidFill>
                <a:latin typeface="微软雅黑" panose="020B0503020204020204" pitchFamily="34" charset="-122"/>
                <a:ea typeface="微软雅黑" panose="020B0503020204020204" pitchFamily="34" charset="-122"/>
              </a:rPr>
              <a:t>六：</a:t>
            </a:r>
            <a:r>
              <a:rPr lang="en-US" altLang="zh-CN" sz="2400" dirty="0">
                <a:solidFill>
                  <a:srgbClr val="FF0000"/>
                </a:solidFill>
                <a:latin typeface="微软雅黑" panose="020B0503020204020204" pitchFamily="34" charset="-122"/>
                <a:ea typeface="微软雅黑" panose="020B0503020204020204" pitchFamily="34" charset="-122"/>
              </a:rPr>
              <a:t>(3)</a:t>
            </a:r>
            <a:r>
              <a:rPr lang="zh-CN" altLang="en-US" sz="2400" dirty="0">
                <a:solidFill>
                  <a:srgbClr val="FF0000"/>
                </a:solidFill>
                <a:latin typeface="微软雅黑" panose="020B0503020204020204" pitchFamily="34" charset="-122"/>
                <a:ea typeface="微软雅黑" panose="020B0503020204020204" pitchFamily="34" charset="-122"/>
              </a:rPr>
              <a:t>搜数网的使用方法</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a:t>
            </a:r>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专业检索</a:t>
            </a:r>
          </a:p>
        </p:txBody>
      </p:sp>
      <p:graphicFrame>
        <p:nvGraphicFramePr>
          <p:cNvPr id="38915" name="对象 5">
            <a:hlinkClick r:id="" action="ppaction://ole?verb=0"/>
          </p:cNvPr>
          <p:cNvGraphicFramePr>
            <a:graphicFrameLocks noChangeAspect="1"/>
          </p:cNvGraphicFramePr>
          <p:nvPr/>
        </p:nvGraphicFramePr>
        <p:xfrm>
          <a:off x="723900" y="769938"/>
          <a:ext cx="10479088" cy="5894387"/>
        </p:xfrm>
        <a:graphic>
          <a:graphicData uri="http://schemas.openxmlformats.org/presentationml/2006/ole">
            <mc:AlternateContent xmlns:mc="http://schemas.openxmlformats.org/markup-compatibility/2006">
              <mc:Choice xmlns:v="urn:schemas-microsoft-com:vml" Requires="v">
                <p:oleObj spid="_x0000_s6154" name="演示文稿" r:id="rId3" imgW="6530213" imgH="3672808" progId="PowerPoint.Show.12">
                  <p:embed/>
                </p:oleObj>
              </mc:Choice>
              <mc:Fallback>
                <p:oleObj name="演示文稿" r:id="rId3" imgW="6530213" imgH="3672808" progId="PowerPoint.Show.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 y="769938"/>
                        <a:ext cx="10479088" cy="589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02430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6200" y="1485900"/>
            <a:ext cx="9678988"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nvSpPr>
        <p:spPr>
          <a:xfrm>
            <a:off x="385763" y="149225"/>
            <a:ext cx="6089650" cy="461963"/>
          </a:xfrm>
          <a:prstGeom prst="rect">
            <a:avLst/>
          </a:prstGeom>
          <a:noFill/>
        </p:spPr>
        <p:txBody>
          <a:bodyPr>
            <a:spAutoFit/>
          </a:bodyPr>
          <a:lstStyle/>
          <a:p>
            <a:pPr eaLnBrk="1" fontAlgn="auto" hangingPunct="1">
              <a:spcBef>
                <a:spcPts val="0"/>
              </a:spcBef>
              <a:spcAft>
                <a:spcPts val="0"/>
              </a:spcAft>
              <a:defRPr/>
            </a:pPr>
            <a:r>
              <a:rPr lang="zh-CN" altLang="en-US" sz="2400" dirty="0">
                <a:solidFill>
                  <a:srgbClr val="FF0000"/>
                </a:solidFill>
                <a:latin typeface="微软雅黑" panose="020B0503020204020204" pitchFamily="34" charset="-122"/>
                <a:ea typeface="微软雅黑" panose="020B0503020204020204" pitchFamily="34" charset="-122"/>
              </a:rPr>
              <a:t>六：</a:t>
            </a:r>
            <a:r>
              <a:rPr lang="en-US" altLang="zh-CN" sz="2400" dirty="0">
                <a:solidFill>
                  <a:srgbClr val="FF0000"/>
                </a:solidFill>
                <a:latin typeface="微软雅黑" panose="020B0503020204020204" pitchFamily="34" charset="-122"/>
                <a:ea typeface="微软雅黑" panose="020B0503020204020204" pitchFamily="34" charset="-122"/>
              </a:rPr>
              <a:t>(3)</a:t>
            </a:r>
            <a:r>
              <a:rPr lang="zh-CN" altLang="en-US" sz="2400" dirty="0">
                <a:solidFill>
                  <a:srgbClr val="FF0000"/>
                </a:solidFill>
                <a:latin typeface="微软雅黑" panose="020B0503020204020204" pitchFamily="34" charset="-122"/>
                <a:ea typeface="微软雅黑" panose="020B0503020204020204" pitchFamily="34" charset="-122"/>
              </a:rPr>
              <a:t>搜数网的使用方法</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a:t>
            </a:r>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专业检索</a:t>
            </a:r>
          </a:p>
        </p:txBody>
      </p:sp>
      <p:sp>
        <p:nvSpPr>
          <p:cNvPr id="4" name="椭圆 3"/>
          <p:cNvSpPr/>
          <p:nvPr/>
        </p:nvSpPr>
        <p:spPr>
          <a:xfrm>
            <a:off x="2825750" y="1570038"/>
            <a:ext cx="1625600" cy="3333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 name="椭圆 4"/>
          <p:cNvSpPr/>
          <p:nvPr/>
        </p:nvSpPr>
        <p:spPr>
          <a:xfrm>
            <a:off x="6253163" y="1644650"/>
            <a:ext cx="479425" cy="203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椭圆 5"/>
          <p:cNvSpPr/>
          <p:nvPr/>
        </p:nvSpPr>
        <p:spPr>
          <a:xfrm>
            <a:off x="10002838" y="1736725"/>
            <a:ext cx="1022350" cy="3317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Tree>
    <p:extLst>
      <p:ext uri="{BB962C8B-B14F-4D97-AF65-F5344CB8AC3E}">
        <p14:creationId xmlns:p14="http://schemas.microsoft.com/office/powerpoint/2010/main" val="169436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组合 3"/>
          <p:cNvGrpSpPr>
            <a:grpSpLocks/>
          </p:cNvGrpSpPr>
          <p:nvPr/>
        </p:nvGrpSpPr>
        <p:grpSpPr bwMode="auto">
          <a:xfrm>
            <a:off x="1730375" y="746125"/>
            <a:ext cx="9135333" cy="5679389"/>
            <a:chOff x="1075170" y="419389"/>
            <a:chExt cx="9923490" cy="6519532"/>
          </a:xfrm>
        </p:grpSpPr>
        <p:pic>
          <p:nvPicPr>
            <p:cNvPr id="40965"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170" y="5063903"/>
              <a:ext cx="9923489" cy="187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5171" y="419389"/>
              <a:ext cx="9923489" cy="464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文本框 4"/>
          <p:cNvSpPr txBox="1"/>
          <p:nvPr/>
        </p:nvSpPr>
        <p:spPr>
          <a:xfrm>
            <a:off x="385763" y="149225"/>
            <a:ext cx="6003925" cy="461963"/>
          </a:xfrm>
          <a:prstGeom prst="rect">
            <a:avLst/>
          </a:prstGeom>
          <a:noFill/>
        </p:spPr>
        <p:txBody>
          <a:bodyPr>
            <a:spAutoFit/>
          </a:bodyPr>
          <a:lstStyle/>
          <a:p>
            <a:pPr eaLnBrk="1" fontAlgn="auto" hangingPunct="1">
              <a:spcBef>
                <a:spcPts val="0"/>
              </a:spcBef>
              <a:spcAft>
                <a:spcPts val="0"/>
              </a:spcAft>
              <a:defRPr/>
            </a:pPr>
            <a:r>
              <a:rPr lang="zh-CN" altLang="en-US" sz="2400" dirty="0">
                <a:solidFill>
                  <a:srgbClr val="FF0000"/>
                </a:solidFill>
                <a:latin typeface="微软雅黑" panose="020B0503020204020204" pitchFamily="34" charset="-122"/>
                <a:ea typeface="微软雅黑" panose="020B0503020204020204" pitchFamily="34" charset="-122"/>
              </a:rPr>
              <a:t>六</a:t>
            </a:r>
            <a:r>
              <a:rPr lang="en-US" altLang="zh-CN" sz="2400" dirty="0">
                <a:solidFill>
                  <a:srgbClr val="FF0000"/>
                </a:solidFill>
                <a:latin typeface="微软雅黑" panose="020B0503020204020204" pitchFamily="34" charset="-122"/>
                <a:ea typeface="微软雅黑" panose="020B0503020204020204" pitchFamily="34" charset="-122"/>
              </a:rPr>
              <a:t>:</a:t>
            </a:r>
            <a:r>
              <a:rPr lang="en-US" altLang="zh-CN" sz="2400" dirty="0">
                <a:solidFill>
                  <a:srgbClr val="FF0000"/>
                </a:solidFill>
                <a:latin typeface="微软雅黑" panose="020B0503020204020204" pitchFamily="34" charset="-122"/>
                <a:ea typeface="微软雅黑" panose="020B0503020204020204" pitchFamily="34" charset="-122"/>
                <a:sym typeface="Wingdings" pitchFamily="2" charset="2"/>
              </a:rPr>
              <a:t>(3)</a:t>
            </a:r>
            <a:r>
              <a:rPr lang="zh-CN" altLang="en-US" sz="2400" dirty="0">
                <a:solidFill>
                  <a:srgbClr val="FF0000"/>
                </a:solidFill>
                <a:latin typeface="微软雅黑" panose="020B0503020204020204" pitchFamily="34" charset="-122"/>
                <a:ea typeface="微软雅黑" panose="020B0503020204020204" pitchFamily="34" charset="-122"/>
              </a:rPr>
              <a:t>搜数网的使用方法</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a:t>
            </a:r>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专业检索</a:t>
            </a:r>
          </a:p>
        </p:txBody>
      </p:sp>
      <p:sp>
        <p:nvSpPr>
          <p:cNvPr id="6" name="椭圆 5"/>
          <p:cNvSpPr/>
          <p:nvPr/>
        </p:nvSpPr>
        <p:spPr>
          <a:xfrm>
            <a:off x="9910763" y="904875"/>
            <a:ext cx="1035050" cy="4254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Tree>
    <p:extLst>
      <p:ext uri="{BB962C8B-B14F-4D97-AF65-F5344CB8AC3E}">
        <p14:creationId xmlns:p14="http://schemas.microsoft.com/office/powerpoint/2010/main" val="2195183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56394" y="264555"/>
            <a:ext cx="7205662" cy="461963"/>
          </a:xfrm>
          <a:prstGeom prst="rect">
            <a:avLst/>
          </a:prstGeom>
          <a:noFill/>
        </p:spPr>
        <p:txBody>
          <a:bodyPr>
            <a:spAutoFit/>
          </a:bodyPr>
          <a:lstStyle/>
          <a:p>
            <a:pPr eaLnBrk="1" fontAlgn="auto" hangingPunct="1">
              <a:spcBef>
                <a:spcPts val="0"/>
              </a:spcBef>
              <a:spcAft>
                <a:spcPts val="0"/>
              </a:spcAft>
              <a:defRPr/>
            </a:pPr>
            <a:r>
              <a:rPr lang="zh-CN" altLang="en-US" sz="2400" dirty="0">
                <a:solidFill>
                  <a:srgbClr val="FF0000"/>
                </a:solidFill>
                <a:latin typeface="微软雅黑" panose="020B0503020204020204" pitchFamily="34" charset="-122"/>
                <a:ea typeface="微软雅黑" panose="020B0503020204020204" pitchFamily="34" charset="-122"/>
              </a:rPr>
              <a:t>六：</a:t>
            </a:r>
            <a:r>
              <a:rPr lang="zh-CN" altLang="en-US" sz="2400" dirty="0">
                <a:solidFill>
                  <a:srgbClr val="FF0000"/>
                </a:solidFill>
                <a:latin typeface="微软雅黑" panose="020B0503020204020204" pitchFamily="34" charset="-122"/>
                <a:ea typeface="微软雅黑" panose="020B0503020204020204" pitchFamily="34" charset="-122"/>
                <a:sym typeface="Wingdings" pitchFamily="2" charset="2"/>
              </a:rPr>
              <a:t>（</a:t>
            </a:r>
            <a:r>
              <a:rPr lang="en-US" altLang="zh-CN" sz="2400" dirty="0">
                <a:solidFill>
                  <a:srgbClr val="FF0000"/>
                </a:solidFill>
                <a:latin typeface="微软雅黑" panose="020B0503020204020204" pitchFamily="34" charset="-122"/>
                <a:ea typeface="微软雅黑" panose="020B0503020204020204" pitchFamily="34" charset="-122"/>
                <a:sym typeface="Wingdings" pitchFamily="2" charset="2"/>
              </a:rPr>
              <a:t>4</a:t>
            </a:r>
            <a:r>
              <a:rPr lang="zh-CN" altLang="en-US" sz="2400" dirty="0">
                <a:solidFill>
                  <a:srgbClr val="FF0000"/>
                </a:solidFill>
                <a:latin typeface="微软雅黑" panose="020B0503020204020204" pitchFamily="34" charset="-122"/>
                <a:ea typeface="微软雅黑" panose="020B0503020204020204" pitchFamily="34" charset="-122"/>
                <a:sym typeface="Wingdings" pitchFamily="2" charset="2"/>
              </a:rPr>
              <a:t>）</a:t>
            </a:r>
            <a:r>
              <a:rPr lang="zh-CN" altLang="en-US" sz="2400" dirty="0">
                <a:solidFill>
                  <a:srgbClr val="FF0000"/>
                </a:solidFill>
                <a:latin typeface="微软雅黑" panose="020B0503020204020204" pitchFamily="34" charset="-122"/>
                <a:ea typeface="微软雅黑" panose="020B0503020204020204" pitchFamily="34" charset="-122"/>
              </a:rPr>
              <a:t>搜数网的使用方法</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a:t>
            </a:r>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核心统计指标查询</a:t>
            </a:r>
          </a:p>
        </p:txBody>
      </p:sp>
      <p:pic>
        <p:nvPicPr>
          <p:cNvPr id="41987"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6713" y="1363663"/>
            <a:ext cx="91821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椭圆 2"/>
          <p:cNvSpPr/>
          <p:nvPr/>
        </p:nvSpPr>
        <p:spPr>
          <a:xfrm>
            <a:off x="3006725" y="1882775"/>
            <a:ext cx="1905000" cy="6127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4" name="文本框 3"/>
          <p:cNvSpPr txBox="1"/>
          <p:nvPr/>
        </p:nvSpPr>
        <p:spPr>
          <a:xfrm>
            <a:off x="1360488" y="2455863"/>
            <a:ext cx="8197850" cy="3140075"/>
          </a:xfrm>
          <a:prstGeom prst="rect">
            <a:avLst/>
          </a:prstGeom>
          <a:noFill/>
        </p:spPr>
        <p:txBody>
          <a:bodyPr>
            <a:spAutoFit/>
          </a:bodyPr>
          <a:lstStyle/>
          <a:p>
            <a:pPr eaLnBrk="1" hangingPunct="1">
              <a:defRPr/>
            </a:pPr>
            <a:r>
              <a:rPr lang="zh-CN" altLang="en-US" dirty="0">
                <a:solidFill>
                  <a:schemeClr val="accent2">
                    <a:lumMod val="75000"/>
                  </a:schemeClr>
                </a:solidFill>
                <a:latin typeface="微软雅黑" panose="020B0503020204020204" pitchFamily="34" charset="-122"/>
                <a:ea typeface="微软雅黑" panose="020B0503020204020204" pitchFamily="34" charset="-122"/>
              </a:rPr>
              <a:t>核心统计指标查询：</a:t>
            </a:r>
            <a:endParaRPr lang="en-US" altLang="zh-CN" dirty="0">
              <a:solidFill>
                <a:schemeClr val="accent2">
                  <a:lumMod val="75000"/>
                </a:schemeClr>
              </a:solidFill>
              <a:latin typeface="微软雅黑" panose="020B0503020204020204" pitchFamily="34" charset="-122"/>
              <a:ea typeface="微软雅黑" panose="020B0503020204020204" pitchFamily="34" charset="-122"/>
            </a:endParaRPr>
          </a:p>
          <a:p>
            <a:pPr>
              <a:defRPr/>
            </a:pPr>
            <a:r>
              <a:rPr lang="zh-CN" altLang="en-US" dirty="0">
                <a:solidFill>
                  <a:schemeClr val="accent2">
                    <a:lumMod val="75000"/>
                  </a:schemeClr>
                </a:solidFill>
              </a:rPr>
              <a:t>通过数据挖掘，方便用户快速实现从查询数据到成功制表，实现“点击之间，精准查数”。用户通过选择数据库、定义查询的指标项、地区、时间，即可预览自定义表格除数据信息以外的基本要素。</a:t>
            </a:r>
            <a:endParaRPr lang="en-US" altLang="zh-CN" dirty="0">
              <a:solidFill>
                <a:schemeClr val="accent2">
                  <a:lumMod val="75000"/>
                </a:schemeClr>
              </a:solidFill>
            </a:endParaRPr>
          </a:p>
          <a:p>
            <a:pPr>
              <a:defRPr/>
            </a:pPr>
            <a:endParaRPr lang="en-US" altLang="zh-CN" dirty="0">
              <a:solidFill>
                <a:schemeClr val="accent2">
                  <a:lumMod val="75000"/>
                </a:schemeClr>
              </a:solidFill>
            </a:endParaRPr>
          </a:p>
          <a:p>
            <a:pPr>
              <a:defRPr/>
            </a:pPr>
            <a:r>
              <a:rPr lang="zh-CN" altLang="en-US" dirty="0">
                <a:solidFill>
                  <a:schemeClr val="accent2">
                    <a:lumMod val="75000"/>
                  </a:schemeClr>
                </a:solidFill>
              </a:rPr>
              <a:t>在表格横纵坐标等基本要素符合用户需求后，输入自定义标题，即生成自制表格。同时可根据实际需选择下载带数据源的</a:t>
            </a:r>
            <a:r>
              <a:rPr lang="en-US" dirty="0">
                <a:solidFill>
                  <a:schemeClr val="accent2">
                    <a:lumMod val="75000"/>
                  </a:schemeClr>
                </a:solidFill>
              </a:rPr>
              <a:t>EXCEL</a:t>
            </a:r>
            <a:r>
              <a:rPr lang="zh-CN" altLang="en-US" dirty="0">
                <a:solidFill>
                  <a:schemeClr val="accent2">
                    <a:lumMod val="75000"/>
                  </a:schemeClr>
                </a:solidFill>
              </a:rPr>
              <a:t>表格。</a:t>
            </a:r>
            <a:endParaRPr lang="en-US" altLang="zh-CN" dirty="0">
              <a:solidFill>
                <a:schemeClr val="accent2">
                  <a:lumMod val="75000"/>
                </a:schemeClr>
              </a:solidFill>
            </a:endParaRPr>
          </a:p>
          <a:p>
            <a:pPr>
              <a:defRPr/>
            </a:pPr>
            <a:endParaRPr lang="zh-CN" altLang="en-US" dirty="0">
              <a:solidFill>
                <a:schemeClr val="accent2">
                  <a:lumMod val="75000"/>
                </a:schemeClr>
              </a:solidFill>
            </a:endParaRPr>
          </a:p>
          <a:p>
            <a:pPr>
              <a:defRPr/>
            </a:pPr>
            <a:r>
              <a:rPr lang="zh-CN" altLang="en-US" dirty="0">
                <a:solidFill>
                  <a:schemeClr val="accent2">
                    <a:lumMod val="75000"/>
                  </a:schemeClr>
                </a:solidFill>
              </a:rPr>
              <a:t>在生成表格后，通过“下载</a:t>
            </a:r>
            <a:r>
              <a:rPr lang="en-US" dirty="0">
                <a:solidFill>
                  <a:schemeClr val="accent2">
                    <a:lumMod val="75000"/>
                  </a:schemeClr>
                </a:solidFill>
              </a:rPr>
              <a:t>EXCEL</a:t>
            </a:r>
            <a:r>
              <a:rPr lang="zh-CN" altLang="en-US" dirty="0">
                <a:solidFill>
                  <a:schemeClr val="accent2">
                    <a:lumMod val="75000"/>
                  </a:schemeClr>
                </a:solidFill>
              </a:rPr>
              <a:t>表格”可以导出自己制作的表格，也可将表格添加至“我的收藏夹”以备使用，针对数据库中缺省的数据，用户可以对缺省信息进行补充，以完善数据库。</a:t>
            </a:r>
          </a:p>
        </p:txBody>
      </p:sp>
    </p:spTree>
    <p:extLst>
      <p:ext uri="{BB962C8B-B14F-4D97-AF65-F5344CB8AC3E}">
        <p14:creationId xmlns:p14="http://schemas.microsoft.com/office/powerpoint/2010/main" val="206245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85763" y="149225"/>
            <a:ext cx="7429500" cy="461963"/>
          </a:xfrm>
          <a:prstGeom prst="rect">
            <a:avLst/>
          </a:prstGeom>
          <a:noFill/>
        </p:spPr>
        <p:txBody>
          <a:bodyPr>
            <a:spAutoFit/>
          </a:bodyPr>
          <a:lstStyle/>
          <a:p>
            <a:pPr eaLnBrk="1" fontAlgn="auto" hangingPunct="1">
              <a:spcBef>
                <a:spcPts val="0"/>
              </a:spcBef>
              <a:spcAft>
                <a:spcPts val="0"/>
              </a:spcAft>
              <a:defRPr/>
            </a:pPr>
            <a:r>
              <a:rPr lang="zh-CN" altLang="en-US" sz="2400" dirty="0">
                <a:solidFill>
                  <a:srgbClr val="FF0000"/>
                </a:solidFill>
                <a:latin typeface="微软雅黑" panose="020B0503020204020204" pitchFamily="34" charset="-122"/>
                <a:ea typeface="微软雅黑" panose="020B0503020204020204" pitchFamily="34" charset="-122"/>
              </a:rPr>
              <a:t>六：</a:t>
            </a:r>
            <a:r>
              <a:rPr lang="zh-CN" altLang="en-US" sz="2400" dirty="0">
                <a:solidFill>
                  <a:srgbClr val="FF0000"/>
                </a:solidFill>
                <a:latin typeface="微软雅黑" panose="020B0503020204020204" pitchFamily="34" charset="-122"/>
                <a:ea typeface="微软雅黑" panose="020B0503020204020204" pitchFamily="34" charset="-122"/>
                <a:sym typeface="Wingdings" pitchFamily="2" charset="2"/>
              </a:rPr>
              <a:t>（</a:t>
            </a:r>
            <a:r>
              <a:rPr lang="en-US" altLang="zh-CN" sz="2400" dirty="0">
                <a:solidFill>
                  <a:srgbClr val="FF0000"/>
                </a:solidFill>
                <a:latin typeface="微软雅黑" panose="020B0503020204020204" pitchFamily="34" charset="-122"/>
                <a:ea typeface="微软雅黑" panose="020B0503020204020204" pitchFamily="34" charset="-122"/>
                <a:sym typeface="Wingdings" pitchFamily="2" charset="2"/>
              </a:rPr>
              <a:t>4</a:t>
            </a:r>
            <a:r>
              <a:rPr lang="zh-CN" altLang="en-US" sz="2400" dirty="0">
                <a:solidFill>
                  <a:srgbClr val="FF0000"/>
                </a:solidFill>
                <a:latin typeface="微软雅黑" panose="020B0503020204020204" pitchFamily="34" charset="-122"/>
                <a:ea typeface="微软雅黑" panose="020B0503020204020204" pitchFamily="34" charset="-122"/>
                <a:sym typeface="Wingdings" pitchFamily="2" charset="2"/>
              </a:rPr>
              <a:t>）</a:t>
            </a:r>
            <a:r>
              <a:rPr lang="zh-CN" altLang="en-US" sz="2400" dirty="0">
                <a:solidFill>
                  <a:srgbClr val="FF0000"/>
                </a:solidFill>
                <a:latin typeface="微软雅黑" panose="020B0503020204020204" pitchFamily="34" charset="-122"/>
                <a:ea typeface="微软雅黑" panose="020B0503020204020204" pitchFamily="34" charset="-122"/>
              </a:rPr>
              <a:t>搜数网的使用方法</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a:t>
            </a:r>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核心统计指标查询</a:t>
            </a:r>
          </a:p>
        </p:txBody>
      </p:sp>
      <p:pic>
        <p:nvPicPr>
          <p:cNvPr id="43011"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14475" y="609600"/>
            <a:ext cx="9005244" cy="600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椭圆 5"/>
          <p:cNvSpPr/>
          <p:nvPr/>
        </p:nvSpPr>
        <p:spPr>
          <a:xfrm>
            <a:off x="4298950" y="2846388"/>
            <a:ext cx="4175125" cy="877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Tree>
    <p:extLst>
      <p:ext uri="{BB962C8B-B14F-4D97-AF65-F5344CB8AC3E}">
        <p14:creationId xmlns:p14="http://schemas.microsoft.com/office/powerpoint/2010/main" val="1622367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latin typeface="Microsoft YaHei UI" panose="020B0503020204020204" pitchFamily="34" charset="-122"/>
              </a:rPr>
              <a:t>高校财经数据库</a:t>
            </a:r>
            <a:endParaRPr lang="en-US" dirty="0">
              <a:latin typeface="Microsoft YaHei UI" panose="020B0503020204020204" pitchFamily="34" charset="-122"/>
            </a:endParaRPr>
          </a:p>
        </p:txBody>
      </p:sp>
      <p:sp>
        <p:nvSpPr>
          <p:cNvPr id="3" name="Text Placeholder 2"/>
          <p:cNvSpPr>
            <a:spLocks noGrp="1"/>
          </p:cNvSpPr>
          <p:nvPr>
            <p:ph type="body" idx="1"/>
          </p:nvPr>
        </p:nvSpPr>
        <p:spPr/>
        <p:txBody>
          <a:bodyPr/>
          <a:lstStyle/>
          <a:p>
            <a:r>
              <a:rPr lang="en-US" altLang="zh-CN" dirty="0" smtClean="0">
                <a:solidFill>
                  <a:srgbClr val="FF9B00"/>
                </a:solidFill>
                <a:latin typeface="+mj-ea"/>
              </a:rPr>
              <a:t>---- CALIS </a:t>
            </a:r>
            <a:r>
              <a:rPr lang="zh-CN" altLang="en-US" dirty="0">
                <a:solidFill>
                  <a:srgbClr val="FF9B00"/>
                </a:solidFill>
                <a:latin typeface="+mj-ea"/>
              </a:rPr>
              <a:t>一类数据库高校财经数据库资源简介</a:t>
            </a:r>
            <a:endParaRPr lang="en-US" dirty="0">
              <a:solidFill>
                <a:srgbClr val="FF9B00"/>
              </a:solidFill>
              <a:latin typeface="Microsoft YaHei UI" panose="020B0503020204020204" pitchFamily="34" charset="-122"/>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4178" y="486008"/>
            <a:ext cx="1737021" cy="661901"/>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1756" y="755741"/>
            <a:ext cx="1813778" cy="392168"/>
          </a:xfrm>
          <a:prstGeom prst="rect">
            <a:avLst/>
          </a:prstGeom>
        </p:spPr>
      </p:pic>
    </p:spTree>
    <p:extLst>
      <p:ext uri="{BB962C8B-B14F-4D97-AF65-F5344CB8AC3E}">
        <p14:creationId xmlns:p14="http://schemas.microsoft.com/office/powerpoint/2010/main" val="375262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85763" y="149225"/>
            <a:ext cx="7099300" cy="461963"/>
          </a:xfrm>
          <a:prstGeom prst="rect">
            <a:avLst/>
          </a:prstGeom>
          <a:noFill/>
        </p:spPr>
        <p:txBody>
          <a:bodyPr>
            <a:spAutoFit/>
          </a:bodyPr>
          <a:lstStyle/>
          <a:p>
            <a:pPr eaLnBrk="1" fontAlgn="auto" hangingPunct="1">
              <a:spcBef>
                <a:spcPts val="0"/>
              </a:spcBef>
              <a:spcAft>
                <a:spcPts val="0"/>
              </a:spcAft>
              <a:defRPr/>
            </a:pPr>
            <a:r>
              <a:rPr lang="zh-CN" altLang="en-US" sz="2400" dirty="0">
                <a:solidFill>
                  <a:srgbClr val="FF0000"/>
                </a:solidFill>
                <a:latin typeface="微软雅黑" panose="020B0503020204020204" pitchFamily="34" charset="-122"/>
                <a:ea typeface="微软雅黑" panose="020B0503020204020204" pitchFamily="34" charset="-122"/>
              </a:rPr>
              <a:t>六：（</a:t>
            </a:r>
            <a:r>
              <a:rPr lang="en-US" altLang="zh-CN" sz="2400" dirty="0">
                <a:solidFill>
                  <a:srgbClr val="FF0000"/>
                </a:solidFill>
                <a:latin typeface="微软雅黑" panose="020B0503020204020204" pitchFamily="34" charset="-122"/>
                <a:ea typeface="微软雅黑" panose="020B0503020204020204" pitchFamily="34" charset="-122"/>
              </a:rPr>
              <a:t>4</a:t>
            </a:r>
            <a:r>
              <a:rPr lang="zh-CN" altLang="en-US" sz="2400" dirty="0">
                <a:solidFill>
                  <a:srgbClr val="FF0000"/>
                </a:solidFill>
                <a:latin typeface="微软雅黑" panose="020B0503020204020204" pitchFamily="34" charset="-122"/>
                <a:ea typeface="微软雅黑" panose="020B0503020204020204" pitchFamily="34" charset="-122"/>
              </a:rPr>
              <a:t>）搜数网的使用方法</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a:t>
            </a:r>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核心统计指标查询</a:t>
            </a:r>
          </a:p>
        </p:txBody>
      </p:sp>
      <p:pic>
        <p:nvPicPr>
          <p:cNvPr id="44035"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71525"/>
            <a:ext cx="9163050" cy="564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椭圆 5"/>
          <p:cNvSpPr/>
          <p:nvPr/>
        </p:nvSpPr>
        <p:spPr>
          <a:xfrm>
            <a:off x="4684713" y="2439988"/>
            <a:ext cx="2422525" cy="5191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7" name="椭圆 6"/>
          <p:cNvSpPr/>
          <p:nvPr/>
        </p:nvSpPr>
        <p:spPr>
          <a:xfrm>
            <a:off x="6654800" y="3813175"/>
            <a:ext cx="830263" cy="688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8" name="椭圆 7"/>
          <p:cNvSpPr/>
          <p:nvPr/>
        </p:nvSpPr>
        <p:spPr>
          <a:xfrm>
            <a:off x="7653338" y="5414963"/>
            <a:ext cx="1262062" cy="8286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Tree>
    <p:extLst>
      <p:ext uri="{BB962C8B-B14F-4D97-AF65-F5344CB8AC3E}">
        <p14:creationId xmlns:p14="http://schemas.microsoft.com/office/powerpoint/2010/main" val="1944276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85763" y="149225"/>
            <a:ext cx="7694612" cy="461963"/>
          </a:xfrm>
          <a:prstGeom prst="rect">
            <a:avLst/>
          </a:prstGeom>
          <a:noFill/>
        </p:spPr>
        <p:txBody>
          <a:bodyPr>
            <a:spAutoFit/>
          </a:bodyPr>
          <a:lstStyle/>
          <a:p>
            <a:pPr eaLnBrk="1" fontAlgn="auto" hangingPunct="1">
              <a:spcBef>
                <a:spcPts val="0"/>
              </a:spcBef>
              <a:spcAft>
                <a:spcPts val="0"/>
              </a:spcAft>
              <a:defRPr/>
            </a:pPr>
            <a:r>
              <a:rPr lang="zh-CN" altLang="en-US" sz="2400" dirty="0">
                <a:solidFill>
                  <a:srgbClr val="FF0000"/>
                </a:solidFill>
                <a:latin typeface="微软雅黑" panose="020B0503020204020204" pitchFamily="34" charset="-122"/>
                <a:ea typeface="微软雅黑" panose="020B0503020204020204" pitchFamily="34" charset="-122"/>
              </a:rPr>
              <a:t>六：</a:t>
            </a:r>
            <a:r>
              <a:rPr lang="zh-CN" altLang="en-US" sz="2400" dirty="0">
                <a:solidFill>
                  <a:srgbClr val="FF0000"/>
                </a:solidFill>
                <a:latin typeface="微软雅黑" panose="020B0503020204020204" pitchFamily="34" charset="-122"/>
                <a:ea typeface="微软雅黑" panose="020B0503020204020204" pitchFamily="34" charset="-122"/>
                <a:sym typeface="Wingdings" pitchFamily="2" charset="2"/>
              </a:rPr>
              <a:t>（</a:t>
            </a:r>
            <a:r>
              <a:rPr lang="en-US" altLang="zh-CN" sz="2400" dirty="0">
                <a:solidFill>
                  <a:srgbClr val="FF0000"/>
                </a:solidFill>
                <a:latin typeface="微软雅黑" panose="020B0503020204020204" pitchFamily="34" charset="-122"/>
                <a:ea typeface="微软雅黑" panose="020B0503020204020204" pitchFamily="34" charset="-122"/>
                <a:sym typeface="Wingdings" pitchFamily="2" charset="2"/>
              </a:rPr>
              <a:t>4</a:t>
            </a:r>
            <a:r>
              <a:rPr lang="zh-CN" altLang="en-US" sz="2400" dirty="0">
                <a:solidFill>
                  <a:srgbClr val="FF0000"/>
                </a:solidFill>
                <a:latin typeface="微软雅黑" panose="020B0503020204020204" pitchFamily="34" charset="-122"/>
                <a:ea typeface="微软雅黑" panose="020B0503020204020204" pitchFamily="34" charset="-122"/>
                <a:sym typeface="Wingdings" pitchFamily="2" charset="2"/>
              </a:rPr>
              <a:t>）</a:t>
            </a:r>
            <a:r>
              <a:rPr lang="zh-CN" altLang="en-US" sz="2400" dirty="0">
                <a:solidFill>
                  <a:srgbClr val="FF0000"/>
                </a:solidFill>
                <a:latin typeface="微软雅黑" panose="020B0503020204020204" pitchFamily="34" charset="-122"/>
                <a:ea typeface="微软雅黑" panose="020B0503020204020204" pitchFamily="34" charset="-122"/>
              </a:rPr>
              <a:t>搜数网的使用方法</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a:t>
            </a:r>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核心统计指标查询</a:t>
            </a:r>
          </a:p>
        </p:txBody>
      </p:sp>
      <p:pic>
        <p:nvPicPr>
          <p:cNvPr id="45059"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8764" y="609600"/>
            <a:ext cx="8768534" cy="599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椭圆 3"/>
          <p:cNvSpPr/>
          <p:nvPr/>
        </p:nvSpPr>
        <p:spPr>
          <a:xfrm>
            <a:off x="4416253" y="2197572"/>
            <a:ext cx="2487613" cy="12636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Tree>
    <p:extLst>
      <p:ext uri="{BB962C8B-B14F-4D97-AF65-F5344CB8AC3E}">
        <p14:creationId xmlns:p14="http://schemas.microsoft.com/office/powerpoint/2010/main" val="281128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85763" y="231604"/>
            <a:ext cx="7312025" cy="461963"/>
          </a:xfrm>
          <a:prstGeom prst="rect">
            <a:avLst/>
          </a:prstGeom>
          <a:noFill/>
        </p:spPr>
        <p:txBody>
          <a:bodyPr>
            <a:spAutoFit/>
          </a:bodyPr>
          <a:lstStyle/>
          <a:p>
            <a:pPr eaLnBrk="1" fontAlgn="auto" hangingPunct="1">
              <a:spcBef>
                <a:spcPts val="0"/>
              </a:spcBef>
              <a:spcAft>
                <a:spcPts val="0"/>
              </a:spcAft>
              <a:defRPr/>
            </a:pPr>
            <a:r>
              <a:rPr lang="zh-CN" altLang="en-US" sz="2400" dirty="0">
                <a:solidFill>
                  <a:srgbClr val="FF0000"/>
                </a:solidFill>
                <a:latin typeface="微软雅黑" panose="020B0503020204020204" pitchFamily="34" charset="-122"/>
                <a:ea typeface="微软雅黑" panose="020B0503020204020204" pitchFamily="34" charset="-122"/>
              </a:rPr>
              <a:t>六：（</a:t>
            </a:r>
            <a:r>
              <a:rPr lang="en-US" altLang="zh-CN" sz="2400" dirty="0">
                <a:solidFill>
                  <a:srgbClr val="FF0000"/>
                </a:solidFill>
                <a:latin typeface="微软雅黑" panose="020B0503020204020204" pitchFamily="34" charset="-122"/>
                <a:ea typeface="微软雅黑" panose="020B0503020204020204" pitchFamily="34" charset="-122"/>
              </a:rPr>
              <a:t>4</a:t>
            </a:r>
            <a:r>
              <a:rPr lang="zh-CN" altLang="en-US" sz="2400" dirty="0">
                <a:solidFill>
                  <a:srgbClr val="FF0000"/>
                </a:solidFill>
                <a:latin typeface="微软雅黑" panose="020B0503020204020204" pitchFamily="34" charset="-122"/>
                <a:ea typeface="微软雅黑" panose="020B0503020204020204" pitchFamily="34" charset="-122"/>
              </a:rPr>
              <a:t>）搜数网的使用方法</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a:t>
            </a:r>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核心统计指标查询</a:t>
            </a:r>
          </a:p>
        </p:txBody>
      </p:sp>
      <p:pic>
        <p:nvPicPr>
          <p:cNvPr id="46083"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5763" y="1071563"/>
            <a:ext cx="5686425"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13475" y="1071563"/>
            <a:ext cx="5570538"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椭圆 5"/>
          <p:cNvSpPr/>
          <p:nvPr/>
        </p:nvSpPr>
        <p:spPr>
          <a:xfrm>
            <a:off x="3902075" y="4194175"/>
            <a:ext cx="1244600" cy="3873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7" name="椭圆 6"/>
          <p:cNvSpPr/>
          <p:nvPr/>
        </p:nvSpPr>
        <p:spPr>
          <a:xfrm>
            <a:off x="9512300" y="4090988"/>
            <a:ext cx="1243013" cy="3873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Tree>
    <p:extLst>
      <p:ext uri="{BB962C8B-B14F-4D97-AF65-F5344CB8AC3E}">
        <p14:creationId xmlns:p14="http://schemas.microsoft.com/office/powerpoint/2010/main" val="369870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94001" y="243681"/>
            <a:ext cx="7716837" cy="461963"/>
          </a:xfrm>
          <a:prstGeom prst="rect">
            <a:avLst/>
          </a:prstGeom>
          <a:noFill/>
        </p:spPr>
        <p:txBody>
          <a:bodyPr>
            <a:spAutoFit/>
          </a:bodyPr>
          <a:lstStyle/>
          <a:p>
            <a:pPr eaLnBrk="1" fontAlgn="auto" hangingPunct="1">
              <a:spcBef>
                <a:spcPts val="0"/>
              </a:spcBef>
              <a:spcAft>
                <a:spcPts val="0"/>
              </a:spcAft>
              <a:defRPr/>
            </a:pPr>
            <a:r>
              <a:rPr lang="zh-CN" altLang="en-US" sz="2400" dirty="0">
                <a:solidFill>
                  <a:srgbClr val="FF0000"/>
                </a:solidFill>
                <a:latin typeface="微软雅黑" panose="020B0503020204020204" pitchFamily="34" charset="-122"/>
                <a:ea typeface="微软雅黑" panose="020B0503020204020204" pitchFamily="34" charset="-122"/>
              </a:rPr>
              <a:t>六：（</a:t>
            </a:r>
            <a:r>
              <a:rPr lang="en-US" altLang="zh-CN" sz="2400" dirty="0">
                <a:solidFill>
                  <a:srgbClr val="FF0000"/>
                </a:solidFill>
                <a:latin typeface="微软雅黑" panose="020B0503020204020204" pitchFamily="34" charset="-122"/>
                <a:ea typeface="微软雅黑" panose="020B0503020204020204" pitchFamily="34" charset="-122"/>
              </a:rPr>
              <a:t>4</a:t>
            </a:r>
            <a:r>
              <a:rPr lang="zh-CN" altLang="en-US" sz="2400" dirty="0">
                <a:solidFill>
                  <a:srgbClr val="FF0000"/>
                </a:solidFill>
                <a:latin typeface="微软雅黑" panose="020B0503020204020204" pitchFamily="34" charset="-122"/>
                <a:ea typeface="微软雅黑" panose="020B0503020204020204" pitchFamily="34" charset="-122"/>
              </a:rPr>
              <a:t>）搜数网的使用方法</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a:t>
            </a:r>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核心统计指标查询</a:t>
            </a:r>
          </a:p>
        </p:txBody>
      </p:sp>
      <p:pic>
        <p:nvPicPr>
          <p:cNvPr id="47107"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9275" y="1177925"/>
            <a:ext cx="4932363" cy="349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941388"/>
            <a:ext cx="5049838"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椭圆 6"/>
          <p:cNvSpPr/>
          <p:nvPr/>
        </p:nvSpPr>
        <p:spPr>
          <a:xfrm>
            <a:off x="1046163" y="2584450"/>
            <a:ext cx="3940175" cy="7445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Tree>
    <p:extLst>
      <p:ext uri="{BB962C8B-B14F-4D97-AF65-F5344CB8AC3E}">
        <p14:creationId xmlns:p14="http://schemas.microsoft.com/office/powerpoint/2010/main" val="250816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85763" y="284955"/>
            <a:ext cx="7535862" cy="461963"/>
          </a:xfrm>
          <a:prstGeom prst="rect">
            <a:avLst/>
          </a:prstGeom>
          <a:noFill/>
        </p:spPr>
        <p:txBody>
          <a:bodyPr>
            <a:spAutoFit/>
          </a:bodyPr>
          <a:lstStyle/>
          <a:p>
            <a:pPr eaLnBrk="1" fontAlgn="auto" hangingPunct="1">
              <a:spcBef>
                <a:spcPts val="0"/>
              </a:spcBef>
              <a:spcAft>
                <a:spcPts val="0"/>
              </a:spcAft>
              <a:defRPr/>
            </a:pPr>
            <a:r>
              <a:rPr lang="zh-CN" altLang="en-US" sz="2400" dirty="0">
                <a:solidFill>
                  <a:srgbClr val="FF0000"/>
                </a:solidFill>
                <a:latin typeface="微软雅黑" panose="020B0503020204020204" pitchFamily="34" charset="-122"/>
                <a:ea typeface="微软雅黑" panose="020B0503020204020204" pitchFamily="34" charset="-122"/>
              </a:rPr>
              <a:t>六：（</a:t>
            </a:r>
            <a:r>
              <a:rPr lang="en-US" altLang="zh-CN" sz="2400" dirty="0">
                <a:solidFill>
                  <a:srgbClr val="FF0000"/>
                </a:solidFill>
                <a:latin typeface="微软雅黑" panose="020B0503020204020204" pitchFamily="34" charset="-122"/>
                <a:ea typeface="微软雅黑" panose="020B0503020204020204" pitchFamily="34" charset="-122"/>
              </a:rPr>
              <a:t>4</a:t>
            </a:r>
            <a:r>
              <a:rPr lang="zh-CN" altLang="en-US" sz="2400" dirty="0">
                <a:solidFill>
                  <a:srgbClr val="FF0000"/>
                </a:solidFill>
                <a:latin typeface="微软雅黑" panose="020B0503020204020204" pitchFamily="34" charset="-122"/>
                <a:ea typeface="微软雅黑" panose="020B0503020204020204" pitchFamily="34" charset="-122"/>
              </a:rPr>
              <a:t>）搜数网的使用方法</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a:t>
            </a:r>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核心统计指标查询</a:t>
            </a:r>
          </a:p>
        </p:txBody>
      </p:sp>
      <p:pic>
        <p:nvPicPr>
          <p:cNvPr id="48131"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5763" y="1282700"/>
            <a:ext cx="5767387"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40475" y="1282700"/>
            <a:ext cx="5226050"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椭圆 6"/>
          <p:cNvSpPr/>
          <p:nvPr/>
        </p:nvSpPr>
        <p:spPr>
          <a:xfrm>
            <a:off x="334963" y="1790700"/>
            <a:ext cx="5868987" cy="17541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8" name="椭圆 7"/>
          <p:cNvSpPr/>
          <p:nvPr/>
        </p:nvSpPr>
        <p:spPr>
          <a:xfrm>
            <a:off x="6429375" y="3544888"/>
            <a:ext cx="989013" cy="4810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Tree>
    <p:extLst>
      <p:ext uri="{BB962C8B-B14F-4D97-AF65-F5344CB8AC3E}">
        <p14:creationId xmlns:p14="http://schemas.microsoft.com/office/powerpoint/2010/main" val="310126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77525" y="289268"/>
            <a:ext cx="7504112" cy="461963"/>
          </a:xfrm>
          <a:prstGeom prst="rect">
            <a:avLst/>
          </a:prstGeom>
          <a:noFill/>
        </p:spPr>
        <p:txBody>
          <a:bodyPr>
            <a:spAutoFit/>
          </a:bodyPr>
          <a:lstStyle/>
          <a:p>
            <a:pPr eaLnBrk="1" fontAlgn="auto" hangingPunct="1">
              <a:spcBef>
                <a:spcPts val="0"/>
              </a:spcBef>
              <a:spcAft>
                <a:spcPts val="0"/>
              </a:spcAft>
              <a:defRPr/>
            </a:pPr>
            <a:r>
              <a:rPr lang="zh-CN" altLang="en-US" sz="2400" dirty="0">
                <a:solidFill>
                  <a:srgbClr val="FF0000"/>
                </a:solidFill>
                <a:latin typeface="微软雅黑" panose="020B0503020204020204" pitchFamily="34" charset="-122"/>
                <a:ea typeface="微软雅黑" panose="020B0503020204020204" pitchFamily="34" charset="-122"/>
              </a:rPr>
              <a:t>六：（</a:t>
            </a:r>
            <a:r>
              <a:rPr lang="en-US" altLang="zh-CN" sz="2400" dirty="0">
                <a:solidFill>
                  <a:srgbClr val="FF0000"/>
                </a:solidFill>
                <a:latin typeface="微软雅黑" panose="020B0503020204020204" pitchFamily="34" charset="-122"/>
                <a:ea typeface="微软雅黑" panose="020B0503020204020204" pitchFamily="34" charset="-122"/>
              </a:rPr>
              <a:t>4</a:t>
            </a:r>
            <a:r>
              <a:rPr lang="zh-CN" altLang="en-US" sz="2400" dirty="0">
                <a:solidFill>
                  <a:srgbClr val="FF0000"/>
                </a:solidFill>
                <a:latin typeface="微软雅黑" panose="020B0503020204020204" pitchFamily="34" charset="-122"/>
                <a:ea typeface="微软雅黑" panose="020B0503020204020204" pitchFamily="34" charset="-122"/>
              </a:rPr>
              <a:t>）搜数网的使用方法</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a:t>
            </a:r>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核心统计指标查询</a:t>
            </a:r>
          </a:p>
        </p:txBody>
      </p:sp>
      <p:pic>
        <p:nvPicPr>
          <p:cNvPr id="49155"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1988" y="1092200"/>
            <a:ext cx="4918075"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1613" y="1092200"/>
            <a:ext cx="4902200"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椭圆 7"/>
          <p:cNvSpPr/>
          <p:nvPr/>
        </p:nvSpPr>
        <p:spPr>
          <a:xfrm>
            <a:off x="1008063" y="3186113"/>
            <a:ext cx="1028700" cy="5095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Tree>
    <p:extLst>
      <p:ext uri="{BB962C8B-B14F-4D97-AF65-F5344CB8AC3E}">
        <p14:creationId xmlns:p14="http://schemas.microsoft.com/office/powerpoint/2010/main" val="103423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85763" y="149225"/>
            <a:ext cx="8099425" cy="461963"/>
          </a:xfrm>
          <a:prstGeom prst="rect">
            <a:avLst/>
          </a:prstGeom>
          <a:noFill/>
        </p:spPr>
        <p:txBody>
          <a:bodyPr>
            <a:spAutoFit/>
          </a:bodyPr>
          <a:lstStyle/>
          <a:p>
            <a:pPr eaLnBrk="1" fontAlgn="auto" hangingPunct="1">
              <a:spcBef>
                <a:spcPts val="0"/>
              </a:spcBef>
              <a:spcAft>
                <a:spcPts val="0"/>
              </a:spcAft>
              <a:defRPr/>
            </a:pPr>
            <a:r>
              <a:rPr lang="zh-CN" altLang="en-US" sz="2400" dirty="0">
                <a:solidFill>
                  <a:srgbClr val="FF0000"/>
                </a:solidFill>
                <a:latin typeface="微软雅黑" panose="020B0503020204020204" pitchFamily="34" charset="-122"/>
                <a:ea typeface="微软雅黑" panose="020B0503020204020204" pitchFamily="34" charset="-122"/>
              </a:rPr>
              <a:t>六：（</a:t>
            </a:r>
            <a:r>
              <a:rPr lang="en-US" altLang="zh-CN" sz="2400" dirty="0">
                <a:solidFill>
                  <a:srgbClr val="FF0000"/>
                </a:solidFill>
                <a:latin typeface="微软雅黑" panose="020B0503020204020204" pitchFamily="34" charset="-122"/>
                <a:ea typeface="微软雅黑" panose="020B0503020204020204" pitchFamily="34" charset="-122"/>
              </a:rPr>
              <a:t>4</a:t>
            </a:r>
            <a:r>
              <a:rPr lang="zh-CN" altLang="en-US" sz="2400" dirty="0">
                <a:solidFill>
                  <a:srgbClr val="FF0000"/>
                </a:solidFill>
                <a:latin typeface="微软雅黑" panose="020B0503020204020204" pitchFamily="34" charset="-122"/>
                <a:ea typeface="微软雅黑" panose="020B0503020204020204" pitchFamily="34" charset="-122"/>
              </a:rPr>
              <a:t>）搜数网的使用方法</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a:t>
            </a:r>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核心统计指标查询</a:t>
            </a:r>
          </a:p>
        </p:txBody>
      </p:sp>
      <p:pic>
        <p:nvPicPr>
          <p:cNvPr id="50179"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30075" y="611188"/>
            <a:ext cx="8484844" cy="602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椭圆 3"/>
          <p:cNvSpPr/>
          <p:nvPr/>
        </p:nvSpPr>
        <p:spPr>
          <a:xfrm>
            <a:off x="3442172" y="5295279"/>
            <a:ext cx="1216025" cy="5191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7" name="椭圆 6"/>
          <p:cNvSpPr/>
          <p:nvPr/>
        </p:nvSpPr>
        <p:spPr>
          <a:xfrm>
            <a:off x="5091584" y="3166375"/>
            <a:ext cx="1620838" cy="4699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8" name="椭圆 7"/>
          <p:cNvSpPr/>
          <p:nvPr/>
        </p:nvSpPr>
        <p:spPr>
          <a:xfrm>
            <a:off x="4658197" y="4870793"/>
            <a:ext cx="2487612" cy="5286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Tree>
    <p:extLst>
      <p:ext uri="{BB962C8B-B14F-4D97-AF65-F5344CB8AC3E}">
        <p14:creationId xmlns:p14="http://schemas.microsoft.com/office/powerpoint/2010/main" val="3008518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85763" y="332581"/>
            <a:ext cx="7812087" cy="461963"/>
          </a:xfrm>
          <a:prstGeom prst="rect">
            <a:avLst/>
          </a:prstGeom>
          <a:noFill/>
        </p:spPr>
        <p:txBody>
          <a:bodyPr>
            <a:spAutoFit/>
          </a:bodyPr>
          <a:lstStyle/>
          <a:p>
            <a:pPr eaLnBrk="1" fontAlgn="auto" hangingPunct="1">
              <a:spcBef>
                <a:spcPts val="0"/>
              </a:spcBef>
              <a:spcAft>
                <a:spcPts val="0"/>
              </a:spcAft>
              <a:defRPr/>
            </a:pPr>
            <a:r>
              <a:rPr lang="zh-CN" altLang="en-US" sz="2400" dirty="0">
                <a:solidFill>
                  <a:srgbClr val="FF0000"/>
                </a:solidFill>
                <a:latin typeface="微软雅黑" panose="020B0503020204020204" pitchFamily="34" charset="-122"/>
                <a:ea typeface="微软雅黑" panose="020B0503020204020204" pitchFamily="34" charset="-122"/>
              </a:rPr>
              <a:t>六：（</a:t>
            </a:r>
            <a:r>
              <a:rPr lang="en-US" altLang="zh-CN" sz="2400" dirty="0">
                <a:solidFill>
                  <a:srgbClr val="FF0000"/>
                </a:solidFill>
                <a:latin typeface="微软雅黑" panose="020B0503020204020204" pitchFamily="34" charset="-122"/>
                <a:ea typeface="微软雅黑" panose="020B0503020204020204" pitchFamily="34" charset="-122"/>
              </a:rPr>
              <a:t>4</a:t>
            </a:r>
            <a:r>
              <a:rPr lang="zh-CN" altLang="en-US" sz="2400" dirty="0">
                <a:solidFill>
                  <a:srgbClr val="FF0000"/>
                </a:solidFill>
                <a:latin typeface="微软雅黑" panose="020B0503020204020204" pitchFamily="34" charset="-122"/>
                <a:ea typeface="微软雅黑" panose="020B0503020204020204" pitchFamily="34" charset="-122"/>
              </a:rPr>
              <a:t>）搜数网的使用方法</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a:t>
            </a:r>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核心统计指标查询</a:t>
            </a:r>
          </a:p>
        </p:txBody>
      </p:sp>
      <p:pic>
        <p:nvPicPr>
          <p:cNvPr id="51203"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5763" y="1689100"/>
            <a:ext cx="54260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02363" y="1689100"/>
            <a:ext cx="54546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椭圆 6"/>
          <p:cNvSpPr/>
          <p:nvPr/>
        </p:nvSpPr>
        <p:spPr>
          <a:xfrm>
            <a:off x="7588250" y="3016250"/>
            <a:ext cx="1196975" cy="4143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Tree>
    <p:extLst>
      <p:ext uri="{BB962C8B-B14F-4D97-AF65-F5344CB8AC3E}">
        <p14:creationId xmlns:p14="http://schemas.microsoft.com/office/powerpoint/2010/main" val="206749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文本框 1"/>
          <p:cNvSpPr txBox="1"/>
          <p:nvPr/>
        </p:nvSpPr>
        <p:spPr>
          <a:xfrm>
            <a:off x="474663" y="652463"/>
            <a:ext cx="6637337" cy="1104900"/>
          </a:xfrm>
          <a:prstGeom prst="rect">
            <a:avLst/>
          </a:prstGeom>
          <a:noFill/>
        </p:spPr>
        <p:txBody>
          <a:bodyPr>
            <a:spAutoFit/>
          </a:bodyPr>
          <a:lstStyle/>
          <a:p>
            <a:pPr>
              <a:defRPr/>
            </a:pPr>
            <a:r>
              <a:rPr lang="zh-CN" altLang="en-US" sz="6584" b="1" dirty="0">
                <a:solidFill>
                  <a:prstClr val="white"/>
                </a:solidFill>
                <a:latin typeface="宋体" panose="02010600030101010101" pitchFamily="2" charset="-122"/>
              </a:rPr>
              <a:t>将</a:t>
            </a:r>
            <a:r>
              <a:rPr lang="zh-CN" altLang="en-US" sz="6584" b="1" dirty="0">
                <a:solidFill>
                  <a:prstClr val="white"/>
                </a:solidFill>
                <a:latin typeface="微软雅黑" panose="020B0503020204020204" pitchFamily="34" charset="-122"/>
                <a:ea typeface="微软雅黑" panose="020B0503020204020204" pitchFamily="34" charset="-122"/>
              </a:rPr>
              <a:t>资讯</a:t>
            </a:r>
            <a:r>
              <a:rPr lang="zh-CN" altLang="en-US" sz="6584" b="1" dirty="0">
                <a:solidFill>
                  <a:prstClr val="white"/>
                </a:solidFill>
                <a:latin typeface="宋体" panose="02010600030101010101" pitchFamily="2" charset="-122"/>
              </a:rPr>
              <a:t>当作使命，</a:t>
            </a:r>
          </a:p>
        </p:txBody>
      </p:sp>
      <p:sp>
        <p:nvSpPr>
          <p:cNvPr id="5" name="文本框 4"/>
          <p:cNvSpPr txBox="1"/>
          <p:nvPr/>
        </p:nvSpPr>
        <p:spPr>
          <a:xfrm>
            <a:off x="474663" y="1465263"/>
            <a:ext cx="6637337" cy="1104900"/>
          </a:xfrm>
          <a:prstGeom prst="rect">
            <a:avLst/>
          </a:prstGeom>
          <a:noFill/>
        </p:spPr>
        <p:txBody>
          <a:bodyPr>
            <a:spAutoFit/>
          </a:bodyPr>
          <a:lstStyle/>
          <a:p>
            <a:pPr>
              <a:defRPr/>
            </a:pPr>
            <a:r>
              <a:rPr lang="zh-CN" altLang="en-US" sz="6584" b="1" dirty="0">
                <a:solidFill>
                  <a:prstClr val="white"/>
                </a:solidFill>
                <a:latin typeface="宋体" panose="02010600030101010101" pitchFamily="2" charset="-122"/>
              </a:rPr>
              <a:t>不仅需要智慧，</a:t>
            </a:r>
          </a:p>
        </p:txBody>
      </p:sp>
      <p:sp>
        <p:nvSpPr>
          <p:cNvPr id="6" name="文本框 5"/>
          <p:cNvSpPr txBox="1"/>
          <p:nvPr/>
        </p:nvSpPr>
        <p:spPr>
          <a:xfrm>
            <a:off x="474663" y="2281238"/>
            <a:ext cx="6637337" cy="1104900"/>
          </a:xfrm>
          <a:prstGeom prst="rect">
            <a:avLst/>
          </a:prstGeom>
          <a:noFill/>
        </p:spPr>
        <p:txBody>
          <a:bodyPr>
            <a:spAutoFit/>
          </a:bodyPr>
          <a:lstStyle/>
          <a:p>
            <a:pPr>
              <a:defRPr/>
            </a:pPr>
            <a:r>
              <a:rPr lang="zh-CN" altLang="en-US" sz="6584" b="1" dirty="0">
                <a:solidFill>
                  <a:prstClr val="white"/>
                </a:solidFill>
                <a:latin typeface="宋体" panose="02010600030101010101" pitchFamily="2" charset="-122"/>
              </a:rPr>
              <a:t>更需要勇气</a:t>
            </a:r>
          </a:p>
        </p:txBody>
      </p:sp>
      <p:sp>
        <p:nvSpPr>
          <p:cNvPr id="9" name="文本框 8"/>
          <p:cNvSpPr txBox="1"/>
          <p:nvPr/>
        </p:nvSpPr>
        <p:spPr>
          <a:xfrm>
            <a:off x="474663" y="3094038"/>
            <a:ext cx="7721600" cy="1104900"/>
          </a:xfrm>
          <a:prstGeom prst="rect">
            <a:avLst/>
          </a:prstGeom>
          <a:noFill/>
        </p:spPr>
        <p:txBody>
          <a:bodyPr>
            <a:spAutoFit/>
          </a:bodyPr>
          <a:lstStyle/>
          <a:p>
            <a:pPr>
              <a:defRPr/>
            </a:pPr>
            <a:r>
              <a:rPr lang="zh-CN" altLang="en-US" sz="6584" b="1" dirty="0">
                <a:solidFill>
                  <a:prstClr val="white"/>
                </a:solidFill>
                <a:latin typeface="宋体" panose="02010600030101010101" pitchFamily="2" charset="-122"/>
              </a:rPr>
              <a:t>和坚定不移的信念！</a:t>
            </a:r>
          </a:p>
        </p:txBody>
      </p:sp>
      <p:sp>
        <p:nvSpPr>
          <p:cNvPr id="4" name="矩形 3"/>
          <p:cNvSpPr/>
          <p:nvPr/>
        </p:nvSpPr>
        <p:spPr>
          <a:xfrm>
            <a:off x="0" y="6594475"/>
            <a:ext cx="12192000" cy="269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93">
              <a:solidFill>
                <a:prstClr val="white"/>
              </a:solidFill>
            </a:endParaRPr>
          </a:p>
        </p:txBody>
      </p:sp>
      <p:sp>
        <p:nvSpPr>
          <p:cNvPr id="10" name="文本框 9"/>
          <p:cNvSpPr txBox="1"/>
          <p:nvPr/>
        </p:nvSpPr>
        <p:spPr>
          <a:xfrm>
            <a:off x="271463" y="6521450"/>
            <a:ext cx="1760537" cy="352425"/>
          </a:xfrm>
          <a:prstGeom prst="rect">
            <a:avLst/>
          </a:prstGeom>
          <a:noFill/>
        </p:spPr>
        <p:txBody>
          <a:bodyPr>
            <a:spAutoFit/>
          </a:bodyPr>
          <a:lstStyle/>
          <a:p>
            <a:pPr>
              <a:defRPr/>
            </a:pPr>
            <a:r>
              <a:rPr lang="en-US" altLang="zh-CN" sz="1693" dirty="0">
                <a:solidFill>
                  <a:srgbClr val="5B9BD5"/>
                </a:solidFill>
              </a:rPr>
              <a:t>www.infobank.cn</a:t>
            </a:r>
            <a:endParaRPr lang="zh-CN" altLang="en-US" sz="1693" dirty="0">
              <a:solidFill>
                <a:srgbClr val="5B9BD5"/>
              </a:solidFill>
            </a:endParaRPr>
          </a:p>
        </p:txBody>
      </p:sp>
      <p:sp>
        <p:nvSpPr>
          <p:cNvPr id="11" name="文本框 10"/>
          <p:cNvSpPr txBox="1"/>
          <p:nvPr/>
        </p:nvSpPr>
        <p:spPr>
          <a:xfrm>
            <a:off x="2413000" y="6521450"/>
            <a:ext cx="2166938" cy="352425"/>
          </a:xfrm>
          <a:prstGeom prst="rect">
            <a:avLst/>
          </a:prstGeom>
          <a:noFill/>
        </p:spPr>
        <p:txBody>
          <a:bodyPr>
            <a:spAutoFit/>
          </a:bodyPr>
          <a:lstStyle/>
          <a:p>
            <a:pPr>
              <a:defRPr/>
            </a:pPr>
            <a:r>
              <a:rPr lang="en-US" altLang="zh-CN" sz="1693" dirty="0">
                <a:solidFill>
                  <a:srgbClr val="5B9BD5"/>
                </a:solidFill>
              </a:rPr>
              <a:t>www.bjinfobank.com</a:t>
            </a:r>
            <a:endParaRPr lang="zh-CN" altLang="en-US" sz="1693" dirty="0">
              <a:solidFill>
                <a:srgbClr val="5B9BD5"/>
              </a:solidFill>
            </a:endParaRPr>
          </a:p>
        </p:txBody>
      </p:sp>
      <p:sp>
        <p:nvSpPr>
          <p:cNvPr id="12" name="文本框 11"/>
          <p:cNvSpPr txBox="1"/>
          <p:nvPr/>
        </p:nvSpPr>
        <p:spPr>
          <a:xfrm>
            <a:off x="4960938" y="6521450"/>
            <a:ext cx="2166937" cy="352425"/>
          </a:xfrm>
          <a:prstGeom prst="rect">
            <a:avLst/>
          </a:prstGeom>
          <a:noFill/>
        </p:spPr>
        <p:txBody>
          <a:bodyPr>
            <a:spAutoFit/>
          </a:bodyPr>
          <a:lstStyle/>
          <a:p>
            <a:pPr>
              <a:defRPr/>
            </a:pPr>
            <a:r>
              <a:rPr lang="en-US" altLang="zh-CN" sz="1693" dirty="0">
                <a:solidFill>
                  <a:srgbClr val="FF0000"/>
                </a:solidFill>
              </a:rPr>
              <a:t>www.soshoo.com</a:t>
            </a:r>
            <a:endParaRPr lang="zh-CN" altLang="en-US" sz="1693" dirty="0">
              <a:solidFill>
                <a:srgbClr val="FF0000"/>
              </a:solidFill>
            </a:endParaRPr>
          </a:p>
        </p:txBody>
      </p:sp>
      <p:sp>
        <p:nvSpPr>
          <p:cNvPr id="13" name="文本框 12"/>
          <p:cNvSpPr txBox="1"/>
          <p:nvPr/>
        </p:nvSpPr>
        <p:spPr>
          <a:xfrm>
            <a:off x="7508875" y="6521450"/>
            <a:ext cx="2168525" cy="352425"/>
          </a:xfrm>
          <a:prstGeom prst="rect">
            <a:avLst/>
          </a:prstGeom>
          <a:noFill/>
        </p:spPr>
        <p:txBody>
          <a:bodyPr>
            <a:spAutoFit/>
          </a:bodyPr>
          <a:lstStyle/>
          <a:p>
            <a:pPr>
              <a:defRPr/>
            </a:pPr>
            <a:r>
              <a:rPr lang="en-US" altLang="zh-CN" sz="1693" dirty="0">
                <a:solidFill>
                  <a:srgbClr val="5B9BD5"/>
                </a:solidFill>
              </a:rPr>
              <a:t>www.soshoo.com.cn</a:t>
            </a:r>
            <a:endParaRPr lang="zh-CN" altLang="en-US" sz="1693" dirty="0">
              <a:solidFill>
                <a:srgbClr val="5B9BD5"/>
              </a:solidFill>
            </a:endParaRPr>
          </a:p>
        </p:txBody>
      </p:sp>
      <p:sp>
        <p:nvSpPr>
          <p:cNvPr id="14" name="文本框 13"/>
          <p:cNvSpPr txBox="1"/>
          <p:nvPr/>
        </p:nvSpPr>
        <p:spPr>
          <a:xfrm>
            <a:off x="10058400" y="6521450"/>
            <a:ext cx="2166938" cy="352425"/>
          </a:xfrm>
          <a:prstGeom prst="rect">
            <a:avLst/>
          </a:prstGeom>
          <a:noFill/>
        </p:spPr>
        <p:txBody>
          <a:bodyPr>
            <a:spAutoFit/>
          </a:bodyPr>
          <a:lstStyle/>
          <a:p>
            <a:pPr>
              <a:defRPr/>
            </a:pPr>
            <a:r>
              <a:rPr lang="en-US" altLang="zh-CN" sz="1693" dirty="0">
                <a:solidFill>
                  <a:srgbClr val="5B9BD5"/>
                </a:solidFill>
              </a:rPr>
              <a:t>english.soshoo.com</a:t>
            </a:r>
            <a:endParaRPr lang="zh-CN" altLang="en-US" sz="1693" dirty="0">
              <a:solidFill>
                <a:srgbClr val="5B9BD5"/>
              </a:solidFill>
            </a:endParaRPr>
          </a:p>
        </p:txBody>
      </p:sp>
      <p:sp>
        <p:nvSpPr>
          <p:cNvPr id="15" name="文本框 14"/>
          <p:cNvSpPr txBox="1"/>
          <p:nvPr/>
        </p:nvSpPr>
        <p:spPr>
          <a:xfrm>
            <a:off x="203200" y="5127625"/>
            <a:ext cx="3319463" cy="1208088"/>
          </a:xfrm>
          <a:prstGeom prst="rect">
            <a:avLst/>
          </a:prstGeom>
          <a:noFill/>
        </p:spPr>
        <p:txBody>
          <a:bodyPr>
            <a:spAutoFit/>
          </a:bodyPr>
          <a:lstStyle/>
          <a:p>
            <a:pPr>
              <a:defRPr/>
            </a:pPr>
            <a:r>
              <a:rPr lang="zh-CN" altLang="en-US" sz="1035" dirty="0">
                <a:solidFill>
                  <a:prstClr val="white"/>
                </a:solidFill>
                <a:latin typeface="宋体" panose="02010600030101010101" pitchFamily="2" charset="-122"/>
              </a:rPr>
              <a:t>北京</a:t>
            </a:r>
            <a:endParaRPr lang="en-US" altLang="zh-CN" sz="1035" dirty="0">
              <a:solidFill>
                <a:prstClr val="white"/>
              </a:solidFill>
              <a:latin typeface="宋体" panose="02010600030101010101" pitchFamily="2" charset="-122"/>
            </a:endParaRPr>
          </a:p>
          <a:p>
            <a:pPr>
              <a:defRPr/>
            </a:pPr>
            <a:r>
              <a:rPr lang="zh-CN" altLang="en-US" sz="1035" dirty="0">
                <a:solidFill>
                  <a:prstClr val="white"/>
                </a:solidFill>
                <a:latin typeface="宋体" panose="02010600030101010101" pitchFamily="2" charset="-122"/>
              </a:rPr>
              <a:t>电话：</a:t>
            </a:r>
            <a:r>
              <a:rPr lang="zh-CN" altLang="en-US" sz="1035" dirty="0">
                <a:solidFill>
                  <a:prstClr val="white"/>
                </a:solidFill>
                <a:latin typeface="宋体" panose="02010600030101010101" pitchFamily="2" charset="-122"/>
                <a:sym typeface="Wingdings" panose="05000000000000000000" pitchFamily="2" charset="2"/>
              </a:rPr>
              <a:t>（</a:t>
            </a:r>
            <a:r>
              <a:rPr lang="en-US" altLang="zh-CN" sz="1035" dirty="0">
                <a:solidFill>
                  <a:prstClr val="white"/>
                </a:solidFill>
                <a:latin typeface="宋体" panose="02010600030101010101" pitchFamily="2" charset="-122"/>
                <a:sym typeface="Wingdings" panose="05000000000000000000" pitchFamily="2" charset="2"/>
              </a:rPr>
              <a:t>8610</a:t>
            </a:r>
            <a:r>
              <a:rPr lang="zh-CN" altLang="en-US" sz="1035" dirty="0">
                <a:solidFill>
                  <a:prstClr val="white"/>
                </a:solidFill>
                <a:latin typeface="宋体" panose="02010600030101010101" pitchFamily="2" charset="-122"/>
                <a:sym typeface="Wingdings" panose="05000000000000000000" pitchFamily="2" charset="2"/>
              </a:rPr>
              <a:t>）</a:t>
            </a:r>
            <a:r>
              <a:rPr lang="en-US" altLang="zh-CN" sz="1035" dirty="0">
                <a:solidFill>
                  <a:prstClr val="white"/>
                </a:solidFill>
                <a:latin typeface="宋体" panose="02010600030101010101" pitchFamily="2" charset="-122"/>
                <a:sym typeface="Wingdings" panose="05000000000000000000" pitchFamily="2" charset="2"/>
              </a:rPr>
              <a:t>8413 4405/06/08/09</a:t>
            </a:r>
          </a:p>
          <a:p>
            <a:pPr>
              <a:defRPr/>
            </a:pPr>
            <a:r>
              <a:rPr lang="zh-CN" altLang="en-US" sz="1035" dirty="0">
                <a:solidFill>
                  <a:prstClr val="white"/>
                </a:solidFill>
                <a:latin typeface="宋体" panose="02010600030101010101" pitchFamily="2" charset="-122"/>
                <a:sym typeface="Wingdings" panose="05000000000000000000" pitchFamily="2" charset="2"/>
              </a:rPr>
              <a:t>传真：（</a:t>
            </a:r>
            <a:r>
              <a:rPr lang="en-US" altLang="zh-CN" sz="1035" dirty="0">
                <a:solidFill>
                  <a:prstClr val="white"/>
                </a:solidFill>
                <a:latin typeface="宋体" panose="02010600030101010101" pitchFamily="2" charset="-122"/>
                <a:sym typeface="Wingdings" panose="05000000000000000000" pitchFamily="2" charset="2"/>
              </a:rPr>
              <a:t>8610</a:t>
            </a:r>
            <a:r>
              <a:rPr lang="zh-CN" altLang="en-US" sz="1035" dirty="0">
                <a:solidFill>
                  <a:prstClr val="white"/>
                </a:solidFill>
                <a:latin typeface="宋体" panose="02010600030101010101" pitchFamily="2" charset="-122"/>
                <a:sym typeface="Wingdings" panose="05000000000000000000" pitchFamily="2" charset="2"/>
              </a:rPr>
              <a:t>）</a:t>
            </a:r>
            <a:r>
              <a:rPr lang="en-US" altLang="zh-CN" sz="1035" dirty="0">
                <a:solidFill>
                  <a:prstClr val="white"/>
                </a:solidFill>
                <a:latin typeface="宋体" panose="02010600030101010101" pitchFamily="2" charset="-122"/>
                <a:sym typeface="Wingdings" panose="05000000000000000000" pitchFamily="2" charset="2"/>
              </a:rPr>
              <a:t>8413 1720</a:t>
            </a:r>
          </a:p>
          <a:p>
            <a:pPr>
              <a:defRPr/>
            </a:pPr>
            <a:r>
              <a:rPr lang="zh-CN" altLang="en-US" sz="1035" dirty="0">
                <a:solidFill>
                  <a:prstClr val="white"/>
                </a:solidFill>
                <a:latin typeface="宋体" panose="02010600030101010101" pitchFamily="2" charset="-122"/>
                <a:sym typeface="Wingdings" panose="05000000000000000000" pitchFamily="2" charset="2"/>
              </a:rPr>
              <a:t>邮箱： </a:t>
            </a:r>
            <a:r>
              <a:rPr lang="en-US" altLang="zh-CN" sz="1035" dirty="0">
                <a:solidFill>
                  <a:prstClr val="white"/>
                </a:solidFill>
                <a:latin typeface="宋体" panose="02010600030101010101" pitchFamily="2" charset="-122"/>
                <a:sym typeface="Wingdings" panose="05000000000000000000" pitchFamily="2" charset="2"/>
              </a:rPr>
              <a:t>service1@infobank.cn</a:t>
            </a:r>
            <a:r>
              <a:rPr lang="zh-CN" altLang="en-US" sz="1035" dirty="0">
                <a:solidFill>
                  <a:prstClr val="white"/>
                </a:solidFill>
                <a:latin typeface="宋体" panose="02010600030101010101" pitchFamily="2" charset="-122"/>
                <a:sym typeface="Wingdings" panose="05000000000000000000" pitchFamily="2" charset="2"/>
              </a:rPr>
              <a:t> </a:t>
            </a:r>
            <a:endParaRPr lang="en-US" altLang="zh-CN" sz="1035" dirty="0">
              <a:solidFill>
                <a:prstClr val="white"/>
              </a:solidFill>
              <a:latin typeface="宋体" panose="02010600030101010101" pitchFamily="2" charset="-122"/>
              <a:sym typeface="Wingdings" panose="05000000000000000000" pitchFamily="2" charset="2"/>
            </a:endParaRPr>
          </a:p>
          <a:p>
            <a:pPr>
              <a:defRPr/>
            </a:pPr>
            <a:r>
              <a:rPr lang="zh-CN" altLang="en-US" sz="1035" dirty="0">
                <a:solidFill>
                  <a:prstClr val="white"/>
                </a:solidFill>
                <a:latin typeface="宋体" panose="02010600030101010101" pitchFamily="2" charset="-122"/>
                <a:sym typeface="Wingdings" panose="05000000000000000000" pitchFamily="2" charset="2"/>
              </a:rPr>
              <a:t>地址：北京市东城区安德里北街</a:t>
            </a:r>
            <a:r>
              <a:rPr lang="en-US" altLang="zh-CN" sz="1035" dirty="0">
                <a:solidFill>
                  <a:prstClr val="white"/>
                </a:solidFill>
                <a:latin typeface="宋体" panose="02010600030101010101" pitchFamily="2" charset="-122"/>
                <a:sym typeface="Wingdings" panose="05000000000000000000" pitchFamily="2" charset="2"/>
              </a:rPr>
              <a:t>21</a:t>
            </a:r>
            <a:r>
              <a:rPr lang="zh-CN" altLang="en-US" sz="1035" dirty="0">
                <a:solidFill>
                  <a:prstClr val="white"/>
                </a:solidFill>
                <a:latin typeface="宋体" panose="02010600030101010101" pitchFamily="2" charset="-122"/>
                <a:sym typeface="Wingdings" panose="05000000000000000000" pitchFamily="2" charset="2"/>
              </a:rPr>
              <a:t>号八一综合楼南</a:t>
            </a:r>
            <a:r>
              <a:rPr lang="en-US" altLang="zh-CN" sz="1035" dirty="0">
                <a:solidFill>
                  <a:prstClr val="white"/>
                </a:solidFill>
                <a:latin typeface="宋体" panose="02010600030101010101" pitchFamily="2" charset="-122"/>
                <a:sym typeface="Wingdings" panose="05000000000000000000" pitchFamily="2" charset="2"/>
              </a:rPr>
              <a:t>2</a:t>
            </a:r>
            <a:r>
              <a:rPr lang="zh-CN" altLang="en-US" sz="1035" dirty="0">
                <a:solidFill>
                  <a:prstClr val="white"/>
                </a:solidFill>
                <a:latin typeface="宋体" panose="02010600030101010101" pitchFamily="2" charset="-122"/>
                <a:sym typeface="Wingdings" panose="05000000000000000000" pitchFamily="2" charset="2"/>
              </a:rPr>
              <a:t>层</a:t>
            </a:r>
            <a:endParaRPr lang="en-US" altLang="zh-CN" sz="1035" dirty="0">
              <a:solidFill>
                <a:prstClr val="white"/>
              </a:solidFill>
              <a:latin typeface="宋体" panose="02010600030101010101" pitchFamily="2" charset="-122"/>
              <a:sym typeface="Wingdings" panose="05000000000000000000" pitchFamily="2" charset="2"/>
            </a:endParaRPr>
          </a:p>
          <a:p>
            <a:pPr>
              <a:defRPr/>
            </a:pPr>
            <a:r>
              <a:rPr lang="zh-CN" altLang="en-US" sz="1035" dirty="0">
                <a:solidFill>
                  <a:prstClr val="white"/>
                </a:solidFill>
                <a:latin typeface="宋体" panose="02010600030101010101" pitchFamily="2" charset="-122"/>
                <a:sym typeface="Wingdings" panose="05000000000000000000" pitchFamily="2" charset="2"/>
              </a:rPr>
              <a:t>邮政信箱：北京安外邮局</a:t>
            </a:r>
            <a:r>
              <a:rPr lang="en-US" altLang="zh-CN" sz="1035" dirty="0">
                <a:solidFill>
                  <a:prstClr val="white"/>
                </a:solidFill>
                <a:latin typeface="宋体" panose="02010600030101010101" pitchFamily="2" charset="-122"/>
                <a:sym typeface="Wingdings" panose="05000000000000000000" pitchFamily="2" charset="2"/>
              </a:rPr>
              <a:t>3015</a:t>
            </a:r>
            <a:r>
              <a:rPr lang="zh-CN" altLang="en-US" sz="1035" dirty="0">
                <a:solidFill>
                  <a:prstClr val="white"/>
                </a:solidFill>
                <a:latin typeface="宋体" panose="02010600030101010101" pitchFamily="2" charset="-122"/>
                <a:sym typeface="Wingdings" panose="05000000000000000000" pitchFamily="2" charset="2"/>
              </a:rPr>
              <a:t>信箱</a:t>
            </a:r>
            <a:endParaRPr lang="en-US" altLang="zh-CN" sz="1035" dirty="0">
              <a:solidFill>
                <a:prstClr val="white"/>
              </a:solidFill>
              <a:latin typeface="宋体" panose="02010600030101010101" pitchFamily="2" charset="-122"/>
              <a:sym typeface="Wingdings" panose="05000000000000000000" pitchFamily="2" charset="2"/>
            </a:endParaRPr>
          </a:p>
          <a:p>
            <a:pPr>
              <a:defRPr/>
            </a:pPr>
            <a:r>
              <a:rPr lang="zh-CN" altLang="en-US" sz="1035" dirty="0">
                <a:solidFill>
                  <a:prstClr val="white"/>
                </a:solidFill>
                <a:latin typeface="宋体" panose="02010600030101010101" pitchFamily="2" charset="-122"/>
                <a:sym typeface="Wingdings" panose="05000000000000000000" pitchFamily="2" charset="2"/>
              </a:rPr>
              <a:t>邮编：</a:t>
            </a:r>
            <a:r>
              <a:rPr lang="en-US" altLang="zh-CN" sz="1035" dirty="0">
                <a:solidFill>
                  <a:prstClr val="white"/>
                </a:solidFill>
                <a:latin typeface="宋体" panose="02010600030101010101" pitchFamily="2" charset="-122"/>
                <a:sym typeface="Wingdings" panose="05000000000000000000" pitchFamily="2" charset="2"/>
              </a:rPr>
              <a:t>100120</a:t>
            </a:r>
            <a:endParaRPr lang="zh-CN" altLang="en-US" sz="1035" dirty="0">
              <a:solidFill>
                <a:prstClr val="white"/>
              </a:solidFill>
              <a:latin typeface="宋体" panose="02010600030101010101" pitchFamily="2" charset="-122"/>
            </a:endParaRPr>
          </a:p>
        </p:txBody>
      </p:sp>
      <p:sp>
        <p:nvSpPr>
          <p:cNvPr id="16" name="文本框 15"/>
          <p:cNvSpPr txBox="1"/>
          <p:nvPr/>
        </p:nvSpPr>
        <p:spPr>
          <a:xfrm>
            <a:off x="3500438" y="5127625"/>
            <a:ext cx="2776537" cy="1208088"/>
          </a:xfrm>
          <a:prstGeom prst="rect">
            <a:avLst/>
          </a:prstGeom>
          <a:noFill/>
        </p:spPr>
        <p:txBody>
          <a:bodyPr>
            <a:spAutoFit/>
          </a:bodyPr>
          <a:lstStyle/>
          <a:p>
            <a:pPr>
              <a:defRPr/>
            </a:pPr>
            <a:r>
              <a:rPr lang="zh-CN" altLang="en-US" sz="1035" dirty="0">
                <a:solidFill>
                  <a:prstClr val="white"/>
                </a:solidFill>
                <a:latin typeface="宋体" panose="02010600030101010101" pitchFamily="2" charset="-122"/>
              </a:rPr>
              <a:t>上海</a:t>
            </a:r>
            <a:endParaRPr lang="en-US" altLang="zh-CN" sz="1035" dirty="0">
              <a:solidFill>
                <a:prstClr val="white"/>
              </a:solidFill>
              <a:latin typeface="宋体" panose="02010600030101010101" pitchFamily="2" charset="-122"/>
            </a:endParaRPr>
          </a:p>
          <a:p>
            <a:pPr>
              <a:defRPr/>
            </a:pPr>
            <a:r>
              <a:rPr lang="zh-CN" altLang="en-US" sz="1035" dirty="0">
                <a:solidFill>
                  <a:prstClr val="white"/>
                </a:solidFill>
                <a:latin typeface="宋体" panose="02010600030101010101" pitchFamily="2" charset="-122"/>
              </a:rPr>
              <a:t>电话：</a:t>
            </a:r>
            <a:r>
              <a:rPr lang="zh-CN" altLang="en-US" sz="1035" dirty="0">
                <a:solidFill>
                  <a:prstClr val="white"/>
                </a:solidFill>
                <a:latin typeface="宋体" panose="02010600030101010101" pitchFamily="2" charset="-122"/>
                <a:sym typeface="Wingdings" panose="05000000000000000000" pitchFamily="2" charset="2"/>
              </a:rPr>
              <a:t>（</a:t>
            </a:r>
            <a:r>
              <a:rPr lang="en-US" altLang="zh-CN" sz="1035" dirty="0">
                <a:solidFill>
                  <a:prstClr val="white"/>
                </a:solidFill>
                <a:latin typeface="宋体" panose="02010600030101010101" pitchFamily="2" charset="-122"/>
                <a:sym typeface="Wingdings" panose="05000000000000000000" pitchFamily="2" charset="2"/>
              </a:rPr>
              <a:t>8610</a:t>
            </a:r>
            <a:r>
              <a:rPr lang="zh-CN" altLang="en-US" sz="1035" dirty="0">
                <a:solidFill>
                  <a:prstClr val="white"/>
                </a:solidFill>
                <a:latin typeface="宋体" panose="02010600030101010101" pitchFamily="2" charset="-122"/>
                <a:sym typeface="Wingdings" panose="05000000000000000000" pitchFamily="2" charset="2"/>
              </a:rPr>
              <a:t>）</a:t>
            </a:r>
            <a:r>
              <a:rPr lang="en-US" altLang="zh-CN" sz="1035" dirty="0">
                <a:solidFill>
                  <a:prstClr val="white"/>
                </a:solidFill>
                <a:latin typeface="宋体" panose="02010600030101010101" pitchFamily="2" charset="-122"/>
                <a:sym typeface="Wingdings" panose="05000000000000000000" pitchFamily="2" charset="2"/>
              </a:rPr>
              <a:t>5133 6693/94/95/96</a:t>
            </a:r>
          </a:p>
          <a:p>
            <a:pPr>
              <a:defRPr/>
            </a:pPr>
            <a:r>
              <a:rPr lang="zh-CN" altLang="en-US" sz="1035" dirty="0">
                <a:solidFill>
                  <a:prstClr val="white"/>
                </a:solidFill>
                <a:latin typeface="宋体" panose="02010600030101010101" pitchFamily="2" charset="-122"/>
                <a:sym typeface="Wingdings" panose="05000000000000000000" pitchFamily="2" charset="2"/>
              </a:rPr>
              <a:t>传真：（</a:t>
            </a:r>
            <a:r>
              <a:rPr lang="en-US" altLang="zh-CN" sz="1035" dirty="0">
                <a:solidFill>
                  <a:prstClr val="white"/>
                </a:solidFill>
                <a:latin typeface="宋体" panose="02010600030101010101" pitchFamily="2" charset="-122"/>
                <a:sym typeface="Wingdings" panose="05000000000000000000" pitchFamily="2" charset="2"/>
              </a:rPr>
              <a:t>8610</a:t>
            </a:r>
            <a:r>
              <a:rPr lang="zh-CN" altLang="en-US" sz="1035" dirty="0">
                <a:solidFill>
                  <a:prstClr val="white"/>
                </a:solidFill>
                <a:latin typeface="宋体" panose="02010600030101010101" pitchFamily="2" charset="-122"/>
                <a:sym typeface="Wingdings" panose="05000000000000000000" pitchFamily="2" charset="2"/>
              </a:rPr>
              <a:t>）</a:t>
            </a:r>
            <a:r>
              <a:rPr lang="en-US" altLang="zh-CN" sz="1035" dirty="0">
                <a:solidFill>
                  <a:prstClr val="white"/>
                </a:solidFill>
                <a:latin typeface="宋体" panose="02010600030101010101" pitchFamily="2" charset="-122"/>
                <a:sym typeface="Wingdings" panose="05000000000000000000" pitchFamily="2" charset="2"/>
              </a:rPr>
              <a:t>5133 6692</a:t>
            </a:r>
          </a:p>
          <a:p>
            <a:pPr>
              <a:defRPr/>
            </a:pPr>
            <a:r>
              <a:rPr lang="zh-CN" altLang="en-US" sz="1035" dirty="0">
                <a:solidFill>
                  <a:prstClr val="white"/>
                </a:solidFill>
                <a:latin typeface="宋体" panose="02010600030101010101" pitchFamily="2" charset="-122"/>
                <a:sym typeface="Wingdings" panose="05000000000000000000" pitchFamily="2" charset="2"/>
              </a:rPr>
              <a:t>邮箱：  </a:t>
            </a:r>
            <a:r>
              <a:rPr lang="en-US" altLang="zh-CN" sz="1035" dirty="0">
                <a:solidFill>
                  <a:prstClr val="white"/>
                </a:solidFill>
                <a:latin typeface="宋体" panose="02010600030101010101" pitchFamily="2" charset="-122"/>
                <a:sym typeface="Wingdings" panose="05000000000000000000" pitchFamily="2" charset="2"/>
              </a:rPr>
              <a:t>shanghai@infobank.cn</a:t>
            </a:r>
          </a:p>
          <a:p>
            <a:pPr>
              <a:defRPr/>
            </a:pPr>
            <a:r>
              <a:rPr lang="zh-CN" altLang="en-US" sz="1035" dirty="0">
                <a:solidFill>
                  <a:prstClr val="white"/>
                </a:solidFill>
                <a:latin typeface="宋体" panose="02010600030101010101" pitchFamily="2" charset="-122"/>
                <a:sym typeface="Wingdings" panose="05000000000000000000" pitchFamily="2" charset="2"/>
              </a:rPr>
              <a:t>地址：</a:t>
            </a:r>
            <a:r>
              <a:rPr lang="en-US" altLang="zh-CN" sz="1035" dirty="0">
                <a:solidFill>
                  <a:prstClr val="white"/>
                </a:solidFill>
                <a:latin typeface="宋体" panose="02010600030101010101" pitchFamily="2" charset="-122"/>
                <a:sym typeface="Wingdings" panose="05000000000000000000" pitchFamily="2" charset="2"/>
              </a:rPr>
              <a:t> </a:t>
            </a:r>
            <a:r>
              <a:rPr lang="zh-CN" altLang="en-US" sz="1035" dirty="0">
                <a:solidFill>
                  <a:prstClr val="white"/>
                </a:solidFill>
                <a:latin typeface="宋体" panose="02010600030101010101" pitchFamily="2" charset="-122"/>
                <a:sym typeface="Wingdings" panose="05000000000000000000" pitchFamily="2" charset="2"/>
              </a:rPr>
              <a:t>上海市浦东南路</a:t>
            </a:r>
            <a:r>
              <a:rPr lang="en-US" altLang="zh-CN" sz="1035" dirty="0">
                <a:solidFill>
                  <a:prstClr val="white"/>
                </a:solidFill>
                <a:latin typeface="宋体" panose="02010600030101010101" pitchFamily="2" charset="-122"/>
                <a:sym typeface="Wingdings" panose="05000000000000000000" pitchFamily="2" charset="2"/>
              </a:rPr>
              <a:t>1088</a:t>
            </a:r>
            <a:r>
              <a:rPr lang="zh-CN" altLang="en-US" sz="1035" dirty="0">
                <a:solidFill>
                  <a:prstClr val="white"/>
                </a:solidFill>
                <a:latin typeface="宋体" panose="02010600030101010101" pitchFamily="2" charset="-122"/>
                <a:sym typeface="Wingdings" panose="05000000000000000000" pitchFamily="2" charset="2"/>
              </a:rPr>
              <a:t>号中融国际商城</a:t>
            </a:r>
            <a:r>
              <a:rPr lang="en-US" altLang="zh-CN" sz="1035" dirty="0">
                <a:solidFill>
                  <a:prstClr val="white"/>
                </a:solidFill>
                <a:latin typeface="宋体" panose="02010600030101010101" pitchFamily="2" charset="-122"/>
                <a:sym typeface="Wingdings" panose="05000000000000000000" pitchFamily="2" charset="2"/>
              </a:rPr>
              <a:t>1207</a:t>
            </a:r>
            <a:r>
              <a:rPr lang="zh-CN" altLang="en-US" sz="1035" dirty="0">
                <a:solidFill>
                  <a:prstClr val="white"/>
                </a:solidFill>
                <a:latin typeface="宋体" panose="02010600030101010101" pitchFamily="2" charset="-122"/>
                <a:sym typeface="Wingdings" panose="05000000000000000000" pitchFamily="2" charset="2"/>
              </a:rPr>
              <a:t>单元</a:t>
            </a:r>
            <a:endParaRPr lang="en-US" altLang="zh-CN" sz="1035" dirty="0">
              <a:solidFill>
                <a:prstClr val="white"/>
              </a:solidFill>
              <a:latin typeface="宋体" panose="02010600030101010101" pitchFamily="2" charset="-122"/>
              <a:sym typeface="Wingdings" panose="05000000000000000000" pitchFamily="2" charset="2"/>
            </a:endParaRPr>
          </a:p>
          <a:p>
            <a:pPr>
              <a:defRPr/>
            </a:pPr>
            <a:r>
              <a:rPr lang="zh-CN" altLang="en-US" sz="1035" dirty="0">
                <a:solidFill>
                  <a:prstClr val="white"/>
                </a:solidFill>
                <a:latin typeface="宋体" panose="02010600030101010101" pitchFamily="2" charset="-122"/>
                <a:sym typeface="Wingdings" panose="05000000000000000000" pitchFamily="2" charset="2"/>
              </a:rPr>
              <a:t>邮编：</a:t>
            </a:r>
            <a:r>
              <a:rPr lang="en-US" altLang="zh-CN" sz="1035" dirty="0">
                <a:solidFill>
                  <a:prstClr val="white"/>
                </a:solidFill>
                <a:latin typeface="宋体" panose="02010600030101010101" pitchFamily="2" charset="-122"/>
                <a:sym typeface="Wingdings" panose="05000000000000000000" pitchFamily="2" charset="2"/>
              </a:rPr>
              <a:t>200122</a:t>
            </a:r>
            <a:endParaRPr lang="zh-CN" altLang="en-US" sz="1035" dirty="0">
              <a:solidFill>
                <a:prstClr val="white"/>
              </a:solidFill>
              <a:latin typeface="宋体" panose="02010600030101010101" pitchFamily="2" charset="-122"/>
            </a:endParaRPr>
          </a:p>
        </p:txBody>
      </p:sp>
      <p:sp>
        <p:nvSpPr>
          <p:cNvPr id="17" name="文本框 16"/>
          <p:cNvSpPr txBox="1"/>
          <p:nvPr/>
        </p:nvSpPr>
        <p:spPr>
          <a:xfrm>
            <a:off x="6254750" y="5127625"/>
            <a:ext cx="2776538" cy="1208088"/>
          </a:xfrm>
          <a:prstGeom prst="rect">
            <a:avLst/>
          </a:prstGeom>
          <a:noFill/>
        </p:spPr>
        <p:txBody>
          <a:bodyPr>
            <a:spAutoFit/>
          </a:bodyPr>
          <a:lstStyle/>
          <a:p>
            <a:pPr>
              <a:defRPr/>
            </a:pPr>
            <a:r>
              <a:rPr lang="zh-CN" altLang="en-US" sz="1035" dirty="0">
                <a:solidFill>
                  <a:prstClr val="white"/>
                </a:solidFill>
                <a:latin typeface="宋体" panose="02010600030101010101" pitchFamily="2" charset="-122"/>
              </a:rPr>
              <a:t>香港</a:t>
            </a:r>
            <a:endParaRPr lang="en-US" altLang="zh-CN" sz="1035" dirty="0">
              <a:solidFill>
                <a:prstClr val="white"/>
              </a:solidFill>
              <a:latin typeface="宋体" panose="02010600030101010101" pitchFamily="2" charset="-122"/>
            </a:endParaRPr>
          </a:p>
          <a:p>
            <a:pPr>
              <a:defRPr/>
            </a:pPr>
            <a:r>
              <a:rPr lang="zh-CN" altLang="en-US" sz="1035" dirty="0">
                <a:solidFill>
                  <a:prstClr val="white"/>
                </a:solidFill>
                <a:latin typeface="宋体" panose="02010600030101010101" pitchFamily="2" charset="-122"/>
              </a:rPr>
              <a:t>电话：</a:t>
            </a:r>
            <a:r>
              <a:rPr lang="zh-CN" altLang="en-US" sz="1035" dirty="0">
                <a:solidFill>
                  <a:prstClr val="white"/>
                </a:solidFill>
                <a:latin typeface="宋体" panose="02010600030101010101" pitchFamily="2" charset="-122"/>
                <a:sym typeface="Wingdings" panose="05000000000000000000" pitchFamily="2" charset="2"/>
              </a:rPr>
              <a:t>（</a:t>
            </a:r>
            <a:r>
              <a:rPr lang="en-US" altLang="zh-CN" sz="1035" dirty="0">
                <a:solidFill>
                  <a:prstClr val="white"/>
                </a:solidFill>
                <a:latin typeface="宋体" panose="02010600030101010101" pitchFamily="2" charset="-122"/>
                <a:sym typeface="Wingdings" panose="05000000000000000000" pitchFamily="2" charset="2"/>
              </a:rPr>
              <a:t>852</a:t>
            </a:r>
            <a:r>
              <a:rPr lang="zh-CN" altLang="en-US" sz="1035" dirty="0">
                <a:solidFill>
                  <a:prstClr val="white"/>
                </a:solidFill>
                <a:latin typeface="宋体" panose="02010600030101010101" pitchFamily="2" charset="-122"/>
                <a:sym typeface="Wingdings" panose="05000000000000000000" pitchFamily="2" charset="2"/>
              </a:rPr>
              <a:t>）</a:t>
            </a:r>
            <a:r>
              <a:rPr lang="en-US" altLang="zh-CN" sz="1035" dirty="0">
                <a:solidFill>
                  <a:prstClr val="white"/>
                </a:solidFill>
                <a:latin typeface="宋体" panose="02010600030101010101" pitchFamily="2" charset="-122"/>
                <a:sym typeface="Wingdings" panose="05000000000000000000" pitchFamily="2" charset="2"/>
              </a:rPr>
              <a:t>2877 6388</a:t>
            </a:r>
          </a:p>
          <a:p>
            <a:pPr>
              <a:defRPr/>
            </a:pPr>
            <a:r>
              <a:rPr lang="zh-CN" altLang="en-US" sz="1035" dirty="0">
                <a:solidFill>
                  <a:prstClr val="white"/>
                </a:solidFill>
                <a:latin typeface="宋体" panose="02010600030101010101" pitchFamily="2" charset="-122"/>
                <a:sym typeface="Wingdings" panose="05000000000000000000" pitchFamily="2" charset="2"/>
              </a:rPr>
              <a:t>传真：（</a:t>
            </a:r>
            <a:r>
              <a:rPr lang="en-US" altLang="zh-CN" sz="1035" dirty="0">
                <a:solidFill>
                  <a:prstClr val="white"/>
                </a:solidFill>
                <a:latin typeface="宋体" panose="02010600030101010101" pitchFamily="2" charset="-122"/>
                <a:sym typeface="Wingdings" panose="05000000000000000000" pitchFamily="2" charset="2"/>
              </a:rPr>
              <a:t>852</a:t>
            </a:r>
            <a:r>
              <a:rPr lang="zh-CN" altLang="en-US" sz="1035" dirty="0">
                <a:solidFill>
                  <a:prstClr val="white"/>
                </a:solidFill>
                <a:latin typeface="宋体" panose="02010600030101010101" pitchFamily="2" charset="-122"/>
                <a:sym typeface="Wingdings" panose="05000000000000000000" pitchFamily="2" charset="2"/>
              </a:rPr>
              <a:t>）</a:t>
            </a:r>
            <a:r>
              <a:rPr lang="en-US" altLang="zh-CN" sz="1035" dirty="0">
                <a:solidFill>
                  <a:prstClr val="white"/>
                </a:solidFill>
                <a:latin typeface="宋体" panose="02010600030101010101" pitchFamily="2" charset="-122"/>
                <a:sym typeface="Wingdings" panose="05000000000000000000" pitchFamily="2" charset="2"/>
              </a:rPr>
              <a:t>2877 5257</a:t>
            </a:r>
          </a:p>
          <a:p>
            <a:pPr>
              <a:defRPr/>
            </a:pPr>
            <a:r>
              <a:rPr lang="zh-CN" altLang="en-US" sz="1035" dirty="0">
                <a:solidFill>
                  <a:prstClr val="white"/>
                </a:solidFill>
                <a:latin typeface="宋体" panose="02010600030101010101" pitchFamily="2" charset="-122"/>
                <a:sym typeface="Wingdings" panose="05000000000000000000" pitchFamily="2" charset="2"/>
              </a:rPr>
              <a:t>邮箱：  </a:t>
            </a:r>
            <a:r>
              <a:rPr lang="en-US" altLang="zh-CN" sz="1035" dirty="0">
                <a:solidFill>
                  <a:prstClr val="white"/>
                </a:solidFill>
                <a:latin typeface="宋体" panose="02010600030101010101" pitchFamily="2" charset="-122"/>
                <a:sym typeface="Wingdings" panose="05000000000000000000" pitchFamily="2" charset="2"/>
              </a:rPr>
              <a:t>cshk@chinainfobank.com</a:t>
            </a:r>
          </a:p>
          <a:p>
            <a:pPr>
              <a:defRPr/>
            </a:pPr>
            <a:r>
              <a:rPr lang="zh-CN" altLang="en-US" sz="1035" dirty="0">
                <a:solidFill>
                  <a:prstClr val="white"/>
                </a:solidFill>
                <a:latin typeface="宋体" panose="02010600030101010101" pitchFamily="2" charset="-122"/>
                <a:sym typeface="Wingdings" panose="05000000000000000000" pitchFamily="2" charset="2"/>
              </a:rPr>
              <a:t>地址：</a:t>
            </a:r>
            <a:r>
              <a:rPr lang="en-US" altLang="zh-CN" sz="1035" dirty="0">
                <a:solidFill>
                  <a:prstClr val="white"/>
                </a:solidFill>
                <a:latin typeface="宋体" panose="02010600030101010101" pitchFamily="2" charset="-122"/>
                <a:sym typeface="Wingdings" panose="05000000000000000000" pitchFamily="2" charset="2"/>
              </a:rPr>
              <a:t> </a:t>
            </a:r>
            <a:r>
              <a:rPr lang="zh-CN" altLang="en-US" sz="1035" dirty="0">
                <a:solidFill>
                  <a:prstClr val="white"/>
                </a:solidFill>
                <a:latin typeface="宋体" panose="02010600030101010101" pitchFamily="2" charset="-122"/>
                <a:sym typeface="Wingdings" panose="05000000000000000000" pitchFamily="2" charset="2"/>
              </a:rPr>
              <a:t>香港九龙长沙湾永康街</a:t>
            </a:r>
            <a:r>
              <a:rPr lang="en-US" altLang="zh-CN" sz="1035" dirty="0">
                <a:solidFill>
                  <a:prstClr val="white"/>
                </a:solidFill>
                <a:latin typeface="宋体" panose="02010600030101010101" pitchFamily="2" charset="-122"/>
                <a:sym typeface="Wingdings" panose="05000000000000000000" pitchFamily="2" charset="2"/>
              </a:rPr>
              <a:t>51-53</a:t>
            </a:r>
            <a:r>
              <a:rPr lang="zh-CN" altLang="en-US" sz="1035" dirty="0">
                <a:solidFill>
                  <a:prstClr val="white"/>
                </a:solidFill>
                <a:latin typeface="宋体" panose="02010600030101010101" pitchFamily="2" charset="-122"/>
                <a:sym typeface="Wingdings" panose="05000000000000000000" pitchFamily="2" charset="2"/>
              </a:rPr>
              <a:t>号时颖中心</a:t>
            </a:r>
            <a:r>
              <a:rPr lang="en-US" altLang="zh-CN" sz="1035" dirty="0">
                <a:solidFill>
                  <a:prstClr val="white"/>
                </a:solidFill>
                <a:latin typeface="宋体" panose="02010600030101010101" pitchFamily="2" charset="-122"/>
                <a:sym typeface="Wingdings" panose="05000000000000000000" pitchFamily="2" charset="2"/>
              </a:rPr>
              <a:t>15</a:t>
            </a:r>
            <a:r>
              <a:rPr lang="zh-CN" altLang="en-US" sz="1035" dirty="0">
                <a:solidFill>
                  <a:prstClr val="white"/>
                </a:solidFill>
                <a:latin typeface="宋体" panose="02010600030101010101" pitchFamily="2" charset="-122"/>
                <a:sym typeface="Wingdings" panose="05000000000000000000" pitchFamily="2" charset="2"/>
              </a:rPr>
              <a:t>楼</a:t>
            </a:r>
            <a:r>
              <a:rPr lang="en-US" altLang="zh-CN" sz="1035" dirty="0">
                <a:solidFill>
                  <a:prstClr val="white"/>
                </a:solidFill>
                <a:latin typeface="宋体" panose="02010600030101010101" pitchFamily="2" charset="-122"/>
                <a:sym typeface="Wingdings" panose="05000000000000000000" pitchFamily="2" charset="2"/>
              </a:rPr>
              <a:t>3</a:t>
            </a:r>
            <a:r>
              <a:rPr lang="zh-CN" altLang="en-US" sz="1035" dirty="0">
                <a:solidFill>
                  <a:prstClr val="white"/>
                </a:solidFill>
                <a:latin typeface="宋体" panose="02010600030101010101" pitchFamily="2" charset="-122"/>
                <a:sym typeface="Wingdings" panose="05000000000000000000" pitchFamily="2" charset="2"/>
              </a:rPr>
              <a:t>室</a:t>
            </a:r>
            <a:endParaRPr lang="en-US" altLang="zh-CN" sz="1035" dirty="0">
              <a:solidFill>
                <a:prstClr val="white"/>
              </a:solidFill>
              <a:latin typeface="宋体" panose="02010600030101010101" pitchFamily="2" charset="-122"/>
              <a:sym typeface="Wingdings" panose="05000000000000000000" pitchFamily="2" charset="2"/>
            </a:endParaRPr>
          </a:p>
          <a:p>
            <a:pPr>
              <a:defRPr/>
            </a:pPr>
            <a:endParaRPr lang="zh-CN" altLang="en-US" sz="1035" dirty="0">
              <a:solidFill>
                <a:prstClr val="white"/>
              </a:solidFill>
              <a:latin typeface="宋体" panose="02010600030101010101" pitchFamily="2" charset="-122"/>
            </a:endParaRPr>
          </a:p>
        </p:txBody>
      </p:sp>
      <p:sp>
        <p:nvSpPr>
          <p:cNvPr id="18" name="文本框 17"/>
          <p:cNvSpPr txBox="1"/>
          <p:nvPr/>
        </p:nvSpPr>
        <p:spPr>
          <a:xfrm>
            <a:off x="9009063" y="5127625"/>
            <a:ext cx="2979737" cy="1047750"/>
          </a:xfrm>
          <a:prstGeom prst="rect">
            <a:avLst/>
          </a:prstGeom>
          <a:noFill/>
        </p:spPr>
        <p:txBody>
          <a:bodyPr>
            <a:spAutoFit/>
          </a:bodyPr>
          <a:lstStyle/>
          <a:p>
            <a:pPr>
              <a:defRPr/>
            </a:pPr>
            <a:r>
              <a:rPr lang="zh-CN" altLang="en-US" sz="1035" dirty="0">
                <a:solidFill>
                  <a:prstClr val="white"/>
                </a:solidFill>
                <a:latin typeface="宋体" panose="02010600030101010101" pitchFamily="2" charset="-122"/>
              </a:rPr>
              <a:t>硕睿资讯有限公司（台湾独家代理商）</a:t>
            </a:r>
            <a:endParaRPr lang="en-US" altLang="zh-CN" sz="1035" dirty="0">
              <a:solidFill>
                <a:prstClr val="white"/>
              </a:solidFill>
              <a:latin typeface="宋体" panose="02010600030101010101" pitchFamily="2" charset="-122"/>
            </a:endParaRPr>
          </a:p>
          <a:p>
            <a:pPr>
              <a:defRPr/>
            </a:pPr>
            <a:r>
              <a:rPr lang="zh-CN" altLang="en-US" sz="1035" dirty="0">
                <a:solidFill>
                  <a:prstClr val="white"/>
                </a:solidFill>
                <a:latin typeface="宋体" panose="02010600030101010101" pitchFamily="2" charset="-122"/>
              </a:rPr>
              <a:t>电话：</a:t>
            </a:r>
            <a:r>
              <a:rPr lang="zh-CN" altLang="en-US" sz="1035" dirty="0">
                <a:solidFill>
                  <a:prstClr val="white"/>
                </a:solidFill>
                <a:latin typeface="宋体" panose="02010600030101010101" pitchFamily="2" charset="-122"/>
                <a:sym typeface="Wingdings" panose="05000000000000000000" pitchFamily="2" charset="2"/>
              </a:rPr>
              <a:t>（</a:t>
            </a:r>
            <a:r>
              <a:rPr lang="en-US" altLang="zh-CN" sz="1035" dirty="0">
                <a:solidFill>
                  <a:prstClr val="white"/>
                </a:solidFill>
                <a:latin typeface="宋体" panose="02010600030101010101" pitchFamily="2" charset="-122"/>
                <a:sym typeface="Wingdings" panose="05000000000000000000" pitchFamily="2" charset="2"/>
              </a:rPr>
              <a:t>886</a:t>
            </a:r>
            <a:r>
              <a:rPr lang="zh-CN" altLang="en-US" sz="1035" dirty="0">
                <a:solidFill>
                  <a:prstClr val="white"/>
                </a:solidFill>
                <a:latin typeface="宋体" panose="02010600030101010101" pitchFamily="2" charset="-122"/>
                <a:sym typeface="Wingdings" panose="05000000000000000000" pitchFamily="2" charset="2"/>
              </a:rPr>
              <a:t>）</a:t>
            </a:r>
            <a:r>
              <a:rPr lang="en-US" altLang="zh-CN" sz="1035" dirty="0">
                <a:solidFill>
                  <a:prstClr val="white"/>
                </a:solidFill>
                <a:latin typeface="宋体" panose="02010600030101010101" pitchFamily="2" charset="-122"/>
                <a:sym typeface="Wingdings" panose="05000000000000000000" pitchFamily="2" charset="2"/>
              </a:rPr>
              <a:t>-2-8226 8587</a:t>
            </a:r>
          </a:p>
          <a:p>
            <a:pPr>
              <a:defRPr/>
            </a:pPr>
            <a:r>
              <a:rPr lang="zh-CN" altLang="en-US" sz="1035" dirty="0">
                <a:solidFill>
                  <a:prstClr val="white"/>
                </a:solidFill>
                <a:latin typeface="宋体" panose="02010600030101010101" pitchFamily="2" charset="-122"/>
                <a:sym typeface="Wingdings" panose="05000000000000000000" pitchFamily="2" charset="2"/>
              </a:rPr>
              <a:t>传真：（</a:t>
            </a:r>
            <a:r>
              <a:rPr lang="en-US" altLang="zh-CN" sz="1035" dirty="0">
                <a:solidFill>
                  <a:prstClr val="white"/>
                </a:solidFill>
                <a:latin typeface="宋体" panose="02010600030101010101" pitchFamily="2" charset="-122"/>
                <a:sym typeface="Wingdings" panose="05000000000000000000" pitchFamily="2" charset="2"/>
              </a:rPr>
              <a:t>886</a:t>
            </a:r>
            <a:r>
              <a:rPr lang="zh-CN" altLang="en-US" sz="1035" dirty="0">
                <a:solidFill>
                  <a:prstClr val="white"/>
                </a:solidFill>
                <a:latin typeface="宋体" panose="02010600030101010101" pitchFamily="2" charset="-122"/>
                <a:sym typeface="Wingdings" panose="05000000000000000000" pitchFamily="2" charset="2"/>
              </a:rPr>
              <a:t>）</a:t>
            </a:r>
            <a:r>
              <a:rPr lang="en-US" altLang="zh-CN" sz="1035" dirty="0">
                <a:solidFill>
                  <a:prstClr val="white"/>
                </a:solidFill>
                <a:latin typeface="宋体" panose="02010600030101010101" pitchFamily="2" charset="-122"/>
                <a:sym typeface="Wingdings" panose="05000000000000000000" pitchFamily="2" charset="2"/>
              </a:rPr>
              <a:t>-2-8226 5022</a:t>
            </a:r>
          </a:p>
          <a:p>
            <a:pPr>
              <a:defRPr/>
            </a:pPr>
            <a:r>
              <a:rPr lang="zh-CN" altLang="en-US" sz="1035" dirty="0">
                <a:solidFill>
                  <a:prstClr val="white"/>
                </a:solidFill>
                <a:latin typeface="宋体" panose="02010600030101010101" pitchFamily="2" charset="-122"/>
                <a:sym typeface="Wingdings" panose="05000000000000000000" pitchFamily="2" charset="2"/>
              </a:rPr>
              <a:t>邮箱：  </a:t>
            </a:r>
            <a:r>
              <a:rPr lang="en-US" altLang="zh-CN" sz="1035" dirty="0">
                <a:solidFill>
                  <a:prstClr val="white"/>
                </a:solidFill>
                <a:latin typeface="宋体" panose="02010600030101010101" pitchFamily="2" charset="-122"/>
                <a:sym typeface="Wingdings" panose="05000000000000000000" pitchFamily="2" charset="2"/>
              </a:rPr>
              <a:t>services@customer-support.com.tw</a:t>
            </a:r>
          </a:p>
          <a:p>
            <a:pPr>
              <a:defRPr/>
            </a:pPr>
            <a:r>
              <a:rPr lang="zh-CN" altLang="en-US" sz="1035" dirty="0">
                <a:solidFill>
                  <a:prstClr val="white"/>
                </a:solidFill>
                <a:latin typeface="宋体" panose="02010600030101010101" pitchFamily="2" charset="-122"/>
                <a:sym typeface="Wingdings" panose="05000000000000000000" pitchFamily="2" charset="2"/>
              </a:rPr>
              <a:t>地址：</a:t>
            </a:r>
            <a:r>
              <a:rPr lang="en-US" altLang="zh-CN" sz="1035" dirty="0">
                <a:solidFill>
                  <a:prstClr val="white"/>
                </a:solidFill>
                <a:latin typeface="宋体" panose="02010600030101010101" pitchFamily="2" charset="-122"/>
                <a:sym typeface="Wingdings" panose="05000000000000000000" pitchFamily="2" charset="2"/>
              </a:rPr>
              <a:t> </a:t>
            </a:r>
            <a:r>
              <a:rPr lang="zh-CN" altLang="en-US" sz="1035" dirty="0">
                <a:solidFill>
                  <a:prstClr val="white"/>
                </a:solidFill>
                <a:latin typeface="宋体" panose="02010600030101010101" pitchFamily="2" charset="-122"/>
                <a:sym typeface="Wingdings" panose="05000000000000000000" pitchFamily="2" charset="2"/>
              </a:rPr>
              <a:t>台北县中和市建一路</a:t>
            </a:r>
            <a:r>
              <a:rPr lang="en-US" altLang="zh-CN" sz="1035" dirty="0">
                <a:solidFill>
                  <a:prstClr val="white"/>
                </a:solidFill>
                <a:latin typeface="宋体" panose="02010600030101010101" pitchFamily="2" charset="-122"/>
                <a:sym typeface="Wingdings" panose="05000000000000000000" pitchFamily="2" charset="2"/>
              </a:rPr>
              <a:t>166</a:t>
            </a:r>
            <a:r>
              <a:rPr lang="zh-CN" altLang="en-US" sz="1035" dirty="0">
                <a:solidFill>
                  <a:prstClr val="white"/>
                </a:solidFill>
                <a:latin typeface="宋体" panose="02010600030101010101" pitchFamily="2" charset="-122"/>
                <a:sym typeface="Wingdings" panose="05000000000000000000" pitchFamily="2" charset="2"/>
              </a:rPr>
              <a:t>号</a:t>
            </a:r>
            <a:r>
              <a:rPr lang="en-US" altLang="zh-CN" sz="1035" dirty="0">
                <a:solidFill>
                  <a:prstClr val="white"/>
                </a:solidFill>
                <a:latin typeface="宋体" panose="02010600030101010101" pitchFamily="2" charset="-122"/>
                <a:sym typeface="Wingdings" panose="05000000000000000000" pitchFamily="2" charset="2"/>
              </a:rPr>
              <a:t>10</a:t>
            </a:r>
            <a:r>
              <a:rPr lang="zh-CN" altLang="en-US" sz="1035" dirty="0">
                <a:solidFill>
                  <a:prstClr val="white"/>
                </a:solidFill>
                <a:latin typeface="宋体" panose="02010600030101010101" pitchFamily="2" charset="-122"/>
                <a:sym typeface="Wingdings" panose="05000000000000000000" pitchFamily="2" charset="2"/>
              </a:rPr>
              <a:t>楼</a:t>
            </a:r>
            <a:endParaRPr lang="en-US" altLang="zh-CN" sz="1035" dirty="0">
              <a:solidFill>
                <a:prstClr val="white"/>
              </a:solidFill>
              <a:latin typeface="宋体" panose="02010600030101010101" pitchFamily="2" charset="-122"/>
              <a:sym typeface="Wingdings" panose="05000000000000000000" pitchFamily="2" charset="2"/>
            </a:endParaRPr>
          </a:p>
          <a:p>
            <a:pPr>
              <a:defRPr/>
            </a:pPr>
            <a:endParaRPr lang="zh-CN" altLang="en-US" sz="1035" dirty="0">
              <a:solidFill>
                <a:prstClr val="white"/>
              </a:solidFill>
              <a:latin typeface="宋体" panose="02010600030101010101" pitchFamily="2" charset="-122"/>
            </a:endParaRPr>
          </a:p>
        </p:txBody>
      </p:sp>
      <p:grpSp>
        <p:nvGrpSpPr>
          <p:cNvPr id="3" name="组合 20"/>
          <p:cNvGrpSpPr/>
          <p:nvPr/>
        </p:nvGrpSpPr>
        <p:grpSpPr>
          <a:xfrm>
            <a:off x="9127214" y="1900538"/>
            <a:ext cx="2302845" cy="1219153"/>
            <a:chOff x="9703607" y="1615101"/>
            <a:chExt cx="2448272" cy="1296144"/>
          </a:xfrm>
          <a:solidFill>
            <a:srgbClr val="FF9B00"/>
          </a:solidFill>
          <a:effectLst>
            <a:outerShdw blurRad="190500" dist="88900" dir="3300000" sx="102000" sy="102000" algn="ctr" rotWithShape="0">
              <a:schemeClr val="bg1">
                <a:lumMod val="85000"/>
                <a:alpha val="95000"/>
              </a:schemeClr>
            </a:outerShdw>
          </a:effectLst>
        </p:grpSpPr>
        <p:sp>
          <p:nvSpPr>
            <p:cNvPr id="20" name="椭圆 19"/>
            <p:cNvSpPr/>
            <p:nvPr/>
          </p:nvSpPr>
          <p:spPr>
            <a:xfrm>
              <a:off x="9703607" y="1615101"/>
              <a:ext cx="2448272" cy="129614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93">
                <a:solidFill>
                  <a:prstClr val="white"/>
                </a:solidFill>
              </a:endParaRPr>
            </a:p>
          </p:txBody>
        </p:sp>
        <p:pic>
          <p:nvPicPr>
            <p:cNvPr id="19" name="图片 18"/>
            <p:cNvPicPr>
              <a:picLocks noChangeAspect="1"/>
            </p:cNvPicPr>
            <p:nvPr/>
          </p:nvPicPr>
          <p:blipFill>
            <a:blip r:embed="rId2" cstate="print">
              <a:extLst/>
            </a:blip>
            <a:stretch>
              <a:fillRect/>
            </a:stretch>
          </p:blipFill>
          <p:spPr>
            <a:xfrm>
              <a:off x="10135563" y="1961309"/>
              <a:ext cx="1584359" cy="603728"/>
            </a:xfrm>
            <a:prstGeom prst="rect">
              <a:avLst/>
            </a:prstGeom>
            <a:grpFill/>
          </p:spPr>
        </p:pic>
      </p:grpSp>
    </p:spTree>
    <p:extLst>
      <p:ext uri="{BB962C8B-B14F-4D97-AF65-F5344CB8AC3E}">
        <p14:creationId xmlns:p14="http://schemas.microsoft.com/office/powerpoint/2010/main" val="42279245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对象 14">
            <a:hlinkClick r:id="" action="ppaction://ole?verb=0"/>
          </p:cNvPr>
          <p:cNvGraphicFramePr>
            <a:graphicFrameLocks noChangeAspect="1"/>
          </p:cNvGraphicFramePr>
          <p:nvPr>
            <p:extLst>
              <p:ext uri="{D42A27DB-BD31-4B8C-83A1-F6EECF244321}">
                <p14:modId xmlns:p14="http://schemas.microsoft.com/office/powerpoint/2010/main" val="2918423860"/>
              </p:ext>
            </p:extLst>
          </p:nvPr>
        </p:nvGraphicFramePr>
        <p:xfrm>
          <a:off x="4220880" y="317537"/>
          <a:ext cx="10030521" cy="5640995"/>
        </p:xfrm>
        <a:graphic>
          <a:graphicData uri="http://schemas.openxmlformats.org/presentationml/2006/ole">
            <mc:AlternateContent xmlns:mc="http://schemas.openxmlformats.org/markup-compatibility/2006">
              <mc:Choice xmlns:v="urn:schemas-microsoft-com:vml" Requires="v">
                <p:oleObj spid="_x0000_s1047" name="演示文稿" r:id="rId3" imgW="10178623" imgH="5724115" progId="PowerPoint.Show.12">
                  <p:embed/>
                </p:oleObj>
              </mc:Choice>
              <mc:Fallback>
                <p:oleObj name="演示文稿" r:id="rId3" imgW="10178623" imgH="5724115" progId="PowerPoint.Show.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0880" y="317537"/>
                        <a:ext cx="10030521" cy="56409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矩形 10"/>
          <p:cNvSpPr/>
          <p:nvPr/>
        </p:nvSpPr>
        <p:spPr>
          <a:xfrm>
            <a:off x="1116261" y="1135447"/>
            <a:ext cx="5331909" cy="369332"/>
          </a:xfrm>
          <a:prstGeom prst="rect">
            <a:avLst/>
          </a:prstGeom>
        </p:spPr>
        <p:txBody>
          <a:bodyPr wrap="none">
            <a:spAutoFit/>
          </a:bodyPr>
          <a:lstStyle/>
          <a:p>
            <a:r>
              <a:rPr lang="zh-CN" altLang="en-US" b="1" dirty="0">
                <a:ea typeface="微软雅黑" panose="020B0503020204020204" pitchFamily="34" charset="-122"/>
              </a:rPr>
              <a:t>高校财经数据库</a:t>
            </a:r>
            <a:r>
              <a:rPr lang="en-US" altLang="zh-CN" b="1"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事实与数值型的关系型数据库。 </a:t>
            </a:r>
            <a:endParaRPr lang="zh-CN" altLang="en-US" dirty="0"/>
          </a:p>
        </p:txBody>
      </p:sp>
      <p:sp>
        <p:nvSpPr>
          <p:cNvPr id="13" name="矩形 12"/>
          <p:cNvSpPr/>
          <p:nvPr/>
        </p:nvSpPr>
        <p:spPr>
          <a:xfrm>
            <a:off x="1116260" y="2159306"/>
            <a:ext cx="5069769" cy="978729"/>
          </a:xfrm>
          <a:prstGeom prst="rect">
            <a:avLst/>
          </a:prstGeom>
        </p:spPr>
        <p:txBody>
          <a:bodyPr wrap="square">
            <a:spAutoFit/>
          </a:bodyPr>
          <a:lstStyle/>
          <a:p>
            <a:pPr>
              <a:lnSpc>
                <a:spcPct val="120000"/>
              </a:lnSpc>
              <a:spcBef>
                <a:spcPct val="50000"/>
              </a:spcBef>
            </a:pPr>
            <a:r>
              <a:rPr lang="zh-CN" altLang="en-US" sz="1600" b="1" dirty="0">
                <a:latin typeface="微软雅黑" panose="020B0503020204020204" pitchFamily="34" charset="-122"/>
                <a:ea typeface="微软雅黑" panose="020B0503020204020204" pitchFamily="34" charset="-122"/>
              </a:rPr>
              <a:t>BJ</a:t>
            </a:r>
            <a:r>
              <a:rPr lang="zh-CN" altLang="en-US" sz="1600" b="1" dirty="0">
                <a:ea typeface="微软雅黑" panose="020B0503020204020204" pitchFamily="34" charset="-122"/>
              </a:rPr>
              <a:t>INFOBANK</a:t>
            </a:r>
            <a:r>
              <a:rPr lang="zh-CN" altLang="en-US" sz="1600" dirty="0">
                <a:latin typeface="微软雅黑" panose="020B0503020204020204" pitchFamily="34" charset="-122"/>
                <a:ea typeface="微软雅黑" panose="020B0503020204020204" pitchFamily="34" charset="-122"/>
              </a:rPr>
              <a:t>采集来自国内</a:t>
            </a:r>
            <a:r>
              <a:rPr lang="en-US" altLang="zh-CN" sz="1600" dirty="0">
                <a:latin typeface="微软雅黑" panose="020B0503020204020204" pitchFamily="34" charset="-122"/>
                <a:ea typeface="微软雅黑" panose="020B0503020204020204" pitchFamily="34" charset="-122"/>
              </a:rPr>
              <a:t>1400</a:t>
            </a:r>
            <a:r>
              <a:rPr lang="zh-CN" altLang="en-US" sz="1600" dirty="0">
                <a:latin typeface="微软雅黑" panose="020B0503020204020204" pitchFamily="34" charset="-122"/>
                <a:ea typeface="微软雅黑" panose="020B0503020204020204" pitchFamily="34" charset="-122"/>
              </a:rPr>
              <a:t>多家媒体、国外100多家媒体的公开信息，同时与国内百余家官方和行业权威机构合作，为广大用户提供丰富的中文商业信息。</a:t>
            </a:r>
          </a:p>
        </p:txBody>
      </p:sp>
      <p:sp>
        <p:nvSpPr>
          <p:cNvPr id="14" name="矩形 13"/>
          <p:cNvSpPr/>
          <p:nvPr/>
        </p:nvSpPr>
        <p:spPr>
          <a:xfrm>
            <a:off x="1116261" y="3442044"/>
            <a:ext cx="5069769" cy="1323439"/>
          </a:xfrm>
          <a:prstGeom prst="rect">
            <a:avLst/>
          </a:prstGeom>
        </p:spPr>
        <p:txBody>
          <a:bodyPr wrap="square">
            <a:spAutoFit/>
          </a:bodyPr>
          <a:lstStyle/>
          <a:p>
            <a:r>
              <a:rPr lang="zh-CN" altLang="en-US" sz="1600" b="1" dirty="0">
                <a:ea typeface="微软雅黑" panose="020B0503020204020204" pitchFamily="34" charset="-122"/>
              </a:rPr>
              <a:t>BJINFOBANK</a:t>
            </a:r>
            <a:r>
              <a:rPr lang="zh-CN" altLang="en-US" sz="1600" dirty="0">
                <a:latin typeface="微软雅黑" panose="020B0503020204020204" pitchFamily="34" charset="-122"/>
                <a:ea typeface="微软雅黑" panose="020B0503020204020204" pitchFamily="34" charset="-122"/>
              </a:rPr>
              <a:t>由</a:t>
            </a:r>
            <a:r>
              <a:rPr lang="en-US" altLang="zh-CN" sz="1600" dirty="0">
                <a:latin typeface="微软雅黑" panose="020B0503020204020204" pitchFamily="34" charset="-122"/>
                <a:ea typeface="微软雅黑" panose="020B0503020204020204" pitchFamily="34" charset="-122"/>
              </a:rPr>
              <a:t>7</a:t>
            </a:r>
            <a:r>
              <a:rPr lang="zh-CN" altLang="en-US" sz="1600" dirty="0">
                <a:latin typeface="微软雅黑" panose="020B0503020204020204" pitchFamily="34" charset="-122"/>
                <a:ea typeface="微软雅黑" panose="020B0503020204020204" pitchFamily="34" charset="-122"/>
              </a:rPr>
              <a:t>个每日更新的子数据库和历史数据库（包含</a:t>
            </a:r>
            <a:r>
              <a:rPr lang="en-US" altLang="zh-CN" sz="1600" dirty="0">
                <a:latin typeface="微软雅黑" panose="020B0503020204020204" pitchFamily="34" charset="-122"/>
                <a:ea typeface="微软雅黑" panose="020B0503020204020204" pitchFamily="34" charset="-122"/>
              </a:rPr>
              <a:t>7</a:t>
            </a:r>
            <a:r>
              <a:rPr lang="zh-CN" altLang="en-US" sz="1600" dirty="0">
                <a:latin typeface="微软雅黑" panose="020B0503020204020204" pitchFamily="34" charset="-122"/>
                <a:ea typeface="微软雅黑" panose="020B0503020204020204" pitchFamily="34" charset="-122"/>
              </a:rPr>
              <a:t>个子库）两大部分组成，拥有</a:t>
            </a:r>
            <a:r>
              <a:rPr lang="en-US" altLang="zh-CN" sz="1600" dirty="0">
                <a:latin typeface="微软雅黑" panose="020B0503020204020204" pitchFamily="34" charset="-122"/>
                <a:ea typeface="微软雅黑" panose="020B0503020204020204" pitchFamily="34" charset="-122"/>
              </a:rPr>
              <a:t>200</a:t>
            </a:r>
            <a:r>
              <a:rPr lang="zh-CN" altLang="en-US" sz="1600" dirty="0">
                <a:latin typeface="微软雅黑" panose="020B0503020204020204" pitchFamily="34" charset="-122"/>
                <a:ea typeface="微软雅黑" panose="020B0503020204020204" pitchFamily="34" charset="-122"/>
              </a:rPr>
              <a:t>亿的汉字储量，累计包含专业文献超过</a:t>
            </a:r>
            <a:r>
              <a:rPr lang="en-US" altLang="zh-CN" sz="1600" dirty="0">
                <a:latin typeface="微软雅黑" panose="020B0503020204020204" pitchFamily="34" charset="-122"/>
                <a:ea typeface="微软雅黑" panose="020B0503020204020204" pitchFamily="34" charset="-122"/>
              </a:rPr>
              <a:t>2000</a:t>
            </a:r>
            <a:r>
              <a:rPr lang="zh-CN" altLang="en-US" sz="1600" dirty="0">
                <a:latin typeface="微软雅黑" panose="020B0503020204020204" pitchFamily="34" charset="-122"/>
                <a:ea typeface="微软雅黑" panose="020B0503020204020204" pitchFamily="34" charset="-122"/>
              </a:rPr>
              <a:t>万篇，资讯内容涉及19个大类，197个行业，同时还设有特点栏目，满足用户撰写论文，了解行业信息等多样化需求。</a:t>
            </a:r>
            <a:endParaRPr lang="zh-CN" altLang="en-US" sz="1600" dirty="0"/>
          </a:p>
        </p:txBody>
      </p:sp>
    </p:spTree>
    <p:extLst>
      <p:ext uri="{BB962C8B-B14F-4D97-AF65-F5344CB8AC3E}">
        <p14:creationId xmlns:p14="http://schemas.microsoft.com/office/powerpoint/2010/main" val="320854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276225"/>
            <a:ext cx="9372600" cy="1182688"/>
          </a:xfrm>
        </p:spPr>
        <p:txBody>
          <a:bodyPr/>
          <a:lstStyle/>
          <a:p>
            <a:r>
              <a:rPr lang="zh-CN" altLang="en-US" dirty="0" smtClean="0"/>
              <a:t>数据库特点</a:t>
            </a:r>
            <a:endParaRPr lang="zh-CN" altLang="en-US" dirty="0"/>
          </a:p>
        </p:txBody>
      </p:sp>
      <p:sp>
        <p:nvSpPr>
          <p:cNvPr id="6" name="矩形 5"/>
          <p:cNvSpPr/>
          <p:nvPr/>
        </p:nvSpPr>
        <p:spPr>
          <a:xfrm>
            <a:off x="708455" y="1729092"/>
            <a:ext cx="4950940" cy="2008114"/>
          </a:xfrm>
          <a:prstGeom prst="rect">
            <a:avLst/>
          </a:prstGeom>
        </p:spPr>
        <p:txBody>
          <a:bodyPr wrap="square">
            <a:spAutoFit/>
          </a:bodyPr>
          <a:lstStyle/>
          <a:p>
            <a:pPr>
              <a:lnSpc>
                <a:spcPct val="104000"/>
              </a:lnSpc>
              <a:spcBef>
                <a:spcPct val="50000"/>
              </a:spcBef>
              <a:buClr>
                <a:srgbClr val="0000FF"/>
              </a:buClr>
            </a:pPr>
            <a:r>
              <a:rPr lang="zh-CN" altLang="en-US" sz="1600" b="1" dirty="0">
                <a:effectLst>
                  <a:outerShdw blurRad="38100" dist="38100" dir="2700000" algn="tl">
                    <a:srgbClr val="C0C0C0"/>
                  </a:outerShdw>
                </a:effectLst>
                <a:latin typeface="微软雅黑" panose="020B0503020204020204" pitchFamily="34" charset="-122"/>
                <a:ea typeface="微软雅黑" panose="020B0503020204020204" pitchFamily="34" charset="-122"/>
              </a:rPr>
              <a:t>数据全面：    </a:t>
            </a:r>
            <a:endParaRPr lang="en-US" altLang="zh-CN" sz="1600" b="1" dirty="0">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a:lnSpc>
                <a:spcPct val="104000"/>
              </a:lnSpc>
              <a:spcBef>
                <a:spcPct val="50000"/>
              </a:spcBef>
              <a:buClr>
                <a:srgbClr val="0000FF"/>
              </a:buClr>
            </a:pPr>
            <a:r>
              <a:rPr lang="zh-CN" altLang="en-US" sz="1600" dirty="0">
                <a:latin typeface="微软雅黑" panose="020B0503020204020204" pitchFamily="34" charset="-122"/>
                <a:ea typeface="微软雅黑" panose="020B0503020204020204" pitchFamily="34" charset="-122"/>
              </a:rPr>
              <a:t>       收录了中国大陆从中央到地方1</a:t>
            </a:r>
            <a:r>
              <a:rPr lang="en-US" altLang="zh-CN" sz="1600" dirty="0">
                <a:latin typeface="微软雅黑" panose="020B0503020204020204" pitchFamily="34" charset="-122"/>
                <a:ea typeface="微软雅黑" panose="020B0503020204020204" pitchFamily="34" charset="-122"/>
              </a:rPr>
              <a:t>400</a:t>
            </a:r>
            <a:r>
              <a:rPr lang="zh-CN" altLang="en-US" sz="1600" dirty="0">
                <a:latin typeface="微软雅黑" panose="020B0503020204020204" pitchFamily="34" charset="-122"/>
                <a:ea typeface="微软雅黑" panose="020B0503020204020204" pitchFamily="34" charset="-122"/>
              </a:rPr>
              <a:t>多种核心主流媒体，包括报纸、 杂志、学报、书籍和各类年鉴，以及部分海外综合类、财经类报纸，部分政府或民间专业信息机构的宏观经济分析或行业报告，全面反映了全国各地区、各行业的经济动态，部分信息可回溯到1903年。此外还包括部分合作机构提供的专业信息。</a:t>
            </a:r>
            <a:endParaRPr lang="en-US" altLang="zh-CN" sz="1600" dirty="0">
              <a:latin typeface="微软雅黑" panose="020B0503020204020204" pitchFamily="34" charset="-122"/>
              <a:ea typeface="微软雅黑" panose="020B0503020204020204" pitchFamily="34" charset="-122"/>
            </a:endParaRPr>
          </a:p>
        </p:txBody>
      </p:sp>
      <p:sp>
        <p:nvSpPr>
          <p:cNvPr id="7" name="矩形 6"/>
          <p:cNvSpPr/>
          <p:nvPr/>
        </p:nvSpPr>
        <p:spPr>
          <a:xfrm>
            <a:off x="708455" y="4043573"/>
            <a:ext cx="4950940" cy="983731"/>
          </a:xfrm>
          <a:prstGeom prst="rect">
            <a:avLst/>
          </a:prstGeom>
        </p:spPr>
        <p:txBody>
          <a:bodyPr wrap="square">
            <a:spAutoFit/>
          </a:bodyPr>
          <a:lstStyle/>
          <a:p>
            <a:pPr>
              <a:lnSpc>
                <a:spcPct val="104000"/>
              </a:lnSpc>
              <a:spcBef>
                <a:spcPct val="50000"/>
              </a:spcBef>
              <a:buClr>
                <a:srgbClr val="0000FF"/>
              </a:buClr>
            </a:pPr>
            <a:r>
              <a:rPr lang="zh-CN" altLang="en-US" sz="1600" b="1" dirty="0">
                <a:effectLst>
                  <a:outerShdw blurRad="38100" dist="38100" dir="2700000" algn="tl">
                    <a:srgbClr val="C0C0C0"/>
                  </a:outerShdw>
                </a:effectLst>
                <a:latin typeface="微软雅黑" panose="020B0503020204020204" pitchFamily="34" charset="-122"/>
                <a:ea typeface="微软雅黑" panose="020B0503020204020204" pitchFamily="34" charset="-122"/>
              </a:rPr>
              <a:t>学科划分粒度：   </a:t>
            </a:r>
          </a:p>
          <a:p>
            <a:pPr>
              <a:lnSpc>
                <a:spcPct val="104000"/>
              </a:lnSpc>
              <a:spcBef>
                <a:spcPct val="50000"/>
              </a:spcBef>
              <a:buClr>
                <a:srgbClr val="0000FF"/>
              </a:buClr>
            </a:pPr>
            <a:r>
              <a:rPr lang="zh-CN" altLang="en-US" sz="1600" dirty="0">
                <a:latin typeface="微软雅黑" panose="020B0503020204020204" pitchFamily="34" charset="-122"/>
                <a:ea typeface="微软雅黑" panose="020B0503020204020204" pitchFamily="34" charset="-122"/>
              </a:rPr>
              <a:t>       人文社科类数据库，适用于新闻、财经、商业、法律、统计、金融等专业</a:t>
            </a:r>
            <a:r>
              <a:rPr lang="zh-CN" altLang="en-US" sz="1600" dirty="0">
                <a:effectLst>
                  <a:outerShdw blurRad="38100" dist="38100" dir="2700000" algn="tl">
                    <a:srgbClr val="C0C0C0"/>
                  </a:outerShdw>
                </a:effectLst>
                <a:latin typeface="微软雅黑" panose="020B0503020204020204" pitchFamily="34" charset="-122"/>
                <a:ea typeface="微软雅黑" panose="020B0503020204020204" pitchFamily="34" charset="-122"/>
              </a:rPr>
              <a:t>。</a:t>
            </a:r>
          </a:p>
        </p:txBody>
      </p:sp>
      <p:sp>
        <p:nvSpPr>
          <p:cNvPr id="8" name="矩形 7"/>
          <p:cNvSpPr/>
          <p:nvPr/>
        </p:nvSpPr>
        <p:spPr>
          <a:xfrm>
            <a:off x="5799438" y="1728238"/>
            <a:ext cx="5469924" cy="1790234"/>
          </a:xfrm>
          <a:prstGeom prst="rect">
            <a:avLst/>
          </a:prstGeom>
        </p:spPr>
        <p:txBody>
          <a:bodyPr wrap="square">
            <a:spAutoFit/>
          </a:bodyPr>
          <a:lstStyle/>
          <a:p>
            <a:pPr>
              <a:lnSpc>
                <a:spcPts val="2000"/>
              </a:lnSpc>
              <a:spcBef>
                <a:spcPct val="50000"/>
              </a:spcBef>
              <a:buClr>
                <a:srgbClr val="0000FF"/>
              </a:buClr>
            </a:pPr>
            <a:r>
              <a:rPr lang="zh-CN" altLang="en-US" sz="1600" b="1" dirty="0">
                <a:effectLst>
                  <a:outerShdw blurRad="38100" dist="38100" dir="2700000" algn="tl">
                    <a:srgbClr val="C0C0C0"/>
                  </a:outerShdw>
                </a:effectLst>
                <a:latin typeface="微软雅黑" panose="020B0503020204020204" pitchFamily="34" charset="-122"/>
                <a:ea typeface="微软雅黑" panose="020B0503020204020204" pitchFamily="34" charset="-122"/>
              </a:rPr>
              <a:t>文献类别和检索方式：</a:t>
            </a:r>
            <a:endParaRPr lang="en-US" altLang="zh-CN" sz="1600" b="1" dirty="0">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a:lnSpc>
                <a:spcPts val="2000"/>
              </a:lnSpc>
              <a:spcBef>
                <a:spcPct val="50000"/>
              </a:spcBef>
              <a:buClr>
                <a:srgbClr val="0000FF"/>
              </a:buClr>
            </a:pPr>
            <a:r>
              <a:rPr lang="en-US" altLang="zh-CN" sz="1600" b="1" dirty="0">
                <a:effectLst>
                  <a:outerShdw blurRad="38100" dist="38100" dir="2700000" algn="tl">
                    <a:srgbClr val="C0C0C0"/>
                  </a:outerShdw>
                </a:effectLst>
                <a:latin typeface="微软雅黑" panose="020B0503020204020204" pitchFamily="34" charset="-122"/>
                <a:ea typeface="微软雅黑" panose="020B0503020204020204" pitchFamily="34" charset="-122"/>
              </a:rPr>
              <a:t>        </a:t>
            </a:r>
            <a:r>
              <a:rPr lang="zh-CN" altLang="en-US" sz="1600" dirty="0">
                <a:effectLst>
                  <a:outerShdw blurRad="38100" dist="38100" dir="2700000" algn="tl">
                    <a:srgbClr val="C0C0C0"/>
                  </a:outerShdw>
                </a:effectLst>
                <a:latin typeface="微软雅黑" panose="020B0503020204020204" pitchFamily="34" charset="-122"/>
                <a:ea typeface="微软雅黑" panose="020B0503020204020204" pitchFamily="34" charset="-122"/>
              </a:rPr>
              <a:t>BJ</a:t>
            </a:r>
            <a:r>
              <a:rPr lang="en-US" altLang="zh-CN" sz="1600" dirty="0">
                <a:ea typeface="微软雅黑" panose="020B0503020204020204" pitchFamily="34" charset="-122"/>
              </a:rPr>
              <a:t>INFOBANK</a:t>
            </a:r>
            <a:r>
              <a:rPr lang="zh-CN" altLang="en-US" sz="1600" dirty="0">
                <a:latin typeface="微软雅黑" panose="020B0503020204020204" pitchFamily="34" charset="-122"/>
                <a:ea typeface="微软雅黑" panose="020B0503020204020204" pitchFamily="34" charset="-122"/>
              </a:rPr>
              <a:t>平台提供的均为二次文献。</a:t>
            </a:r>
            <a:endParaRPr lang="en-US" altLang="zh-CN" sz="1600" dirty="0">
              <a:latin typeface="微软雅黑" panose="020B0503020204020204" pitchFamily="34" charset="-122"/>
              <a:ea typeface="微软雅黑" panose="020B0503020204020204" pitchFamily="34" charset="-122"/>
            </a:endParaRPr>
          </a:p>
          <a:p>
            <a:pPr>
              <a:lnSpc>
                <a:spcPts val="2000"/>
              </a:lnSpc>
              <a:spcBef>
                <a:spcPct val="50000"/>
              </a:spcBef>
              <a:buClr>
                <a:srgbClr val="0000FF"/>
              </a:buClr>
            </a:pP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检索方式分为简易检索（直接查询），专业检索，二次检索，并库查询</a:t>
            </a:r>
            <a:endParaRPr lang="en-US" altLang="zh-CN" sz="1600" dirty="0">
              <a:latin typeface="微软雅黑" panose="020B0503020204020204" pitchFamily="34" charset="-122"/>
              <a:ea typeface="微软雅黑" panose="020B0503020204020204" pitchFamily="34" charset="-122"/>
            </a:endParaRPr>
          </a:p>
          <a:p>
            <a:pPr>
              <a:lnSpc>
                <a:spcPts val="2000"/>
              </a:lnSpc>
              <a:spcBef>
                <a:spcPct val="50000"/>
              </a:spcBef>
              <a:buClr>
                <a:srgbClr val="0000FF"/>
              </a:buClr>
            </a:pP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千万篇文献秒级全文检索</a:t>
            </a:r>
          </a:p>
        </p:txBody>
      </p:sp>
      <p:sp>
        <p:nvSpPr>
          <p:cNvPr id="9" name="矩形 8"/>
          <p:cNvSpPr/>
          <p:nvPr/>
        </p:nvSpPr>
        <p:spPr>
          <a:xfrm>
            <a:off x="5799438" y="3659830"/>
            <a:ext cx="5469924" cy="1000274"/>
          </a:xfrm>
          <a:prstGeom prst="rect">
            <a:avLst/>
          </a:prstGeom>
        </p:spPr>
        <p:txBody>
          <a:bodyPr wrap="square">
            <a:spAutoFit/>
          </a:bodyPr>
          <a:lstStyle/>
          <a:p>
            <a:pPr>
              <a:lnSpc>
                <a:spcPts val="2000"/>
              </a:lnSpc>
              <a:spcBef>
                <a:spcPct val="50000"/>
              </a:spcBef>
              <a:buClr>
                <a:srgbClr val="0000FF"/>
              </a:buClr>
            </a:pPr>
            <a:r>
              <a:rPr lang="zh-CN" altLang="en-US" sz="1600" b="1" dirty="0">
                <a:effectLst>
                  <a:outerShdw blurRad="38100" dist="38100" dir="2700000" algn="tl">
                    <a:srgbClr val="C0C0C0"/>
                  </a:outerShdw>
                </a:effectLst>
                <a:latin typeface="微软雅黑" panose="020B0503020204020204" pitchFamily="34" charset="-122"/>
                <a:ea typeface="微软雅黑" panose="020B0503020204020204" pitchFamily="34" charset="-122"/>
              </a:rPr>
              <a:t>数据库最小订购单元：</a:t>
            </a:r>
            <a:endParaRPr lang="en-US" altLang="zh-CN" sz="1600" b="1" dirty="0">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a:lnSpc>
                <a:spcPts val="2000"/>
              </a:lnSpc>
              <a:spcBef>
                <a:spcPct val="50000"/>
              </a:spcBef>
              <a:buClr>
                <a:srgbClr val="0000FF"/>
              </a:buClr>
            </a:pPr>
            <a:r>
              <a:rPr lang="en-US" altLang="zh-CN" sz="1600" b="1" dirty="0">
                <a:effectLst>
                  <a:outerShdw blurRad="38100" dist="38100" dir="2700000" algn="tl">
                    <a:srgbClr val="C0C0C0"/>
                  </a:outerShdw>
                </a:effectLst>
                <a:latin typeface="微软雅黑" panose="020B0503020204020204" pitchFamily="34" charset="-122"/>
                <a:ea typeface="微软雅黑" panose="020B0503020204020204" pitchFamily="34" charset="-122"/>
              </a:rPr>
              <a:t>        </a:t>
            </a:r>
            <a:r>
              <a:rPr lang="en-US" altLang="zh-CN" sz="1600" dirty="0">
                <a:effectLst>
                  <a:outerShdw blurRad="38100" dist="38100" dir="2700000" algn="tl">
                    <a:srgbClr val="C0C0C0"/>
                  </a:outerShdw>
                </a:effectLst>
                <a:latin typeface="微软雅黑" panose="020B0503020204020204" pitchFamily="34" charset="-122"/>
                <a:ea typeface="微软雅黑" panose="020B0503020204020204" pitchFamily="34" charset="-122"/>
              </a:rPr>
              <a:t>14</a:t>
            </a:r>
            <a:r>
              <a:rPr lang="zh-CN" altLang="en-US" sz="1600" dirty="0">
                <a:effectLst>
                  <a:outerShdw blurRad="38100" dist="38100" dir="2700000" algn="tl">
                    <a:srgbClr val="C0C0C0"/>
                  </a:outerShdw>
                </a:effectLst>
                <a:latin typeface="微软雅黑" panose="020B0503020204020204" pitchFamily="34" charset="-122"/>
                <a:ea typeface="微软雅黑" panose="020B0503020204020204" pitchFamily="34" charset="-122"/>
              </a:rPr>
              <a:t>个字库作为一个整体库采购，分为远程锁定</a:t>
            </a:r>
            <a:r>
              <a:rPr lang="en-US" altLang="zh-CN" sz="1600" dirty="0">
                <a:effectLst>
                  <a:outerShdw blurRad="38100" dist="38100" dir="2700000" algn="tl">
                    <a:srgbClr val="C0C0C0"/>
                  </a:outerShdw>
                </a:effectLst>
                <a:latin typeface="微软雅黑" panose="020B0503020204020204" pitchFamily="34" charset="-122"/>
                <a:ea typeface="微软雅黑" panose="020B0503020204020204" pitchFamily="34" charset="-122"/>
              </a:rPr>
              <a:t>IP</a:t>
            </a:r>
            <a:r>
              <a:rPr lang="zh-CN" altLang="en-US" sz="1600" dirty="0">
                <a:effectLst>
                  <a:outerShdw blurRad="38100" dist="38100" dir="2700000" algn="tl">
                    <a:srgbClr val="C0C0C0"/>
                  </a:outerShdw>
                </a:effectLst>
                <a:latin typeface="微软雅黑" panose="020B0503020204020204" pitchFamily="34" charset="-122"/>
                <a:ea typeface="微软雅黑" panose="020B0503020204020204" pitchFamily="34" charset="-122"/>
              </a:rPr>
              <a:t>和镜像服务两种方式</a:t>
            </a:r>
          </a:p>
        </p:txBody>
      </p:sp>
      <p:sp>
        <p:nvSpPr>
          <p:cNvPr id="10" name="矩形 9"/>
          <p:cNvSpPr/>
          <p:nvPr/>
        </p:nvSpPr>
        <p:spPr>
          <a:xfrm>
            <a:off x="5799438" y="4801463"/>
            <a:ext cx="5469924" cy="1000274"/>
          </a:xfrm>
          <a:prstGeom prst="rect">
            <a:avLst/>
          </a:prstGeom>
        </p:spPr>
        <p:txBody>
          <a:bodyPr wrap="square">
            <a:spAutoFit/>
          </a:bodyPr>
          <a:lstStyle/>
          <a:p>
            <a:pPr>
              <a:lnSpc>
                <a:spcPts val="2000"/>
              </a:lnSpc>
              <a:spcBef>
                <a:spcPct val="50000"/>
              </a:spcBef>
              <a:buClr>
                <a:srgbClr val="0000FF"/>
              </a:buClr>
            </a:pPr>
            <a:r>
              <a:rPr lang="zh-CN" altLang="en-US" sz="1600" b="1" dirty="0">
                <a:effectLst>
                  <a:outerShdw blurRad="38100" dist="38100" dir="2700000" algn="tl">
                    <a:srgbClr val="C0C0C0"/>
                  </a:outerShdw>
                </a:effectLst>
                <a:latin typeface="微软雅黑" panose="020B0503020204020204" pitchFamily="34" charset="-122"/>
                <a:ea typeface="微软雅黑" panose="020B0503020204020204" pitchFamily="34" charset="-122"/>
              </a:rPr>
              <a:t>客户服务支持  </a:t>
            </a:r>
            <a:r>
              <a:rPr lang="en-US" altLang="zh-CN" sz="1600" b="1" dirty="0">
                <a:effectLst>
                  <a:outerShdw blurRad="38100" dist="38100" dir="2700000" algn="tl">
                    <a:srgbClr val="C0C0C0"/>
                  </a:outerShdw>
                </a:effectLst>
                <a:latin typeface="微软雅黑" panose="020B0503020204020204" pitchFamily="34" charset="-122"/>
                <a:ea typeface="微软雅黑" panose="020B0503020204020204" pitchFamily="34" charset="-122"/>
              </a:rPr>
              <a:t>:      </a:t>
            </a:r>
          </a:p>
          <a:p>
            <a:pPr>
              <a:lnSpc>
                <a:spcPts val="2000"/>
              </a:lnSpc>
              <a:spcBef>
                <a:spcPct val="50000"/>
              </a:spcBef>
              <a:buClr>
                <a:srgbClr val="0000FF"/>
              </a:buClr>
            </a:pPr>
            <a:r>
              <a:rPr lang="zh-CN" altLang="en-US" sz="1600" dirty="0">
                <a:effectLst>
                  <a:outerShdw blurRad="38100" dist="38100" dir="2700000" algn="tl">
                    <a:srgbClr val="C0C0C0"/>
                  </a:outerShdw>
                </a:effectLst>
                <a:latin typeface="微软雅黑" panose="020B0503020204020204" pitchFamily="34" charset="-122"/>
                <a:ea typeface="微软雅黑" panose="020B0503020204020204" pitchFamily="34" charset="-122"/>
              </a:rPr>
              <a:t>       主动走访客户，提供</a:t>
            </a:r>
            <a:r>
              <a:rPr lang="en-US" altLang="zh-CN" sz="1600" dirty="0">
                <a:effectLst>
                  <a:outerShdw blurRad="38100" dist="38100" dir="2700000" algn="tl">
                    <a:srgbClr val="C0C0C0"/>
                  </a:outerShdw>
                </a:effectLst>
                <a:latin typeface="微软雅黑" panose="020B0503020204020204" pitchFamily="34" charset="-122"/>
                <a:ea typeface="微软雅黑" panose="020B0503020204020204" pitchFamily="34" charset="-122"/>
              </a:rPr>
              <a:t>COUNTER</a:t>
            </a:r>
            <a:r>
              <a:rPr lang="zh-CN" altLang="en-US" sz="1600" dirty="0">
                <a:effectLst>
                  <a:outerShdw blurRad="38100" dist="38100" dir="2700000" algn="tl">
                    <a:srgbClr val="C0C0C0"/>
                  </a:outerShdw>
                </a:effectLst>
                <a:latin typeface="微软雅黑" panose="020B0503020204020204" pitchFamily="34" charset="-122"/>
                <a:ea typeface="微软雅黑" panose="020B0503020204020204" pitchFamily="34" charset="-122"/>
              </a:rPr>
              <a:t>标准使用统计，及时解决问题反馈，为用户提供定期培训，</a:t>
            </a:r>
            <a:r>
              <a:rPr lang="zh-CN" altLang="en-US" sz="1600" dirty="0" smtClean="0">
                <a:effectLst>
                  <a:outerShdw blurRad="38100" dist="38100" dir="2700000" algn="tl">
                    <a:srgbClr val="C0C0C0"/>
                  </a:outerShdw>
                </a:effectLst>
                <a:latin typeface="微软雅黑" panose="020B0503020204020204" pitchFamily="34" charset="-122"/>
                <a:ea typeface="微软雅黑" panose="020B0503020204020204" pitchFamily="34" charset="-122"/>
              </a:rPr>
              <a:t>并提供有限代查服务。</a:t>
            </a:r>
            <a:endParaRPr lang="zh-CN" altLang="en-US" sz="1600" dirty="0"/>
          </a:p>
        </p:txBody>
      </p:sp>
    </p:spTree>
    <p:extLst>
      <p:ext uri="{BB962C8B-B14F-4D97-AF65-F5344CB8AC3E}">
        <p14:creationId xmlns:p14="http://schemas.microsoft.com/office/powerpoint/2010/main" val="776680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276225"/>
            <a:ext cx="9372600" cy="1182688"/>
          </a:xfrm>
        </p:spPr>
        <p:txBody>
          <a:bodyPr/>
          <a:lstStyle/>
          <a:p>
            <a:r>
              <a:rPr lang="zh-CN" altLang="en-US" dirty="0" smtClean="0"/>
              <a:t>主要信息源</a:t>
            </a:r>
            <a:endParaRPr lang="zh-CN" altLang="en-US" dirty="0"/>
          </a:p>
        </p:txBody>
      </p:sp>
      <p:sp>
        <p:nvSpPr>
          <p:cNvPr id="3" name="矩形 2"/>
          <p:cNvSpPr/>
          <p:nvPr/>
        </p:nvSpPr>
        <p:spPr>
          <a:xfrm>
            <a:off x="1029729" y="2026563"/>
            <a:ext cx="6318421" cy="3637919"/>
          </a:xfrm>
          <a:prstGeom prst="rect">
            <a:avLst/>
          </a:prstGeom>
        </p:spPr>
        <p:txBody>
          <a:bodyPr wrap="square">
            <a:spAutoFit/>
          </a:bodyPr>
          <a:lstStyle/>
          <a:p>
            <a:pPr>
              <a:lnSpc>
                <a:spcPct val="90000"/>
              </a:lnSpc>
              <a:buFontTx/>
              <a:buNone/>
            </a:pPr>
            <a:r>
              <a:rPr lang="zh-CN" altLang="en-US" sz="1600" dirty="0">
                <a:latin typeface="微软雅黑" panose="020B0503020204020204" pitchFamily="34" charset="-122"/>
                <a:ea typeface="微软雅黑" panose="020B0503020204020204" pitchFamily="34" charset="-122"/>
              </a:rPr>
              <a:t>一、按地域分：</a:t>
            </a:r>
          </a:p>
          <a:p>
            <a:pPr>
              <a:lnSpc>
                <a:spcPct val="90000"/>
              </a:lnSpc>
              <a:buFontTx/>
              <a:buNone/>
            </a:pP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国内媒体1,</a:t>
            </a:r>
            <a:r>
              <a:rPr lang="en-US" altLang="zh-CN" sz="1600" dirty="0">
                <a:latin typeface="微软雅黑" panose="020B0503020204020204" pitchFamily="34" charset="-122"/>
                <a:ea typeface="微软雅黑" panose="020B0503020204020204" pitchFamily="34" charset="-122"/>
              </a:rPr>
              <a:t>252</a:t>
            </a:r>
            <a:r>
              <a:rPr lang="zh-CN" altLang="en-US" sz="1600" dirty="0">
                <a:latin typeface="微软雅黑" panose="020B0503020204020204" pitchFamily="34" charset="-122"/>
                <a:ea typeface="微软雅黑" panose="020B0503020204020204" pitchFamily="34" charset="-122"/>
              </a:rPr>
              <a:t>家</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国外媒体</a:t>
            </a:r>
            <a:r>
              <a:rPr lang="en-US" altLang="zh-CN" sz="1600" dirty="0">
                <a:latin typeface="微软雅黑" panose="020B0503020204020204" pitchFamily="34" charset="-122"/>
                <a:ea typeface="微软雅黑" panose="020B0503020204020204" pitchFamily="34" charset="-122"/>
              </a:rPr>
              <a:t>112</a:t>
            </a:r>
            <a:r>
              <a:rPr lang="zh-CN" altLang="en-US" sz="1600" dirty="0">
                <a:latin typeface="微软雅黑" panose="020B0503020204020204" pitchFamily="34" charset="-122"/>
                <a:ea typeface="微软雅黑" panose="020B0503020204020204" pitchFamily="34" charset="-122"/>
              </a:rPr>
              <a:t>家</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台港澳媒体10</a:t>
            </a:r>
            <a:r>
              <a:rPr lang="en-US" altLang="zh-CN" sz="1600" dirty="0">
                <a:latin typeface="微软雅黑" panose="020B0503020204020204" pitchFamily="34" charset="-122"/>
                <a:ea typeface="微软雅黑" panose="020B0503020204020204" pitchFamily="34" charset="-122"/>
              </a:rPr>
              <a:t>0</a:t>
            </a:r>
            <a:r>
              <a:rPr lang="zh-CN" altLang="en-US" sz="1600" dirty="0">
                <a:latin typeface="微软雅黑" panose="020B0503020204020204" pitchFamily="34" charset="-122"/>
                <a:ea typeface="微软雅黑" panose="020B0503020204020204" pitchFamily="34" charset="-122"/>
              </a:rPr>
              <a:t>家</a:t>
            </a:r>
          </a:p>
          <a:p>
            <a:pPr>
              <a:lnSpc>
                <a:spcPct val="90000"/>
              </a:lnSpc>
              <a:buFontTx/>
              <a:buNone/>
            </a:pPr>
            <a:r>
              <a:rPr lang="zh-CN" altLang="en-US" sz="1600" dirty="0">
                <a:latin typeface="微软雅黑" panose="020B0503020204020204" pitchFamily="34" charset="-122"/>
                <a:ea typeface="微软雅黑" panose="020B0503020204020204" pitchFamily="34" charset="-122"/>
              </a:rPr>
              <a:t>二、按媒介分：</a:t>
            </a:r>
          </a:p>
          <a:p>
            <a:pPr>
              <a:lnSpc>
                <a:spcPct val="90000"/>
              </a:lnSpc>
              <a:buFontTx/>
              <a:buNone/>
            </a:pP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1、平面媒体61</a:t>
            </a:r>
            <a:r>
              <a:rPr lang="en-US" altLang="zh-CN" sz="1600" dirty="0">
                <a:latin typeface="微软雅黑" panose="020B0503020204020204" pitchFamily="34" charset="-122"/>
                <a:ea typeface="微软雅黑" panose="020B0503020204020204" pitchFamily="34" charset="-122"/>
              </a:rPr>
              <a:t>4</a:t>
            </a:r>
            <a:r>
              <a:rPr lang="zh-CN" altLang="en-US" sz="1600" dirty="0">
                <a:latin typeface="微软雅黑" panose="020B0503020204020204" pitchFamily="34" charset="-122"/>
                <a:ea typeface="微软雅黑" panose="020B0503020204020204" pitchFamily="34" charset="-122"/>
              </a:rPr>
              <a:t>家：</a:t>
            </a:r>
          </a:p>
          <a:p>
            <a:pPr>
              <a:lnSpc>
                <a:spcPct val="90000"/>
              </a:lnSpc>
              <a:buFontTx/>
              <a:buNone/>
            </a:pP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（1）报纸4</a:t>
            </a:r>
            <a:r>
              <a:rPr lang="en-US" altLang="zh-CN" sz="1600" dirty="0">
                <a:latin typeface="微软雅黑" panose="020B0503020204020204" pitchFamily="34" charset="-122"/>
                <a:ea typeface="微软雅黑" panose="020B0503020204020204" pitchFamily="34" charset="-122"/>
              </a:rPr>
              <a:t>90</a:t>
            </a:r>
            <a:r>
              <a:rPr lang="zh-CN" altLang="en-US" sz="1600" dirty="0">
                <a:latin typeface="微软雅黑" panose="020B0503020204020204" pitchFamily="34" charset="-122"/>
                <a:ea typeface="微软雅黑" panose="020B0503020204020204" pitchFamily="34" charset="-122"/>
              </a:rPr>
              <a:t>家：其中国内4</a:t>
            </a:r>
            <a:r>
              <a:rPr lang="en-US" altLang="zh-CN" sz="1600" dirty="0">
                <a:latin typeface="微软雅黑" panose="020B0503020204020204" pitchFamily="34" charset="-122"/>
                <a:ea typeface="微软雅黑" panose="020B0503020204020204" pitchFamily="34" charset="-122"/>
              </a:rPr>
              <a:t>28</a:t>
            </a:r>
            <a:r>
              <a:rPr lang="zh-CN" altLang="en-US" sz="1600" dirty="0">
                <a:latin typeface="微软雅黑" panose="020B0503020204020204" pitchFamily="34" charset="-122"/>
                <a:ea typeface="微软雅黑" panose="020B0503020204020204" pitchFamily="34" charset="-122"/>
              </a:rPr>
              <a:t>家</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国外</a:t>
            </a:r>
            <a:r>
              <a:rPr lang="en-US" altLang="zh-CN" sz="1600" dirty="0">
                <a:latin typeface="微软雅黑" panose="020B0503020204020204" pitchFamily="34" charset="-122"/>
                <a:ea typeface="微软雅黑" panose="020B0503020204020204" pitchFamily="34" charset="-122"/>
              </a:rPr>
              <a:t>62</a:t>
            </a:r>
            <a:r>
              <a:rPr lang="zh-CN" altLang="en-US" sz="1600" dirty="0">
                <a:latin typeface="微软雅黑" panose="020B0503020204020204" pitchFamily="34" charset="-122"/>
                <a:ea typeface="微软雅黑" panose="020B0503020204020204" pitchFamily="34" charset="-122"/>
              </a:rPr>
              <a:t>家</a:t>
            </a:r>
          </a:p>
          <a:p>
            <a:pPr>
              <a:lnSpc>
                <a:spcPct val="90000"/>
              </a:lnSpc>
              <a:buFontTx/>
              <a:buNone/>
            </a:pP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（2）杂志1</a:t>
            </a:r>
            <a:r>
              <a:rPr lang="en-US" altLang="zh-CN" sz="1600" dirty="0">
                <a:latin typeface="微软雅黑" panose="020B0503020204020204" pitchFamily="34" charset="-122"/>
                <a:ea typeface="微软雅黑" panose="020B0503020204020204" pitchFamily="34" charset="-122"/>
              </a:rPr>
              <a:t>28</a:t>
            </a:r>
            <a:r>
              <a:rPr lang="zh-CN" altLang="en-US" sz="1600" dirty="0">
                <a:latin typeface="微软雅黑" panose="020B0503020204020204" pitchFamily="34" charset="-122"/>
                <a:ea typeface="微软雅黑" panose="020B0503020204020204" pitchFamily="34" charset="-122"/>
              </a:rPr>
              <a:t>家：</a:t>
            </a:r>
            <a:r>
              <a:rPr lang="en-US" altLang="zh-CN" sz="1600" dirty="0" err="1">
                <a:latin typeface="微软雅黑" panose="020B0503020204020204" pitchFamily="34" charset="-122"/>
                <a:ea typeface="微软雅黑" panose="020B0503020204020204" pitchFamily="34" charset="-122"/>
              </a:rPr>
              <a:t>其中国内</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93</a:t>
            </a:r>
            <a:r>
              <a:rPr lang="zh-CN" altLang="en-US" sz="1600" dirty="0">
                <a:latin typeface="微软雅黑" panose="020B0503020204020204" pitchFamily="34" charset="-122"/>
                <a:ea typeface="微软雅黑" panose="020B0503020204020204" pitchFamily="34" charset="-122"/>
              </a:rPr>
              <a:t>家</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国外</a:t>
            </a:r>
            <a:r>
              <a:rPr lang="en-US" altLang="zh-CN" sz="1600" dirty="0">
                <a:latin typeface="微软雅黑" panose="020B0503020204020204" pitchFamily="34" charset="-122"/>
                <a:ea typeface="微软雅黑" panose="020B0503020204020204" pitchFamily="34" charset="-122"/>
              </a:rPr>
              <a:t>31</a:t>
            </a:r>
            <a:r>
              <a:rPr lang="zh-CN" altLang="en-US" sz="1600" dirty="0">
                <a:latin typeface="微软雅黑" panose="020B0503020204020204" pitchFamily="34" charset="-122"/>
                <a:ea typeface="微软雅黑" panose="020B0503020204020204" pitchFamily="34" charset="-122"/>
              </a:rPr>
              <a:t>家</a:t>
            </a:r>
          </a:p>
          <a:p>
            <a:pPr>
              <a:lnSpc>
                <a:spcPct val="90000"/>
              </a:lnSpc>
              <a:buFontTx/>
              <a:buNone/>
            </a:pP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2、网络媒体</a:t>
            </a:r>
            <a:r>
              <a:rPr lang="en-US" altLang="zh-CN" sz="1600" dirty="0">
                <a:latin typeface="微软雅黑" panose="020B0503020204020204" pitchFamily="34" charset="-122"/>
                <a:ea typeface="微软雅黑" panose="020B0503020204020204" pitchFamily="34" charset="-122"/>
              </a:rPr>
              <a:t>850</a:t>
            </a:r>
            <a:r>
              <a:rPr lang="zh-CN" altLang="en-US" sz="1600" dirty="0">
                <a:latin typeface="微软雅黑" panose="020B0503020204020204" pitchFamily="34" charset="-122"/>
                <a:ea typeface="微软雅黑" panose="020B0503020204020204" pitchFamily="34" charset="-122"/>
              </a:rPr>
              <a:t>家：</a:t>
            </a:r>
          </a:p>
          <a:p>
            <a:pPr>
              <a:lnSpc>
                <a:spcPct val="90000"/>
              </a:lnSpc>
              <a:buFontTx/>
              <a:buNone/>
            </a:pP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（1）国内网站</a:t>
            </a:r>
            <a:r>
              <a:rPr lang="en-US" altLang="zh-CN" sz="1600" dirty="0">
                <a:latin typeface="微软雅黑" panose="020B0503020204020204" pitchFamily="34" charset="-122"/>
                <a:ea typeface="微软雅黑" panose="020B0503020204020204" pitchFamily="34" charset="-122"/>
              </a:rPr>
              <a:t>668</a:t>
            </a:r>
            <a:r>
              <a:rPr lang="zh-CN" altLang="en-US" sz="1600" dirty="0">
                <a:latin typeface="微软雅黑" panose="020B0503020204020204" pitchFamily="34" charset="-122"/>
                <a:ea typeface="微软雅黑" panose="020B0503020204020204" pitchFamily="34" charset="-122"/>
              </a:rPr>
              <a:t>家</a:t>
            </a:r>
          </a:p>
          <a:p>
            <a:pPr>
              <a:lnSpc>
                <a:spcPct val="90000"/>
              </a:lnSpc>
              <a:buFontTx/>
              <a:buNone/>
            </a:pP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（2）国外中文网站</a:t>
            </a:r>
            <a:r>
              <a:rPr lang="en-US" altLang="zh-CN" sz="1600" dirty="0">
                <a:latin typeface="微软雅黑" panose="020B0503020204020204" pitchFamily="34" charset="-122"/>
                <a:ea typeface="微软雅黑" panose="020B0503020204020204" pitchFamily="34" charset="-122"/>
              </a:rPr>
              <a:t>76</a:t>
            </a:r>
            <a:r>
              <a:rPr lang="zh-CN" altLang="en-US" sz="1600" dirty="0">
                <a:latin typeface="微软雅黑" panose="020B0503020204020204" pitchFamily="34" charset="-122"/>
                <a:ea typeface="微软雅黑" panose="020B0503020204020204" pitchFamily="34" charset="-122"/>
              </a:rPr>
              <a:t>家</a:t>
            </a:r>
          </a:p>
          <a:p>
            <a:pPr>
              <a:lnSpc>
                <a:spcPct val="90000"/>
              </a:lnSpc>
              <a:buFontTx/>
              <a:buNone/>
            </a:pP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（3）国外英文网站</a:t>
            </a:r>
            <a:r>
              <a:rPr lang="en-US" altLang="zh-CN" sz="1600" dirty="0">
                <a:latin typeface="微软雅黑" panose="020B0503020204020204" pitchFamily="34" charset="-122"/>
                <a:ea typeface="微软雅黑" panose="020B0503020204020204" pitchFamily="34" charset="-122"/>
              </a:rPr>
              <a:t>33</a:t>
            </a:r>
            <a:r>
              <a:rPr lang="zh-CN" altLang="en-US" sz="1600" dirty="0">
                <a:latin typeface="微软雅黑" panose="020B0503020204020204" pitchFamily="34" charset="-122"/>
                <a:ea typeface="微软雅黑" panose="020B0503020204020204" pitchFamily="34" charset="-122"/>
              </a:rPr>
              <a:t>家</a:t>
            </a:r>
            <a:endParaRPr lang="en-US" altLang="zh-CN" sz="1600" dirty="0">
              <a:latin typeface="微软雅黑" panose="020B0503020204020204" pitchFamily="34" charset="-122"/>
              <a:ea typeface="微软雅黑" panose="020B0503020204020204" pitchFamily="34" charset="-122"/>
            </a:endParaRPr>
          </a:p>
          <a:p>
            <a:pPr>
              <a:lnSpc>
                <a:spcPct val="90000"/>
              </a:lnSpc>
              <a:buFontTx/>
              <a:buNone/>
            </a:pP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4</a:t>
            </a:r>
            <a:r>
              <a:rPr lang="zh-CN" altLang="en-US" sz="1600" dirty="0">
                <a:latin typeface="微软雅黑" panose="020B0503020204020204" pitchFamily="34" charset="-122"/>
                <a:ea typeface="微软雅黑" panose="020B0503020204020204" pitchFamily="34" charset="-122"/>
              </a:rPr>
              <a:t>）国内论坛</a:t>
            </a:r>
            <a:r>
              <a:rPr lang="en-US" altLang="zh-CN" sz="1600" dirty="0">
                <a:latin typeface="微软雅黑" panose="020B0503020204020204" pitchFamily="34" charset="-122"/>
                <a:ea typeface="微软雅黑" panose="020B0503020204020204" pitchFamily="34" charset="-122"/>
              </a:rPr>
              <a:t>51</a:t>
            </a:r>
            <a:r>
              <a:rPr lang="zh-CN" altLang="en-US" sz="1600" dirty="0">
                <a:latin typeface="微软雅黑" panose="020B0503020204020204" pitchFamily="34" charset="-122"/>
                <a:ea typeface="微软雅黑" panose="020B0503020204020204" pitchFamily="34" charset="-122"/>
              </a:rPr>
              <a:t>家</a:t>
            </a:r>
          </a:p>
          <a:p>
            <a:pPr>
              <a:lnSpc>
                <a:spcPct val="90000"/>
              </a:lnSpc>
              <a:buFontTx/>
              <a:buNone/>
            </a:pP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5</a:t>
            </a:r>
            <a:r>
              <a:rPr lang="zh-CN" altLang="en-US" sz="1600" dirty="0">
                <a:latin typeface="微软雅黑" panose="020B0503020204020204" pitchFamily="34" charset="-122"/>
                <a:ea typeface="微软雅黑" panose="020B0503020204020204" pitchFamily="34" charset="-122"/>
              </a:rPr>
              <a:t>）国内博客1</a:t>
            </a: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家</a:t>
            </a:r>
          </a:p>
          <a:p>
            <a:pPr>
              <a:lnSpc>
                <a:spcPct val="90000"/>
              </a:lnSpc>
              <a:buFontTx/>
              <a:buNone/>
            </a:pP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6</a:t>
            </a:r>
            <a:r>
              <a:rPr lang="zh-CN" altLang="en-US" sz="1600" dirty="0">
                <a:latin typeface="微软雅黑" panose="020B0503020204020204" pitchFamily="34" charset="-122"/>
                <a:ea typeface="微软雅黑" panose="020B0503020204020204" pitchFamily="34" charset="-122"/>
              </a:rPr>
              <a:t>）国外博客1</a:t>
            </a:r>
            <a:r>
              <a:rPr lang="en-US" altLang="zh-CN" sz="1600" dirty="0">
                <a:latin typeface="微软雅黑" panose="020B0503020204020204" pitchFamily="34" charset="-122"/>
                <a:ea typeface="微软雅黑" panose="020B0503020204020204" pitchFamily="34" charset="-122"/>
              </a:rPr>
              <a:t>0</a:t>
            </a:r>
            <a:r>
              <a:rPr lang="zh-CN" altLang="en-US" sz="1600" dirty="0">
                <a:latin typeface="微软雅黑" panose="020B0503020204020204" pitchFamily="34" charset="-122"/>
                <a:ea typeface="微软雅黑" panose="020B0503020204020204" pitchFamily="34" charset="-122"/>
              </a:rPr>
              <a:t>家</a:t>
            </a:r>
            <a:endParaRPr lang="en-US" altLang="zh-CN" sz="1600" dirty="0">
              <a:latin typeface="微软雅黑" panose="020B0503020204020204" pitchFamily="34" charset="-122"/>
              <a:ea typeface="微软雅黑" panose="020B0503020204020204" pitchFamily="34" charset="-122"/>
            </a:endParaRPr>
          </a:p>
          <a:p>
            <a:pPr>
              <a:lnSpc>
                <a:spcPct val="90000"/>
              </a:lnSpc>
              <a:buFontTx/>
              <a:buNone/>
            </a:pPr>
            <a:endParaRPr lang="en-US" altLang="zh-CN" sz="1600" dirty="0">
              <a:latin typeface="微软雅黑" panose="020B0503020204020204" pitchFamily="34" charset="-122"/>
              <a:ea typeface="微软雅黑" panose="020B0503020204020204" pitchFamily="34" charset="-122"/>
            </a:endParaRPr>
          </a:p>
          <a:p>
            <a:pPr>
              <a:lnSpc>
                <a:spcPct val="90000"/>
              </a:lnSpc>
              <a:buFontTx/>
              <a:buNone/>
            </a:pPr>
            <a:endParaRPr lang="en-US" altLang="zh-CN" sz="1600" dirty="0">
              <a:latin typeface="微软雅黑" panose="020B0503020204020204" pitchFamily="34" charset="-122"/>
              <a:ea typeface="微软雅黑" panose="020B0503020204020204" pitchFamily="34" charset="-122"/>
            </a:endParaRPr>
          </a:p>
          <a:p>
            <a:pPr>
              <a:lnSpc>
                <a:spcPct val="90000"/>
              </a:lnSpc>
              <a:buFontTx/>
              <a:buNone/>
            </a:pPr>
            <a:r>
              <a:rPr lang="zh-CN" altLang="en-US" sz="1600" dirty="0">
                <a:latin typeface="微软雅黑" panose="020B0503020204020204" pitchFamily="34" charset="-122"/>
                <a:ea typeface="微软雅黑" panose="020B0503020204020204" pitchFamily="34" charset="-122"/>
              </a:rPr>
              <a:t>截止201</a:t>
            </a:r>
            <a:r>
              <a:rPr lang="en-US" altLang="zh-CN" sz="1600" dirty="0">
                <a:latin typeface="微软雅黑" panose="020B0503020204020204" pitchFamily="34" charset="-122"/>
                <a:ea typeface="微软雅黑" panose="020B0503020204020204" pitchFamily="34" charset="-122"/>
              </a:rPr>
              <a:t>4</a:t>
            </a:r>
            <a:r>
              <a:rPr lang="zh-CN" altLang="en-US" sz="1600" dirty="0">
                <a:latin typeface="微软雅黑" panose="020B0503020204020204" pitchFamily="34" charset="-122"/>
                <a:ea typeface="微软雅黑" panose="020B0503020204020204" pitchFamily="34" charset="-122"/>
              </a:rPr>
              <a:t>年</a:t>
            </a:r>
            <a:r>
              <a:rPr lang="zh-CN" altLang="en-US" sz="1600" dirty="0" smtClean="0">
                <a:latin typeface="微软雅黑" panose="020B0503020204020204" pitchFamily="34" charset="-122"/>
                <a:ea typeface="微软雅黑" panose="020B0503020204020204" pitchFamily="34" charset="-122"/>
              </a:rPr>
              <a:t>第四季度</a:t>
            </a:r>
            <a:r>
              <a:rPr lang="en-US" altLang="zh-CN" sz="1600" dirty="0">
                <a:latin typeface="微软雅黑" panose="020B0503020204020204" pitchFamily="34" charset="-122"/>
                <a:ea typeface="微软雅黑" panose="020B0503020204020204" pitchFamily="34" charset="-122"/>
              </a:rPr>
              <a:t>，</a:t>
            </a:r>
            <a:r>
              <a:rPr lang="en-US" altLang="zh-CN" sz="1600" dirty="0" err="1">
                <a:latin typeface="微软雅黑" panose="020B0503020204020204" pitchFamily="34" charset="-122"/>
                <a:ea typeface="微软雅黑" panose="020B0503020204020204" pitchFamily="34" charset="-122"/>
              </a:rPr>
              <a:t>共监测收录媒体源总数为</a:t>
            </a:r>
            <a:r>
              <a:rPr lang="zh-CN" altLang="en-US" sz="1600" dirty="0">
                <a:latin typeface="微软雅黑" panose="020B0503020204020204" pitchFamily="34" charset="-122"/>
                <a:ea typeface="微软雅黑" panose="020B0503020204020204" pitchFamily="34" charset="-122"/>
              </a:rPr>
              <a:t>1,</a:t>
            </a:r>
            <a:r>
              <a:rPr lang="en-US" altLang="zh-CN" sz="1600" dirty="0">
                <a:latin typeface="微软雅黑" panose="020B0503020204020204" pitchFamily="34" charset="-122"/>
                <a:ea typeface="微软雅黑" panose="020B0503020204020204" pitchFamily="34" charset="-122"/>
              </a:rPr>
              <a:t>464</a:t>
            </a:r>
            <a:r>
              <a:rPr lang="zh-CN" altLang="en-US" sz="1600" dirty="0">
                <a:latin typeface="微软雅黑" panose="020B0503020204020204" pitchFamily="34" charset="-122"/>
                <a:ea typeface="微软雅黑" panose="020B0503020204020204" pitchFamily="34" charset="-122"/>
              </a:rPr>
              <a:t>家媒体。</a:t>
            </a:r>
          </a:p>
        </p:txBody>
      </p:sp>
      <p:pic>
        <p:nvPicPr>
          <p:cNvPr id="1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2207" y="2801933"/>
            <a:ext cx="30099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455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563563"/>
            <a:ext cx="9372600" cy="611187"/>
          </a:xfrm>
        </p:spPr>
        <p:txBody>
          <a:bodyPr/>
          <a:lstStyle/>
          <a:p>
            <a:r>
              <a:rPr lang="zh-CN" altLang="en-US" dirty="0">
                <a:solidFill>
                  <a:srgbClr val="92D050"/>
                </a:solidFill>
                <a:latin typeface="微软雅黑" panose="020B0503020204020204" pitchFamily="34" charset="-122"/>
                <a:ea typeface="微软雅黑" panose="020B0503020204020204" pitchFamily="34" charset="-122"/>
              </a:rPr>
              <a:t>高校财经数据库的网文数据处理平台——NDPP</a:t>
            </a:r>
            <a:endParaRPr lang="zh-CN" altLang="en-US" sz="6000" dirty="0">
              <a:solidFill>
                <a:srgbClr val="92D050"/>
              </a:solidFill>
              <a:latin typeface="+mj-ea"/>
            </a:endParaRPr>
          </a:p>
        </p:txBody>
      </p:sp>
      <p:sp>
        <p:nvSpPr>
          <p:cNvPr id="6" name="Text Box 4"/>
          <p:cNvSpPr txBox="1">
            <a:spLocks noChangeArrowheads="1"/>
          </p:cNvSpPr>
          <p:nvPr/>
        </p:nvSpPr>
        <p:spPr bwMode="auto">
          <a:xfrm>
            <a:off x="1237799" y="2210272"/>
            <a:ext cx="2511761" cy="1384995"/>
          </a:xfrm>
          <a:prstGeom prst="rect">
            <a:avLst/>
          </a:prstGeom>
          <a:gradFill rotWithShape="0">
            <a:gsLst>
              <a:gs pos="0">
                <a:srgbClr val="D2D2D2"/>
              </a:gs>
              <a:gs pos="100000">
                <a:srgbClr val="F3F3F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1200" b="1">
                <a:solidFill>
                  <a:srgbClr val="B41857"/>
                </a:solidFill>
                <a:latin typeface="微软雅黑" panose="020B0503020204020204" pitchFamily="34" charset="-122"/>
                <a:ea typeface="微软雅黑" panose="020B0503020204020204" pitchFamily="34" charset="-122"/>
              </a:rPr>
              <a:t>网文数据处理平台 </a:t>
            </a:r>
            <a:r>
              <a:rPr lang="en-US" altLang="zh-CN" sz="1200" b="1">
                <a:solidFill>
                  <a:srgbClr val="B41857"/>
                </a:solidFill>
                <a:latin typeface="微软雅黑" panose="020B0503020204020204" pitchFamily="34" charset="-122"/>
                <a:ea typeface="微软雅黑" panose="020B0503020204020204" pitchFamily="34" charset="-122"/>
              </a:rPr>
              <a:t>- </a:t>
            </a:r>
            <a:r>
              <a:rPr lang="en-US" altLang="zh-CN" sz="1200" b="1">
                <a:solidFill>
                  <a:srgbClr val="B41857"/>
                </a:solidFill>
                <a:cs typeface="Arial" panose="020B0604020202020204" pitchFamily="34" charset="0"/>
              </a:rPr>
              <a:t>NDPP</a:t>
            </a:r>
            <a:r>
              <a:rPr lang="zh-CN" altLang="en-US" sz="1200" b="1">
                <a:solidFill>
                  <a:srgbClr val="B41857"/>
                </a:solidFill>
                <a:cs typeface="Arial" panose="020B0604020202020204" pitchFamily="34" charset="0"/>
              </a:rPr>
              <a:t>：（</a:t>
            </a:r>
            <a:r>
              <a:rPr lang="en-US" altLang="zh-CN" sz="1200" b="1">
                <a:solidFill>
                  <a:srgbClr val="B41857"/>
                </a:solidFill>
                <a:cs typeface="Arial" panose="020B0604020202020204" pitchFamily="34" charset="0"/>
              </a:rPr>
              <a:t>News Data Processing Platform</a:t>
            </a:r>
            <a:r>
              <a:rPr lang="zh-CN" altLang="en-US" sz="1200" b="1">
                <a:solidFill>
                  <a:srgbClr val="B41857"/>
                </a:solidFill>
                <a:cs typeface="Arial" panose="020B0604020202020204" pitchFamily="34" charset="0"/>
              </a:rPr>
              <a:t>）</a:t>
            </a:r>
          </a:p>
          <a:p>
            <a:pPr eaLnBrk="1" hangingPunct="1">
              <a:spcBef>
                <a:spcPct val="50000"/>
              </a:spcBef>
            </a:pPr>
            <a:r>
              <a:rPr lang="zh-CN" altLang="en-US" sz="1200">
                <a:latin typeface="微软雅黑" panose="020B0503020204020204" pitchFamily="34" charset="-122"/>
                <a:ea typeface="微软雅黑" panose="020B0503020204020204" pitchFamily="34" charset="-122"/>
              </a:rPr>
              <a:t>是公司自行研究开发的、处理“新闻资讯类数据”的生产管理系统。</a:t>
            </a:r>
          </a:p>
          <a:p>
            <a:pPr eaLnBrk="1" hangingPunct="1">
              <a:spcBef>
                <a:spcPct val="50000"/>
              </a:spcBef>
            </a:pPr>
            <a:endParaRPr lang="zh-CN" altLang="en-US" sz="1200">
              <a:latin typeface="Times New Roman" panose="02020603050405020304" pitchFamily="18" charset="0"/>
            </a:endParaRPr>
          </a:p>
        </p:txBody>
      </p:sp>
      <p:sp>
        <p:nvSpPr>
          <p:cNvPr id="7" name="Text Box 5"/>
          <p:cNvSpPr txBox="1">
            <a:spLocks noChangeArrowheads="1"/>
          </p:cNvSpPr>
          <p:nvPr/>
        </p:nvSpPr>
        <p:spPr bwMode="auto">
          <a:xfrm>
            <a:off x="1237799" y="4106724"/>
            <a:ext cx="2521573" cy="1477328"/>
          </a:xfrm>
          <a:prstGeom prst="rect">
            <a:avLst/>
          </a:prstGeom>
          <a:gradFill rotWithShape="0">
            <a:gsLst>
              <a:gs pos="0">
                <a:srgbClr val="D2D2D2"/>
              </a:gs>
              <a:gs pos="100000">
                <a:srgbClr val="F3F3F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1200" b="1" dirty="0">
                <a:solidFill>
                  <a:srgbClr val="B41857"/>
                </a:solidFill>
                <a:ea typeface="微软雅黑" panose="020B0503020204020204" pitchFamily="34" charset="-122"/>
              </a:rPr>
              <a:t>NDPP</a:t>
            </a:r>
            <a:r>
              <a:rPr lang="zh-CN" altLang="en-US" sz="1200" b="1" dirty="0">
                <a:solidFill>
                  <a:srgbClr val="B41857"/>
                </a:solidFill>
                <a:latin typeface="微软雅黑" panose="020B0503020204020204" pitchFamily="34" charset="-122"/>
                <a:ea typeface="微软雅黑" panose="020B0503020204020204" pitchFamily="34" charset="-122"/>
              </a:rPr>
              <a:t>的工作模式：</a:t>
            </a:r>
          </a:p>
          <a:p>
            <a:pPr eaLnBrk="1" hangingPunct="1">
              <a:spcBef>
                <a:spcPct val="50000"/>
              </a:spcBef>
            </a:pPr>
            <a:r>
              <a:rPr lang="zh-CN" altLang="en-US" sz="1200" dirty="0">
                <a:latin typeface="微软雅黑" panose="020B0503020204020204" pitchFamily="34" charset="-122"/>
                <a:ea typeface="微软雅黑" panose="020B0503020204020204" pitchFamily="34" charset="-122"/>
              </a:rPr>
              <a:t>是“客户机</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服务器”方式 </a:t>
            </a:r>
          </a:p>
          <a:p>
            <a:pPr eaLnBrk="1" hangingPunct="1"/>
            <a:r>
              <a:rPr lang="zh-CN" altLang="en-US" sz="1200" dirty="0">
                <a:latin typeface="微软雅黑" panose="020B0503020204020204" pitchFamily="34" charset="-122"/>
                <a:ea typeface="微软雅黑" panose="020B0503020204020204" pitchFamily="34" charset="-122"/>
              </a:rPr>
              <a:t>（</a:t>
            </a:r>
            <a:r>
              <a:rPr lang="en-US" altLang="zh-CN" sz="1200" b="1" dirty="0">
                <a:ea typeface="微软雅黑" panose="020B0503020204020204" pitchFamily="34" charset="-122"/>
              </a:rPr>
              <a:t>C/S</a:t>
            </a:r>
            <a:r>
              <a:rPr lang="zh-CN" altLang="en-US" sz="1200" dirty="0">
                <a:latin typeface="微软雅黑" panose="020B0503020204020204" pitchFamily="34" charset="-122"/>
                <a:ea typeface="微软雅黑" panose="020B0503020204020204" pitchFamily="34" charset="-122"/>
              </a:rPr>
              <a:t>方式，</a:t>
            </a:r>
            <a:r>
              <a:rPr lang="en-US" altLang="zh-CN" sz="1200" b="1" dirty="0">
                <a:ea typeface="微软雅黑" panose="020B0503020204020204" pitchFamily="34" charset="-122"/>
              </a:rPr>
              <a:t>Client/Server</a:t>
            </a:r>
            <a:r>
              <a:rPr lang="zh-CN" altLang="en-US" sz="1200" dirty="0">
                <a:latin typeface="微软雅黑" panose="020B0503020204020204" pitchFamily="34" charset="-122"/>
                <a:ea typeface="微软雅黑" panose="020B0503020204020204" pitchFamily="34" charset="-122"/>
              </a:rPr>
              <a:t>）</a:t>
            </a:r>
          </a:p>
          <a:p>
            <a:pPr eaLnBrk="1" hangingPunct="1">
              <a:spcBef>
                <a:spcPct val="50000"/>
              </a:spcBef>
            </a:pPr>
            <a:r>
              <a:rPr lang="zh-CN" altLang="en-US" sz="1200" dirty="0">
                <a:latin typeface="微软雅黑" panose="020B0503020204020204" pitchFamily="34" charset="-122"/>
                <a:ea typeface="微软雅黑" panose="020B0503020204020204" pitchFamily="34" charset="-122"/>
              </a:rPr>
              <a:t>客户端需要安装专用的编辑软件程序。</a:t>
            </a:r>
          </a:p>
          <a:p>
            <a:pPr eaLnBrk="1" hangingPunct="1">
              <a:spcBef>
                <a:spcPct val="50000"/>
              </a:spcBef>
            </a:pPr>
            <a:endParaRPr lang="zh-CN" altLang="en-US" sz="1200" dirty="0">
              <a:latin typeface="微软雅黑" panose="020B0503020204020204" pitchFamily="34" charset="-122"/>
              <a:ea typeface="微软雅黑" panose="020B0503020204020204" pitchFamily="34" charset="-122"/>
            </a:endParaRPr>
          </a:p>
        </p:txBody>
      </p:sp>
      <p:sp>
        <p:nvSpPr>
          <p:cNvPr id="8" name="Text Box 6"/>
          <p:cNvSpPr txBox="1">
            <a:spLocks noChangeArrowheads="1"/>
          </p:cNvSpPr>
          <p:nvPr/>
        </p:nvSpPr>
        <p:spPr bwMode="auto">
          <a:xfrm>
            <a:off x="4037930" y="2210272"/>
            <a:ext cx="2302448" cy="1015663"/>
          </a:xfrm>
          <a:prstGeom prst="rect">
            <a:avLst/>
          </a:prstGeom>
          <a:gradFill rotWithShape="0">
            <a:gsLst>
              <a:gs pos="0">
                <a:srgbClr val="D2D2D2"/>
              </a:gs>
              <a:gs pos="100000">
                <a:srgbClr val="F3F3F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1200" b="1" dirty="0">
                <a:solidFill>
                  <a:srgbClr val="B41857"/>
                </a:solidFill>
                <a:ea typeface="微软雅黑" panose="020B0503020204020204" pitchFamily="34" charset="-122"/>
              </a:rPr>
              <a:t>NDPP</a:t>
            </a:r>
            <a:r>
              <a:rPr lang="zh-CN" altLang="en-US" sz="1200" b="1" dirty="0">
                <a:solidFill>
                  <a:srgbClr val="B41857"/>
                </a:solidFill>
                <a:latin typeface="微软雅黑" panose="020B0503020204020204" pitchFamily="34" charset="-122"/>
                <a:ea typeface="微软雅黑" panose="020B0503020204020204" pitchFamily="34" charset="-122"/>
              </a:rPr>
              <a:t>的运行环境：</a:t>
            </a:r>
          </a:p>
          <a:p>
            <a:pPr eaLnBrk="1" hangingPunct="1">
              <a:spcBef>
                <a:spcPct val="50000"/>
              </a:spcBef>
            </a:pPr>
            <a:r>
              <a:rPr lang="zh-CN" altLang="en-US" sz="1200" dirty="0">
                <a:latin typeface="微软雅黑" panose="020B0503020204020204" pitchFamily="34" charset="-122"/>
                <a:ea typeface="微软雅黑" panose="020B0503020204020204" pitchFamily="34" charset="-122"/>
              </a:rPr>
              <a:t>为</a:t>
            </a:r>
            <a:r>
              <a:rPr lang="en-US" altLang="zh-CN" sz="1200" dirty="0">
                <a:ea typeface="微软雅黑" panose="020B0503020204020204" pitchFamily="34" charset="-122"/>
              </a:rPr>
              <a:t>Windows</a:t>
            </a:r>
            <a:r>
              <a:rPr lang="zh-CN" altLang="en-US" sz="1200" dirty="0">
                <a:latin typeface="微软雅黑" panose="020B0503020204020204" pitchFamily="34" charset="-122"/>
                <a:ea typeface="微软雅黑" panose="020B0503020204020204" pitchFamily="34" charset="-122"/>
              </a:rPr>
              <a:t>操作系统、</a:t>
            </a:r>
            <a:r>
              <a:rPr lang="en-US" altLang="zh-CN" sz="1200" dirty="0">
                <a:ea typeface="微软雅黑" panose="020B0503020204020204" pitchFamily="34" charset="-122"/>
              </a:rPr>
              <a:t>SQL</a:t>
            </a:r>
            <a:r>
              <a:rPr lang="zh-CN" altLang="en-US" sz="1200" dirty="0">
                <a:latin typeface="微软雅黑" panose="020B0503020204020204" pitchFamily="34" charset="-122"/>
                <a:ea typeface="微软雅黑" panose="020B0503020204020204" pitchFamily="34" charset="-122"/>
              </a:rPr>
              <a:t>数据库服务器系统。</a:t>
            </a:r>
          </a:p>
          <a:p>
            <a:pPr eaLnBrk="1" hangingPunct="1">
              <a:spcBef>
                <a:spcPct val="50000"/>
              </a:spcBef>
            </a:pPr>
            <a:endParaRPr lang="zh-CN" altLang="en-US" sz="1200" dirty="0">
              <a:latin typeface="Times New Roman" panose="02020603050405020304" pitchFamily="18" charset="0"/>
            </a:endParaRPr>
          </a:p>
        </p:txBody>
      </p:sp>
      <p:sp>
        <p:nvSpPr>
          <p:cNvPr id="9" name="Text Box 7"/>
          <p:cNvSpPr txBox="1">
            <a:spLocks noChangeArrowheads="1"/>
          </p:cNvSpPr>
          <p:nvPr/>
        </p:nvSpPr>
        <p:spPr bwMode="auto">
          <a:xfrm>
            <a:off x="4020487" y="3435497"/>
            <a:ext cx="2302448" cy="1200329"/>
          </a:xfrm>
          <a:prstGeom prst="rect">
            <a:avLst/>
          </a:prstGeom>
          <a:gradFill rotWithShape="0">
            <a:gsLst>
              <a:gs pos="0">
                <a:srgbClr val="D2D2D2"/>
              </a:gs>
              <a:gs pos="100000">
                <a:srgbClr val="F3F3F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1200" b="1" dirty="0">
                <a:solidFill>
                  <a:srgbClr val="B41857"/>
                </a:solidFill>
                <a:ea typeface="微软雅黑" panose="020B0503020204020204" pitchFamily="34" charset="-122"/>
              </a:rPr>
              <a:t>NDPP</a:t>
            </a:r>
            <a:r>
              <a:rPr lang="zh-CN" altLang="en-US" sz="1200" b="1" dirty="0">
                <a:solidFill>
                  <a:srgbClr val="B41857"/>
                </a:solidFill>
                <a:latin typeface="微软雅黑" panose="020B0503020204020204" pitchFamily="34" charset="-122"/>
                <a:ea typeface="微软雅黑" panose="020B0503020204020204" pitchFamily="34" charset="-122"/>
              </a:rPr>
              <a:t>的操作权限控制：</a:t>
            </a:r>
          </a:p>
          <a:p>
            <a:pPr eaLnBrk="1" hangingPunct="1">
              <a:spcBef>
                <a:spcPct val="50000"/>
              </a:spcBef>
            </a:pPr>
            <a:r>
              <a:rPr lang="zh-CN" altLang="en-US" sz="1200" dirty="0">
                <a:latin typeface="微软雅黑" panose="020B0503020204020204" pitchFamily="34" charset="-122"/>
                <a:ea typeface="微软雅黑" panose="020B0503020204020204" pitchFamily="34" charset="-122"/>
              </a:rPr>
              <a:t>操作人员登录</a:t>
            </a:r>
            <a:r>
              <a:rPr lang="en-US" altLang="zh-CN" sz="1200" dirty="0">
                <a:ea typeface="微软雅黑" panose="020B0503020204020204" pitchFamily="34" charset="-122"/>
              </a:rPr>
              <a:t>NDPP</a:t>
            </a:r>
            <a:r>
              <a:rPr lang="zh-CN" altLang="en-US" sz="1200" dirty="0">
                <a:latin typeface="微软雅黑" panose="020B0503020204020204" pitchFamily="34" charset="-122"/>
                <a:ea typeface="微软雅黑" panose="020B0503020204020204" pitchFamily="34" charset="-122"/>
              </a:rPr>
              <a:t>系统，后，按系统赋予的权限，执行相应的任务。</a:t>
            </a:r>
          </a:p>
          <a:p>
            <a:pPr eaLnBrk="1" hangingPunct="1">
              <a:spcBef>
                <a:spcPct val="50000"/>
              </a:spcBef>
            </a:pPr>
            <a:endParaRPr lang="zh-CN" altLang="en-US" sz="1200" dirty="0">
              <a:latin typeface="微软雅黑" panose="020B0503020204020204" pitchFamily="34" charset="-122"/>
              <a:ea typeface="微软雅黑" panose="020B0503020204020204" pitchFamily="34" charset="-122"/>
            </a:endParaRPr>
          </a:p>
        </p:txBody>
      </p:sp>
      <p:grpSp>
        <p:nvGrpSpPr>
          <p:cNvPr id="10" name="组合 9"/>
          <p:cNvGrpSpPr/>
          <p:nvPr/>
        </p:nvGrpSpPr>
        <p:grpSpPr>
          <a:xfrm>
            <a:off x="4299572" y="4635826"/>
            <a:ext cx="1779164" cy="1509540"/>
            <a:chOff x="7777312" y="3959572"/>
            <a:chExt cx="2590800" cy="2198175"/>
          </a:xfrm>
        </p:grpSpPr>
        <p:sp>
          <p:nvSpPr>
            <p:cNvPr id="12" name="AutoShape 9"/>
            <p:cNvSpPr>
              <a:spLocks noChangeArrowheads="1"/>
            </p:cNvSpPr>
            <p:nvPr/>
          </p:nvSpPr>
          <p:spPr bwMode="auto">
            <a:xfrm>
              <a:off x="8856812" y="3959572"/>
              <a:ext cx="381000" cy="304800"/>
            </a:xfrm>
            <a:prstGeom prst="upArrow">
              <a:avLst>
                <a:gd name="adj1" fmla="val 50000"/>
                <a:gd name="adj2" fmla="val 45833"/>
              </a:avLst>
            </a:prstGeom>
            <a:solidFill>
              <a:srgbClr val="FFFF99"/>
            </a:solidFill>
            <a:ln w="9525">
              <a:solidFill>
                <a:schemeClr val="tx1"/>
              </a:solidFill>
              <a:miter lim="800000"/>
              <a:headEnd/>
              <a:tailEnd/>
            </a:ln>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200"/>
            </a:p>
          </p:txBody>
        </p:sp>
        <p:sp>
          <p:nvSpPr>
            <p:cNvPr id="13" name="Text Box 8"/>
            <p:cNvSpPr txBox="1">
              <a:spLocks noChangeArrowheads="1"/>
            </p:cNvSpPr>
            <p:nvPr/>
          </p:nvSpPr>
          <p:spPr bwMode="auto">
            <a:xfrm>
              <a:off x="7777312" y="4248497"/>
              <a:ext cx="2590800" cy="1909250"/>
            </a:xfrm>
            <a:prstGeom prst="rect">
              <a:avLst/>
            </a:prstGeom>
            <a:solidFill>
              <a:srgbClr val="FFFF99"/>
            </a:solidFill>
            <a:ln w="9525">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90000"/>
                </a:lnSpc>
                <a:spcBef>
                  <a:spcPct val="15000"/>
                </a:spcBef>
              </a:pPr>
              <a:r>
                <a:rPr lang="zh-CN" altLang="en-US" sz="1200" dirty="0">
                  <a:latin typeface="微软雅黑" panose="020B0503020204020204" pitchFamily="34" charset="-122"/>
                  <a:ea typeface="微软雅黑" panose="020B0503020204020204" pitchFamily="34" charset="-122"/>
                </a:rPr>
                <a:t>用户的操作权限，可分为：系统管理、网站管理、内容管理、编辑、审核等。</a:t>
              </a:r>
            </a:p>
            <a:p>
              <a:pPr eaLnBrk="1" hangingPunct="1">
                <a:lnSpc>
                  <a:spcPct val="90000"/>
                </a:lnSpc>
                <a:spcBef>
                  <a:spcPct val="30000"/>
                </a:spcBef>
              </a:pPr>
              <a:r>
                <a:rPr lang="zh-CN" altLang="en-US" sz="1200" dirty="0">
                  <a:latin typeface="微软雅黑" panose="020B0503020204020204" pitchFamily="34" charset="-122"/>
                  <a:ea typeface="微软雅黑" panose="020B0503020204020204" pitchFamily="34" charset="-122"/>
                </a:rPr>
                <a:t>每个用户的权限，是根据其所属的“权限组”来控制。</a:t>
              </a:r>
            </a:p>
          </p:txBody>
        </p:sp>
      </p:grpSp>
      <p:sp>
        <p:nvSpPr>
          <p:cNvPr id="4" name="矩形 3"/>
          <p:cNvSpPr/>
          <p:nvPr/>
        </p:nvSpPr>
        <p:spPr>
          <a:xfrm>
            <a:off x="1154653" y="1827356"/>
            <a:ext cx="2021707" cy="369332"/>
          </a:xfrm>
          <a:prstGeom prst="rect">
            <a:avLst/>
          </a:prstGeom>
        </p:spPr>
        <p:txBody>
          <a:bodyPr wrap="none">
            <a:spAutoFit/>
          </a:bodyPr>
          <a:lstStyle/>
          <a:p>
            <a:r>
              <a:rPr lang="zh-CN" altLang="en-US" b="1" dirty="0">
                <a:solidFill>
                  <a:srgbClr val="0070C0"/>
                </a:solidFill>
                <a:latin typeface="微软雅黑" panose="020B0503020204020204" pitchFamily="34" charset="-122"/>
                <a:ea typeface="微软雅黑" panose="020B0503020204020204" pitchFamily="34" charset="-122"/>
              </a:rPr>
              <a:t>NDPP的工作模式</a:t>
            </a:r>
            <a:endParaRPr lang="en-US" altLang="zh-CN" b="1" dirty="0">
              <a:solidFill>
                <a:srgbClr val="0070C0"/>
              </a:solidFill>
              <a:latin typeface="微软雅黑" panose="020B0503020204020204" pitchFamily="34" charset="-122"/>
              <a:ea typeface="微软雅黑" panose="020B0503020204020204" pitchFamily="34" charset="-122"/>
            </a:endParaRPr>
          </a:p>
        </p:txBody>
      </p:sp>
      <p:sp>
        <p:nvSpPr>
          <p:cNvPr id="14" name="Text Box 8"/>
          <p:cNvSpPr txBox="1">
            <a:spLocks noChangeArrowheads="1"/>
          </p:cNvSpPr>
          <p:nvPr/>
        </p:nvSpPr>
        <p:spPr bwMode="auto">
          <a:xfrm>
            <a:off x="6863135" y="2185967"/>
            <a:ext cx="2268349" cy="830997"/>
          </a:xfrm>
          <a:prstGeom prst="rect">
            <a:avLst/>
          </a:prstGeom>
          <a:noFill/>
          <a:ln w="25400">
            <a:solidFill>
              <a:srgbClr val="FFCC99"/>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30000"/>
              </a:spcBef>
            </a:pPr>
            <a:r>
              <a:rPr lang="zh-CN" altLang="en-US" sz="1200" b="1">
                <a:latin typeface="微软雅黑" panose="020B0503020204020204" pitchFamily="34" charset="-122"/>
                <a:ea typeface="微软雅黑" panose="020B0503020204020204" pitchFamily="34" charset="-122"/>
              </a:rPr>
              <a:t>海量：</a:t>
            </a:r>
            <a:r>
              <a:rPr lang="zh-CN" altLang="en-US" sz="1200">
                <a:latin typeface="微软雅黑" panose="020B0503020204020204" pitchFamily="34" charset="-122"/>
                <a:ea typeface="微软雅黑" panose="020B0503020204020204" pitchFamily="34" charset="-122"/>
              </a:rPr>
              <a:t>日处理新闻、资讯能力在2</a:t>
            </a:r>
            <a:r>
              <a:rPr lang="en-US" altLang="zh-CN" sz="1200">
                <a:latin typeface="微软雅黑" panose="020B0503020204020204" pitchFamily="34" charset="-122"/>
                <a:ea typeface="微软雅黑" panose="020B0503020204020204" pitchFamily="34" charset="-122"/>
              </a:rPr>
              <a:t>00,000</a:t>
            </a:r>
            <a:r>
              <a:rPr lang="zh-CN" altLang="en-US" sz="1200">
                <a:latin typeface="微软雅黑" panose="020B0503020204020204" pitchFamily="34" charset="-122"/>
                <a:ea typeface="微软雅黑" panose="020B0503020204020204" pitchFamily="34" charset="-122"/>
              </a:rPr>
              <a:t>条以上，可以满足大多数客户</a:t>
            </a:r>
            <a:r>
              <a:rPr lang="en-US" altLang="zh-CN" sz="1200">
                <a:latin typeface="微软雅黑" panose="020B0503020204020204" pitchFamily="34" charset="-122"/>
                <a:ea typeface="微软雅黑" panose="020B0503020204020204" pitchFamily="34" charset="-122"/>
              </a:rPr>
              <a:t>90</a:t>
            </a:r>
            <a:r>
              <a:rPr lang="zh-CN" altLang="en-US" sz="1200">
                <a:latin typeface="微软雅黑" panose="020B0503020204020204" pitchFamily="34" charset="-122"/>
                <a:ea typeface="微软雅黑" panose="020B0503020204020204" pitchFamily="34" charset="-122"/>
              </a:rPr>
              <a:t>％以上的信息需求。</a:t>
            </a:r>
          </a:p>
        </p:txBody>
      </p:sp>
      <p:sp>
        <p:nvSpPr>
          <p:cNvPr id="15" name="Text Box 7"/>
          <p:cNvSpPr txBox="1">
            <a:spLocks noChangeArrowheads="1"/>
          </p:cNvSpPr>
          <p:nvPr/>
        </p:nvSpPr>
        <p:spPr bwMode="auto">
          <a:xfrm>
            <a:off x="9350779" y="2196688"/>
            <a:ext cx="2268349" cy="830997"/>
          </a:xfrm>
          <a:prstGeom prst="rect">
            <a:avLst/>
          </a:prstGeom>
          <a:noFill/>
          <a:ln w="25400">
            <a:solidFill>
              <a:srgbClr val="FFCC99"/>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30000"/>
              </a:spcBef>
            </a:pPr>
            <a:r>
              <a:rPr lang="zh-CN" altLang="en-US" sz="1200" b="1">
                <a:latin typeface="微软雅黑" panose="020B0503020204020204" pitchFamily="34" charset="-122"/>
                <a:ea typeface="微软雅黑" panose="020B0503020204020204" pitchFamily="34" charset="-122"/>
              </a:rPr>
              <a:t>及时</a:t>
            </a:r>
            <a:r>
              <a:rPr lang="zh-CN" altLang="en-US" sz="1200">
                <a:latin typeface="微软雅黑" panose="020B0503020204020204" pitchFamily="34" charset="-122"/>
                <a:ea typeface="微软雅黑" panose="020B0503020204020204" pitchFamily="34" charset="-122"/>
              </a:rPr>
              <a:t>：</a:t>
            </a:r>
            <a:r>
              <a:rPr lang="zh-CN" altLang="en-US" sz="1200">
                <a:latin typeface="微软雅黑" panose="020B0503020204020204" pitchFamily="34" charset="-122"/>
                <a:ea typeface="微软雅黑" panose="020B0503020204020204" pitchFamily="34" charset="-122"/>
                <a:sym typeface="Arial" panose="020B0604020202020204" pitchFamily="34" charset="0"/>
              </a:rPr>
              <a:t>使用“信息抓取系统”和</a:t>
            </a:r>
            <a:r>
              <a:rPr lang="en-US" altLang="zh-CN" sz="1200">
                <a:latin typeface="微软雅黑" panose="020B0503020204020204" pitchFamily="34" charset="-122"/>
                <a:ea typeface="微软雅黑" panose="020B0503020204020204" pitchFamily="34" charset="-122"/>
                <a:sym typeface="Arial" panose="020B0604020202020204" pitchFamily="34" charset="0"/>
              </a:rPr>
              <a:t>OCR</a:t>
            </a:r>
            <a:r>
              <a:rPr lang="zh-CN" altLang="en-US" sz="1200">
                <a:latin typeface="微软雅黑" panose="020B0503020204020204" pitchFamily="34" charset="-122"/>
                <a:ea typeface="微软雅黑" panose="020B0503020204020204" pitchFamily="34" charset="-122"/>
                <a:sym typeface="Arial" panose="020B0604020202020204" pitchFamily="34" charset="0"/>
              </a:rPr>
              <a:t>文字识别系统，实时对获取的信息数据建立索引，导入到原料数据库内。</a:t>
            </a:r>
          </a:p>
        </p:txBody>
      </p:sp>
      <p:sp>
        <p:nvSpPr>
          <p:cNvPr id="16" name="Text Box 6"/>
          <p:cNvSpPr txBox="1">
            <a:spLocks noChangeArrowheads="1"/>
          </p:cNvSpPr>
          <p:nvPr/>
        </p:nvSpPr>
        <p:spPr bwMode="auto">
          <a:xfrm>
            <a:off x="6863135" y="3394370"/>
            <a:ext cx="2268349" cy="1200329"/>
          </a:xfrm>
          <a:prstGeom prst="rect">
            <a:avLst/>
          </a:prstGeom>
          <a:noFill/>
          <a:ln w="25400">
            <a:solidFill>
              <a:srgbClr val="FFCC99"/>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30000"/>
              </a:spcBef>
            </a:pPr>
            <a:r>
              <a:rPr lang="zh-CN" altLang="en-US" sz="1200" b="1">
                <a:latin typeface="微软雅黑" panose="020B0503020204020204" pitchFamily="34" charset="-122"/>
                <a:ea typeface="微软雅黑" panose="020B0503020204020204" pitchFamily="34" charset="-122"/>
              </a:rPr>
              <a:t>词化</a:t>
            </a:r>
            <a:r>
              <a:rPr lang="zh-CN" altLang="en-US" sz="1200">
                <a:latin typeface="微软雅黑" panose="020B0503020204020204" pitchFamily="34" charset="-122"/>
                <a:ea typeface="微软雅黑" panose="020B0503020204020204" pitchFamily="34" charset="-122"/>
              </a:rPr>
              <a:t>：</a:t>
            </a:r>
            <a:r>
              <a:rPr lang="zh-CN" altLang="en-US" sz="1200">
                <a:latin typeface="微软雅黑" panose="020B0503020204020204" pitchFamily="34" charset="-122"/>
                <a:ea typeface="微软雅黑" panose="020B0503020204020204" pitchFamily="34" charset="-122"/>
                <a:sym typeface="Arial" panose="020B0604020202020204" pitchFamily="34" charset="0"/>
              </a:rPr>
              <a:t>系统将客户的信息需求“词化”，加入任务队列。“任务队列”通过检索引擎，从原料数据库中检索、提取、分流目标信息，交编辑人员编辑、审核。</a:t>
            </a:r>
          </a:p>
        </p:txBody>
      </p:sp>
      <p:sp>
        <p:nvSpPr>
          <p:cNvPr id="17" name="Text Box 4"/>
          <p:cNvSpPr txBox="1">
            <a:spLocks noChangeArrowheads="1"/>
          </p:cNvSpPr>
          <p:nvPr/>
        </p:nvSpPr>
        <p:spPr bwMode="auto">
          <a:xfrm>
            <a:off x="9350779" y="3394370"/>
            <a:ext cx="2268349" cy="1200329"/>
          </a:xfrm>
          <a:prstGeom prst="rect">
            <a:avLst/>
          </a:prstGeom>
          <a:noFill/>
          <a:ln w="25400">
            <a:solidFill>
              <a:srgbClr val="FFCC99"/>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30000"/>
              </a:spcBef>
            </a:pPr>
            <a:r>
              <a:rPr lang="zh-CN" altLang="en-US" sz="1200" b="1">
                <a:latin typeface="楷体_GB2312" pitchFamily="49" charset="-122"/>
                <a:ea typeface="微软雅黑" panose="020B0503020204020204" pitchFamily="34" charset="-122"/>
              </a:rPr>
              <a:t>分类</a:t>
            </a:r>
            <a:r>
              <a:rPr lang="zh-CN" altLang="en-US" sz="1200">
                <a:latin typeface="楷体_GB2312" pitchFamily="49" charset="-122"/>
                <a:ea typeface="微软雅黑" panose="020B0503020204020204" pitchFamily="34" charset="-122"/>
              </a:rPr>
              <a:t>：</a:t>
            </a:r>
            <a:r>
              <a:rPr lang="zh-CN" altLang="en-US" sz="1200">
                <a:latin typeface="华文楷体" panose="02010600040101010101" pitchFamily="2" charset="-122"/>
                <a:ea typeface="微软雅黑" panose="020B0503020204020204" pitchFamily="34" charset="-122"/>
                <a:sym typeface="Arial" panose="020B0604020202020204" pitchFamily="34" charset="0"/>
              </a:rPr>
              <a:t>基于矢量分析的信息自动分类系统，可以高效、精确地将海量信息做自动分类。新闻聚合系统，可以为新闻事件的分析、研究，提供准确的数据。</a:t>
            </a:r>
          </a:p>
        </p:txBody>
      </p:sp>
      <p:sp>
        <p:nvSpPr>
          <p:cNvPr id="18" name="Text Box 5"/>
          <p:cNvSpPr txBox="1">
            <a:spLocks noChangeArrowheads="1"/>
          </p:cNvSpPr>
          <p:nvPr/>
        </p:nvSpPr>
        <p:spPr bwMode="auto">
          <a:xfrm>
            <a:off x="9350779" y="4791125"/>
            <a:ext cx="2268349" cy="1015663"/>
          </a:xfrm>
          <a:prstGeom prst="rect">
            <a:avLst/>
          </a:prstGeom>
          <a:noFill/>
          <a:ln w="25400">
            <a:solidFill>
              <a:srgbClr val="FFCC99"/>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30000"/>
              </a:spcBef>
            </a:pPr>
            <a:r>
              <a:rPr lang="zh-CN" altLang="en-US" sz="1200" b="1" dirty="0">
                <a:latin typeface="微软雅黑" panose="020B0503020204020204" pitchFamily="34" charset="-122"/>
                <a:ea typeface="微软雅黑" panose="020B0503020204020204" pitchFamily="34" charset="-122"/>
              </a:rPr>
              <a:t>效率</a:t>
            </a:r>
            <a:r>
              <a:rPr lang="zh-CN" altLang="en-US"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sym typeface="Arial" panose="020B0604020202020204" pitchFamily="34" charset="0"/>
              </a:rPr>
              <a:t>专用编辑器，提供高效简捷的编辑、审核手段，充分满足信息处理的“准确性”“及时性”“多样性”要求。</a:t>
            </a:r>
          </a:p>
        </p:txBody>
      </p:sp>
      <p:sp>
        <p:nvSpPr>
          <p:cNvPr id="19" name="矩形 18"/>
          <p:cNvSpPr/>
          <p:nvPr/>
        </p:nvSpPr>
        <p:spPr>
          <a:xfrm>
            <a:off x="6863135" y="1808561"/>
            <a:ext cx="1560042" cy="369332"/>
          </a:xfrm>
          <a:prstGeom prst="rect">
            <a:avLst/>
          </a:prstGeom>
        </p:spPr>
        <p:txBody>
          <a:bodyPr wrap="none">
            <a:spAutoFit/>
          </a:bodyPr>
          <a:lstStyle/>
          <a:p>
            <a:r>
              <a:rPr lang="en-US" altLang="zh-CN" b="1" dirty="0">
                <a:solidFill>
                  <a:srgbClr val="0070C0"/>
                </a:solidFill>
                <a:latin typeface="微软雅黑" panose="020B0503020204020204" pitchFamily="34" charset="-122"/>
                <a:ea typeface="微软雅黑" panose="020B0503020204020204" pitchFamily="34" charset="-122"/>
              </a:rPr>
              <a:t>NDPP</a:t>
            </a:r>
            <a:r>
              <a:rPr lang="zh-CN" altLang="en-US" b="1" dirty="0">
                <a:solidFill>
                  <a:srgbClr val="0070C0"/>
                </a:solidFill>
                <a:latin typeface="微软雅黑" panose="020B0503020204020204" pitchFamily="34" charset="-122"/>
                <a:ea typeface="微软雅黑" panose="020B0503020204020204" pitchFamily="34" charset="-122"/>
              </a:rPr>
              <a:t>的特点</a:t>
            </a:r>
          </a:p>
        </p:txBody>
      </p:sp>
    </p:spTree>
    <p:extLst>
      <p:ext uri="{BB962C8B-B14F-4D97-AF65-F5344CB8AC3E}">
        <p14:creationId xmlns:p14="http://schemas.microsoft.com/office/powerpoint/2010/main" val="2768423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563563"/>
            <a:ext cx="9372600" cy="611187"/>
          </a:xfrm>
        </p:spPr>
        <p:txBody>
          <a:bodyPr>
            <a:normAutofit fontScale="90000"/>
          </a:bodyPr>
          <a:lstStyle/>
          <a:p>
            <a:r>
              <a:rPr lang="zh-CN" altLang="en-US" sz="3600" dirty="0">
                <a:solidFill>
                  <a:srgbClr val="92D050"/>
                </a:solidFill>
                <a:latin typeface="微软雅黑" panose="020B0503020204020204" pitchFamily="34" charset="-122"/>
                <a:ea typeface="微软雅黑" panose="020B0503020204020204" pitchFamily="34" charset="-122"/>
              </a:rPr>
              <a:t>高校财经数据库的</a:t>
            </a:r>
            <a:r>
              <a:rPr lang="zh-CN" altLang="en-US" sz="3600" dirty="0">
                <a:solidFill>
                  <a:srgbClr val="92D050"/>
                </a:solidFill>
                <a:ea typeface="微软雅黑" panose="020B0503020204020204" pitchFamily="34" charset="-122"/>
              </a:rPr>
              <a:t>OCR</a:t>
            </a:r>
            <a:r>
              <a:rPr lang="zh-CN" altLang="en-US" sz="3600" dirty="0">
                <a:solidFill>
                  <a:srgbClr val="92D050"/>
                </a:solidFill>
                <a:latin typeface="微软雅黑" panose="020B0503020204020204" pitchFamily="34" charset="-122"/>
                <a:ea typeface="微软雅黑" panose="020B0503020204020204" pitchFamily="34" charset="-122"/>
              </a:rPr>
              <a:t>平媒集成系统</a:t>
            </a:r>
            <a:endParaRPr lang="zh-CN" altLang="en-US" sz="3600" dirty="0">
              <a:solidFill>
                <a:srgbClr val="92D050"/>
              </a:solidFill>
              <a:latin typeface="+mj-ea"/>
            </a:endParaRPr>
          </a:p>
        </p:txBody>
      </p:sp>
      <p:sp>
        <p:nvSpPr>
          <p:cNvPr id="3" name="矩形 2"/>
          <p:cNvSpPr/>
          <p:nvPr/>
        </p:nvSpPr>
        <p:spPr>
          <a:xfrm>
            <a:off x="782594" y="2519169"/>
            <a:ext cx="5585254" cy="2160591"/>
          </a:xfrm>
          <a:prstGeom prst="rect">
            <a:avLst/>
          </a:prstGeom>
        </p:spPr>
        <p:txBody>
          <a:bodyPr wrap="square">
            <a:spAutoFit/>
          </a:bodyPr>
          <a:lstStyle/>
          <a:p>
            <a:pPr>
              <a:lnSpc>
                <a:spcPct val="140000"/>
              </a:lnSpc>
            </a:pPr>
            <a:r>
              <a:rPr lang="en-US" altLang="zh-CN" sz="1600" b="1" dirty="0">
                <a:latin typeface="微软雅黑" panose="020B0503020204020204" pitchFamily="34" charset="-122"/>
                <a:ea typeface="微软雅黑" panose="020B0503020204020204" pitchFamily="34" charset="-122"/>
              </a:rPr>
              <a:t>OCR </a:t>
            </a:r>
            <a:r>
              <a:rPr lang="en-US" altLang="zh-CN" sz="1600" b="1" dirty="0" err="1">
                <a:latin typeface="微软雅黑" panose="020B0503020204020204" pitchFamily="34" charset="-122"/>
                <a:ea typeface="微软雅黑" panose="020B0503020204020204" pitchFamily="34" charset="-122"/>
              </a:rPr>
              <a:t>平媒集成系统</a:t>
            </a:r>
            <a:r>
              <a:rPr lang="en-US" altLang="zh-CN" sz="1600" dirty="0">
                <a:latin typeface="微软雅黑" panose="020B0503020204020204" pitchFamily="34" charset="-122"/>
                <a:ea typeface="微软雅黑" panose="020B0503020204020204" pitchFamily="34" charset="-122"/>
              </a:rPr>
              <a:t> </a:t>
            </a:r>
            <a:r>
              <a:rPr lang="zh-CN" altLang="en-US" sz="1600" b="1" dirty="0">
                <a:latin typeface="微软雅黑" panose="020B0503020204020204" pitchFamily="34" charset="-122"/>
                <a:ea typeface="微软雅黑" panose="020B0503020204020204" pitchFamily="34" charset="-122"/>
              </a:rPr>
              <a:t>：</a:t>
            </a:r>
          </a:p>
          <a:p>
            <a:pPr>
              <a:lnSpc>
                <a:spcPct val="140000"/>
              </a:lnSpc>
            </a:pPr>
            <a:r>
              <a:rPr lang="en-US" altLang="zh-CN" sz="1600" dirty="0">
                <a:latin typeface="微软雅黑" panose="020B0503020204020204" pitchFamily="34" charset="-122"/>
                <a:ea typeface="微软雅黑" panose="020B0503020204020204" pitchFamily="34" charset="-122"/>
              </a:rPr>
              <a:t>       </a:t>
            </a:r>
            <a:r>
              <a:rPr lang="en-US" altLang="zh-CN" sz="1600" dirty="0" err="1">
                <a:latin typeface="微软雅黑" panose="020B0503020204020204" pitchFamily="34" charset="-122"/>
                <a:ea typeface="微软雅黑" panose="020B0503020204020204" pitchFamily="34" charset="-122"/>
              </a:rPr>
              <a:t>扫描技术和识别率的提升，解决了对平面媒体文字处理和数字处理的能力</a:t>
            </a:r>
            <a:r>
              <a:rPr lang="en-US" altLang="zh-CN" sz="1600" dirty="0">
                <a:latin typeface="微软雅黑" panose="020B0503020204020204" pitchFamily="34" charset="-122"/>
                <a:ea typeface="微软雅黑" panose="020B0503020204020204" pitchFamily="34" charset="-122"/>
              </a:rPr>
              <a:t>。</a:t>
            </a:r>
          </a:p>
          <a:p>
            <a:pPr>
              <a:lnSpc>
                <a:spcPct val="140000"/>
              </a:lnSpc>
            </a:pPr>
            <a:r>
              <a:rPr lang="en-US" altLang="zh-CN" sz="1600" b="1" dirty="0" err="1">
                <a:latin typeface="微软雅黑" panose="020B0503020204020204" pitchFamily="34" charset="-122"/>
                <a:ea typeface="微软雅黑" panose="020B0503020204020204" pitchFamily="34" charset="-122"/>
              </a:rPr>
              <a:t>通过OCR信息集成系统处理的信息源</a:t>
            </a:r>
            <a:r>
              <a:rPr lang="en-US" altLang="zh-CN" sz="1600" b="1" dirty="0">
                <a:latin typeface="微软雅黑" panose="020B0503020204020204" pitchFamily="34" charset="-122"/>
                <a:ea typeface="微软雅黑" panose="020B0503020204020204" pitchFamily="34" charset="-122"/>
              </a:rPr>
              <a:t>：</a:t>
            </a:r>
          </a:p>
          <a:p>
            <a:pPr>
              <a:lnSpc>
                <a:spcPct val="140000"/>
              </a:lnSpc>
            </a:pPr>
            <a:r>
              <a:rPr lang="en-US" altLang="zh-CN" sz="1600" dirty="0">
                <a:latin typeface="微软雅黑" panose="020B0503020204020204" pitchFamily="34" charset="-122"/>
                <a:ea typeface="微软雅黑" panose="020B0503020204020204" pitchFamily="34" charset="-122"/>
              </a:rPr>
              <a:t>       A 平面媒体165家：报纸43家</a:t>
            </a:r>
            <a:r>
              <a:rPr lang="zh-CN" altLang="en-US" sz="1600" dirty="0">
                <a:latin typeface="微软雅黑" panose="020B0503020204020204" pitchFamily="34" charset="-122"/>
                <a:ea typeface="微软雅黑" panose="020B0503020204020204" pitchFamily="34" charset="-122"/>
              </a:rPr>
              <a:t>   杂志</a:t>
            </a:r>
            <a:r>
              <a:rPr lang="en-US" altLang="zh-CN" sz="1600" dirty="0">
                <a:latin typeface="微软雅黑" panose="020B0503020204020204" pitchFamily="34" charset="-122"/>
                <a:ea typeface="微软雅黑" panose="020B0503020204020204" pitchFamily="34" charset="-122"/>
              </a:rPr>
              <a:t>122家</a:t>
            </a:r>
          </a:p>
          <a:p>
            <a:pPr>
              <a:lnSpc>
                <a:spcPct val="140000"/>
              </a:lnSpc>
            </a:pPr>
            <a:r>
              <a:rPr lang="en-US" altLang="zh-CN" sz="1600" dirty="0">
                <a:latin typeface="微软雅黑" panose="020B0503020204020204" pitchFamily="34" charset="-122"/>
                <a:ea typeface="微软雅黑" panose="020B0503020204020204" pitchFamily="34" charset="-122"/>
              </a:rPr>
              <a:t>       B 统计资料：658</a:t>
            </a:r>
            <a:r>
              <a:rPr lang="en-US" altLang="zh-CN" sz="1600" dirty="0" smtClean="0">
                <a:latin typeface="微软雅黑" panose="020B0503020204020204" pitchFamily="34" charset="-122"/>
                <a:ea typeface="微软雅黑" panose="020B0503020204020204" pitchFamily="34" charset="-122"/>
              </a:rPr>
              <a:t>种</a:t>
            </a:r>
            <a:r>
              <a:rPr lang="zh-CN" altLang="en-US" sz="1600" dirty="0" smtClean="0">
                <a:latin typeface="微软雅黑" panose="020B0503020204020204" pitchFamily="34" charset="-122"/>
                <a:ea typeface="微软雅黑" panose="020B0503020204020204" pitchFamily="34" charset="-122"/>
              </a:rPr>
              <a:t>、</a:t>
            </a:r>
            <a:r>
              <a:rPr lang="en-US" altLang="zh-CN" sz="1600" dirty="0" smtClean="0">
                <a:latin typeface="微软雅黑" panose="020B0503020204020204" pitchFamily="34" charset="-122"/>
                <a:ea typeface="微软雅黑" panose="020B0503020204020204" pitchFamily="34" charset="-122"/>
              </a:rPr>
              <a:t>  7,000+本统计资料</a:t>
            </a:r>
            <a:endParaRPr lang="en-US" altLang="zh-CN" sz="1600" dirty="0">
              <a:latin typeface="微软雅黑" panose="020B0503020204020204" pitchFamily="34" charset="-122"/>
              <a:ea typeface="微软雅黑" panose="020B0503020204020204" pitchFamily="34" charset="-122"/>
            </a:endParaRPr>
          </a:p>
        </p:txBody>
      </p:sp>
      <p:pic>
        <p:nvPicPr>
          <p:cNvPr id="20" name="Picture 4" descr="办公场景"/>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1348" y="2066088"/>
            <a:ext cx="5186829" cy="331322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541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Ecology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270532A-D598-4F6B-B05D-F62B681804A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生态照片面板</Template>
  <TotalTime>0</TotalTime>
  <Words>3373</Words>
  <Application>Microsoft Office PowerPoint</Application>
  <PresentationFormat>宽屏</PresentationFormat>
  <Paragraphs>269</Paragraphs>
  <Slides>48</Slides>
  <Notes>3</Notes>
  <HiddenSlides>0</HiddenSlides>
  <MMClips>0</MMClips>
  <ScaleCrop>false</ScaleCrop>
  <HeadingPairs>
    <vt:vector size="8" baseType="variant">
      <vt:variant>
        <vt:lpstr>已用的字体</vt:lpstr>
      </vt:variant>
      <vt:variant>
        <vt:i4>11</vt:i4>
      </vt:variant>
      <vt:variant>
        <vt:lpstr>主题</vt:lpstr>
      </vt:variant>
      <vt:variant>
        <vt:i4>2</vt:i4>
      </vt:variant>
      <vt:variant>
        <vt:lpstr>嵌入 OLE 服务器</vt:lpstr>
      </vt:variant>
      <vt:variant>
        <vt:i4>2</vt:i4>
      </vt:variant>
      <vt:variant>
        <vt:lpstr>幻灯片标题</vt:lpstr>
      </vt:variant>
      <vt:variant>
        <vt:i4>48</vt:i4>
      </vt:variant>
    </vt:vector>
  </HeadingPairs>
  <TitlesOfParts>
    <vt:vector size="63" baseType="lpstr">
      <vt:lpstr>Microsoft YaHei UI</vt:lpstr>
      <vt:lpstr>华文楷体</vt:lpstr>
      <vt:lpstr>楷体_GB2312</vt:lpstr>
      <vt:lpstr>宋体</vt:lpstr>
      <vt:lpstr>微软雅黑</vt:lpstr>
      <vt:lpstr>Arial</vt:lpstr>
      <vt:lpstr>Calibri</vt:lpstr>
      <vt:lpstr>Calibri Light</vt:lpstr>
      <vt:lpstr>Corbel</vt:lpstr>
      <vt:lpstr>Times New Roman</vt:lpstr>
      <vt:lpstr>Wingdings</vt:lpstr>
      <vt:lpstr>Ecology 16x9</vt:lpstr>
      <vt:lpstr>Office 主题</vt:lpstr>
      <vt:lpstr>演示文稿</vt:lpstr>
      <vt:lpstr>Image</vt:lpstr>
      <vt:lpstr>产品介绍</vt:lpstr>
      <vt:lpstr>中国资讯行（国际）有限公司</vt:lpstr>
      <vt:lpstr>中国资讯行（国际）有限公司</vt:lpstr>
      <vt:lpstr>高校财经数据库</vt:lpstr>
      <vt:lpstr>PowerPoint 演示文稿</vt:lpstr>
      <vt:lpstr>数据库特点</vt:lpstr>
      <vt:lpstr>主要信息源</vt:lpstr>
      <vt:lpstr>高校财经数据库的网文数据处理平台——NDPP</vt:lpstr>
      <vt:lpstr>高校财经数据库的OCR平媒集成系统</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搜数网</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2015-03-03T05:33:00Z</dcterms:created>
  <dcterms:modified xsi:type="dcterms:W3CDTF">2015-03-10T09:15:27Z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TC030988899991</vt:lpwstr>
  </property>
</Properties>
</file>