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52" r:id="rId6"/>
    <p:sldMasterId id="2147483661" r:id="rId7"/>
  </p:sldMasterIdLst>
  <p:notesMasterIdLst>
    <p:notesMasterId r:id="rId54"/>
  </p:notesMasterIdLst>
  <p:handoutMasterIdLst>
    <p:handoutMasterId r:id="rId55"/>
  </p:handoutMasterIdLst>
  <p:sldIdLst>
    <p:sldId id="1014" r:id="rId8"/>
    <p:sldId id="1036" r:id="rId9"/>
    <p:sldId id="1040" r:id="rId10"/>
    <p:sldId id="1084" r:id="rId11"/>
    <p:sldId id="1085" r:id="rId12"/>
    <p:sldId id="1086" r:id="rId13"/>
    <p:sldId id="1044" r:id="rId14"/>
    <p:sldId id="1088" r:id="rId15"/>
    <p:sldId id="1087" r:id="rId16"/>
    <p:sldId id="1048" r:id="rId17"/>
    <p:sldId id="1049" r:id="rId18"/>
    <p:sldId id="1050" r:id="rId19"/>
    <p:sldId id="1051" r:id="rId20"/>
    <p:sldId id="1052" r:id="rId21"/>
    <p:sldId id="1053" r:id="rId22"/>
    <p:sldId id="1054" r:id="rId23"/>
    <p:sldId id="1055" r:id="rId24"/>
    <p:sldId id="1056" r:id="rId25"/>
    <p:sldId id="1057" r:id="rId26"/>
    <p:sldId id="1058" r:id="rId27"/>
    <p:sldId id="1059" r:id="rId28"/>
    <p:sldId id="1060" r:id="rId29"/>
    <p:sldId id="1061" r:id="rId30"/>
    <p:sldId id="1062" r:id="rId31"/>
    <p:sldId id="1063" r:id="rId32"/>
    <p:sldId id="1064" r:id="rId33"/>
    <p:sldId id="1065" r:id="rId34"/>
    <p:sldId id="1066" r:id="rId35"/>
    <p:sldId id="1067" r:id="rId36"/>
    <p:sldId id="1068" r:id="rId37"/>
    <p:sldId id="1069" r:id="rId38"/>
    <p:sldId id="1070" r:id="rId39"/>
    <p:sldId id="1071" r:id="rId40"/>
    <p:sldId id="1072" r:id="rId41"/>
    <p:sldId id="1073" r:id="rId42"/>
    <p:sldId id="1074" r:id="rId43"/>
    <p:sldId id="1075" r:id="rId44"/>
    <p:sldId id="1076" r:id="rId45"/>
    <p:sldId id="1077" r:id="rId46"/>
    <p:sldId id="1078" r:id="rId47"/>
    <p:sldId id="1079" r:id="rId48"/>
    <p:sldId id="1080" r:id="rId49"/>
    <p:sldId id="1081" r:id="rId50"/>
    <p:sldId id="1082" r:id="rId51"/>
    <p:sldId id="1083" r:id="rId52"/>
    <p:sldId id="1033" r:id="rId53"/>
  </p:sldIdLst>
  <p:sldSz cx="9144000" cy="6858000" type="screen4x3"/>
  <p:notesSz cx="7315200" cy="9601200"/>
  <p:custDataLst>
    <p:tags r:id="rId5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CE3F"/>
    <a:srgbClr val="376092"/>
    <a:srgbClr val="EDB35E"/>
    <a:srgbClr val="D35A09"/>
    <a:srgbClr val="5F0D9A"/>
    <a:srgbClr val="B241D4"/>
    <a:srgbClr val="FFBB00"/>
    <a:srgbClr val="FF7300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9" autoAdjust="0"/>
    <p:restoredTop sz="94624" autoAdjust="0"/>
  </p:normalViewPr>
  <p:slideViewPr>
    <p:cSldViewPr>
      <p:cViewPr>
        <p:scale>
          <a:sx n="60" d="100"/>
          <a:sy n="60" d="100"/>
        </p:scale>
        <p:origin x="-1704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handoutMaster" Target="handoutMasters/handoutMaster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tags" Target="tags/tag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9" rIns="96657" bIns="48329" numCol="1" anchor="t" anchorCtr="0" compatLnSpc="1">
            <a:prstTxWarp prst="textNoShape">
              <a:avLst/>
            </a:prstTxWarp>
          </a:bodyPr>
          <a:lstStyle>
            <a:lvl1pPr defTabSz="966788">
              <a:defRPr sz="1300" b="1" baseline="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9" rIns="96657" bIns="48329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b="1" baseline="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9" rIns="96657" bIns="48329" numCol="1" anchor="b" anchorCtr="0" compatLnSpc="1">
            <a:prstTxWarp prst="textNoShape">
              <a:avLst/>
            </a:prstTxWarp>
          </a:bodyPr>
          <a:lstStyle>
            <a:lvl1pPr defTabSz="966788">
              <a:defRPr sz="1300" b="1" baseline="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9" rIns="96657" bIns="48329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b="1" baseline="0" smtClean="0"/>
            </a:lvl1pPr>
          </a:lstStyle>
          <a:p>
            <a:pPr>
              <a:defRPr/>
            </a:pPr>
            <a:fld id="{76E7004F-A248-41FD-BCC3-88850E24CD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1305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9" rIns="96657" bIns="48329" numCol="1" anchor="t" anchorCtr="0" compatLnSpc="1">
            <a:prstTxWarp prst="textNoShape">
              <a:avLst/>
            </a:prstTxWarp>
          </a:bodyPr>
          <a:lstStyle>
            <a:lvl1pPr defTabSz="966788">
              <a:defRPr sz="1300" b="1" baseline="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9" rIns="96657" bIns="48329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b="1" baseline="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4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9" rIns="96657" bIns="48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74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9" rIns="96657" bIns="48329" numCol="1" anchor="b" anchorCtr="0" compatLnSpc="1">
            <a:prstTxWarp prst="textNoShape">
              <a:avLst/>
            </a:prstTxWarp>
          </a:bodyPr>
          <a:lstStyle>
            <a:lvl1pPr defTabSz="966788">
              <a:defRPr sz="1300" b="1" baseline="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74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7" tIns="48329" rIns="96657" bIns="48329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b="1" baseline="0" smtClean="0"/>
            </a:lvl1pPr>
          </a:lstStyle>
          <a:p>
            <a:pPr>
              <a:defRPr/>
            </a:pPr>
            <a:fld id="{92C524C4-9ED6-45F8-A158-76704246D1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4533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C524C4-9ED6-45F8-A158-76704246D1B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298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D1FA5-DF78-45B9-83F7-269F67FB854C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4432" y="-60718"/>
            <a:ext cx="9168432" cy="6918718"/>
          </a:xfrm>
          <a:prstGeom prst="rect">
            <a:avLst/>
          </a:prstGeom>
          <a:gradFill flip="none" rotWithShape="1">
            <a:gsLst>
              <a:gs pos="63000">
                <a:srgbClr val="FFFFFF"/>
              </a:gs>
              <a:gs pos="100000">
                <a:srgbClr val="4F81BD">
                  <a:lumMod val="20000"/>
                  <a:lumOff val="80000"/>
                </a:srgbClr>
              </a:gs>
            </a:gsLst>
            <a:lin ang="15240000" scaled="0"/>
            <a:tileRect/>
          </a:gradFill>
          <a:ln w="9525" cap="flat" cmpd="sng" algn="ctr">
            <a:noFill/>
            <a:prstDash val="solid"/>
          </a:ln>
          <a:effectLst/>
        </p:spPr>
      </p:sp>
      <p:sp>
        <p:nvSpPr>
          <p:cNvPr id="5" name="Hexagon 4"/>
          <p:cNvSpPr/>
          <p:nvPr userDrawn="1"/>
        </p:nvSpPr>
        <p:spPr>
          <a:xfrm>
            <a:off x="42335" y="1656879"/>
            <a:ext cx="822960" cy="822960"/>
          </a:xfrm>
          <a:prstGeom prst="hexagon">
            <a:avLst/>
          </a:prstGeom>
          <a:solidFill>
            <a:sysClr val="window" lastClr="FFFFFF">
              <a:alpha val="49000"/>
            </a:sysClr>
          </a:solidFill>
          <a:ln w="9525" cap="flat" cmpd="sng" algn="ctr">
            <a:noFill/>
            <a:prstDash val="solid"/>
          </a:ln>
          <a:effectLst/>
        </p:spPr>
      </p:sp>
      <p:sp>
        <p:nvSpPr>
          <p:cNvPr id="6" name="Hexagon 5"/>
          <p:cNvSpPr/>
          <p:nvPr userDrawn="1"/>
        </p:nvSpPr>
        <p:spPr>
          <a:xfrm>
            <a:off x="690274" y="1236933"/>
            <a:ext cx="822960" cy="822960"/>
          </a:xfrm>
          <a:prstGeom prst="hexagon">
            <a:avLst/>
          </a:prstGeom>
          <a:solidFill>
            <a:sysClr val="window" lastClr="FFFFFF">
              <a:alpha val="49000"/>
            </a:sysClr>
          </a:solidFill>
          <a:ln w="9525" cap="flat" cmpd="sng" algn="ctr">
            <a:noFill/>
            <a:prstDash val="solid"/>
          </a:ln>
          <a:effectLst/>
        </p:spPr>
      </p:sp>
      <p:pic>
        <p:nvPicPr>
          <p:cNvPr id="8" name="Picture 7" descr="EBSCO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58768" y="6096000"/>
            <a:ext cx="1447800" cy="510208"/>
          </a:xfrm>
          <a:prstGeom prst="rect">
            <a:avLst/>
          </a:prstGeom>
        </p:spPr>
      </p:pic>
      <p:sp>
        <p:nvSpPr>
          <p:cNvPr id="9" name="Hexagon 8"/>
          <p:cNvSpPr/>
          <p:nvPr userDrawn="1"/>
        </p:nvSpPr>
        <p:spPr>
          <a:xfrm>
            <a:off x="1342813" y="1648413"/>
            <a:ext cx="822960" cy="822960"/>
          </a:xfrm>
          <a:prstGeom prst="hexagon">
            <a:avLst/>
          </a:prstGeom>
          <a:solidFill>
            <a:sysClr val="window" lastClr="FFFFFF">
              <a:alpha val="49000"/>
            </a:sysClr>
          </a:solidFill>
          <a:ln w="952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Hexagon 9"/>
          <p:cNvSpPr/>
          <p:nvPr userDrawn="1"/>
        </p:nvSpPr>
        <p:spPr>
          <a:xfrm>
            <a:off x="1338580" y="816987"/>
            <a:ext cx="822960" cy="822960"/>
          </a:xfrm>
          <a:prstGeom prst="hexagon">
            <a:avLst/>
          </a:prstGeom>
          <a:solidFill>
            <a:sysClr val="window" lastClr="FFFFFF">
              <a:alpha val="49000"/>
            </a:sysClr>
          </a:solidFill>
          <a:ln w="952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Hexagon 10"/>
          <p:cNvSpPr/>
          <p:nvPr userDrawn="1"/>
        </p:nvSpPr>
        <p:spPr>
          <a:xfrm>
            <a:off x="1994747" y="1220001"/>
            <a:ext cx="822960" cy="822960"/>
          </a:xfrm>
          <a:prstGeom prst="hexagon">
            <a:avLst/>
          </a:prstGeom>
          <a:solidFill>
            <a:sysClr val="window" lastClr="FFFFFF">
              <a:alpha val="49000"/>
            </a:sysClr>
          </a:solidFill>
          <a:ln w="952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667000"/>
            <a:ext cx="9144000" cy="784225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4432" y="-60718"/>
            <a:ext cx="9168432" cy="6918718"/>
          </a:xfrm>
          <a:prstGeom prst="rect">
            <a:avLst/>
          </a:prstGeom>
          <a:gradFill flip="none" rotWithShape="1">
            <a:gsLst>
              <a:gs pos="63000">
                <a:srgbClr val="FFFFFF"/>
              </a:gs>
              <a:gs pos="100000">
                <a:srgbClr val="4F81BD">
                  <a:lumMod val="20000"/>
                  <a:lumOff val="80000"/>
                </a:srgbClr>
              </a:gs>
            </a:gsLst>
            <a:lin ang="15240000" scaled="0"/>
            <a:tileRect/>
          </a:gradFill>
          <a:ln w="9525" cap="flat" cmpd="sng" algn="ctr">
            <a:noFill/>
            <a:prstDash val="solid"/>
          </a:ln>
          <a:effectLst/>
        </p:spPr>
      </p:sp>
      <p:sp>
        <p:nvSpPr>
          <p:cNvPr id="5" name="Hexagon 4"/>
          <p:cNvSpPr/>
          <p:nvPr userDrawn="1"/>
        </p:nvSpPr>
        <p:spPr>
          <a:xfrm>
            <a:off x="42335" y="1656879"/>
            <a:ext cx="822960" cy="822960"/>
          </a:xfrm>
          <a:prstGeom prst="hexagon">
            <a:avLst/>
          </a:prstGeom>
          <a:solidFill>
            <a:sysClr val="window" lastClr="FFFFFF">
              <a:alpha val="49000"/>
            </a:sysClr>
          </a:solidFill>
          <a:ln w="9525" cap="flat" cmpd="sng" algn="ctr">
            <a:noFill/>
            <a:prstDash val="solid"/>
          </a:ln>
          <a:effectLst/>
        </p:spPr>
      </p:sp>
      <p:sp>
        <p:nvSpPr>
          <p:cNvPr id="6" name="Hexagon 5"/>
          <p:cNvSpPr/>
          <p:nvPr userDrawn="1"/>
        </p:nvSpPr>
        <p:spPr>
          <a:xfrm>
            <a:off x="690274" y="1236933"/>
            <a:ext cx="822960" cy="822960"/>
          </a:xfrm>
          <a:prstGeom prst="hexagon">
            <a:avLst/>
          </a:prstGeom>
          <a:solidFill>
            <a:sysClr val="window" lastClr="FFFFFF">
              <a:alpha val="49000"/>
            </a:sysClr>
          </a:solidFill>
          <a:ln w="9525" cap="flat" cmpd="sng" algn="ctr">
            <a:noFill/>
            <a:prstDash val="solid"/>
          </a:ln>
          <a:effectLst/>
        </p:spPr>
      </p:sp>
      <p:pic>
        <p:nvPicPr>
          <p:cNvPr id="8" name="Picture 7" descr="EBSCO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58768" y="6096000"/>
            <a:ext cx="1447800" cy="510208"/>
          </a:xfrm>
          <a:prstGeom prst="rect">
            <a:avLst/>
          </a:prstGeom>
        </p:spPr>
      </p:pic>
      <p:sp>
        <p:nvSpPr>
          <p:cNvPr id="9" name="Hexagon 8"/>
          <p:cNvSpPr/>
          <p:nvPr userDrawn="1"/>
        </p:nvSpPr>
        <p:spPr>
          <a:xfrm>
            <a:off x="1342813" y="1648413"/>
            <a:ext cx="822960" cy="822960"/>
          </a:xfrm>
          <a:prstGeom prst="hexagon">
            <a:avLst/>
          </a:prstGeom>
          <a:solidFill>
            <a:sysClr val="window" lastClr="FFFFFF">
              <a:alpha val="49000"/>
            </a:sysClr>
          </a:solidFill>
          <a:ln w="9525" cap="flat" cmpd="sng" algn="ctr">
            <a:noFill/>
            <a:prstDash val="soli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baseline="0" dirty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0" name="Hexagon 9"/>
          <p:cNvSpPr/>
          <p:nvPr userDrawn="1"/>
        </p:nvSpPr>
        <p:spPr>
          <a:xfrm>
            <a:off x="1338580" y="816987"/>
            <a:ext cx="822960" cy="822960"/>
          </a:xfrm>
          <a:prstGeom prst="hexagon">
            <a:avLst/>
          </a:prstGeom>
          <a:solidFill>
            <a:sysClr val="window" lastClr="FFFFFF">
              <a:alpha val="49000"/>
            </a:sysClr>
          </a:solidFill>
          <a:ln w="9525" cap="flat" cmpd="sng" algn="ctr">
            <a:noFill/>
            <a:prstDash val="soli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baseline="0" dirty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1" name="Hexagon 10"/>
          <p:cNvSpPr/>
          <p:nvPr userDrawn="1"/>
        </p:nvSpPr>
        <p:spPr>
          <a:xfrm>
            <a:off x="1994747" y="1220001"/>
            <a:ext cx="822960" cy="822960"/>
          </a:xfrm>
          <a:prstGeom prst="hexagon">
            <a:avLst/>
          </a:prstGeom>
          <a:solidFill>
            <a:sysClr val="window" lastClr="FFFFFF">
              <a:alpha val="49000"/>
            </a:sysClr>
          </a:solidFill>
          <a:ln w="9525" cap="flat" cmpd="sng" algn="ctr">
            <a:noFill/>
            <a:prstDash val="soli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baseline="0" dirty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667000"/>
            <a:ext cx="9144000" cy="784225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6481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7928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2472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2853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060442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3259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F6F6-0BCD-4735-87E5-269C1FF098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F42A0-2D15-4B83-83B9-0C6163AA260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086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76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  <a:prstGeom prst="rect">
            <a:avLst/>
          </a:prstGeom>
        </p:spPr>
        <p:txBody>
          <a:bodyPr/>
          <a:lstStyle>
            <a:lvl1pPr marL="282575" indent="-282575">
              <a:defRPr>
                <a:latin typeface="Georgia" pitchFamily="18" charset="0"/>
              </a:defRPr>
            </a:lvl1pPr>
            <a:lvl2pPr>
              <a:defRPr>
                <a:latin typeface="Georgia" pitchFamily="18" charset="0"/>
              </a:defRPr>
            </a:lvl2pPr>
            <a:lvl3pPr>
              <a:defRPr>
                <a:latin typeface="Georgia" pitchFamily="18" charset="0"/>
              </a:defRPr>
            </a:lvl3pPr>
            <a:lvl4pPr>
              <a:defRPr>
                <a:latin typeface="Georgia" pitchFamily="18" charset="0"/>
              </a:defRPr>
            </a:lvl4pPr>
            <a:lvl5pPr>
              <a:defRPr>
                <a:latin typeface="Georgia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Screen shot 2013-02-04 at 12.56.36 PM.png"/>
          <p:cNvPicPr>
            <a:picLocks noChangeAspect="1"/>
          </p:cNvPicPr>
          <p:nvPr userDrawn="1"/>
        </p:nvPicPr>
        <p:blipFill>
          <a:blip r:embed="rId2" cstate="print"/>
          <a:srcRect l="7448" r="8180" b="40030"/>
          <a:stretch>
            <a:fillRect/>
          </a:stretch>
        </p:blipFill>
        <p:spPr>
          <a:xfrm>
            <a:off x="0" y="6269924"/>
            <a:ext cx="9144000" cy="243715"/>
          </a:xfrm>
          <a:prstGeom prst="rect">
            <a:avLst/>
          </a:prstGeom>
        </p:spPr>
      </p:pic>
      <p:pic>
        <p:nvPicPr>
          <p:cNvPr id="8" name="Picture 7" descr="EBSCO_PMS294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76340" y="6513639"/>
            <a:ext cx="633076" cy="22104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809416" y="6470591"/>
            <a:ext cx="12134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</a:rPr>
              <a:t>www.ebsco.com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376092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TW" sz="1800">
              <a:solidFill>
                <a:srgbClr val="FFFFFF"/>
              </a:solidFill>
              <a:ea typeface="新細明體" pitchFamily="18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TW" sz="1800">
              <a:solidFill>
                <a:srgbClr val="FFFFFF"/>
              </a:solidFill>
              <a:ea typeface="新細明體" pitchFamily="18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TW" sz="1800">
              <a:solidFill>
                <a:srgbClr val="FFFFFF"/>
              </a:solidFill>
              <a:ea typeface="新細明體" pitchFamily="18" charset="-120"/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7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64CB40E-E805-4CEC-A96E-3E1D9559D359}" type="datetimeFigureOut">
              <a:rPr lang="zh-TW" altLang="en-US"/>
              <a:pPr>
                <a:defRPr/>
              </a:pPr>
              <a:t>2015/3/2</a:t>
            </a:fld>
            <a:endParaRPr lang="zh-TW" altLang="en-US"/>
          </a:p>
        </p:txBody>
      </p:sp>
      <p:sp>
        <p:nvSpPr>
          <p:cNvPr id="10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EBDDC3"/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1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BDDC3"/>
                </a:solidFill>
              </a:defRPr>
            </a:lvl1pPr>
          </a:lstStyle>
          <a:p>
            <a:pPr>
              <a:defRPr/>
            </a:pPr>
            <a:fld id="{29EA5633-AB27-4F27-BFE2-0210F4EF01B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09320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區段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TW" sz="1800">
              <a:solidFill>
                <a:srgbClr val="FFFFFF"/>
              </a:solidFill>
              <a:ea typeface="新細明體" pitchFamily="18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TW" sz="1800">
              <a:solidFill>
                <a:srgbClr val="FFFFFF"/>
              </a:solidFill>
              <a:ea typeface="新細明體" pitchFamily="18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altLang="zh-TW" sz="1800">
              <a:solidFill>
                <a:srgbClr val="FFFFFF"/>
              </a:solidFill>
              <a:ea typeface="新細明體" pitchFamily="18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7" name="日期版面配置區 1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245C5-767A-4512-973C-7A31074BA7BE}" type="datetimeFigureOut">
              <a:rPr lang="zh-TW" altLang="en-US"/>
              <a:pPr>
                <a:defRPr/>
              </a:pPr>
              <a:t>2015/3/2</a:t>
            </a:fld>
            <a:endParaRPr lang="zh-TW" altLang="en-US"/>
          </a:p>
        </p:txBody>
      </p:sp>
      <p:sp>
        <p:nvSpPr>
          <p:cNvPr id="8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9BFCDE5-F590-4BCE-A71C-936FA5C7F60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9" name="頁尾版面配置區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6973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cadSearch_generic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6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853679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12775" y="1600200"/>
            <a:ext cx="8153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1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72E9C-2415-47CF-BE63-696303BFA04C}" type="datetimeFigureOut">
              <a:rPr lang="zh-TW" altLang="en-US"/>
              <a:pPr>
                <a:defRPr/>
              </a:pPr>
              <a:t>2015/3/2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22"/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08FF0-3260-4015-9E61-B33B10F7017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9909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4432" y="-60718"/>
            <a:ext cx="9168432" cy="6918718"/>
          </a:xfrm>
          <a:prstGeom prst="rect">
            <a:avLst/>
          </a:prstGeom>
          <a:gradFill flip="none" rotWithShape="1">
            <a:gsLst>
              <a:gs pos="63000">
                <a:srgbClr val="FFFFFF"/>
              </a:gs>
              <a:gs pos="100000">
                <a:srgbClr val="4F81BD">
                  <a:lumMod val="20000"/>
                  <a:lumOff val="80000"/>
                </a:srgbClr>
              </a:gs>
            </a:gsLst>
            <a:lin ang="15240000" scaled="0"/>
            <a:tileRect/>
          </a:gradFill>
          <a:ln w="9525" cap="flat" cmpd="sng" algn="ctr">
            <a:noFill/>
            <a:prstDash val="solid"/>
          </a:ln>
          <a:effectLst/>
        </p:spPr>
      </p:sp>
      <p:sp>
        <p:nvSpPr>
          <p:cNvPr id="5" name="Hexagon 4"/>
          <p:cNvSpPr/>
          <p:nvPr userDrawn="1"/>
        </p:nvSpPr>
        <p:spPr>
          <a:xfrm>
            <a:off x="42335" y="1656879"/>
            <a:ext cx="822960" cy="822960"/>
          </a:xfrm>
          <a:prstGeom prst="hexagon">
            <a:avLst/>
          </a:prstGeom>
          <a:solidFill>
            <a:sysClr val="window" lastClr="FFFFFF">
              <a:alpha val="49000"/>
            </a:sysClr>
          </a:solidFill>
          <a:ln w="9525" cap="flat" cmpd="sng" algn="ctr">
            <a:noFill/>
            <a:prstDash val="solid"/>
          </a:ln>
          <a:effectLst/>
        </p:spPr>
      </p:sp>
      <p:sp>
        <p:nvSpPr>
          <p:cNvPr id="6" name="Hexagon 5"/>
          <p:cNvSpPr/>
          <p:nvPr userDrawn="1"/>
        </p:nvSpPr>
        <p:spPr>
          <a:xfrm>
            <a:off x="690274" y="1236933"/>
            <a:ext cx="822960" cy="822960"/>
          </a:xfrm>
          <a:prstGeom prst="hexagon">
            <a:avLst/>
          </a:prstGeom>
          <a:solidFill>
            <a:sysClr val="window" lastClr="FFFFFF">
              <a:alpha val="49000"/>
            </a:sysClr>
          </a:solidFill>
          <a:ln w="9525" cap="flat" cmpd="sng" algn="ctr">
            <a:noFill/>
            <a:prstDash val="solid"/>
          </a:ln>
          <a:effectLst/>
        </p:spPr>
      </p:sp>
      <p:pic>
        <p:nvPicPr>
          <p:cNvPr id="8" name="Picture 7" descr="EBSCO 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58768" y="6096000"/>
            <a:ext cx="1447800" cy="510208"/>
          </a:xfrm>
          <a:prstGeom prst="rect">
            <a:avLst/>
          </a:prstGeom>
        </p:spPr>
      </p:pic>
      <p:sp>
        <p:nvSpPr>
          <p:cNvPr id="9" name="Hexagon 8"/>
          <p:cNvSpPr/>
          <p:nvPr userDrawn="1"/>
        </p:nvSpPr>
        <p:spPr>
          <a:xfrm>
            <a:off x="1342813" y="1648413"/>
            <a:ext cx="822960" cy="822960"/>
          </a:xfrm>
          <a:prstGeom prst="hexagon">
            <a:avLst/>
          </a:prstGeom>
          <a:solidFill>
            <a:sysClr val="window" lastClr="FFFFFF">
              <a:alpha val="49000"/>
            </a:sysClr>
          </a:solidFill>
          <a:ln w="9525" cap="flat" cmpd="sng" algn="ctr">
            <a:noFill/>
            <a:prstDash val="soli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baseline="0" dirty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0" name="Hexagon 9"/>
          <p:cNvSpPr/>
          <p:nvPr userDrawn="1"/>
        </p:nvSpPr>
        <p:spPr>
          <a:xfrm>
            <a:off x="1338580" y="816987"/>
            <a:ext cx="822960" cy="822960"/>
          </a:xfrm>
          <a:prstGeom prst="hexagon">
            <a:avLst/>
          </a:prstGeom>
          <a:solidFill>
            <a:sysClr val="window" lastClr="FFFFFF">
              <a:alpha val="49000"/>
            </a:sysClr>
          </a:solidFill>
          <a:ln w="9525" cap="flat" cmpd="sng" algn="ctr">
            <a:noFill/>
            <a:prstDash val="soli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baseline="0" dirty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1" name="Hexagon 10"/>
          <p:cNvSpPr/>
          <p:nvPr userDrawn="1"/>
        </p:nvSpPr>
        <p:spPr>
          <a:xfrm>
            <a:off x="1994747" y="1220001"/>
            <a:ext cx="822960" cy="822960"/>
          </a:xfrm>
          <a:prstGeom prst="hexagon">
            <a:avLst/>
          </a:prstGeom>
          <a:solidFill>
            <a:sysClr val="window" lastClr="FFFFFF">
              <a:alpha val="49000"/>
            </a:sysClr>
          </a:solidFill>
          <a:ln w="9525" cap="flat" cmpd="sng" algn="ctr">
            <a:noFill/>
            <a:prstDash val="soli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baseline="0" dirty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667000"/>
            <a:ext cx="9144000" cy="784225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76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  <a:prstGeom prst="rect">
            <a:avLst/>
          </a:prstGeom>
        </p:spPr>
        <p:txBody>
          <a:bodyPr/>
          <a:lstStyle>
            <a:lvl1pPr marL="282575" indent="-282575">
              <a:defRPr>
                <a:latin typeface="Georgia" pitchFamily="18" charset="0"/>
              </a:defRPr>
            </a:lvl1pPr>
            <a:lvl2pPr>
              <a:defRPr>
                <a:latin typeface="Georgia" pitchFamily="18" charset="0"/>
              </a:defRPr>
            </a:lvl2pPr>
            <a:lvl3pPr>
              <a:defRPr>
                <a:latin typeface="Georgia" pitchFamily="18" charset="0"/>
              </a:defRPr>
            </a:lvl3pPr>
            <a:lvl4pPr>
              <a:defRPr>
                <a:latin typeface="Georgia" pitchFamily="18" charset="0"/>
              </a:defRPr>
            </a:lvl4pPr>
            <a:lvl5pPr>
              <a:defRPr>
                <a:latin typeface="Georgia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Screen shot 2013-02-04 at 12.56.36 PM.png"/>
          <p:cNvPicPr>
            <a:picLocks noChangeAspect="1"/>
          </p:cNvPicPr>
          <p:nvPr userDrawn="1"/>
        </p:nvPicPr>
        <p:blipFill>
          <a:blip r:embed="rId2" cstate="print"/>
          <a:srcRect l="7448" r="8180" b="40030"/>
          <a:stretch>
            <a:fillRect/>
          </a:stretch>
        </p:blipFill>
        <p:spPr>
          <a:xfrm>
            <a:off x="0" y="6269924"/>
            <a:ext cx="9144000" cy="243715"/>
          </a:xfrm>
          <a:prstGeom prst="rect">
            <a:avLst/>
          </a:prstGeom>
        </p:spPr>
      </p:pic>
      <p:pic>
        <p:nvPicPr>
          <p:cNvPr id="8" name="Picture 7" descr="EBSCO_PMS294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76340" y="6513639"/>
            <a:ext cx="633076" cy="22104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809416" y="6470591"/>
            <a:ext cx="12134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baseline="0" dirty="0" smtClean="0">
                <a:solidFill>
                  <a:srgbClr val="376092"/>
                </a:solidFill>
              </a:rPr>
              <a:t>www.ebsco.com</a:t>
            </a:r>
            <a:endParaRPr lang="en-US" sz="1200" kern="0" baseline="0" dirty="0">
              <a:solidFill>
                <a:srgbClr val="376092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2192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7" name="Picture 6" descr="Screen shot 2013-02-04 at 12.56.36 PM.png"/>
          <p:cNvPicPr>
            <a:picLocks noChangeAspect="1"/>
          </p:cNvPicPr>
          <p:nvPr userDrawn="1"/>
        </p:nvPicPr>
        <p:blipFill>
          <a:blip r:embed="rId8" cstate="print"/>
          <a:srcRect l="7448" r="8180" b="40030"/>
          <a:stretch>
            <a:fillRect/>
          </a:stretch>
        </p:blipFill>
        <p:spPr>
          <a:xfrm>
            <a:off x="0" y="6269924"/>
            <a:ext cx="9144000" cy="243715"/>
          </a:xfrm>
          <a:prstGeom prst="rect">
            <a:avLst/>
          </a:prstGeom>
        </p:spPr>
      </p:pic>
      <p:pic>
        <p:nvPicPr>
          <p:cNvPr id="8" name="Picture 7" descr="EBSCO_PMS294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176340" y="6513639"/>
            <a:ext cx="633076" cy="22104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809416" y="6470591"/>
            <a:ext cx="12134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</a:rPr>
              <a:t>www.ebsco.com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376092"/>
              </a:solidFill>
              <a:effectLst/>
              <a:uLnTx/>
              <a:uFillTx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8" r:id="rId4"/>
    <p:sldLayoutId id="2147483659" r:id="rId5"/>
    <p:sldLayoutId id="2147483660" r:id="rId6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0">
          <a:solidFill>
            <a:srgbClr val="376092"/>
          </a:solidFill>
          <a:latin typeface="Georgia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9pPr>
    </p:titleStyle>
    <p:bodyStyle>
      <a:lvl1pPr marL="176213" indent="-176213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681038" indent="-22383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9025" indent="-174625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00250" indent="-17145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57450" indent="-17145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14650" indent="-17145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71850" indent="-17145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29050" indent="-17145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2192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7" name="Picture 6" descr="Screen shot 2013-02-04 at 12.56.36 PM.png"/>
          <p:cNvPicPr>
            <a:picLocks noChangeAspect="1"/>
          </p:cNvPicPr>
          <p:nvPr userDrawn="1"/>
        </p:nvPicPr>
        <p:blipFill>
          <a:blip r:embed="rId6" cstate="print"/>
          <a:srcRect l="7448" r="8180" b="40030"/>
          <a:stretch>
            <a:fillRect/>
          </a:stretch>
        </p:blipFill>
        <p:spPr>
          <a:xfrm>
            <a:off x="0" y="6269924"/>
            <a:ext cx="9144000" cy="243715"/>
          </a:xfrm>
          <a:prstGeom prst="rect">
            <a:avLst/>
          </a:prstGeom>
        </p:spPr>
      </p:pic>
      <p:pic>
        <p:nvPicPr>
          <p:cNvPr id="8" name="Picture 7" descr="EBSCO_PMS294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76340" y="6513639"/>
            <a:ext cx="633076" cy="22104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809416" y="6470591"/>
            <a:ext cx="12134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baseline="0" dirty="0" smtClean="0">
                <a:solidFill>
                  <a:srgbClr val="376092"/>
                </a:solidFill>
              </a:rPr>
              <a:t>www.ebsco.com</a:t>
            </a:r>
            <a:endParaRPr lang="en-US" sz="1200" kern="0" baseline="0" dirty="0">
              <a:solidFill>
                <a:srgbClr val="37609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0">
          <a:solidFill>
            <a:srgbClr val="376092"/>
          </a:solidFill>
          <a:latin typeface="Georgia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charset="0"/>
        </a:defRPr>
      </a:lvl9pPr>
    </p:titleStyle>
    <p:bodyStyle>
      <a:lvl1pPr marL="176213" indent="-176213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681038" indent="-22383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9025" indent="-174625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00250" indent="-17145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57450" indent="-17145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14650" indent="-17145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371850" indent="-17145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29050" indent="-17145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baseline="0">
              <a:solidFill>
                <a:prstClr val="white"/>
              </a:solidFill>
            </a:endParaRPr>
          </a:p>
        </p:txBody>
      </p:sp>
      <p:pic>
        <p:nvPicPr>
          <p:cNvPr id="8" name="Content Placeholder 19" descr="EIS Logo_CMYK_Vertical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8033658" y="6408689"/>
            <a:ext cx="932254" cy="32786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196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669F6F6-0BCD-4735-87E5-269C1FF09804}" type="datetimeFigureOut">
              <a:rPr lang="en-US" baseline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3/2/2015</a:t>
            </a:fld>
            <a:endParaRPr lang="en-US" baseline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aseline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F5F42A0-2D15-4B83-83B9-0C6163AA2603}" type="slidenum">
              <a:rPr lang="en-US" baseline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aseline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455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373737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373737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ebsco-chinese.webex.com/" TargetMode="External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3.png"/><Relationship Id="rId4" Type="http://schemas.openxmlformats.org/officeDocument/2006/relationships/hyperlink" Target="http://support.epnet.com/ebooks/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 txBox="1">
            <a:spLocks/>
          </p:cNvSpPr>
          <p:nvPr/>
        </p:nvSpPr>
        <p:spPr>
          <a:xfrm>
            <a:off x="0" y="1981200"/>
            <a:ext cx="9144000" cy="1719627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 defTabSz="457200" fontAlgn="auto">
              <a:spcAft>
                <a:spcPts val="0"/>
              </a:spcAft>
              <a:defRPr/>
            </a:pPr>
            <a:r>
              <a:rPr lang="en-US" altLang="zh-CN" sz="7200" b="1" dirty="0"/>
              <a:t>CALIS</a:t>
            </a:r>
            <a:r>
              <a:rPr lang="zh-CN" altLang="en-US" sz="7200" b="1" dirty="0" smtClean="0"/>
              <a:t>第</a:t>
            </a:r>
            <a:r>
              <a:rPr lang="en-US" altLang="zh-CN" sz="7200" b="1" smtClean="0"/>
              <a:t>13</a:t>
            </a:r>
            <a:r>
              <a:rPr lang="zh-CN" altLang="en-US" sz="7200" b="1" smtClean="0"/>
              <a:t>届</a:t>
            </a:r>
            <a:r>
              <a:rPr lang="zh-CN" altLang="en-US" sz="7200" b="1" dirty="0"/>
              <a:t>引进数据库培训</a:t>
            </a:r>
            <a:r>
              <a:rPr lang="zh-CN" altLang="en-US" sz="7200" b="1" dirty="0" smtClean="0"/>
              <a:t>周</a:t>
            </a:r>
            <a:endParaRPr lang="en-US" altLang="zh-TW" sz="7200" b="1" dirty="0" smtClean="0"/>
          </a:p>
          <a:p>
            <a:pPr lvl="0" algn="ctr" defTabSz="457200" fontAlgn="auto">
              <a:spcAft>
                <a:spcPts val="0"/>
              </a:spcAft>
              <a:defRPr/>
            </a:pPr>
            <a:r>
              <a:rPr lang="en-US" altLang="zh-CN" sz="7200" b="1" dirty="0" smtClean="0"/>
              <a:t>EBSCO</a:t>
            </a:r>
            <a:r>
              <a:rPr lang="zh-TW" altLang="en-US" sz="7200" b="1" dirty="0" smtClean="0"/>
              <a:t> </a:t>
            </a:r>
            <a:r>
              <a:rPr lang="zh-CN" altLang="en-US" sz="7200" b="1" dirty="0" smtClean="0"/>
              <a:t>数</a:t>
            </a:r>
            <a:r>
              <a:rPr lang="zh-CN" altLang="en-US" sz="7200" b="1" dirty="0"/>
              <a:t>据库</a:t>
            </a:r>
            <a:endParaRPr lang="en-US" sz="7200" i="1" baseline="0" dirty="0" smtClean="0">
              <a:solidFill>
                <a:srgbClr val="376092"/>
              </a:solidFill>
              <a:latin typeface="Georgia" pitchFamily="18" charset="0"/>
              <a:ea typeface="+mj-ea"/>
              <a:cs typeface="+mj-cs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676400" y="1981200"/>
            <a:ext cx="5943600" cy="0"/>
          </a:xfrm>
          <a:prstGeom prst="line">
            <a:avLst/>
          </a:prstGeom>
          <a:ln w="31750" cap="rnd" cmpd="sng">
            <a:solidFill>
              <a:srgbClr val="37609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676400" y="4191000"/>
            <a:ext cx="5943600" cy="0"/>
          </a:xfrm>
          <a:prstGeom prst="line">
            <a:avLst/>
          </a:prstGeom>
          <a:ln w="31750" cap="rnd" cmpd="sng">
            <a:solidFill>
              <a:srgbClr val="37609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228600" y="4648200"/>
            <a:ext cx="9154510" cy="1002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None/>
            </a:pPr>
            <a:r>
              <a:rPr lang="zh-CN" altLang="en-US" sz="4000" b="1" dirty="0" smtClean="0">
                <a:latin typeface="微軟正黑體" pitchFamily="34" charset="-120"/>
              </a:rPr>
              <a:t>培训师：蒋哲</a:t>
            </a:r>
            <a:r>
              <a:rPr lang="zh-TW" altLang="en-US" sz="4000" b="1" dirty="0" smtClean="0">
                <a:latin typeface="微軟正黑體" pitchFamily="34" charset="-120"/>
              </a:rPr>
              <a:t> </a:t>
            </a:r>
            <a:endParaRPr lang="en-US" altLang="zh-TW" sz="4000" b="1" dirty="0" smtClean="0">
              <a:latin typeface="微軟正黑體" pitchFamily="34" charset="-120"/>
            </a:endParaRPr>
          </a:p>
          <a:p>
            <a:pPr algn="ctr" eaLnBrk="1" hangingPunct="1"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None/>
            </a:pPr>
            <a:r>
              <a:rPr lang="en-US" altLang="zh-TW" sz="4000" b="1" dirty="0" smtClean="0">
                <a:latin typeface="微軟正黑體" pitchFamily="34" charset="-120"/>
              </a:rPr>
              <a:t>sjiang@ebsco.com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371600" y="1676400"/>
            <a:ext cx="8229600" cy="990600"/>
          </a:xfrm>
        </p:spPr>
        <p:txBody>
          <a:bodyPr/>
          <a:lstStyle/>
          <a:p>
            <a:pPr>
              <a:defRPr/>
            </a:pPr>
            <a:r>
              <a:rPr lang="zh-CN" altLang="en-US" b="1" dirty="0">
                <a:solidFill>
                  <a:schemeClr val="tx2"/>
                </a:solidFill>
                <a:latin typeface="+mj-ea"/>
              </a:rPr>
              <a:t>重点功能</a:t>
            </a:r>
            <a:r>
              <a:rPr lang="zh-CN" altLang="en-US" b="1" dirty="0" smtClean="0">
                <a:solidFill>
                  <a:schemeClr val="tx2"/>
                </a:solidFill>
                <a:latin typeface="+mj-ea"/>
              </a:rPr>
              <a:t>演示</a:t>
            </a:r>
            <a:endParaRPr lang="zh-CN" altLang="en-US" b="1" dirty="0">
              <a:solidFill>
                <a:schemeClr val="tx2"/>
              </a:solidFill>
              <a:latin typeface="+mj-ea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1509" y="3105822"/>
            <a:ext cx="3204812" cy="32048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標題 2"/>
          <p:cNvSpPr txBox="1">
            <a:spLocks/>
          </p:cNvSpPr>
          <p:nvPr/>
        </p:nvSpPr>
        <p:spPr bwMode="auto">
          <a:xfrm>
            <a:off x="0" y="1447800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微軟正黑體" pitchFamily="34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微軟正黑體" pitchFamily="34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微軟正黑體" pitchFamily="34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微軟正黑體" pitchFamily="34" charset="-120"/>
              </a:defRPr>
            </a:lvl9pPr>
          </a:lstStyle>
          <a:p>
            <a:pPr algn="ctr">
              <a:defRPr/>
            </a:pPr>
            <a:r>
              <a:rPr lang="en-US" altLang="zh-TW" b="1" dirty="0" smtClean="0">
                <a:solidFill>
                  <a:schemeClr val="bg1"/>
                </a:solidFill>
                <a:latin typeface="+mj-ea"/>
              </a:rPr>
              <a:t>2-1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4800600" y="1650712"/>
            <a:ext cx="33922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77875" lvl="1" indent="-457200" algn="just">
              <a:defRPr/>
            </a:pPr>
            <a:r>
              <a:rPr lang="zh-CN" altLang="en-US" sz="4800" b="1" dirty="0">
                <a:solidFill>
                  <a:srgbClr val="C00000"/>
                </a:solidFill>
                <a:latin typeface="+mj-ea"/>
              </a:rPr>
              <a:t>建</a:t>
            </a:r>
            <a:r>
              <a:rPr lang="zh-CN" altLang="en-US" sz="4800" b="1" dirty="0" smtClean="0">
                <a:solidFill>
                  <a:srgbClr val="C00000"/>
                </a:solidFill>
                <a:latin typeface="+mj-ea"/>
              </a:rPr>
              <a:t>立个人</a:t>
            </a:r>
            <a:r>
              <a:rPr lang="zh-TW" altLang="en-US" sz="4800" b="1" dirty="0" smtClean="0">
                <a:solidFill>
                  <a:srgbClr val="C00000"/>
                </a:solidFill>
                <a:latin typeface="+mj-ea"/>
              </a:rPr>
              <a:t>文</a:t>
            </a:r>
            <a:r>
              <a:rPr lang="zh-TW" altLang="en-US" sz="4800" b="1" dirty="0">
                <a:solidFill>
                  <a:srgbClr val="C00000"/>
                </a:solidFill>
                <a:latin typeface="+mj-ea"/>
              </a:rPr>
              <a:t>件夹</a:t>
            </a:r>
            <a:endParaRPr lang="en-US" altLang="zh-TW" sz="4800" b="1" dirty="0">
              <a:solidFill>
                <a:srgbClr val="C00000"/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31498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標題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534400" cy="990600"/>
          </a:xfrm>
        </p:spPr>
        <p:txBody>
          <a:bodyPr/>
          <a:lstStyle/>
          <a:p>
            <a:pPr algn="l"/>
            <a:r>
              <a:rPr lang="zh-TW" altLang="en-US" sz="4000" dirty="0" smtClean="0"/>
              <a:t>因现在常有跨领域研究的需求，在选择</a:t>
            </a:r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r>
              <a:rPr lang="zh-TW" altLang="en-US" sz="4000" dirty="0" smtClean="0"/>
              <a:t>数据库的时候，建议全选同時查找</a:t>
            </a:r>
          </a:p>
        </p:txBody>
      </p:sp>
      <p:pic>
        <p:nvPicPr>
          <p:cNvPr id="481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76388"/>
            <a:ext cx="7772400" cy="528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7543800" y="1600200"/>
            <a:ext cx="1447800" cy="5257800"/>
          </a:xfrm>
          <a:solidFill>
            <a:srgbClr val="FFFF00"/>
          </a:solidFill>
        </p:spPr>
        <p:txBody>
          <a:bodyPr/>
          <a:lstStyle/>
          <a:p>
            <a:r>
              <a:rPr lang="zh-TW" altLang="en-US" dirty="0" smtClean="0"/>
              <a:t>没有选择数量上的限制。若</a:t>
            </a:r>
            <a:r>
              <a:rPr lang="zh-CN" altLang="en-US" dirty="0"/>
              <a:t>单</a:t>
            </a:r>
            <a:r>
              <a:rPr lang="zh-TW" altLang="en-US" dirty="0" smtClean="0"/>
              <a:t>位有</a:t>
            </a:r>
            <a:r>
              <a:rPr lang="zh-CN" altLang="en-US" dirty="0"/>
              <a:t>订</a:t>
            </a:r>
            <a:r>
              <a:rPr lang="zh-CN" altLang="en-US" dirty="0" smtClean="0"/>
              <a:t>购</a:t>
            </a:r>
            <a:r>
              <a:rPr lang="zh-CN" altLang="en-US" dirty="0"/>
              <a:t>电子书</a:t>
            </a:r>
            <a:r>
              <a:rPr lang="zh-TW" altLang="en-US" dirty="0" smtClean="0"/>
              <a:t>也可以勾選，同時查找。</a:t>
            </a:r>
          </a:p>
        </p:txBody>
      </p:sp>
      <p:sp>
        <p:nvSpPr>
          <p:cNvPr id="2" name="圓角矩形 1"/>
          <p:cNvSpPr/>
          <p:nvPr/>
        </p:nvSpPr>
        <p:spPr>
          <a:xfrm>
            <a:off x="2971800" y="2286000"/>
            <a:ext cx="2590800" cy="304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961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標題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762000"/>
          </a:xfrm>
        </p:spPr>
        <p:txBody>
          <a:bodyPr/>
          <a:lstStyle/>
          <a:p>
            <a:r>
              <a:rPr lang="zh-TW" altLang="en-US" sz="4000" dirty="0" smtClean="0"/>
              <a:t>选择适合自己的接口语言</a:t>
            </a:r>
          </a:p>
        </p:txBody>
      </p:sp>
      <p:sp>
        <p:nvSpPr>
          <p:cNvPr id="49155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02625" y="1600200"/>
            <a:ext cx="688975" cy="4525963"/>
          </a:xfrm>
          <a:solidFill>
            <a:srgbClr val="FFFF00"/>
          </a:solidFill>
        </p:spPr>
        <p:txBody>
          <a:bodyPr/>
          <a:lstStyle/>
          <a:p>
            <a:r>
              <a:rPr lang="zh-TW" altLang="en-US" smtClean="0"/>
              <a:t>可随时自行切换</a:t>
            </a:r>
          </a:p>
        </p:txBody>
      </p:sp>
      <p:pic>
        <p:nvPicPr>
          <p:cNvPr id="491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787400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237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5588"/>
            <a:ext cx="7810500" cy="510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標題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762000"/>
          </a:xfrm>
        </p:spPr>
        <p:txBody>
          <a:bodyPr/>
          <a:lstStyle/>
          <a:p>
            <a:r>
              <a:rPr lang="zh-TW" altLang="en-US" sz="4000" dirty="0" smtClean="0"/>
              <a:t>建议使用前先登录我的文件夹</a:t>
            </a:r>
          </a:p>
        </p:txBody>
      </p:sp>
      <p:sp>
        <p:nvSpPr>
          <p:cNvPr id="50180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228600" y="4953000"/>
            <a:ext cx="8763000" cy="1676400"/>
          </a:xfrm>
          <a:solidFill>
            <a:srgbClr val="FFFF00"/>
          </a:solidFill>
        </p:spPr>
        <p:txBody>
          <a:bodyPr vert="horz"/>
          <a:lstStyle/>
          <a:p>
            <a:r>
              <a:rPr lang="zh-TW" altLang="en-US" smtClean="0"/>
              <a:t>我的文件夹不能跨校登录</a:t>
            </a:r>
            <a:endParaRPr lang="en-US" altLang="zh-TW" smtClean="0"/>
          </a:p>
          <a:p>
            <a:r>
              <a:rPr lang="zh-CN" altLang="en-US" smtClean="0">
                <a:cs typeface="华文仿宋"/>
              </a:rPr>
              <a:t>登入”个人文件夹“时，勾选从我的 </a:t>
            </a:r>
            <a:r>
              <a:rPr lang="en-US" altLang="zh-CN" smtClean="0">
                <a:cs typeface="华文仿宋"/>
              </a:rPr>
              <a:t>EBSCOhost </a:t>
            </a:r>
            <a:r>
              <a:rPr lang="zh-CN" altLang="en-US" smtClean="0">
                <a:cs typeface="华文仿宋"/>
              </a:rPr>
              <a:t>加载首选项，之前在首选项所做的设定均会保留</a:t>
            </a:r>
            <a:endParaRPr lang="zh-TW" altLang="en-US" smtClean="0"/>
          </a:p>
        </p:txBody>
      </p:sp>
      <p:sp>
        <p:nvSpPr>
          <p:cNvPr id="2" name="向左箭號 1"/>
          <p:cNvSpPr/>
          <p:nvPr/>
        </p:nvSpPr>
        <p:spPr>
          <a:xfrm>
            <a:off x="2286000" y="3841750"/>
            <a:ext cx="1143000" cy="685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748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66" y="1219200"/>
            <a:ext cx="6877050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2" name="標題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762000"/>
          </a:xfrm>
        </p:spPr>
        <p:txBody>
          <a:bodyPr/>
          <a:lstStyle/>
          <a:p>
            <a:r>
              <a:rPr lang="zh-TW" altLang="en-US" sz="4000" dirty="0" smtClean="0"/>
              <a:t>可输入中英文，每个字段均须填写</a:t>
            </a:r>
          </a:p>
        </p:txBody>
      </p:sp>
      <p:sp>
        <p:nvSpPr>
          <p:cNvPr id="5120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02625" y="1600200"/>
            <a:ext cx="688975" cy="3962400"/>
          </a:xfrm>
          <a:solidFill>
            <a:srgbClr val="FFFF00"/>
          </a:solidFill>
        </p:spPr>
        <p:txBody>
          <a:bodyPr/>
          <a:lstStyle/>
          <a:p>
            <a:r>
              <a:rPr lang="zh-CN" altLang="en-US" smtClean="0">
                <a:cs typeface="华文仿宋"/>
              </a:rPr>
              <a:t>可自行申请无需审核</a:t>
            </a:r>
            <a:endParaRPr lang="zh-TW" altLang="en-US" smtClean="0"/>
          </a:p>
        </p:txBody>
      </p:sp>
      <p:sp>
        <p:nvSpPr>
          <p:cNvPr id="3" name="矩形 2"/>
          <p:cNvSpPr/>
          <p:nvPr/>
        </p:nvSpPr>
        <p:spPr>
          <a:xfrm>
            <a:off x="457200" y="5105400"/>
            <a:ext cx="5562600" cy="9144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9223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標題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762000"/>
          </a:xfrm>
        </p:spPr>
        <p:txBody>
          <a:bodyPr/>
          <a:lstStyle/>
          <a:p>
            <a:r>
              <a:rPr lang="zh-TW" altLang="en-US" sz="4000" dirty="0" smtClean="0"/>
              <a:t>可保存搜寻的结果并建立子文件夹</a:t>
            </a:r>
          </a:p>
        </p:txBody>
      </p:sp>
      <p:sp>
        <p:nvSpPr>
          <p:cNvPr id="52227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02625" y="1600200"/>
            <a:ext cx="688975" cy="3581400"/>
          </a:xfrm>
          <a:solidFill>
            <a:srgbClr val="FFFF00"/>
          </a:solidFill>
        </p:spPr>
        <p:txBody>
          <a:bodyPr/>
          <a:lstStyle/>
          <a:p>
            <a:r>
              <a:rPr lang="zh-TW" altLang="en-US" smtClean="0"/>
              <a:t>不能添加引文讯息</a:t>
            </a:r>
          </a:p>
        </p:txBody>
      </p:sp>
      <p:pic>
        <p:nvPicPr>
          <p:cNvPr id="522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1600200"/>
            <a:ext cx="8018462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58738" y="5029200"/>
            <a:ext cx="1693862" cy="838200"/>
          </a:xfrm>
          <a:prstGeom prst="rect">
            <a:avLst/>
          </a:prstGeom>
          <a:noFill/>
          <a:ln w="381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514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標題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762000"/>
          </a:xfrm>
        </p:spPr>
        <p:txBody>
          <a:bodyPr/>
          <a:lstStyle/>
          <a:p>
            <a:r>
              <a:rPr lang="zh-CN" altLang="en-US" sz="4000" dirty="0" smtClean="0">
                <a:latin typeface="Adobe 明體 Std L" pitchFamily="18" charset="-120"/>
                <a:ea typeface="Adobe 明體 Std L" pitchFamily="18" charset="-120"/>
              </a:rPr>
              <a:t>个人文件夹</a:t>
            </a:r>
            <a:r>
              <a:rPr lang="zh-TW" altLang="en-US" sz="4000" dirty="0" smtClean="0">
                <a:latin typeface="Adobe 明體 Std L" pitchFamily="18" charset="-120"/>
                <a:ea typeface="Adobe 明體 Std L" pitchFamily="18" charset="-120"/>
              </a:rPr>
              <a:t>可以记录您的</a:t>
            </a:r>
            <a:r>
              <a:rPr lang="zh-CN" altLang="en-US" sz="4000" dirty="0" smtClean="0">
                <a:latin typeface="Adobe 明體 Std L" pitchFamily="18" charset="-120"/>
                <a:ea typeface="Adobe 明體 Std L" pitchFamily="18" charset="-120"/>
              </a:rPr>
              <a:t>首选项</a:t>
            </a:r>
            <a:endParaRPr lang="zh-TW" altLang="en-US" sz="4000" dirty="0" smtClean="0">
              <a:latin typeface="Adobe 明體 Std L" pitchFamily="18" charset="-120"/>
              <a:ea typeface="Adobe 明體 Std L" pitchFamily="18" charset="-120"/>
            </a:endParaRPr>
          </a:p>
        </p:txBody>
      </p:sp>
      <p:sp>
        <p:nvSpPr>
          <p:cNvPr id="53251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153400" y="1600200"/>
            <a:ext cx="612775" cy="4953000"/>
          </a:xfrm>
          <a:solidFill>
            <a:srgbClr val="FFFF00"/>
          </a:solidFill>
        </p:spPr>
        <p:txBody>
          <a:bodyPr/>
          <a:lstStyle/>
          <a:p>
            <a:r>
              <a:rPr lang="zh-TW" altLang="en-US" smtClean="0"/>
              <a:t>可将电邮与常用格式先设好</a:t>
            </a:r>
          </a:p>
        </p:txBody>
      </p:sp>
      <p:pic>
        <p:nvPicPr>
          <p:cNvPr id="532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95450"/>
            <a:ext cx="7315200" cy="499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954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371600" y="1676400"/>
            <a:ext cx="8229600" cy="990600"/>
          </a:xfrm>
        </p:spPr>
        <p:txBody>
          <a:bodyPr/>
          <a:lstStyle/>
          <a:p>
            <a:pPr>
              <a:defRPr/>
            </a:pPr>
            <a:r>
              <a:rPr lang="zh-CN" altLang="en-US" b="1" dirty="0">
                <a:solidFill>
                  <a:schemeClr val="tx2"/>
                </a:solidFill>
                <a:latin typeface="+mj-ea"/>
              </a:rPr>
              <a:t>重点功能</a:t>
            </a:r>
            <a:r>
              <a:rPr lang="zh-CN" altLang="en-US" b="1" dirty="0" smtClean="0">
                <a:solidFill>
                  <a:schemeClr val="tx2"/>
                </a:solidFill>
                <a:latin typeface="+mj-ea"/>
              </a:rPr>
              <a:t>演示</a:t>
            </a:r>
            <a:endParaRPr lang="zh-CN" altLang="en-US" b="1" dirty="0">
              <a:solidFill>
                <a:schemeClr val="tx2"/>
              </a:solidFill>
              <a:latin typeface="+mj-ea"/>
            </a:endParaRPr>
          </a:p>
        </p:txBody>
      </p:sp>
      <p:sp>
        <p:nvSpPr>
          <p:cNvPr id="5" name="標題 2"/>
          <p:cNvSpPr txBox="1">
            <a:spLocks/>
          </p:cNvSpPr>
          <p:nvPr/>
        </p:nvSpPr>
        <p:spPr bwMode="auto">
          <a:xfrm>
            <a:off x="0" y="1447800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微軟正黑體" pitchFamily="34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微軟正黑體" pitchFamily="34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微軟正黑體" pitchFamily="34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微軟正黑體" pitchFamily="34" charset="-120"/>
              </a:defRPr>
            </a:lvl9pPr>
          </a:lstStyle>
          <a:p>
            <a:pPr algn="ctr">
              <a:defRPr/>
            </a:pPr>
            <a:r>
              <a:rPr lang="en-US" altLang="zh-TW" b="1" dirty="0" smtClean="0">
                <a:solidFill>
                  <a:schemeClr val="bg1"/>
                </a:solidFill>
                <a:latin typeface="+mj-ea"/>
              </a:rPr>
              <a:t>2-2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5058284" y="1650712"/>
            <a:ext cx="21563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77875" lvl="1" indent="-457200" algn="just">
              <a:defRPr/>
            </a:pPr>
            <a:r>
              <a:rPr lang="zh-TW" altLang="en-US" sz="4800" b="1" dirty="0">
                <a:solidFill>
                  <a:srgbClr val="C00000"/>
                </a:solidFill>
                <a:latin typeface="+mj-ea"/>
              </a:rPr>
              <a:t>检索范例</a:t>
            </a:r>
            <a:endParaRPr lang="en-US" altLang="zh-TW" sz="4800" b="1" dirty="0">
              <a:solidFill>
                <a:srgbClr val="C00000"/>
              </a:solidFill>
              <a:latin typeface="+mj-ea"/>
            </a:endParaRPr>
          </a:p>
        </p:txBody>
      </p:sp>
      <p:pic>
        <p:nvPicPr>
          <p:cNvPr id="5427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90825"/>
            <a:ext cx="9144000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679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4859338" cy="16287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8000" dirty="0" smtClean="0"/>
              <a:t>找期刊：</a:t>
            </a:r>
            <a:r>
              <a:rPr lang="en-US" altLang="zh-TW" sz="8000" dirty="0"/>
              <a:t> </a:t>
            </a:r>
            <a:endParaRPr lang="zh-TW" altLang="en-US" sz="8000" dirty="0"/>
          </a:p>
        </p:txBody>
      </p:sp>
      <p:sp>
        <p:nvSpPr>
          <p:cNvPr id="55299" name="矩形 2"/>
          <p:cNvSpPr>
            <a:spLocks noChangeArrowheads="1"/>
          </p:cNvSpPr>
          <p:nvPr/>
        </p:nvSpPr>
        <p:spPr bwMode="auto">
          <a:xfrm>
            <a:off x="30163" y="2492375"/>
            <a:ext cx="6732587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zh-TW" sz="5000">
                <a:solidFill>
                  <a:srgbClr val="000000"/>
                </a:solidFill>
                <a:latin typeface="Adobe 黑体 Std R" pitchFamily="34" charset="-128"/>
                <a:ea typeface="Adobe 黑体 Std R" pitchFamily="34" charset="-128"/>
              </a:rPr>
              <a:t>Journal of Sport &amp; Exercise Psychology</a:t>
            </a:r>
            <a:endParaRPr lang="zh-TW" altLang="en-US" sz="5000">
              <a:solidFill>
                <a:srgbClr val="000000"/>
              </a:solidFill>
              <a:latin typeface="Adobe 黑体 Std R" pitchFamily="34" charset="-128"/>
              <a:ea typeface="Adobe 黑体 Std R" pitchFamily="34" charset="-128"/>
            </a:endParaRPr>
          </a:p>
        </p:txBody>
      </p:sp>
      <p:pic>
        <p:nvPicPr>
          <p:cNvPr id="55300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825" y="1973263"/>
            <a:ext cx="1979613" cy="26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50090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5632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pic>
        <p:nvPicPr>
          <p:cNvPr id="563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44450"/>
            <a:ext cx="10009188" cy="693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向左箭號 3"/>
          <p:cNvSpPr/>
          <p:nvPr/>
        </p:nvSpPr>
        <p:spPr>
          <a:xfrm rot="1708427">
            <a:off x="1166813" y="368300"/>
            <a:ext cx="863600" cy="431800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1800">
              <a:solidFill>
                <a:srgbClr val="FFFFFF"/>
              </a:solidFill>
            </a:endParaRPr>
          </a:p>
        </p:txBody>
      </p:sp>
      <p:sp>
        <p:nvSpPr>
          <p:cNvPr id="5" name="向左箭號 4"/>
          <p:cNvSpPr/>
          <p:nvPr/>
        </p:nvSpPr>
        <p:spPr>
          <a:xfrm>
            <a:off x="4500563" y="2395538"/>
            <a:ext cx="935037" cy="7191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1800">
              <a:solidFill>
                <a:srgbClr val="FFFFFF"/>
              </a:solidFill>
            </a:endParaRPr>
          </a:p>
        </p:txBody>
      </p:sp>
      <p:sp>
        <p:nvSpPr>
          <p:cNvPr id="6" name="向左箭號 5"/>
          <p:cNvSpPr/>
          <p:nvPr/>
        </p:nvSpPr>
        <p:spPr>
          <a:xfrm>
            <a:off x="3924300" y="5540375"/>
            <a:ext cx="1042988" cy="6477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1800">
              <a:solidFill>
                <a:srgbClr val="FFFFFF"/>
              </a:solidFill>
            </a:endParaRPr>
          </a:p>
        </p:txBody>
      </p:sp>
      <p:sp>
        <p:nvSpPr>
          <p:cNvPr id="8" name="向左箭號 7"/>
          <p:cNvSpPr/>
          <p:nvPr/>
        </p:nvSpPr>
        <p:spPr>
          <a:xfrm>
            <a:off x="1219200" y="4495800"/>
            <a:ext cx="1042988" cy="6477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1800">
              <a:solidFill>
                <a:srgbClr val="FFFFFF"/>
              </a:solidFill>
            </a:endParaRPr>
          </a:p>
        </p:txBody>
      </p:sp>
      <p:sp>
        <p:nvSpPr>
          <p:cNvPr id="9" name="矩形 2"/>
          <p:cNvSpPr>
            <a:spLocks noChangeArrowheads="1"/>
          </p:cNvSpPr>
          <p:nvPr/>
        </p:nvSpPr>
        <p:spPr bwMode="auto">
          <a:xfrm>
            <a:off x="2362200" y="4404151"/>
            <a:ext cx="2743200" cy="830997"/>
          </a:xfrm>
          <a:prstGeom prst="rect">
            <a:avLst/>
          </a:prstGeom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sz="3600" dirty="0" smtClean="0">
                <a:solidFill>
                  <a:srgbClr val="000000"/>
                </a:solidFill>
                <a:latin typeface="Franklin Gothic Book" pitchFamily="34" charset="0"/>
              </a:rPr>
              <a:t>設定期刊提醒</a:t>
            </a:r>
            <a:endParaRPr lang="en-US" altLang="zh-TW" sz="3600" dirty="0" smtClean="0">
              <a:solidFill>
                <a:srgbClr val="000000"/>
              </a:solidFill>
              <a:latin typeface="Franklin Gothic Book" pitchFamily="34" charset="0"/>
            </a:endParaRPr>
          </a:p>
          <a:p>
            <a:pPr eaLnBrk="1" hangingPunct="1"/>
            <a:endParaRPr lang="zh-TW" altLang="en-US" sz="3600" dirty="0">
              <a:solidFill>
                <a:srgbClr val="000000"/>
              </a:solidFill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7410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685800"/>
          </a:xfrm>
        </p:spPr>
        <p:txBody>
          <a:bodyPr/>
          <a:lstStyle/>
          <a:p>
            <a:pPr algn="ctr">
              <a:defRPr/>
            </a:pPr>
            <a:r>
              <a:rPr lang="zh-TW" altLang="en-US" dirty="0" smtClean="0">
                <a:latin typeface="+mj-ea"/>
              </a:rPr>
              <a:t>大纲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1200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zh-TW" sz="3200" b="1" dirty="0" smtClean="0">
                <a:solidFill>
                  <a:schemeClr val="tx2"/>
                </a:solidFill>
                <a:latin typeface="+mj-ea"/>
                <a:ea typeface="+mj-ea"/>
              </a:rPr>
              <a:t>2015</a:t>
            </a:r>
            <a:r>
              <a:rPr lang="zh-TW" altLang="en-US" sz="3200" b="1" dirty="0" smtClean="0">
                <a:solidFill>
                  <a:schemeClr val="tx2"/>
                </a:solidFill>
                <a:latin typeface="+mj-ea"/>
                <a:ea typeface="+mj-ea"/>
              </a:rPr>
              <a:t>数据库内容更新说明</a:t>
            </a:r>
            <a:endParaRPr lang="en-US" altLang="zh-TW" sz="3200" b="1" dirty="0" smtClean="0">
              <a:solidFill>
                <a:schemeClr val="tx2"/>
              </a:solidFill>
              <a:latin typeface="+mj-ea"/>
              <a:ea typeface="+mj-ea"/>
            </a:endParaRPr>
          </a:p>
          <a:p>
            <a:pPr marL="457200" indent="-457200" algn="just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zh-TW" altLang="en-US" sz="3200" b="1" dirty="0" smtClean="0">
                <a:solidFill>
                  <a:schemeClr val="tx2"/>
                </a:solidFill>
                <a:latin typeface="+mj-ea"/>
                <a:ea typeface="+mj-ea"/>
              </a:rPr>
              <a:t>重点功能演示</a:t>
            </a:r>
            <a:endParaRPr lang="en-US" altLang="zh-TW" sz="3200" b="1" dirty="0" smtClean="0">
              <a:solidFill>
                <a:schemeClr val="tx2"/>
              </a:solidFill>
              <a:latin typeface="+mj-ea"/>
              <a:ea typeface="+mj-ea"/>
            </a:endParaRP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Font typeface="+mj-lt"/>
              <a:buAutoNum type="arabicPeriod"/>
              <a:defRPr/>
            </a:pPr>
            <a:r>
              <a:rPr lang="zh-TW" altLang="en-US" sz="3200" b="1" dirty="0" smtClean="0">
                <a:solidFill>
                  <a:schemeClr val="tx2"/>
                </a:solidFill>
                <a:latin typeface="+mj-ea"/>
                <a:ea typeface="+mj-ea"/>
              </a:rPr>
              <a:t>认识支持服务与</a:t>
            </a:r>
            <a:r>
              <a:rPr lang="en-US" altLang="zh-TW" sz="3200" b="1" dirty="0" smtClean="0">
                <a:solidFill>
                  <a:schemeClr val="tx2"/>
                </a:solidFill>
                <a:latin typeface="+mj-ea"/>
                <a:ea typeface="+mj-ea"/>
              </a:rPr>
              <a:t>EBSCO</a:t>
            </a:r>
            <a:r>
              <a:rPr lang="zh-TW" altLang="en-US" sz="3200" b="1" dirty="0" smtClean="0">
                <a:solidFill>
                  <a:schemeClr val="tx2"/>
                </a:solidFill>
                <a:latin typeface="+mj-ea"/>
                <a:ea typeface="+mj-ea"/>
              </a:rPr>
              <a:t> </a:t>
            </a:r>
            <a:r>
              <a:rPr lang="en-US" altLang="zh-TW" sz="3200" b="1" dirty="0" smtClean="0">
                <a:solidFill>
                  <a:schemeClr val="tx2"/>
                </a:solidFill>
                <a:latin typeface="+mj-ea"/>
                <a:ea typeface="+mj-ea"/>
              </a:rPr>
              <a:t>WebEx</a:t>
            </a:r>
            <a:r>
              <a:rPr lang="zh-TW" altLang="en-US" sz="3200" b="1" dirty="0" smtClean="0">
                <a:solidFill>
                  <a:schemeClr val="tx2"/>
                </a:solidFill>
                <a:latin typeface="+mj-ea"/>
                <a:ea typeface="+mj-ea"/>
              </a:rPr>
              <a:t>在线培训</a:t>
            </a:r>
            <a:endParaRPr lang="en-US" altLang="zh-TW" sz="3200" b="1" dirty="0" smtClean="0">
              <a:solidFill>
                <a:schemeClr val="tx2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1850083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5734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pic>
        <p:nvPicPr>
          <p:cNvPr id="573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19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圓角矩形 2"/>
          <p:cNvSpPr/>
          <p:nvPr/>
        </p:nvSpPr>
        <p:spPr>
          <a:xfrm>
            <a:off x="7924800" y="2133600"/>
            <a:ext cx="1143000" cy="381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7162800" y="2895600"/>
            <a:ext cx="1600200" cy="3962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85270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4859338" cy="16287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8000" dirty="0" smtClean="0"/>
              <a:t>找文章：</a:t>
            </a:r>
            <a:r>
              <a:rPr lang="en-US" altLang="zh-TW" sz="8000" dirty="0"/>
              <a:t> </a:t>
            </a:r>
            <a:endParaRPr lang="zh-TW" altLang="en-US" sz="8000" dirty="0"/>
          </a:p>
        </p:txBody>
      </p:sp>
      <p:sp>
        <p:nvSpPr>
          <p:cNvPr id="58371" name="矩形 2"/>
          <p:cNvSpPr>
            <a:spLocks noChangeArrowheads="1"/>
          </p:cNvSpPr>
          <p:nvPr/>
        </p:nvSpPr>
        <p:spPr bwMode="auto">
          <a:xfrm>
            <a:off x="0" y="1989138"/>
            <a:ext cx="914400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zh-TW" sz="3600" dirty="0">
                <a:solidFill>
                  <a:srgbClr val="000000"/>
                </a:solidFill>
                <a:latin typeface="Franklin Gothic Book" pitchFamily="34" charset="0"/>
              </a:rPr>
              <a:t>Wilber, R. L., &amp; </a:t>
            </a:r>
            <a:r>
              <a:rPr lang="en-US" altLang="zh-TW" sz="3600" dirty="0" err="1">
                <a:solidFill>
                  <a:srgbClr val="000000"/>
                </a:solidFill>
                <a:latin typeface="Franklin Gothic Book" pitchFamily="34" charset="0"/>
              </a:rPr>
              <a:t>Pitsiladis</a:t>
            </a:r>
            <a:r>
              <a:rPr lang="en-US" altLang="zh-TW" sz="3600" dirty="0">
                <a:solidFill>
                  <a:srgbClr val="000000"/>
                </a:solidFill>
                <a:latin typeface="Franklin Gothic Book" pitchFamily="34" charset="0"/>
              </a:rPr>
              <a:t>, Y. P. (2012). Kenyan and Ethiopian Distance Runners: What Makes Them So </a:t>
            </a:r>
            <a:r>
              <a:rPr lang="en-US" altLang="zh-TW" sz="3600" dirty="0" err="1">
                <a:solidFill>
                  <a:srgbClr val="000000"/>
                </a:solidFill>
                <a:latin typeface="Franklin Gothic Book" pitchFamily="34" charset="0"/>
              </a:rPr>
              <a:t>Good?.</a:t>
            </a:r>
            <a:r>
              <a:rPr lang="en-US" altLang="zh-TW" sz="3600" i="1" dirty="0" err="1">
                <a:solidFill>
                  <a:srgbClr val="000000"/>
                </a:solidFill>
                <a:latin typeface="Franklin Gothic Book" pitchFamily="34" charset="0"/>
              </a:rPr>
              <a:t>International</a:t>
            </a:r>
            <a:r>
              <a:rPr lang="en-US" altLang="zh-TW" sz="3600" i="1" dirty="0">
                <a:solidFill>
                  <a:srgbClr val="000000"/>
                </a:solidFill>
                <a:latin typeface="Franklin Gothic Book" pitchFamily="34" charset="0"/>
              </a:rPr>
              <a:t> Journal Of Sports Physiology &amp; Performance</a:t>
            </a:r>
            <a:r>
              <a:rPr lang="en-US" altLang="zh-TW" sz="3600" dirty="0">
                <a:solidFill>
                  <a:srgbClr val="000000"/>
                </a:solidFill>
                <a:latin typeface="Franklin Gothic Book" pitchFamily="34" charset="0"/>
              </a:rPr>
              <a:t>, </a:t>
            </a:r>
            <a:r>
              <a:rPr lang="en-US" altLang="zh-TW" sz="3600" i="1" dirty="0">
                <a:solidFill>
                  <a:srgbClr val="000000"/>
                </a:solidFill>
                <a:latin typeface="Franklin Gothic Book" pitchFamily="34" charset="0"/>
              </a:rPr>
              <a:t>7</a:t>
            </a:r>
            <a:r>
              <a:rPr lang="en-US" altLang="zh-TW" sz="3600" dirty="0">
                <a:solidFill>
                  <a:srgbClr val="000000"/>
                </a:solidFill>
                <a:latin typeface="Franklin Gothic Book" pitchFamily="34" charset="0"/>
              </a:rPr>
              <a:t>(2), 92-102.</a:t>
            </a:r>
            <a:endParaRPr lang="zh-TW" altLang="en-US" sz="3600" dirty="0">
              <a:solidFill>
                <a:srgbClr val="000000"/>
              </a:solidFill>
              <a:latin typeface="Franklin Gothic Book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743200" y="5562600"/>
            <a:ext cx="407034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基因的问题</a:t>
            </a:r>
            <a:r>
              <a:rPr lang="en-US" altLang="zh-TW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  <a:endParaRPr lang="zh-TW" alt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94160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5939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pic>
        <p:nvPicPr>
          <p:cNvPr id="593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19050"/>
            <a:ext cx="9180513" cy="683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65488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6041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pic>
        <p:nvPicPr>
          <p:cNvPr id="604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19150"/>
            <a:ext cx="14365288" cy="807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2"/>
          <p:cNvSpPr>
            <a:spLocks noChangeArrowheads="1"/>
          </p:cNvSpPr>
          <p:nvPr/>
        </p:nvSpPr>
        <p:spPr bwMode="auto">
          <a:xfrm>
            <a:off x="76200" y="4953000"/>
            <a:ext cx="8991600" cy="1446550"/>
          </a:xfrm>
          <a:prstGeom prst="rect">
            <a:avLst/>
          </a:prstGeom>
          <a:solidFill>
            <a:srgbClr val="EDCE3F"/>
          </a:solidFill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857250" indent="-857250" eaLnBrk="1" hangingPunct="1">
              <a:buFont typeface="Arial" panose="020B0604020202020204" pitchFamily="34" charset="0"/>
              <a:buChar char="•"/>
            </a:pPr>
            <a:r>
              <a:rPr lang="zh-CN" altLang="en-US" sz="4400" b="1" dirty="0">
                <a:solidFill>
                  <a:srgbClr val="000000"/>
                </a:solidFill>
                <a:latin typeface="Franklin Gothic Book" pitchFamily="34" charset="0"/>
              </a:rPr>
              <a:t>出版物类</a:t>
            </a:r>
            <a:r>
              <a:rPr lang="zh-CN" altLang="en-US" sz="4400" b="1" dirty="0" smtClean="0">
                <a:solidFill>
                  <a:srgbClr val="000000"/>
                </a:solidFill>
                <a:latin typeface="Franklin Gothic Book" pitchFamily="34" charset="0"/>
              </a:rPr>
              <a:t>型</a:t>
            </a:r>
            <a:r>
              <a:rPr lang="zh-TW" altLang="en-US" sz="4400" b="1" dirty="0" smtClean="0">
                <a:solidFill>
                  <a:srgbClr val="000000"/>
                </a:solidFill>
                <a:latin typeface="Franklin Gothic Book" pitchFamily="34" charset="0"/>
              </a:rPr>
              <a:t>可以在高级检索中的限制结果选择</a:t>
            </a:r>
            <a:endParaRPr lang="en-US" altLang="zh-TW" sz="4400" b="1" dirty="0">
              <a:solidFill>
                <a:srgbClr val="000000"/>
              </a:solidFill>
              <a:latin typeface="Franklin Gothic Book" pitchFamily="34" charset="0"/>
            </a:endParaRPr>
          </a:p>
          <a:p>
            <a:pPr marL="857250" indent="-857250" eaLnBrk="1" hangingPunct="1">
              <a:buFont typeface="Arial" panose="020B0604020202020204" pitchFamily="34" charset="0"/>
              <a:buChar char="•"/>
            </a:pPr>
            <a:r>
              <a:rPr lang="zh-TW" altLang="en-US" sz="4400" b="1" dirty="0" smtClean="0">
                <a:solidFill>
                  <a:srgbClr val="000000"/>
                </a:solidFill>
                <a:latin typeface="Franklin Gothic Book" pitchFamily="34" charset="0"/>
              </a:rPr>
              <a:t>左上方的选项可以查找特定的内如，如公司概况</a:t>
            </a:r>
            <a:endParaRPr lang="en-US" altLang="zh-TW" sz="4400" b="1" dirty="0" smtClean="0">
              <a:solidFill>
                <a:srgbClr val="000000"/>
              </a:solidFill>
              <a:latin typeface="Franklin Gothic Book" pitchFamily="34" charset="0"/>
            </a:endParaRPr>
          </a:p>
          <a:p>
            <a:pPr marL="857250" indent="-857250" eaLnBrk="1" hangingPunct="1">
              <a:buFont typeface="Arial" panose="020B0604020202020204" pitchFamily="34" charset="0"/>
              <a:buChar char="•"/>
            </a:pPr>
            <a:endParaRPr lang="zh-TW" altLang="en-US" sz="4400" dirty="0">
              <a:solidFill>
                <a:srgbClr val="000000"/>
              </a:solidFill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4536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4859338" cy="16287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8000" dirty="0" smtClean="0"/>
              <a:t>做研究：</a:t>
            </a:r>
            <a:r>
              <a:rPr lang="en-US" altLang="zh-TW" sz="8000" dirty="0"/>
              <a:t> </a:t>
            </a:r>
            <a:endParaRPr lang="zh-TW" altLang="en-US" sz="8000" dirty="0"/>
          </a:p>
        </p:txBody>
      </p:sp>
      <p:sp>
        <p:nvSpPr>
          <p:cNvPr id="61443" name="矩形 2"/>
          <p:cNvSpPr>
            <a:spLocks noChangeArrowheads="1"/>
          </p:cNvSpPr>
          <p:nvPr/>
        </p:nvSpPr>
        <p:spPr bwMode="auto">
          <a:xfrm>
            <a:off x="755650" y="2349500"/>
            <a:ext cx="45720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zh-TW" altLang="en-US" sz="6000" b="1" dirty="0">
                <a:solidFill>
                  <a:srgbClr val="000000"/>
                </a:solidFill>
                <a:latin typeface="Franklin Gothic Book" pitchFamily="34" charset="0"/>
              </a:rPr>
              <a:t>刘翔受伤了</a:t>
            </a:r>
            <a:endParaRPr lang="zh-TW" altLang="en-US" sz="6000" dirty="0">
              <a:solidFill>
                <a:srgbClr val="000000"/>
              </a:solidFill>
              <a:latin typeface="Franklin Gothic Book" pitchFamily="34" charset="0"/>
            </a:endParaRPr>
          </a:p>
        </p:txBody>
      </p:sp>
      <p:pic>
        <p:nvPicPr>
          <p:cNvPr id="6144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692150"/>
            <a:ext cx="2735262" cy="398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4278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6948488" cy="16287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8000" dirty="0" smtClean="0"/>
              <a:t>1.</a:t>
            </a:r>
            <a:r>
              <a:rPr lang="zh-TW" altLang="en-US" sz="8000" dirty="0" smtClean="0"/>
              <a:t>先查辞典：</a:t>
            </a:r>
            <a:r>
              <a:rPr lang="en-US" altLang="zh-TW" sz="8000" dirty="0"/>
              <a:t> </a:t>
            </a:r>
            <a:endParaRPr lang="zh-TW" altLang="en-US" sz="8000" dirty="0"/>
          </a:p>
        </p:txBody>
      </p:sp>
      <p:pic>
        <p:nvPicPr>
          <p:cNvPr id="62467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692150"/>
            <a:ext cx="2735262" cy="398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8" name="矩形 4"/>
          <p:cNvSpPr>
            <a:spLocks noChangeArrowheads="1"/>
          </p:cNvSpPr>
          <p:nvPr/>
        </p:nvSpPr>
        <p:spPr bwMode="auto">
          <a:xfrm>
            <a:off x="323850" y="2133600"/>
            <a:ext cx="4511675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zh-TW" altLang="en-US" sz="6600">
                <a:solidFill>
                  <a:srgbClr val="000000"/>
                </a:solidFill>
                <a:latin typeface="Franklin Gothic Book" pitchFamily="34" charset="0"/>
              </a:rPr>
              <a:t>跟腱 </a:t>
            </a:r>
            <a:endParaRPr lang="en-US" altLang="zh-TW" sz="6600">
              <a:solidFill>
                <a:srgbClr val="000000"/>
              </a:solidFill>
              <a:latin typeface="Franklin Gothic Book" pitchFamily="34" charset="0"/>
            </a:endParaRPr>
          </a:p>
          <a:p>
            <a:pPr algn="ctr" eaLnBrk="1" hangingPunct="1"/>
            <a:r>
              <a:rPr lang="en-US" altLang="zh-TW" sz="6600">
                <a:solidFill>
                  <a:srgbClr val="000000"/>
                </a:solidFill>
                <a:latin typeface="Franklin Gothic Book" pitchFamily="34" charset="0"/>
              </a:rPr>
              <a:t>Heel tendon</a:t>
            </a:r>
            <a:endParaRPr lang="zh-TW" altLang="en-US" sz="6600">
              <a:solidFill>
                <a:srgbClr val="000000"/>
              </a:solidFill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3014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63491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pic>
        <p:nvPicPr>
          <p:cNvPr id="6349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向左箭號 3"/>
          <p:cNvSpPr/>
          <p:nvPr/>
        </p:nvSpPr>
        <p:spPr>
          <a:xfrm>
            <a:off x="3408363" y="2205038"/>
            <a:ext cx="1296987" cy="7191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1800">
              <a:solidFill>
                <a:srgbClr val="FFFFFF"/>
              </a:solidFill>
            </a:endParaRPr>
          </a:p>
        </p:txBody>
      </p:sp>
      <p:sp>
        <p:nvSpPr>
          <p:cNvPr id="7" name="向左箭號 6"/>
          <p:cNvSpPr/>
          <p:nvPr/>
        </p:nvSpPr>
        <p:spPr>
          <a:xfrm>
            <a:off x="4151313" y="5157788"/>
            <a:ext cx="1296987" cy="7191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1800">
              <a:solidFill>
                <a:srgbClr val="FFFFFF"/>
              </a:solidFill>
            </a:endParaRPr>
          </a:p>
        </p:txBody>
      </p:sp>
      <p:sp>
        <p:nvSpPr>
          <p:cNvPr id="8" name="向左箭號 7"/>
          <p:cNvSpPr/>
          <p:nvPr/>
        </p:nvSpPr>
        <p:spPr>
          <a:xfrm>
            <a:off x="2855913" y="620713"/>
            <a:ext cx="1295400" cy="7207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1800">
              <a:solidFill>
                <a:srgbClr val="FFFFFF"/>
              </a:solidFill>
            </a:endParaRPr>
          </a:p>
        </p:txBody>
      </p:sp>
      <p:sp>
        <p:nvSpPr>
          <p:cNvPr id="9" name="向左箭號 8"/>
          <p:cNvSpPr/>
          <p:nvPr/>
        </p:nvSpPr>
        <p:spPr>
          <a:xfrm>
            <a:off x="3503613" y="3733800"/>
            <a:ext cx="1296987" cy="71913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1800">
              <a:solidFill>
                <a:srgbClr val="FFFFFF"/>
              </a:solidFill>
            </a:endParaRPr>
          </a:p>
        </p:txBody>
      </p:sp>
      <p:sp>
        <p:nvSpPr>
          <p:cNvPr id="63497" name="直排文字版面配置區 2"/>
          <p:cNvSpPr txBox="1">
            <a:spLocks/>
          </p:cNvSpPr>
          <p:nvPr/>
        </p:nvSpPr>
        <p:spPr bwMode="auto">
          <a:xfrm>
            <a:off x="7848600" y="304800"/>
            <a:ext cx="1219200" cy="6477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/>
          <a:lstStyle>
            <a:lvl1pPr marL="342900" indent="-3429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ts val="800"/>
              </a:spcBef>
              <a:buFont typeface="Arial" pitchFamily="34" charset="0"/>
              <a:buNone/>
            </a:pPr>
            <a:r>
              <a:rPr lang="zh-TW" altLang="en-US" sz="3200" dirty="0">
                <a:latin typeface="Franklin Gothic Book" pitchFamily="34" charset="0"/>
                <a:cs typeface="华文仿宋"/>
              </a:rPr>
              <a:t>可查找到相关的字</a:t>
            </a:r>
            <a:r>
              <a:rPr lang="zh-TW" altLang="en-US" sz="3200" dirty="0" smtClean="0">
                <a:latin typeface="Franklin Gothic Book" pitchFamily="34" charset="0"/>
                <a:cs typeface="华文仿宋"/>
              </a:rPr>
              <a:t>汇并</a:t>
            </a:r>
            <a:r>
              <a:rPr lang="zh-TW" altLang="en-US" sz="3200" dirty="0">
                <a:latin typeface="Franklin Gothic Book" pitchFamily="34" charset="0"/>
                <a:cs typeface="华文仿宋"/>
              </a:rPr>
              <a:t>了解词汇间的上位词与下位</a:t>
            </a:r>
            <a:r>
              <a:rPr lang="zh-TW" altLang="en-US" sz="3200" dirty="0" smtClean="0">
                <a:latin typeface="Franklin Gothic Book" pitchFamily="34" charset="0"/>
                <a:cs typeface="华文仿宋"/>
              </a:rPr>
              <a:t>词</a:t>
            </a:r>
            <a:endParaRPr lang="zh-TW" altLang="en-US" sz="3200" dirty="0">
              <a:latin typeface="Franklin Gothic Book" pitchFamily="34" charset="0"/>
              <a:cs typeface="华文仿宋"/>
            </a:endParaRPr>
          </a:p>
        </p:txBody>
      </p:sp>
    </p:spTree>
    <p:extLst>
      <p:ext uri="{BB962C8B-B14F-4D97-AF65-F5344CB8AC3E}">
        <p14:creationId xmlns:p14="http://schemas.microsoft.com/office/powerpoint/2010/main" val="40585836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6451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88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59724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6553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pic>
        <p:nvPicPr>
          <p:cNvPr id="655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2570163" cy="688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0"/>
            <a:ext cx="2601912" cy="689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688" y="-14288"/>
            <a:ext cx="7551737" cy="688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向右箭號 3"/>
          <p:cNvSpPr/>
          <p:nvPr/>
        </p:nvSpPr>
        <p:spPr>
          <a:xfrm>
            <a:off x="2244725" y="2182813"/>
            <a:ext cx="576263" cy="230505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1800">
              <a:solidFill>
                <a:srgbClr val="FFFFFF"/>
              </a:solidFill>
            </a:endParaRPr>
          </a:p>
        </p:txBody>
      </p:sp>
      <p:sp>
        <p:nvSpPr>
          <p:cNvPr id="9" name="向右箭號 8"/>
          <p:cNvSpPr/>
          <p:nvPr/>
        </p:nvSpPr>
        <p:spPr>
          <a:xfrm>
            <a:off x="5003800" y="2182813"/>
            <a:ext cx="576263" cy="230505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9026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6656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4" name="燕尾形向右箭號 3"/>
          <p:cNvSpPr/>
          <p:nvPr/>
        </p:nvSpPr>
        <p:spPr>
          <a:xfrm rot="1424025">
            <a:off x="3349625" y="2492375"/>
            <a:ext cx="647700" cy="50482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1800">
              <a:solidFill>
                <a:srgbClr val="FFFFFF"/>
              </a:solidFill>
            </a:endParaRPr>
          </a:p>
        </p:txBody>
      </p:sp>
      <p:sp>
        <p:nvSpPr>
          <p:cNvPr id="5" name="向左箭號 4"/>
          <p:cNvSpPr/>
          <p:nvPr/>
        </p:nvSpPr>
        <p:spPr>
          <a:xfrm>
            <a:off x="1619250" y="981075"/>
            <a:ext cx="936625" cy="6111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1800">
              <a:solidFill>
                <a:srgbClr val="FFFFF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889" y="0"/>
            <a:ext cx="9210675" cy="4984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向右箭號 7"/>
          <p:cNvSpPr/>
          <p:nvPr/>
        </p:nvSpPr>
        <p:spPr>
          <a:xfrm rot="17762406">
            <a:off x="8004142" y="2249487"/>
            <a:ext cx="965723" cy="990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7499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371600" y="1752600"/>
            <a:ext cx="8229600" cy="990600"/>
          </a:xfrm>
        </p:spPr>
        <p:txBody>
          <a:bodyPr/>
          <a:lstStyle/>
          <a:p>
            <a:pPr>
              <a:defRPr/>
            </a:pPr>
            <a:r>
              <a:rPr lang="en-US" altLang="zh-CN" sz="4000" b="1" dirty="0" smtClean="0">
                <a:solidFill>
                  <a:schemeClr val="tx2"/>
                </a:solidFill>
                <a:latin typeface="+mj-ea"/>
              </a:rPr>
              <a:t>2015</a:t>
            </a:r>
            <a:r>
              <a:rPr lang="zh-CN" altLang="en-US" sz="4000" b="1" dirty="0" smtClean="0">
                <a:solidFill>
                  <a:schemeClr val="tx2"/>
                </a:solidFill>
                <a:latin typeface="+mj-ea"/>
              </a:rPr>
              <a:t>数</a:t>
            </a:r>
            <a:r>
              <a:rPr lang="zh-CN" altLang="en-US" sz="4000" b="1" dirty="0">
                <a:solidFill>
                  <a:schemeClr val="tx2"/>
                </a:solidFill>
                <a:latin typeface="+mj-ea"/>
              </a:rPr>
              <a:t>据库内容更新说</a:t>
            </a:r>
            <a:r>
              <a:rPr lang="zh-CN" altLang="en-US" sz="4000" b="1" dirty="0" smtClean="0">
                <a:solidFill>
                  <a:schemeClr val="tx2"/>
                </a:solidFill>
                <a:latin typeface="+mj-ea"/>
              </a:rPr>
              <a:t>明</a:t>
            </a:r>
            <a:r>
              <a:rPr lang="en-US" altLang="zh-CN" sz="4000" b="1" dirty="0" smtClean="0">
                <a:solidFill>
                  <a:srgbClr val="C00000"/>
                </a:solidFill>
                <a:latin typeface="+mj-ea"/>
              </a:rPr>
              <a:t>-AS</a:t>
            </a:r>
            <a:r>
              <a:rPr lang="zh-TW" altLang="en-US" sz="4000" b="1" dirty="0" smtClean="0">
                <a:solidFill>
                  <a:srgbClr val="C00000"/>
                </a:solidFill>
                <a:latin typeface="+mj-ea"/>
              </a:rPr>
              <a:t>系列</a:t>
            </a:r>
            <a:endParaRPr lang="en-US" altLang="zh-CN" sz="4000" b="1" dirty="0">
              <a:solidFill>
                <a:srgbClr val="C00000"/>
              </a:solidFill>
              <a:latin typeface="+mj-ea"/>
            </a:endParaRPr>
          </a:p>
        </p:txBody>
      </p:sp>
      <p:sp>
        <p:nvSpPr>
          <p:cNvPr id="5" name="標題 2"/>
          <p:cNvSpPr txBox="1">
            <a:spLocks/>
          </p:cNvSpPr>
          <p:nvPr/>
        </p:nvSpPr>
        <p:spPr bwMode="auto">
          <a:xfrm>
            <a:off x="0" y="1447800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微軟正黑體" pitchFamily="34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微軟正黑體" pitchFamily="34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微軟正黑體" pitchFamily="34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微軟正黑體" pitchFamily="34" charset="-120"/>
              </a:defRPr>
            </a:lvl9pPr>
          </a:lstStyle>
          <a:p>
            <a:pPr algn="ctr">
              <a:defRPr/>
            </a:pPr>
            <a:r>
              <a:rPr lang="en-US" altLang="zh-TW" b="1" dirty="0" smtClean="0">
                <a:solidFill>
                  <a:schemeClr val="bg1"/>
                </a:solidFill>
                <a:latin typeface="+mj-ea"/>
              </a:rPr>
              <a:t>1-1</a:t>
            </a:r>
            <a:endParaRPr lang="zh-TW" altLang="en-US" dirty="0">
              <a:solidFill>
                <a:schemeClr val="bg1"/>
              </a:solidFill>
            </a:endParaRPr>
          </a:p>
        </p:txBody>
      </p:sp>
      <p:pic>
        <p:nvPicPr>
          <p:cNvPr id="38916" name="Picture 5" descr="ASC_cover_PP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743200"/>
            <a:ext cx="54102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5449888" y="2935069"/>
            <a:ext cx="140811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系列</a:t>
            </a:r>
            <a:endParaRPr lang="zh-TW" alt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8918" name="圓角矩形 2"/>
          <p:cNvSpPr>
            <a:spLocks noChangeArrowheads="1"/>
          </p:cNvSpPr>
          <p:nvPr/>
        </p:nvSpPr>
        <p:spPr bwMode="auto">
          <a:xfrm>
            <a:off x="1716088" y="3581400"/>
            <a:ext cx="5635625" cy="53498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zh-TW" altLang="en-US" sz="2400" b="1" baseline="-2500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9" name="標題 1"/>
          <p:cNvSpPr txBox="1">
            <a:spLocks/>
          </p:cNvSpPr>
          <p:nvPr/>
        </p:nvSpPr>
        <p:spPr bwMode="auto">
          <a:xfrm>
            <a:off x="1828800" y="3581400"/>
            <a:ext cx="541020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微軟正黑體" pitchFamily="34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微軟正黑體" pitchFamily="34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微軟正黑體" pitchFamily="34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微軟正黑體" pitchFamily="34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2400" dirty="0" smtClean="0">
                <a:solidFill>
                  <a:srgbClr val="000099"/>
                </a:solidFill>
                <a:latin typeface="+mn-lt"/>
              </a:rPr>
              <a:t>全球最大的综合学科全文数据库之一</a:t>
            </a:r>
          </a:p>
        </p:txBody>
      </p:sp>
    </p:spTree>
    <p:extLst>
      <p:ext uri="{BB962C8B-B14F-4D97-AF65-F5344CB8AC3E}">
        <p14:creationId xmlns:p14="http://schemas.microsoft.com/office/powerpoint/2010/main" val="378515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17151" cy="6422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向右箭號 4"/>
          <p:cNvSpPr/>
          <p:nvPr/>
        </p:nvSpPr>
        <p:spPr>
          <a:xfrm rot="10800000">
            <a:off x="3105806" y="2514600"/>
            <a:ext cx="1346200" cy="57626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1800">
              <a:solidFill>
                <a:srgbClr val="FFFFFF"/>
              </a:solidFill>
            </a:endParaRPr>
          </a:p>
        </p:txBody>
      </p:sp>
      <p:sp>
        <p:nvSpPr>
          <p:cNvPr id="6" name="向右箭號 5"/>
          <p:cNvSpPr/>
          <p:nvPr/>
        </p:nvSpPr>
        <p:spPr>
          <a:xfrm rot="10800000">
            <a:off x="4446587" y="3319462"/>
            <a:ext cx="1344613" cy="49053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1800">
              <a:solidFill>
                <a:srgbClr val="FFFFFF"/>
              </a:solidFill>
            </a:endParaRPr>
          </a:p>
        </p:txBody>
      </p:sp>
      <p:sp>
        <p:nvSpPr>
          <p:cNvPr id="67591" name="直排文字版面配置區 2"/>
          <p:cNvSpPr txBox="1">
            <a:spLocks/>
          </p:cNvSpPr>
          <p:nvPr/>
        </p:nvSpPr>
        <p:spPr bwMode="auto">
          <a:xfrm>
            <a:off x="7620000" y="1066800"/>
            <a:ext cx="1524000" cy="5791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zh-CN" altLang="en-US" sz="2900">
                <a:latin typeface="Franklin Gothic Book" pitchFamily="34" charset="0"/>
                <a:cs typeface="华文仿宋"/>
              </a:rPr>
              <a:t>若开启的是</a:t>
            </a:r>
            <a:r>
              <a:rPr lang="en-US" altLang="zh-CN" sz="2900">
                <a:latin typeface="Franklin Gothic Book" pitchFamily="34" charset="0"/>
                <a:cs typeface="华文仿宋"/>
              </a:rPr>
              <a:t>HTML</a:t>
            </a:r>
            <a:r>
              <a:rPr lang="zh-CN" altLang="en-US" sz="2900">
                <a:latin typeface="Franklin Gothic Book" pitchFamily="34" charset="0"/>
                <a:cs typeface="华文仿宋"/>
              </a:rPr>
              <a:t>全文，另有翻译及朗读等功能</a:t>
            </a:r>
            <a:r>
              <a:rPr lang="zh-TW" altLang="en-US" sz="2900">
                <a:latin typeface="Franklin Gothic Book" pitchFamily="34" charset="0"/>
                <a:cs typeface="华文仿宋"/>
              </a:rPr>
              <a:t>，并可下载朗读好的</a:t>
            </a:r>
            <a:r>
              <a:rPr lang="en-US" altLang="zh-TW" sz="2900">
                <a:latin typeface="Franklin Gothic Book" pitchFamily="34" charset="0"/>
                <a:cs typeface="华文仿宋"/>
              </a:rPr>
              <a:t>mp3</a:t>
            </a:r>
            <a:r>
              <a:rPr lang="zh-TW" altLang="en-US" sz="2900">
                <a:latin typeface="Franklin Gothic Book" pitchFamily="34" charset="0"/>
                <a:cs typeface="华文仿宋"/>
              </a:rPr>
              <a:t>檔</a:t>
            </a:r>
          </a:p>
        </p:txBody>
      </p:sp>
    </p:spTree>
    <p:extLst>
      <p:ext uri="{BB962C8B-B14F-4D97-AF65-F5344CB8AC3E}">
        <p14:creationId xmlns:p14="http://schemas.microsoft.com/office/powerpoint/2010/main" val="29101528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30355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向右箭號 2"/>
          <p:cNvSpPr/>
          <p:nvPr/>
        </p:nvSpPr>
        <p:spPr>
          <a:xfrm rot="1688235">
            <a:off x="7647591" y="685800"/>
            <a:ext cx="12954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90160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371600" y="1676400"/>
            <a:ext cx="8229600" cy="990600"/>
          </a:xfrm>
        </p:spPr>
        <p:txBody>
          <a:bodyPr/>
          <a:lstStyle/>
          <a:p>
            <a:pPr>
              <a:defRPr/>
            </a:pPr>
            <a:r>
              <a:rPr lang="zh-CN" altLang="en-US" b="1" dirty="0">
                <a:solidFill>
                  <a:schemeClr val="tx2"/>
                </a:solidFill>
                <a:latin typeface="+mj-ea"/>
              </a:rPr>
              <a:t>重点功能</a:t>
            </a:r>
            <a:r>
              <a:rPr lang="zh-CN" altLang="en-US" b="1" dirty="0" smtClean="0">
                <a:solidFill>
                  <a:schemeClr val="tx2"/>
                </a:solidFill>
                <a:latin typeface="+mj-ea"/>
              </a:rPr>
              <a:t>演示</a:t>
            </a:r>
            <a:endParaRPr lang="zh-CN" altLang="en-US" b="1" dirty="0">
              <a:solidFill>
                <a:schemeClr val="tx2"/>
              </a:solidFill>
              <a:latin typeface="+mj-ea"/>
            </a:endParaRPr>
          </a:p>
        </p:txBody>
      </p:sp>
      <p:sp>
        <p:nvSpPr>
          <p:cNvPr id="5" name="標題 2"/>
          <p:cNvSpPr txBox="1">
            <a:spLocks/>
          </p:cNvSpPr>
          <p:nvPr/>
        </p:nvSpPr>
        <p:spPr bwMode="auto">
          <a:xfrm>
            <a:off x="0" y="1447800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微軟正黑體" pitchFamily="34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微軟正黑體" pitchFamily="34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微軟正黑體" pitchFamily="34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微軟正黑體" pitchFamily="34" charset="-120"/>
              </a:defRPr>
            </a:lvl9pPr>
          </a:lstStyle>
          <a:p>
            <a:pPr algn="ctr">
              <a:defRPr/>
            </a:pPr>
            <a:r>
              <a:rPr lang="en-US" altLang="zh-TW" b="1" dirty="0" smtClean="0">
                <a:solidFill>
                  <a:schemeClr val="bg1"/>
                </a:solidFill>
                <a:latin typeface="+mj-ea"/>
              </a:rPr>
              <a:t>2-3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7086600" y="1545749"/>
            <a:ext cx="2156360" cy="9130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77875" lvl="1" indent="-457200" algn="just">
              <a:defRPr/>
            </a:pPr>
            <a:r>
              <a:rPr lang="zh-CN" altLang="en-US" sz="4800" b="1" dirty="0">
                <a:solidFill>
                  <a:srgbClr val="C00000"/>
                </a:solidFill>
                <a:latin typeface="+mj-ea"/>
              </a:rPr>
              <a:t>发</a:t>
            </a:r>
            <a:r>
              <a:rPr lang="zh-CN" altLang="en-US" sz="4800" b="1" dirty="0" smtClean="0">
                <a:solidFill>
                  <a:srgbClr val="C00000"/>
                </a:solidFill>
                <a:latin typeface="+mj-ea"/>
              </a:rPr>
              <a:t>现服务</a:t>
            </a:r>
            <a:endParaRPr lang="en-US" altLang="zh-TW" sz="4800" b="1" dirty="0">
              <a:solidFill>
                <a:srgbClr val="C00000"/>
              </a:solidFill>
              <a:latin typeface="+mj-ea"/>
            </a:endParaRPr>
          </a:p>
          <a:p>
            <a:pPr marL="777875" lvl="1" indent="-457200" algn="just">
              <a:defRPr/>
            </a:pPr>
            <a:endParaRPr lang="en-US" altLang="zh-TW" sz="3200" b="1" dirty="0">
              <a:solidFill>
                <a:schemeClr val="bg1"/>
              </a:solidFill>
              <a:latin typeface="+mj-ea"/>
            </a:endParaRPr>
          </a:p>
        </p:txBody>
      </p:sp>
      <p:pic>
        <p:nvPicPr>
          <p:cNvPr id="6963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914400"/>
            <a:ext cx="2362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8" name="Picture 7" descr="http://www.beidoo.com.tw/upload/news_1356873280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2906713"/>
            <a:ext cx="4114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圖說文字 6"/>
          <p:cNvSpPr/>
          <p:nvPr/>
        </p:nvSpPr>
        <p:spPr>
          <a:xfrm>
            <a:off x="3352800" y="3875521"/>
            <a:ext cx="5638800" cy="1382279"/>
          </a:xfrm>
          <a:prstGeom prst="wedgeRectCallout">
            <a:avLst>
              <a:gd name="adj1" fmla="val -58003"/>
              <a:gd name="adj2" fmla="val -186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sz="4000" dirty="0">
                <a:solidFill>
                  <a:srgbClr val="FFFF00"/>
                </a:solidFill>
                <a:latin typeface="微軟正黑體"/>
              </a:rPr>
              <a:t>老师，图书馆数据库这么多，怎么同时查找</a:t>
            </a:r>
            <a:r>
              <a:rPr lang="en-US" altLang="zh-TW" sz="4000" dirty="0">
                <a:solidFill>
                  <a:srgbClr val="FFFF00"/>
                </a:solidFill>
                <a:latin typeface="微軟正黑體"/>
              </a:rPr>
              <a:t>?</a:t>
            </a:r>
            <a:endParaRPr lang="zh-CN" altLang="en-US" sz="4000" dirty="0">
              <a:solidFill>
                <a:srgbClr val="FFFF00"/>
              </a:solidFill>
              <a:latin typeface="华文仿宋"/>
            </a:endParaRPr>
          </a:p>
        </p:txBody>
      </p:sp>
    </p:spTree>
    <p:extLst>
      <p:ext uri="{BB962C8B-B14F-4D97-AF65-F5344CB8AC3E}">
        <p14:creationId xmlns:p14="http://schemas.microsoft.com/office/powerpoint/2010/main" val="7374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1600200"/>
            <a:ext cx="9131300" cy="559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9" name="標題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534400" cy="990600"/>
          </a:xfrm>
        </p:spPr>
        <p:txBody>
          <a:bodyPr/>
          <a:lstStyle/>
          <a:p>
            <a:r>
              <a:rPr lang="zh-TW" altLang="en-US" sz="4000" smtClean="0">
                <a:latin typeface="Adobe 明體 Std L" pitchFamily="18" charset="-120"/>
                <a:ea typeface="Adobe 明體 Std L" pitchFamily="18" charset="-120"/>
              </a:rPr>
              <a:t>以中山大学为例：</a:t>
            </a:r>
            <a:r>
              <a:rPr lang="en-US" altLang="zh-TW" sz="4000" smtClean="0">
                <a:latin typeface="Adobe 明體 Std L" pitchFamily="18" charset="-120"/>
                <a:ea typeface="Adobe 明體 Std L" pitchFamily="18" charset="-120"/>
              </a:rPr>
              <a:t>global warming</a:t>
            </a:r>
            <a:endParaRPr lang="zh-TW" altLang="en-US" sz="4000" smtClean="0">
              <a:latin typeface="Adobe 明體 Std L" pitchFamily="18" charset="-120"/>
              <a:ea typeface="Adobe 明體 Std L" pitchFamily="18" charset="-120"/>
            </a:endParaRPr>
          </a:p>
        </p:txBody>
      </p:sp>
      <p:sp>
        <p:nvSpPr>
          <p:cNvPr id="4" name="圓角矩形 3"/>
          <p:cNvSpPr/>
          <p:nvPr/>
        </p:nvSpPr>
        <p:spPr>
          <a:xfrm>
            <a:off x="2209800" y="2971800"/>
            <a:ext cx="4724400" cy="914400"/>
          </a:xfrm>
          <a:prstGeom prst="round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127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44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標題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534400" cy="990600"/>
          </a:xfrm>
        </p:spPr>
        <p:txBody>
          <a:bodyPr/>
          <a:lstStyle/>
          <a:p>
            <a:r>
              <a:rPr lang="zh-TW" altLang="en-US" sz="4000" smtClean="0">
                <a:latin typeface="Adobe 明體 Std L" pitchFamily="18" charset="-120"/>
                <a:ea typeface="Adobe 明體 Std L" pitchFamily="18" charset="-120"/>
              </a:rPr>
              <a:t>可连同纸本馆藏一并查找</a:t>
            </a:r>
          </a:p>
        </p:txBody>
      </p:sp>
      <p:sp>
        <p:nvSpPr>
          <p:cNvPr id="3" name="圓角矩形 2"/>
          <p:cNvSpPr/>
          <p:nvPr/>
        </p:nvSpPr>
        <p:spPr>
          <a:xfrm>
            <a:off x="3124200" y="5334000"/>
            <a:ext cx="4343400" cy="114300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7066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325" y="1371600"/>
            <a:ext cx="6162675" cy="3571875"/>
          </a:xfrm>
          <a:prstGeom prst="rect">
            <a:avLst/>
          </a:prstGeom>
          <a:noFill/>
          <a:ln w="5715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11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標題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534400" cy="990600"/>
          </a:xfrm>
        </p:spPr>
        <p:txBody>
          <a:bodyPr/>
          <a:lstStyle/>
          <a:p>
            <a:r>
              <a:rPr lang="zh-TW" altLang="en-US" sz="4000" dirty="0" smtClean="0">
                <a:latin typeface="Adobe 明體 Std L" pitchFamily="18" charset="-120"/>
                <a:ea typeface="Adobe 明體 Std L" pitchFamily="18" charset="-120"/>
              </a:rPr>
              <a:t>可限定只查找馆内订购的资源，</a:t>
            </a:r>
            <a:r>
              <a:rPr lang="en-US" altLang="zh-TW" sz="4000" dirty="0" smtClean="0">
                <a:latin typeface="Adobe 明體 Std L" pitchFamily="18" charset="-120"/>
                <a:ea typeface="Adobe 明體 Std L" pitchFamily="18" charset="-120"/>
              </a:rPr>
              <a:t/>
            </a:r>
            <a:br>
              <a:rPr lang="en-US" altLang="zh-TW" sz="4000" dirty="0" smtClean="0">
                <a:latin typeface="Adobe 明體 Std L" pitchFamily="18" charset="-120"/>
                <a:ea typeface="Adobe 明體 Std L" pitchFamily="18" charset="-120"/>
              </a:rPr>
            </a:br>
            <a:r>
              <a:rPr lang="zh-TW" altLang="en-US" sz="4000" dirty="0" smtClean="0">
                <a:latin typeface="Adobe 明體 Std L" pitchFamily="18" charset="-120"/>
                <a:ea typeface="Adobe 明體 Std L" pitchFamily="18" charset="-120"/>
              </a:rPr>
              <a:t>搜寻结果也以学术期刊为主</a:t>
            </a:r>
          </a:p>
        </p:txBody>
      </p:sp>
      <p:pic>
        <p:nvPicPr>
          <p:cNvPr id="7270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1676400"/>
            <a:ext cx="9136062" cy="608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65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3171825"/>
            <a:ext cx="3954463" cy="33051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圓角矩形 4"/>
          <p:cNvSpPr/>
          <p:nvPr/>
        </p:nvSpPr>
        <p:spPr>
          <a:xfrm>
            <a:off x="7938" y="5029200"/>
            <a:ext cx="1516062" cy="571500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444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44000" cy="603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標題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534400" cy="990600"/>
          </a:xfrm>
        </p:spPr>
        <p:txBody>
          <a:bodyPr/>
          <a:lstStyle/>
          <a:p>
            <a:r>
              <a:rPr lang="en-US" altLang="zh-CN" sz="4000" dirty="0" smtClean="0">
                <a:latin typeface="Adobe 明體 Std L" pitchFamily="18" charset="-120"/>
                <a:ea typeface="Adobe 明體 Std L" pitchFamily="18" charset="-120"/>
              </a:rPr>
              <a:t>A-Z</a:t>
            </a:r>
            <a:r>
              <a:rPr lang="zh-CN" altLang="en-US" sz="4000" dirty="0" smtClean="0">
                <a:latin typeface="Adobe 明體 Std L" pitchFamily="18" charset="-120"/>
                <a:ea typeface="Adobe 明體 Std L" pitchFamily="18" charset="-120"/>
              </a:rPr>
              <a:t>期刊目录导航</a:t>
            </a:r>
            <a:r>
              <a:rPr lang="zh-TW" altLang="en-US" sz="4000" dirty="0" smtClean="0">
                <a:latin typeface="Adobe 明體 Std L" pitchFamily="18" charset="-120"/>
                <a:ea typeface="Adobe 明體 Std L" pitchFamily="18" charset="-120"/>
              </a:rPr>
              <a:t>：方便读者</a:t>
            </a:r>
            <a:r>
              <a:rPr lang="en-US" altLang="zh-TW" sz="4000" dirty="0" smtClean="0">
                <a:latin typeface="Adobe 明體 Std L" pitchFamily="18" charset="-120"/>
                <a:ea typeface="Adobe 明體 Std L" pitchFamily="18" charset="-120"/>
              </a:rPr>
              <a:t/>
            </a:r>
            <a:br>
              <a:rPr lang="en-US" altLang="zh-TW" sz="4000" dirty="0" smtClean="0">
                <a:latin typeface="Adobe 明體 Std L" pitchFamily="18" charset="-120"/>
                <a:ea typeface="Adobe 明體 Std L" pitchFamily="18" charset="-120"/>
              </a:rPr>
            </a:br>
            <a:r>
              <a:rPr lang="zh-TW" altLang="en-US" sz="4000" dirty="0" smtClean="0">
                <a:latin typeface="Adobe 明體 Std L" pitchFamily="18" charset="-120"/>
                <a:ea typeface="Adobe 明體 Std L" pitchFamily="18" charset="-120"/>
              </a:rPr>
              <a:t>一次查找馆内订购的期刊</a:t>
            </a:r>
          </a:p>
        </p:txBody>
      </p:sp>
    </p:spTree>
    <p:extLst>
      <p:ext uri="{BB962C8B-B14F-4D97-AF65-F5344CB8AC3E}">
        <p14:creationId xmlns:p14="http://schemas.microsoft.com/office/powerpoint/2010/main" val="261060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371600" y="1676400"/>
            <a:ext cx="8229600" cy="990600"/>
          </a:xfrm>
        </p:spPr>
        <p:txBody>
          <a:bodyPr/>
          <a:lstStyle/>
          <a:p>
            <a:pPr>
              <a:defRPr/>
            </a:pPr>
            <a:r>
              <a:rPr lang="zh-CN" altLang="en-US" b="1" dirty="0">
                <a:solidFill>
                  <a:schemeClr val="tx2"/>
                </a:solidFill>
                <a:latin typeface="+mj-ea"/>
              </a:rPr>
              <a:t>重点功能操作说明</a:t>
            </a:r>
          </a:p>
        </p:txBody>
      </p:sp>
      <p:sp>
        <p:nvSpPr>
          <p:cNvPr id="5" name="標題 2"/>
          <p:cNvSpPr txBox="1">
            <a:spLocks/>
          </p:cNvSpPr>
          <p:nvPr/>
        </p:nvSpPr>
        <p:spPr bwMode="auto">
          <a:xfrm>
            <a:off x="0" y="1447800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微軟正黑體" pitchFamily="34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微軟正黑體" pitchFamily="34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微軟正黑體" pitchFamily="34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微軟正黑體" pitchFamily="34" charset="-120"/>
              </a:defRPr>
            </a:lvl9pPr>
          </a:lstStyle>
          <a:p>
            <a:pPr algn="ctr">
              <a:defRPr/>
            </a:pPr>
            <a:r>
              <a:rPr lang="en-US" altLang="zh-TW" b="1" dirty="0" smtClean="0">
                <a:solidFill>
                  <a:schemeClr val="bg1"/>
                </a:solidFill>
                <a:latin typeface="+mj-ea"/>
              </a:rPr>
              <a:t>2-4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5809968" y="1650712"/>
            <a:ext cx="29803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77875" lvl="1" indent="-457200" algn="just">
              <a:defRPr/>
            </a:pPr>
            <a:r>
              <a:rPr lang="zh-CN" altLang="en-US" sz="4800" b="1" dirty="0" smtClean="0">
                <a:solidFill>
                  <a:srgbClr val="C00000"/>
                </a:solidFill>
                <a:latin typeface="+mj-ea"/>
              </a:rPr>
              <a:t>移动设备检索</a:t>
            </a:r>
            <a:endParaRPr lang="en-US" altLang="zh-TW" sz="4800" b="1" dirty="0">
              <a:solidFill>
                <a:srgbClr val="C00000"/>
              </a:solidFill>
              <a:latin typeface="+mj-ea"/>
            </a:endParaRPr>
          </a:p>
        </p:txBody>
      </p:sp>
      <p:pic>
        <p:nvPicPr>
          <p:cNvPr id="7475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95688"/>
            <a:ext cx="9144000" cy="432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288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600200"/>
            <a:ext cx="9129712" cy="526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標題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534400" cy="990600"/>
          </a:xfrm>
        </p:spPr>
        <p:txBody>
          <a:bodyPr/>
          <a:lstStyle/>
          <a:p>
            <a:r>
              <a:rPr lang="zh-TW" altLang="en-US" sz="4000" dirty="0" smtClean="0">
                <a:latin typeface="Adobe 明體 Std L" pitchFamily="18" charset="-120"/>
                <a:ea typeface="Adobe 明體 Std L" pitchFamily="18" charset="-120"/>
              </a:rPr>
              <a:t>可于智能手机</a:t>
            </a:r>
            <a:r>
              <a:rPr lang="zh-TW" altLang="en-US" sz="4000" dirty="0" smtClean="0">
                <a:latin typeface="新細明體" pitchFamily="18" charset="-120"/>
                <a:ea typeface="新細明體" pitchFamily="18" charset="-120"/>
              </a:rPr>
              <a:t>、平板计算机或是</a:t>
            </a:r>
            <a:r>
              <a:rPr lang="en-US" altLang="zh-TW" sz="4000" dirty="0" smtClean="0">
                <a:latin typeface="新細明體" pitchFamily="18" charset="-120"/>
                <a:ea typeface="新細明體" pitchFamily="18" charset="-120"/>
              </a:rPr>
              <a:t/>
            </a:r>
            <a:br>
              <a:rPr lang="en-US" altLang="zh-TW" sz="4000" dirty="0" smtClean="0">
                <a:latin typeface="新細明體" pitchFamily="18" charset="-120"/>
                <a:ea typeface="新細明體" pitchFamily="18" charset="-120"/>
              </a:rPr>
            </a:br>
            <a:r>
              <a:rPr lang="zh-TW" altLang="en-US" sz="4000" dirty="0" smtClean="0">
                <a:latin typeface="新細明體" pitchFamily="18" charset="-120"/>
                <a:ea typeface="新細明體" pitchFamily="18" charset="-120"/>
              </a:rPr>
              <a:t>桌面计算机上，自由切换移动站点</a:t>
            </a:r>
            <a:endParaRPr lang="zh-TW" altLang="en-US" sz="4000" dirty="0" smtClean="0">
              <a:latin typeface="Adobe 明體 Std L" pitchFamily="18" charset="-120"/>
              <a:ea typeface="Adobe 明體 Std L" pitchFamily="18" charset="-120"/>
            </a:endParaRPr>
          </a:p>
        </p:txBody>
      </p:sp>
      <p:sp>
        <p:nvSpPr>
          <p:cNvPr id="75780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001000" y="2209800"/>
            <a:ext cx="990600" cy="4343400"/>
          </a:xfrm>
          <a:solidFill>
            <a:srgbClr val="FFFF00"/>
          </a:solidFill>
        </p:spPr>
        <p:txBody>
          <a:bodyPr/>
          <a:lstStyle/>
          <a:p>
            <a:r>
              <a:rPr lang="zh-TW" altLang="en-US" smtClean="0">
                <a:cs typeface="华文仿宋"/>
              </a:rPr>
              <a:t>智能手机需登入校内 </a:t>
            </a:r>
            <a:r>
              <a:rPr lang="en-US" altLang="zh-TW" smtClean="0">
                <a:cs typeface="华文仿宋"/>
              </a:rPr>
              <a:t>WIFI</a:t>
            </a:r>
            <a:r>
              <a:rPr lang="zh-TW" altLang="en-US" smtClean="0">
                <a:cs typeface="华文仿宋"/>
              </a:rPr>
              <a:t> 才可连接数据库。</a:t>
            </a:r>
          </a:p>
        </p:txBody>
      </p:sp>
      <p:sp>
        <p:nvSpPr>
          <p:cNvPr id="6" name="圓角矩形 5"/>
          <p:cNvSpPr/>
          <p:nvPr/>
        </p:nvSpPr>
        <p:spPr>
          <a:xfrm>
            <a:off x="381000" y="6096000"/>
            <a:ext cx="1524000" cy="457200"/>
          </a:xfrm>
          <a:prstGeom prst="round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81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793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752600"/>
            <a:ext cx="9134475" cy="220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29088"/>
            <a:ext cx="9144000" cy="272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4" name="標題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534400" cy="990600"/>
          </a:xfrm>
        </p:spPr>
        <p:txBody>
          <a:bodyPr/>
          <a:lstStyle/>
          <a:p>
            <a:r>
              <a:rPr lang="en-US" altLang="zh-CN" sz="4000" dirty="0" smtClean="0">
                <a:latin typeface="Adobe 明體 Std L" pitchFamily="18" charset="-120"/>
                <a:ea typeface="Adobe 明體 Std L" pitchFamily="18" charset="-120"/>
              </a:rPr>
              <a:t>EBSCO</a:t>
            </a:r>
            <a:r>
              <a:rPr lang="zh-CN" altLang="en-US" sz="4000" dirty="0" smtClean="0">
                <a:latin typeface="Adobe 明體 Std L" pitchFamily="18" charset="-120"/>
                <a:ea typeface="Adobe 明體 Std L" pitchFamily="18" charset="-120"/>
              </a:rPr>
              <a:t>数据库平台，是否提</a:t>
            </a:r>
            <a:r>
              <a:rPr lang="en-US" altLang="zh-TW" sz="4000" dirty="0" smtClean="0">
                <a:latin typeface="Adobe 明體 Std L" pitchFamily="18" charset="-120"/>
                <a:ea typeface="Adobe 明體 Std L" pitchFamily="18" charset="-120"/>
              </a:rPr>
              <a:t>APP</a:t>
            </a:r>
            <a:br>
              <a:rPr lang="en-US" altLang="zh-TW" sz="4000" dirty="0" smtClean="0">
                <a:latin typeface="Adobe 明體 Std L" pitchFamily="18" charset="-120"/>
                <a:ea typeface="Adobe 明體 Std L" pitchFamily="18" charset="-120"/>
              </a:rPr>
            </a:br>
            <a:r>
              <a:rPr lang="en-US" altLang="zh-TW" sz="4000" dirty="0" smtClean="0">
                <a:latin typeface="Adobe 明體 Std L" pitchFamily="18" charset="-120"/>
                <a:ea typeface="Adobe 明體 Std L" pitchFamily="18" charset="-120"/>
              </a:rPr>
              <a:t>(</a:t>
            </a:r>
            <a:r>
              <a:rPr lang="zh-TW" altLang="en-US" sz="4000" dirty="0" smtClean="0">
                <a:latin typeface="Adobe 明體 Std L" pitchFamily="18" charset="-120"/>
                <a:ea typeface="Adobe 明體 Std L" pitchFamily="18" charset="-120"/>
              </a:rPr>
              <a:t>应用程序 </a:t>
            </a:r>
            <a:r>
              <a:rPr lang="en-US" altLang="zh-TW" sz="4000" dirty="0" smtClean="0">
                <a:latin typeface="Adobe 明體 Std L" pitchFamily="18" charset="-120"/>
                <a:ea typeface="Adobe 明體 Std L" pitchFamily="18" charset="-120"/>
              </a:rPr>
              <a:t>)</a:t>
            </a:r>
            <a:r>
              <a:rPr lang="zh-TW" altLang="en-US" sz="4000" dirty="0" smtClean="0">
                <a:latin typeface="Adobe 明體 Std L" pitchFamily="18" charset="-120"/>
                <a:ea typeface="Adobe 明體 Std L" pitchFamily="18" charset="-120"/>
              </a:rPr>
              <a:t>给用户查找数据库</a:t>
            </a:r>
          </a:p>
        </p:txBody>
      </p:sp>
      <p:sp>
        <p:nvSpPr>
          <p:cNvPr id="76805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02625" y="1676400"/>
            <a:ext cx="688975" cy="5181600"/>
          </a:xfrm>
          <a:solidFill>
            <a:srgbClr val="FFFF00"/>
          </a:solidFill>
        </p:spPr>
        <p:txBody>
          <a:bodyPr/>
          <a:lstStyle/>
          <a:p>
            <a:r>
              <a:rPr lang="zh-TW" altLang="en-US" smtClean="0">
                <a:cs typeface="华文仿宋"/>
              </a:rPr>
              <a:t>搜寻</a:t>
            </a:r>
            <a:r>
              <a:rPr lang="en-US" altLang="zh-TW" smtClean="0">
                <a:cs typeface="华文仿宋"/>
              </a:rPr>
              <a:t>EBSCO</a:t>
            </a:r>
            <a:r>
              <a:rPr lang="zh-TW" altLang="en-US" smtClean="0">
                <a:cs typeface="华文仿宋"/>
              </a:rPr>
              <a:t>或是</a:t>
            </a:r>
            <a:r>
              <a:rPr lang="en-US" altLang="zh-TW" smtClean="0">
                <a:cs typeface="华文仿宋"/>
              </a:rPr>
              <a:t>EBSCOhost</a:t>
            </a:r>
            <a:endParaRPr lang="zh-TW" altLang="en-US" smtClean="0">
              <a:cs typeface="华文仿宋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17463" y="2400300"/>
            <a:ext cx="1049337" cy="1554163"/>
          </a:xfrm>
          <a:prstGeom prst="round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" name="圓角矩形 8"/>
          <p:cNvSpPr/>
          <p:nvPr/>
        </p:nvSpPr>
        <p:spPr>
          <a:xfrm>
            <a:off x="169863" y="5494338"/>
            <a:ext cx="2116137" cy="1287462"/>
          </a:xfrm>
          <a:prstGeom prst="round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74762" name="Picture 10" descr="C:\Users\好人\Dropbox\圖片 照片\iPhone\IMG_153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3200"/>
            <a:ext cx="4706938" cy="706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63" name="Picture 11" descr="C:\Users\好人\Dropbox\圖片 照片\iPhone\IMG_153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-228600"/>
            <a:ext cx="47244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578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4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4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45068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TW" sz="6000" b="1" i="1" dirty="0">
                <a:solidFill>
                  <a:srgbClr val="FFFFFF"/>
                </a:solidFill>
                <a:ea typeface="新細明體" pitchFamily="18" charset="-120"/>
                <a:cs typeface="Arial" pitchFamily="34" charset="0"/>
              </a:rPr>
              <a:t>Academic Search </a:t>
            </a:r>
            <a:r>
              <a:rPr lang="zh-TW" altLang="en-US" sz="6000" b="1" i="1" dirty="0">
                <a:solidFill>
                  <a:srgbClr val="FFFFFF"/>
                </a:solidFill>
                <a:ea typeface="新細明體" pitchFamily="18" charset="-120"/>
                <a:cs typeface="Arial" pitchFamily="34" charset="0"/>
              </a:rPr>
              <a:t>系列数据</a:t>
            </a:r>
            <a:r>
              <a:rPr lang="zh-TW" altLang="en-US" sz="6000" b="1" i="1" dirty="0" smtClean="0">
                <a:solidFill>
                  <a:srgbClr val="FFFFFF"/>
                </a:solidFill>
                <a:ea typeface="新細明體" pitchFamily="18" charset="-120"/>
                <a:cs typeface="Arial" pitchFamily="34" charset="0"/>
              </a:rPr>
              <a:t>库</a:t>
            </a:r>
            <a:endParaRPr lang="en-US" altLang="zh-TW" sz="6000" b="1" i="1" dirty="0">
              <a:solidFill>
                <a:srgbClr val="FFFFFF"/>
              </a:solidFill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5105400"/>
            <a:ext cx="9144000" cy="23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Compared on Jan 2015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6" name="Content Placeholder 10"/>
          <p:cNvGraphicFramePr>
            <a:graphicFrameLocks/>
          </p:cNvGraphicFramePr>
          <p:nvPr/>
        </p:nvGraphicFramePr>
        <p:xfrm>
          <a:off x="381000" y="2057400"/>
          <a:ext cx="8381999" cy="2895600"/>
        </p:xfrm>
        <a:graphic>
          <a:graphicData uri="http://schemas.openxmlformats.org/drawingml/2006/table">
            <a:tbl>
              <a:tblPr firstRow="1" bandRow="1"/>
              <a:tblGrid>
                <a:gridCol w="3558396"/>
                <a:gridCol w="1581509"/>
                <a:gridCol w="1581509"/>
                <a:gridCol w="1660585"/>
              </a:tblGrid>
              <a:tr h="228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r>
                        <a:rPr lang="en-US" sz="2000" dirty="0" smtClean="0">
                          <a:solidFill>
                            <a:schemeClr val="accent6"/>
                          </a:solidFill>
                          <a:latin typeface="Arial" pitchFamily="34" charset="0"/>
                          <a:cs typeface="Arial" pitchFamily="34" charset="0"/>
                        </a:rPr>
                        <a:t>DATABASE</a:t>
                      </a:r>
                      <a:endParaRPr lang="en-US" sz="2000" b="1" dirty="0">
                        <a:solidFill>
                          <a:schemeClr val="accent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b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Full-Text</a:t>
                      </a:r>
                      <a:b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Journals</a:t>
                      </a:r>
                      <a:endParaRPr lang="en-US" sz="16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373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Full-Text</a:t>
                      </a:r>
                      <a:b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Peer-Reviewed</a:t>
                      </a:r>
                      <a:b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Journals</a:t>
                      </a:r>
                      <a:endParaRPr lang="en-US" sz="16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373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Active Full-Text Peer-Reviewed Journals</a:t>
                      </a:r>
                      <a:endParaRPr lang="en-US" sz="16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3737"/>
                    </a:solidFill>
                  </a:tcPr>
                </a:tc>
              </a:tr>
              <a:tr h="4267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Academic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Search Premier</a:t>
                      </a:r>
                      <a:endParaRPr lang="en-US" sz="2000" b="0" i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373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4,785</a:t>
                      </a:r>
                      <a:endParaRPr lang="en-US" sz="26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5C82">
                        <a:shade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4,024</a:t>
                      </a:r>
                      <a:endParaRPr lang="en-US" sz="26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5C82">
                        <a:shade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3,116</a:t>
                      </a:r>
                      <a:endParaRPr kumimoji="0" lang="en-US" sz="2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5C82">
                        <a:shade val="60000"/>
                      </a:srgbClr>
                    </a:solidFill>
                  </a:tcPr>
                </a:tc>
              </a:tr>
              <a:tr h="4267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Academic Search Complete</a:t>
                      </a:r>
                      <a:endParaRPr lang="en-US" sz="2000" b="0" i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373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9,029</a:t>
                      </a:r>
                      <a:endParaRPr lang="en-US" sz="26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5C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7,876</a:t>
                      </a:r>
                      <a:endParaRPr lang="en-US" sz="26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5C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6,540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5C82"/>
                    </a:solidFill>
                  </a:tcPr>
                </a:tc>
              </a:tr>
              <a:tr h="4267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Difference</a:t>
                      </a:r>
                      <a:endParaRPr lang="en-US" sz="2000" b="0" i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373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4,244</a:t>
                      </a:r>
                      <a:endParaRPr lang="en-US" sz="26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5C82">
                        <a:shade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3,852</a:t>
                      </a:r>
                      <a:endParaRPr lang="en-US" sz="26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5C82">
                        <a:shade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3,424</a:t>
                      </a:r>
                    </a:p>
                  </a:txBody>
                  <a:tcPr marT="91440" marB="9144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5C82">
                        <a:shade val="6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53351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標題 2"/>
          <p:cNvSpPr>
            <a:spLocks noGrp="1"/>
          </p:cNvSpPr>
          <p:nvPr>
            <p:ph type="title"/>
          </p:nvPr>
        </p:nvSpPr>
        <p:spPr>
          <a:xfrm>
            <a:off x="1371600" y="1752600"/>
            <a:ext cx="8229600" cy="990600"/>
          </a:xfrm>
        </p:spPr>
        <p:txBody>
          <a:bodyPr/>
          <a:lstStyle/>
          <a:p>
            <a:r>
              <a:rPr lang="zh-CN" altLang="en-US" sz="3200" b="1" dirty="0" smtClean="0">
                <a:solidFill>
                  <a:schemeClr val="tx2"/>
                </a:solidFill>
                <a:latin typeface="Adobe 宋体 Std L" pitchFamily="18" charset="-128"/>
                <a:ea typeface="Adobe 宋体 Std L" pitchFamily="18" charset="-128"/>
              </a:rPr>
              <a:t>认识</a:t>
            </a:r>
            <a:r>
              <a:rPr lang="zh-TW" altLang="en-US" sz="3200" b="1" dirty="0" smtClean="0">
                <a:solidFill>
                  <a:schemeClr val="tx2"/>
                </a:solidFill>
                <a:latin typeface="Adobe 宋体 Std L" pitchFamily="18" charset="-128"/>
                <a:ea typeface="Adobe 宋体 Std L" pitchFamily="18" charset="-128"/>
              </a:rPr>
              <a:t>支持服务与</a:t>
            </a:r>
            <a:r>
              <a:rPr lang="en-US" altLang="zh-CN" sz="3200" b="1" dirty="0" smtClean="0">
                <a:solidFill>
                  <a:schemeClr val="tx2"/>
                </a:solidFill>
                <a:latin typeface="Adobe 宋体 Std L" pitchFamily="18" charset="-128"/>
                <a:ea typeface="Adobe 宋体 Std L" pitchFamily="18" charset="-128"/>
              </a:rPr>
              <a:t>EBSCO WebEx</a:t>
            </a:r>
            <a:r>
              <a:rPr lang="zh-CN" altLang="en-US" sz="3200" b="1" dirty="0" smtClean="0">
                <a:solidFill>
                  <a:schemeClr val="tx2"/>
                </a:solidFill>
                <a:latin typeface="Adobe 宋体 Std L" pitchFamily="18" charset="-128"/>
                <a:ea typeface="Adobe 宋体 Std L" pitchFamily="18" charset="-128"/>
              </a:rPr>
              <a:t>在线培训</a:t>
            </a:r>
          </a:p>
        </p:txBody>
      </p:sp>
      <p:sp>
        <p:nvSpPr>
          <p:cNvPr id="5" name="標題 2"/>
          <p:cNvSpPr txBox="1">
            <a:spLocks/>
          </p:cNvSpPr>
          <p:nvPr/>
        </p:nvSpPr>
        <p:spPr bwMode="auto">
          <a:xfrm>
            <a:off x="152400" y="1447800"/>
            <a:ext cx="10350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微軟正黑體" pitchFamily="34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微軟正黑體" pitchFamily="34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微軟正黑體" pitchFamily="34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微軟正黑體" pitchFamily="34" charset="-120"/>
              </a:defRPr>
            </a:lvl9pPr>
          </a:lstStyle>
          <a:p>
            <a:pPr algn="ctr">
              <a:defRPr/>
            </a:pPr>
            <a:r>
              <a:rPr lang="en-US" altLang="zh-TW" b="1" dirty="0" smtClean="0">
                <a:solidFill>
                  <a:schemeClr val="bg1"/>
                </a:solidFill>
                <a:latin typeface="+mj-ea"/>
              </a:rPr>
              <a:t>3</a:t>
            </a:r>
            <a:endParaRPr lang="zh-TW" altLang="en-US" dirty="0">
              <a:solidFill>
                <a:schemeClr val="bg1"/>
              </a:solidFill>
            </a:endParaRPr>
          </a:p>
        </p:txBody>
      </p:sp>
      <p:pic>
        <p:nvPicPr>
          <p:cNvPr id="77828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685800"/>
            <a:ext cx="152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9" name="Picture 7" descr="C:\Users\好人\Dropbox\線上教育訓練\2013春季教育訓練\2013春季教育訓練-簡中-w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625725"/>
            <a:ext cx="290512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339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標題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534400" cy="990600"/>
          </a:xfrm>
        </p:spPr>
        <p:txBody>
          <a:bodyPr/>
          <a:lstStyle/>
          <a:p>
            <a:r>
              <a:rPr lang="zh-TW" altLang="en-US" sz="4000" dirty="0" smtClean="0">
                <a:latin typeface="Adobe 明體 Std L" pitchFamily="18" charset="-120"/>
                <a:ea typeface="Adobe 明體 Std L" pitchFamily="18" charset="-120"/>
              </a:rPr>
              <a:t>用户</a:t>
            </a:r>
            <a:r>
              <a:rPr lang="zh-CN" altLang="en-US" sz="4000" dirty="0" smtClean="0">
                <a:latin typeface="Adobe 明體 Std L" pitchFamily="18" charset="-120"/>
                <a:ea typeface="Adobe 明體 Std L" pitchFamily="18" charset="-120"/>
              </a:rPr>
              <a:t>在使用</a:t>
            </a:r>
            <a:r>
              <a:rPr lang="en-US" altLang="zh-CN" sz="4000" dirty="0" smtClean="0">
                <a:latin typeface="Adobe 明體 Std L" pitchFamily="18" charset="-120"/>
                <a:ea typeface="Adobe 明體 Std L" pitchFamily="18" charset="-120"/>
              </a:rPr>
              <a:t>EBSCO</a:t>
            </a:r>
            <a:r>
              <a:rPr lang="zh-CN" altLang="en-US" sz="4000" dirty="0" smtClean="0">
                <a:latin typeface="Adobe 明體 Std L" pitchFamily="18" charset="-120"/>
                <a:ea typeface="Adobe 明體 Std L" pitchFamily="18" charset="-120"/>
              </a:rPr>
              <a:t>数据库中</a:t>
            </a:r>
            <a:r>
              <a:rPr lang="en-US" altLang="zh-CN" sz="4000" dirty="0" smtClean="0">
                <a:latin typeface="Adobe 明體 Std L" pitchFamily="18" charset="-120"/>
                <a:ea typeface="Adobe 明體 Std L" pitchFamily="18" charset="-120"/>
              </a:rPr>
              <a:t/>
            </a:r>
            <a:br>
              <a:rPr lang="en-US" altLang="zh-CN" sz="4000" dirty="0" smtClean="0">
                <a:latin typeface="Adobe 明體 Std L" pitchFamily="18" charset="-120"/>
                <a:ea typeface="Adobe 明體 Std L" pitchFamily="18" charset="-120"/>
              </a:rPr>
            </a:br>
            <a:r>
              <a:rPr lang="zh-CN" altLang="en-US" sz="4000" dirty="0" smtClean="0">
                <a:latin typeface="Adobe 明體 Std L" pitchFamily="18" charset="-120"/>
                <a:ea typeface="Adobe 明體 Std L" pitchFamily="18" charset="-120"/>
              </a:rPr>
              <a:t>遇到问题，可</a:t>
            </a:r>
            <a:r>
              <a:rPr lang="zh-TW" altLang="en-US" sz="4000" dirty="0" smtClean="0">
                <a:latin typeface="Adobe 明體 Std L" pitchFamily="18" charset="-120"/>
                <a:ea typeface="Adobe 明體 Std L" pitchFamily="18" charset="-120"/>
              </a:rPr>
              <a:t>以访问</a:t>
            </a:r>
            <a:r>
              <a:rPr lang="en-US" altLang="zh-TW" sz="4000" dirty="0" smtClean="0">
                <a:latin typeface="Adobe 明體 Std L" pitchFamily="18" charset="-120"/>
                <a:ea typeface="Adobe 明體 Std L" pitchFamily="18" charset="-120"/>
              </a:rPr>
              <a:t>EBSCO</a:t>
            </a:r>
            <a:r>
              <a:rPr lang="zh-TW" altLang="en-US" sz="4000" dirty="0" smtClean="0">
                <a:latin typeface="Adobe 明體 Std L" pitchFamily="18" charset="-120"/>
                <a:ea typeface="Adobe 明體 Std L" pitchFamily="18" charset="-120"/>
              </a:rPr>
              <a:t>支援站点</a:t>
            </a:r>
          </a:p>
        </p:txBody>
      </p:sp>
      <p:sp>
        <p:nvSpPr>
          <p:cNvPr id="5" name="橢圓 4"/>
          <p:cNvSpPr/>
          <p:nvPr/>
        </p:nvSpPr>
        <p:spPr>
          <a:xfrm>
            <a:off x="4343400" y="4191000"/>
            <a:ext cx="914400" cy="914400"/>
          </a:xfrm>
          <a:prstGeom prst="ellipse">
            <a:avLst/>
          </a:prstGeom>
          <a:noFill/>
          <a:ln w="762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000099"/>
              </a:solidFill>
            </a:endParaRPr>
          </a:p>
        </p:txBody>
      </p:sp>
      <p:pic>
        <p:nvPicPr>
          <p:cNvPr id="788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789113"/>
            <a:ext cx="6124575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圓角矩形 6"/>
          <p:cNvSpPr/>
          <p:nvPr/>
        </p:nvSpPr>
        <p:spPr>
          <a:xfrm>
            <a:off x="3362325" y="6324600"/>
            <a:ext cx="1133475" cy="381000"/>
          </a:xfrm>
          <a:prstGeom prst="round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11776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5200" y="2667000"/>
            <a:ext cx="5277496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sp>
        <p:nvSpPr>
          <p:cNvPr id="2" name="向右箭號 1"/>
          <p:cNvSpPr/>
          <p:nvPr/>
        </p:nvSpPr>
        <p:spPr>
          <a:xfrm rot="19712878">
            <a:off x="4434598" y="5753556"/>
            <a:ext cx="962578" cy="527770"/>
          </a:xfrm>
          <a:prstGeom prst="stripedRightArrow">
            <a:avLst/>
          </a:prstGeom>
          <a:solidFill>
            <a:srgbClr val="000099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992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8763"/>
            <a:ext cx="8001000" cy="531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5" name="標題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534400" cy="990600"/>
          </a:xfrm>
        </p:spPr>
        <p:txBody>
          <a:bodyPr/>
          <a:lstStyle/>
          <a:p>
            <a:r>
              <a:rPr lang="zh-CN" altLang="en-US" sz="4000" dirty="0" smtClean="0">
                <a:latin typeface="Adobe 明體 Std L" pitchFamily="18" charset="-120"/>
                <a:ea typeface="Adobe 明體 Std L" pitchFamily="18" charset="-120"/>
              </a:rPr>
              <a:t>支持网站中</a:t>
            </a:r>
            <a:r>
              <a:rPr lang="zh-TW" altLang="en-US" sz="4000" dirty="0" smtClean="0">
                <a:latin typeface="Adobe 明體 Std L" pitchFamily="18" charset="-120"/>
                <a:ea typeface="Adobe 明體 Std L" pitchFamily="18" charset="-120"/>
              </a:rPr>
              <a:t>由上方</a:t>
            </a:r>
            <a:r>
              <a:rPr lang="zh-CN" altLang="en-US" sz="4000" dirty="0" smtClean="0">
                <a:latin typeface="Adobe 明體 Std L" pitchFamily="18" charset="-120"/>
                <a:ea typeface="Adobe 明體 Std L" pitchFamily="18" charset="-120"/>
              </a:rPr>
              <a:t>的</a:t>
            </a:r>
            <a:r>
              <a:rPr lang="en-US" altLang="zh-CN" sz="4000" dirty="0" smtClean="0">
                <a:latin typeface="Adobe 明體 Std L" pitchFamily="18" charset="-120"/>
                <a:ea typeface="Adobe 明體 Std L" pitchFamily="18" charset="-120"/>
              </a:rPr>
              <a:t>International </a:t>
            </a:r>
            <a:br>
              <a:rPr lang="en-US" altLang="zh-CN" sz="4000" dirty="0" smtClean="0">
                <a:latin typeface="Adobe 明體 Std L" pitchFamily="18" charset="-120"/>
                <a:ea typeface="Adobe 明體 Std L" pitchFamily="18" charset="-120"/>
              </a:rPr>
            </a:br>
            <a:r>
              <a:rPr lang="en-US" altLang="zh-CN" sz="4000" dirty="0" smtClean="0">
                <a:latin typeface="Adobe 明體 Std L" pitchFamily="18" charset="-120"/>
                <a:ea typeface="Adobe 明體 Std L" pitchFamily="18" charset="-120"/>
              </a:rPr>
              <a:t>Resources</a:t>
            </a:r>
            <a:r>
              <a:rPr lang="zh-TW" altLang="en-US" sz="4000" dirty="0" smtClean="0">
                <a:latin typeface="Adobe 明體 Std L" pitchFamily="18" charset="-120"/>
                <a:ea typeface="Adobe 明體 Std L" pitchFamily="18" charset="-120"/>
              </a:rPr>
              <a:t>內</a:t>
            </a:r>
            <a:r>
              <a:rPr lang="zh-CN" altLang="en-US" sz="4000" dirty="0" smtClean="0">
                <a:latin typeface="Adobe 明體 Std L" pitchFamily="18" charset="-120"/>
                <a:ea typeface="Adobe 明體 Std L" pitchFamily="18" charset="-120"/>
              </a:rPr>
              <a:t>有提供中文的课件</a:t>
            </a:r>
            <a:endParaRPr lang="zh-TW" altLang="en-US" sz="4000" dirty="0" smtClean="0">
              <a:latin typeface="Adobe 明體 Std L" pitchFamily="18" charset="-120"/>
              <a:ea typeface="Adobe 明體 Std L" pitchFamily="18" charset="-120"/>
            </a:endParaRPr>
          </a:p>
        </p:txBody>
      </p:sp>
      <p:sp>
        <p:nvSpPr>
          <p:cNvPr id="79876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7620000" y="1524000"/>
            <a:ext cx="1447800" cy="5324475"/>
          </a:xfrm>
          <a:solidFill>
            <a:srgbClr val="FFFF00"/>
          </a:solidFill>
        </p:spPr>
        <p:txBody>
          <a:bodyPr/>
          <a:lstStyle/>
          <a:p>
            <a:r>
              <a:rPr lang="zh-TW" altLang="en-US" smtClean="0">
                <a:cs typeface="华文仿宋"/>
              </a:rPr>
              <a:t>還提供</a:t>
            </a:r>
            <a:r>
              <a:rPr lang="en-US" altLang="zh-TW" smtClean="0">
                <a:cs typeface="华文仿宋"/>
              </a:rPr>
              <a:t>Search Box Builder</a:t>
            </a:r>
            <a:r>
              <a:rPr lang="zh-TW" altLang="en-US" smtClean="0">
                <a:cs typeface="华文仿宋"/>
              </a:rPr>
              <a:t>客制化搜寻框</a:t>
            </a:r>
            <a:r>
              <a:rPr lang="zh-TW" altLang="en-US" smtClean="0">
                <a:latin typeface="新細明體" pitchFamily="18" charset="-120"/>
                <a:ea typeface="新細明體" pitchFamily="18" charset="-120"/>
                <a:cs typeface="华文仿宋"/>
              </a:rPr>
              <a:t>、 </a:t>
            </a:r>
            <a:r>
              <a:rPr lang="en-US" altLang="zh-TW" smtClean="0">
                <a:cs typeface="华文仿宋"/>
              </a:rPr>
              <a:t>Buttons</a:t>
            </a:r>
            <a:r>
              <a:rPr lang="zh-TW" altLang="en-US" smtClean="0">
                <a:cs typeface="华文仿宋"/>
              </a:rPr>
              <a:t>下载</a:t>
            </a:r>
            <a:r>
              <a:rPr lang="zh-TW" altLang="en-US" smtClean="0">
                <a:latin typeface="新細明體" pitchFamily="18" charset="-120"/>
                <a:ea typeface="新細明體" pitchFamily="18" charset="-120"/>
                <a:cs typeface="华文仿宋"/>
              </a:rPr>
              <a:t>、 </a:t>
            </a:r>
            <a:r>
              <a:rPr lang="zh-TW" altLang="en-US" smtClean="0">
                <a:cs typeface="华文仿宋"/>
              </a:rPr>
              <a:t>在线培训的连结</a:t>
            </a:r>
            <a:r>
              <a:rPr lang="zh-TW" altLang="en-US" smtClean="0">
                <a:latin typeface="新細明體" pitchFamily="18" charset="-120"/>
                <a:ea typeface="新細明體" pitchFamily="18" charset="-120"/>
                <a:cs typeface="华文仿宋"/>
              </a:rPr>
              <a:t>、 </a:t>
            </a:r>
            <a:r>
              <a:rPr lang="zh-TW" altLang="en-US" smtClean="0">
                <a:cs typeface="华文仿宋"/>
              </a:rPr>
              <a:t>产品</a:t>
            </a:r>
            <a:r>
              <a:rPr lang="en-US" altLang="zh-TW" smtClean="0">
                <a:cs typeface="华文仿宋"/>
              </a:rPr>
              <a:t>Logo</a:t>
            </a:r>
            <a:r>
              <a:rPr lang="zh-TW" altLang="en-US" smtClean="0">
                <a:cs typeface="华文仿宋"/>
              </a:rPr>
              <a:t>等內容</a:t>
            </a:r>
            <a:endParaRPr lang="zh-TW" altLang="en-US" smtClean="0"/>
          </a:p>
        </p:txBody>
      </p:sp>
      <p:sp>
        <p:nvSpPr>
          <p:cNvPr id="2" name="圓角矩形 1"/>
          <p:cNvSpPr/>
          <p:nvPr/>
        </p:nvSpPr>
        <p:spPr>
          <a:xfrm>
            <a:off x="4038600" y="1524000"/>
            <a:ext cx="1295400" cy="381000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778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819400"/>
            <a:ext cx="6043613" cy="31067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91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3688"/>
            <a:ext cx="8615363" cy="613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9" name="標題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534400" cy="990600"/>
          </a:xfrm>
        </p:spPr>
        <p:txBody>
          <a:bodyPr/>
          <a:lstStyle/>
          <a:p>
            <a:r>
              <a:rPr lang="en-US" altLang="zh-CN" sz="4000" dirty="0" smtClean="0">
                <a:latin typeface="Adobe 明體 Std L" pitchFamily="18" charset="-120"/>
                <a:ea typeface="Adobe 明體 Std L" pitchFamily="18" charset="-120"/>
              </a:rPr>
              <a:t>EBSCO</a:t>
            </a:r>
            <a:r>
              <a:rPr lang="zh-TW" altLang="en-US" sz="4000" dirty="0" smtClean="0">
                <a:latin typeface="Adobe 明體 Std L" pitchFamily="18" charset="-120"/>
                <a:ea typeface="Adobe 明體 Std L" pitchFamily="18" charset="-120"/>
              </a:rPr>
              <a:t>也</a:t>
            </a:r>
            <a:r>
              <a:rPr lang="zh-CN" altLang="en-US" sz="4000" dirty="0" smtClean="0">
                <a:latin typeface="Adobe 明體 Std L" pitchFamily="18" charset="-120"/>
                <a:ea typeface="Adobe 明體 Std L" pitchFamily="18" charset="-120"/>
              </a:rPr>
              <a:t>针对国际学生提供多国</a:t>
            </a:r>
            <a:r>
              <a:rPr lang="en-US" altLang="zh-CN" sz="4000" dirty="0" smtClean="0">
                <a:latin typeface="Adobe 明體 Std L" pitchFamily="18" charset="-120"/>
                <a:ea typeface="Adobe 明體 Std L" pitchFamily="18" charset="-120"/>
              </a:rPr>
              <a:t/>
            </a:r>
            <a:br>
              <a:rPr lang="en-US" altLang="zh-CN" sz="4000" dirty="0" smtClean="0">
                <a:latin typeface="Adobe 明體 Std L" pitchFamily="18" charset="-120"/>
                <a:ea typeface="Adobe 明體 Std L" pitchFamily="18" charset="-120"/>
              </a:rPr>
            </a:br>
            <a:r>
              <a:rPr lang="zh-CN" altLang="en-US" sz="4000" dirty="0" smtClean="0">
                <a:latin typeface="Adobe 明體 Std L" pitchFamily="18" charset="-120"/>
                <a:ea typeface="Adobe 明體 Std L" pitchFamily="18" charset="-120"/>
              </a:rPr>
              <a:t>语言的在线培训</a:t>
            </a:r>
            <a:r>
              <a:rPr lang="en-US" altLang="zh-TW" sz="4000" dirty="0" smtClean="0">
                <a:latin typeface="Adobe 明體 Std L" pitchFamily="18" charset="-120"/>
                <a:ea typeface="Adobe 明體 Std L" pitchFamily="18" charset="-120"/>
              </a:rPr>
              <a:t>(</a:t>
            </a:r>
            <a:r>
              <a:rPr lang="zh-TW" altLang="en-US" sz="4000" dirty="0" smtClean="0">
                <a:latin typeface="Adobe 明體 Std L" pitchFamily="18" charset="-120"/>
                <a:ea typeface="Adobe 明體 Std L" pitchFamily="18" charset="-120"/>
              </a:rPr>
              <a:t>须配合当地时间</a:t>
            </a:r>
            <a:r>
              <a:rPr lang="en-US" altLang="zh-TW" sz="4000" dirty="0" smtClean="0">
                <a:latin typeface="Adobe 明體 Std L" pitchFamily="18" charset="-120"/>
                <a:ea typeface="Adobe 明體 Std L" pitchFamily="18" charset="-120"/>
              </a:rPr>
              <a:t>)</a:t>
            </a:r>
            <a:endParaRPr lang="zh-TW" altLang="en-US" sz="4000" dirty="0" smtClean="0">
              <a:latin typeface="Adobe 明體 Std L" pitchFamily="18" charset="-120"/>
              <a:ea typeface="Adobe 明體 Std L" pitchFamily="18" charset="-120"/>
            </a:endParaRPr>
          </a:p>
        </p:txBody>
      </p:sp>
      <p:sp>
        <p:nvSpPr>
          <p:cNvPr id="2" name="圓角矩形 1"/>
          <p:cNvSpPr/>
          <p:nvPr/>
        </p:nvSpPr>
        <p:spPr>
          <a:xfrm>
            <a:off x="4495800" y="4800600"/>
            <a:ext cx="2133600" cy="2057400"/>
          </a:xfrm>
          <a:prstGeom prst="round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8090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1566863"/>
            <a:ext cx="9097962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向左箭號 3"/>
          <p:cNvSpPr/>
          <p:nvPr/>
        </p:nvSpPr>
        <p:spPr>
          <a:xfrm>
            <a:off x="2590800" y="1295400"/>
            <a:ext cx="990600" cy="782638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925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標題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762000"/>
          </a:xfrm>
        </p:spPr>
        <p:txBody>
          <a:bodyPr/>
          <a:lstStyle/>
          <a:p>
            <a:r>
              <a:rPr lang="en-US" altLang="zh-TW" dirty="0" smtClean="0"/>
              <a:t>201</a:t>
            </a:r>
            <a:r>
              <a:rPr lang="en-US" altLang="zh-TW" dirty="0"/>
              <a:t>5</a:t>
            </a:r>
            <a:r>
              <a:rPr lang="zh-TW" altLang="en-US" dirty="0" smtClean="0"/>
              <a:t>在线课程已经开始</a:t>
            </a:r>
          </a:p>
        </p:txBody>
      </p:sp>
      <p:pic>
        <p:nvPicPr>
          <p:cNvPr id="819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215438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4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153400" y="2438400"/>
            <a:ext cx="990600" cy="4191000"/>
          </a:xfrm>
          <a:solidFill>
            <a:srgbClr val="FFFF00"/>
          </a:solidFill>
        </p:spPr>
        <p:txBody>
          <a:bodyPr/>
          <a:lstStyle/>
          <a:p>
            <a:r>
              <a:rPr lang="en-US" altLang="zh-CN" smtClean="0">
                <a:cs typeface="华文仿宋"/>
              </a:rPr>
              <a:t>EBSCO</a:t>
            </a:r>
            <a:r>
              <a:rPr lang="zh-CN" altLang="en-US" smtClean="0">
                <a:cs typeface="华文仿宋"/>
              </a:rPr>
              <a:t>定期提供在线培训课程</a:t>
            </a:r>
            <a:r>
              <a:rPr lang="zh-TW" altLang="en-US" smtClean="0">
                <a:latin typeface="新細明體" pitchFamily="18" charset="-120"/>
                <a:ea typeface="新細明體" pitchFamily="18" charset="-120"/>
              </a:rPr>
              <a:t>，</a:t>
            </a:r>
            <a:r>
              <a:rPr lang="zh-TW" altLang="en-US" smtClean="0"/>
              <a:t>欢迎参加</a:t>
            </a:r>
          </a:p>
        </p:txBody>
      </p:sp>
    </p:spTree>
    <p:extLst>
      <p:ext uri="{BB962C8B-B14F-4D97-AF65-F5344CB8AC3E}">
        <p14:creationId xmlns:p14="http://schemas.microsoft.com/office/powerpoint/2010/main" val="85024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1"/>
          <p:cNvSpPr/>
          <p:nvPr/>
        </p:nvSpPr>
        <p:spPr>
          <a:xfrm>
            <a:off x="94265" y="4584700"/>
            <a:ext cx="2643188" cy="825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0" y="17463"/>
            <a:ext cx="9144000" cy="136525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1800">
              <a:solidFill>
                <a:prstClr val="white"/>
              </a:solidFill>
            </a:endParaRPr>
          </a:p>
        </p:txBody>
      </p:sp>
      <p:sp>
        <p:nvSpPr>
          <p:cNvPr id="82948" name="副標題 2"/>
          <p:cNvSpPr>
            <a:spLocks noGrp="1"/>
          </p:cNvSpPr>
          <p:nvPr>
            <p:ph type="subTitle" idx="1"/>
          </p:nvPr>
        </p:nvSpPr>
        <p:spPr>
          <a:xfrm>
            <a:off x="-36513" y="6056313"/>
            <a:ext cx="2268538" cy="685800"/>
          </a:xfrm>
        </p:spPr>
        <p:txBody>
          <a:bodyPr/>
          <a:lstStyle/>
          <a:p>
            <a:pPr algn="ctr" eaLnBrk="1" hangingPunct="1"/>
            <a:r>
              <a:rPr lang="zh-TW" altLang="en-US" sz="3600" b="1" smtClean="0">
                <a:solidFill>
                  <a:schemeClr val="tx1"/>
                </a:solidFill>
                <a:latin typeface="微軟正黑體" pitchFamily="34" charset="-120"/>
              </a:rPr>
              <a:t>谢谢聆听</a:t>
            </a:r>
          </a:p>
        </p:txBody>
      </p:sp>
      <p:pic>
        <p:nvPicPr>
          <p:cNvPr id="82949" name="圖片 6" descr="hostButton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813" y="44450"/>
            <a:ext cx="1338262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50" name="副標題 2"/>
          <p:cNvSpPr txBox="1">
            <a:spLocks/>
          </p:cNvSpPr>
          <p:nvPr/>
        </p:nvSpPr>
        <p:spPr bwMode="auto">
          <a:xfrm>
            <a:off x="2366963" y="6029325"/>
            <a:ext cx="6705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None/>
            </a:pPr>
            <a:r>
              <a:rPr lang="en-US" altLang="zh-TW" sz="2000" b="1">
                <a:latin typeface="微軟正黑體" pitchFamily="34" charset="-120"/>
              </a:rPr>
              <a:t>eshih@ebscohost.com</a:t>
            </a:r>
            <a:r>
              <a:rPr lang="en-US" altLang="zh-TW" sz="2000" b="1">
                <a:solidFill>
                  <a:srgbClr val="FFFFFF"/>
                </a:solidFill>
                <a:latin typeface="微軟正黑體" pitchFamily="34" charset="-120"/>
              </a:rPr>
              <a:t>    |    QQ: 2636769521</a:t>
            </a:r>
            <a:endParaRPr lang="zh-TW" altLang="en-US" sz="2000" b="1">
              <a:solidFill>
                <a:srgbClr val="FFFFFF"/>
              </a:solidFill>
              <a:latin typeface="微軟正黑體" pitchFamily="34" charset="-120"/>
            </a:endParaRPr>
          </a:p>
        </p:txBody>
      </p:sp>
      <p:sp>
        <p:nvSpPr>
          <p:cNvPr id="19462" name="文字方塊 2"/>
          <p:cNvSpPr txBox="1">
            <a:spLocks noChangeArrowheads="1"/>
          </p:cNvSpPr>
          <p:nvPr/>
        </p:nvSpPr>
        <p:spPr bwMode="auto">
          <a:xfrm>
            <a:off x="125796" y="1600200"/>
            <a:ext cx="9359900" cy="3580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1200150" indent="-45720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zh-TW" altLang="en-US" sz="4000" dirty="0" smtClean="0">
                <a:solidFill>
                  <a:srgbClr val="FFFFFF"/>
                </a:solidFill>
                <a:latin typeface="+mj-ea"/>
                <a:ea typeface="+mj-ea"/>
              </a:rPr>
              <a:t>中文</a:t>
            </a:r>
            <a:endParaRPr lang="en-US" altLang="zh-TW" sz="4000" dirty="0" smtClean="0">
              <a:solidFill>
                <a:srgbClr val="FFFFFF"/>
              </a:solidFill>
              <a:latin typeface="+mj-ea"/>
              <a:ea typeface="+mj-ea"/>
            </a:endParaRPr>
          </a:p>
          <a:p>
            <a:pPr lvl="1" eaLnBrk="1" hangingPunct="1">
              <a:buFont typeface="Arial" charset="0"/>
              <a:buChar char="•"/>
              <a:defRPr/>
            </a:pPr>
            <a:r>
              <a:rPr lang="zh-TW" altLang="en-US" sz="4000" dirty="0" smtClean="0">
                <a:solidFill>
                  <a:srgbClr val="FFFFFF"/>
                </a:solidFill>
                <a:latin typeface="+mj-ea"/>
                <a:ea typeface="+mj-ea"/>
              </a:rPr>
              <a:t>在线教育训练平台：</a:t>
            </a:r>
            <a:endParaRPr lang="en-US" altLang="zh-TW" sz="4000" dirty="0" smtClean="0">
              <a:solidFill>
                <a:srgbClr val="FFFFFF"/>
              </a:solidFill>
              <a:latin typeface="+mj-ea"/>
              <a:ea typeface="+mj-ea"/>
            </a:endParaRP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US" altLang="zh-TW" sz="4000" b="1" dirty="0" smtClean="0">
                <a:solidFill>
                  <a:srgbClr val="FFFFFF"/>
                </a:solidFill>
                <a:latin typeface="+mj-ea"/>
                <a:ea typeface="+mj-ea"/>
                <a:hlinkClick r:id="rId3"/>
              </a:rPr>
              <a:t>https://ebsco-chinese.webex.com/</a:t>
            </a:r>
            <a:endParaRPr lang="en-US" altLang="zh-TW" sz="4000" b="1" dirty="0" smtClean="0">
              <a:solidFill>
                <a:srgbClr val="FFFFFF"/>
              </a:solidFill>
              <a:latin typeface="+mj-ea"/>
              <a:ea typeface="+mj-ea"/>
            </a:endParaRPr>
          </a:p>
          <a:p>
            <a:pPr eaLnBrk="1" hangingPunct="1">
              <a:defRPr/>
            </a:pPr>
            <a:r>
              <a:rPr lang="zh-TW" altLang="en-US" sz="4000" dirty="0" smtClean="0">
                <a:solidFill>
                  <a:srgbClr val="FFFFFF"/>
                </a:solidFill>
                <a:latin typeface="+mj-ea"/>
                <a:ea typeface="+mj-ea"/>
              </a:rPr>
              <a:t>英文</a:t>
            </a:r>
            <a:endParaRPr lang="en-US" altLang="zh-TW" sz="4000" dirty="0" smtClean="0">
              <a:solidFill>
                <a:srgbClr val="FFFFFF"/>
              </a:solidFill>
              <a:latin typeface="+mj-ea"/>
              <a:ea typeface="+mj-ea"/>
            </a:endParaRP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US" altLang="zh-TW" sz="4000" dirty="0" err="1" smtClean="0">
                <a:solidFill>
                  <a:srgbClr val="FFFFFF"/>
                </a:solidFill>
                <a:latin typeface="+mj-ea"/>
                <a:ea typeface="+mj-ea"/>
              </a:rPr>
              <a:t>EBSCOhost</a:t>
            </a:r>
            <a:r>
              <a:rPr lang="en-US" altLang="zh-TW" sz="4000" dirty="0" smtClean="0">
                <a:solidFill>
                  <a:srgbClr val="FFFFFF"/>
                </a:solidFill>
                <a:latin typeface="+mj-ea"/>
                <a:ea typeface="+mj-ea"/>
              </a:rPr>
              <a:t> Support Center</a:t>
            </a:r>
            <a:r>
              <a:rPr lang="zh-TW" altLang="en-US" sz="4000" dirty="0" smtClean="0">
                <a:solidFill>
                  <a:srgbClr val="FFFFFF"/>
                </a:solidFill>
                <a:latin typeface="+mj-ea"/>
                <a:ea typeface="+mj-ea"/>
              </a:rPr>
              <a:t>：支持站点</a:t>
            </a:r>
            <a:endParaRPr lang="en-US" altLang="zh-TW" sz="4000" dirty="0" smtClean="0">
              <a:solidFill>
                <a:srgbClr val="FFFFFF"/>
              </a:solidFill>
              <a:latin typeface="+mj-ea"/>
              <a:ea typeface="+mj-ea"/>
            </a:endParaRP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US" altLang="zh-TW" sz="4000" b="1" dirty="0" smtClean="0">
                <a:solidFill>
                  <a:srgbClr val="FFFFFF"/>
                </a:solidFill>
                <a:latin typeface="+mj-ea"/>
                <a:ea typeface="+mj-ea"/>
                <a:hlinkClick r:id="rId4"/>
              </a:rPr>
              <a:t>http://support.epnet.com/</a:t>
            </a:r>
            <a:endParaRPr lang="en-US" altLang="zh-TW" sz="4000" dirty="0" smtClean="0">
              <a:solidFill>
                <a:srgbClr val="FFFFFF"/>
              </a:solidFill>
              <a:latin typeface="+mj-ea"/>
              <a:ea typeface="+mj-ea"/>
            </a:endParaRPr>
          </a:p>
          <a:p>
            <a:pPr eaLnBrk="1" hangingPunct="1">
              <a:defRPr/>
            </a:pPr>
            <a:endParaRPr lang="en-US" altLang="zh-TW" sz="2800" dirty="0" smtClean="0">
              <a:solidFill>
                <a:srgbClr val="FFFFFF"/>
              </a:solidFill>
              <a:latin typeface="+mj-ea"/>
              <a:ea typeface="+mj-ea"/>
            </a:endParaRPr>
          </a:p>
          <a:p>
            <a:pPr eaLnBrk="1" hangingPunct="1">
              <a:defRPr/>
            </a:pPr>
            <a:endParaRPr lang="en-US" altLang="zh-TW" sz="2400" dirty="0" smtClean="0">
              <a:solidFill>
                <a:srgbClr val="FFFFFF"/>
              </a:solidFill>
              <a:latin typeface="+mj-ea"/>
              <a:ea typeface="+mj-ea"/>
            </a:endParaRPr>
          </a:p>
          <a:p>
            <a:pPr eaLnBrk="1" hangingPunct="1">
              <a:defRPr/>
            </a:pPr>
            <a:r>
              <a:rPr lang="en-US" altLang="zh-TW" sz="4800" dirty="0">
                <a:solidFill>
                  <a:srgbClr val="FFFFFF"/>
                </a:solidFill>
                <a:latin typeface="+mj-ea"/>
                <a:ea typeface="+mj-ea"/>
              </a:rPr>
              <a:t> </a:t>
            </a:r>
            <a:r>
              <a:rPr lang="en-US" altLang="zh-TW" sz="4800" dirty="0" smtClean="0">
                <a:solidFill>
                  <a:srgbClr val="FFFFFF"/>
                </a:solidFill>
                <a:latin typeface="+mj-ea"/>
                <a:ea typeface="+mj-ea"/>
              </a:rPr>
              <a:t>                        </a:t>
            </a:r>
            <a:r>
              <a:rPr lang="zh-TW" altLang="en-US" sz="4800" dirty="0" smtClean="0">
                <a:solidFill>
                  <a:srgbClr val="FFFFFF"/>
                </a:solidFill>
                <a:latin typeface="+mj-ea"/>
                <a:ea typeface="+mj-ea"/>
              </a:rPr>
              <a:t>搜索：</a:t>
            </a:r>
            <a:r>
              <a:rPr lang="en-US" altLang="zh-TW" sz="4800" dirty="0" err="1" smtClean="0">
                <a:solidFill>
                  <a:srgbClr val="FFFFFF"/>
                </a:solidFill>
                <a:latin typeface="+mj-ea"/>
                <a:ea typeface="+mj-ea"/>
              </a:rPr>
              <a:t>ebscohost</a:t>
            </a:r>
            <a:endParaRPr lang="en-US" altLang="zh-TW" sz="4800" b="1" dirty="0" smtClean="0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8" name="標題 1"/>
          <p:cNvSpPr txBox="1">
            <a:spLocks/>
          </p:cNvSpPr>
          <p:nvPr/>
        </p:nvSpPr>
        <p:spPr bwMode="auto">
          <a:xfrm>
            <a:off x="0" y="47625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微軟正黑體" pitchFamily="34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微軟正黑體" pitchFamily="34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微軟正黑體" pitchFamily="34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微軟正黑體" pitchFamily="34" charset="-120"/>
              </a:defRPr>
            </a:lvl9pPr>
          </a:lstStyle>
          <a:p>
            <a:pPr eaLnBrk="1" hangingPunct="1">
              <a:defRPr/>
            </a:pPr>
            <a:r>
              <a:rPr kumimoji="1" lang="zh-TW" altLang="en-US" sz="6600" dirty="0" smtClean="0">
                <a:solidFill>
                  <a:srgbClr val="C00000"/>
                </a:solidFill>
                <a:latin typeface="微軟正黑體" pitchFamily="34" charset="-120"/>
              </a:rPr>
              <a:t>在线教学资源</a:t>
            </a:r>
          </a:p>
        </p:txBody>
      </p:sp>
      <p:pic>
        <p:nvPicPr>
          <p:cNvPr id="82953" name="Picture 9" descr="Youku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4876800"/>
            <a:ext cx="258445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054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45068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TW" sz="6000" b="1" dirty="0">
                <a:solidFill>
                  <a:srgbClr val="FFFFFF"/>
                </a:solidFill>
                <a:ea typeface="新細明體" pitchFamily="18" charset="-120"/>
                <a:cs typeface="Arial" pitchFamily="34" charset="0"/>
              </a:rPr>
              <a:t>Academic Search </a:t>
            </a:r>
            <a:r>
              <a:rPr lang="zh-TW" altLang="en-US" sz="6000" b="1" dirty="0">
                <a:solidFill>
                  <a:srgbClr val="FFFFFF"/>
                </a:solidFill>
                <a:ea typeface="新細明體" pitchFamily="18" charset="-120"/>
                <a:cs typeface="Arial" pitchFamily="34" charset="0"/>
              </a:rPr>
              <a:t>系列全文数据库为主要的的文摘型数据库提供了全文，以下为与社会科学相关</a:t>
            </a:r>
            <a:endParaRPr lang="en-US" altLang="zh-TW" sz="6000" b="1" dirty="0">
              <a:solidFill>
                <a:srgbClr val="FFFFFF"/>
              </a:solidFill>
              <a:ea typeface="新細明體" pitchFamily="18" charset="-120"/>
              <a:cs typeface="Arial" pitchFamily="34" charset="0"/>
            </a:endParaRPr>
          </a:p>
        </p:txBody>
      </p:sp>
      <p:graphicFrame>
        <p:nvGraphicFramePr>
          <p:cNvPr id="4" name="Content Placeholder 10"/>
          <p:cNvGraphicFramePr>
            <a:graphicFrameLocks/>
          </p:cNvGraphicFramePr>
          <p:nvPr/>
        </p:nvGraphicFramePr>
        <p:xfrm>
          <a:off x="228601" y="3398520"/>
          <a:ext cx="8534398" cy="2240280"/>
        </p:xfrm>
        <a:graphic>
          <a:graphicData uri="http://schemas.openxmlformats.org/drawingml/2006/table">
            <a:tbl>
              <a:tblPr bandRow="1"/>
              <a:tblGrid>
                <a:gridCol w="2017222"/>
                <a:gridCol w="931025"/>
                <a:gridCol w="931025"/>
                <a:gridCol w="1008611"/>
                <a:gridCol w="1241367"/>
                <a:gridCol w="1008611"/>
                <a:gridCol w="1396537"/>
              </a:tblGrid>
              <a:tr h="228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/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b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300" i="1" dirty="0" smtClean="0">
                          <a:latin typeface="Arial" pitchFamily="34" charset="0"/>
                          <a:cs typeface="Arial" pitchFamily="34" charset="0"/>
                        </a:rPr>
                        <a:t>ATLA</a:t>
                      </a:r>
                      <a:br>
                        <a:rPr lang="en-US" sz="1300" i="1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300" i="1" dirty="0" smtClean="0">
                          <a:latin typeface="Arial" pitchFamily="34" charset="0"/>
                          <a:cs typeface="Arial" pitchFamily="34" charset="0"/>
                        </a:rPr>
                        <a:t>Religion</a:t>
                      </a:r>
                      <a:endParaRPr lang="en-US" sz="1300" b="0" i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373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300" i="1" dirty="0" smtClean="0">
                          <a:latin typeface="Arial" pitchFamily="34" charset="0"/>
                          <a:cs typeface="Arial" pitchFamily="34" charset="0"/>
                        </a:rPr>
                        <a:t>ERIC</a:t>
                      </a:r>
                      <a:endParaRPr lang="en-US" sz="1300" b="0" i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373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300" i="1" dirty="0" smtClean="0">
                          <a:latin typeface="Arial" pitchFamily="34" charset="0"/>
                          <a:cs typeface="Arial" pitchFamily="34" charset="0"/>
                        </a:rPr>
                        <a:t>Historical</a:t>
                      </a:r>
                      <a:br>
                        <a:rPr lang="en-US" sz="1300" i="1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300" i="1" dirty="0" smtClean="0">
                          <a:latin typeface="Arial" pitchFamily="34" charset="0"/>
                          <a:cs typeface="Arial" pitchFamily="34" charset="0"/>
                        </a:rPr>
                        <a:t>Abstracts</a:t>
                      </a:r>
                      <a:endParaRPr lang="en-US" sz="1300" b="0" i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373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300" i="1" dirty="0" smtClean="0">
                          <a:latin typeface="Arial" pitchFamily="34" charset="0"/>
                          <a:cs typeface="Arial" pitchFamily="34" charset="0"/>
                        </a:rPr>
                        <a:t>MLA</a:t>
                      </a:r>
                      <a:br>
                        <a:rPr lang="en-US" sz="1300" i="1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300" i="1" dirty="0" smtClean="0">
                          <a:latin typeface="Arial" pitchFamily="34" charset="0"/>
                          <a:cs typeface="Arial" pitchFamily="34" charset="0"/>
                        </a:rPr>
                        <a:t>International</a:t>
                      </a:r>
                      <a:br>
                        <a:rPr lang="en-US" sz="1300" i="1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300" i="1" dirty="0" smtClean="0">
                          <a:latin typeface="Arial" pitchFamily="34" charset="0"/>
                          <a:cs typeface="Arial" pitchFamily="34" charset="0"/>
                        </a:rPr>
                        <a:t>Bibliography</a:t>
                      </a:r>
                      <a:endParaRPr lang="en-US" sz="1300" b="0" i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373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300" i="1" dirty="0" smtClean="0">
                          <a:latin typeface="Arial" pitchFamily="34" charset="0"/>
                          <a:cs typeface="Arial" pitchFamily="34" charset="0"/>
                        </a:rPr>
                        <a:t>PsycINFO</a:t>
                      </a:r>
                      <a:endParaRPr lang="en-US" sz="1300" b="0" i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373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300" i="1" baseline="0" dirty="0" smtClean="0">
                          <a:latin typeface="Arial" pitchFamily="34" charset="0"/>
                          <a:cs typeface="Arial" pitchFamily="34" charset="0"/>
                        </a:rPr>
                        <a:t>Science Citation Index</a:t>
                      </a:r>
                      <a:br>
                        <a:rPr lang="en-US" sz="1300" i="1" baseline="0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300" i="1" baseline="0" dirty="0" smtClean="0">
                          <a:latin typeface="Arial" pitchFamily="34" charset="0"/>
                          <a:cs typeface="Arial" pitchFamily="34" charset="0"/>
                        </a:rPr>
                        <a:t>(ISI)</a:t>
                      </a:r>
                      <a:endParaRPr lang="en-US" sz="1300" b="0" i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3737"/>
                    </a:solidFill>
                  </a:tcPr>
                </a:tc>
              </a:tr>
              <a:tr h="4267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i="1" dirty="0" smtClean="0">
                          <a:latin typeface="Arial" pitchFamily="34" charset="0"/>
                          <a:cs typeface="Arial" pitchFamily="34" charset="0"/>
                        </a:rPr>
                        <a:t>Academic</a:t>
                      </a:r>
                      <a:r>
                        <a:rPr lang="en-US" sz="1800" i="1" baseline="0" dirty="0" smtClean="0">
                          <a:latin typeface="Arial" pitchFamily="34" charset="0"/>
                          <a:cs typeface="Arial" pitchFamily="34" charset="0"/>
                        </a:rPr>
                        <a:t> Search</a:t>
                      </a:r>
                      <a:br>
                        <a:rPr lang="en-US" sz="1800" i="1" baseline="0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800" i="1" baseline="0" dirty="0" smtClean="0">
                          <a:latin typeface="Arial" pitchFamily="34" charset="0"/>
                          <a:cs typeface="Arial" pitchFamily="34" charset="0"/>
                        </a:rPr>
                        <a:t>Complete</a:t>
                      </a:r>
                      <a:endParaRPr lang="en-US" sz="1800" b="0" i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373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346</a:t>
                      </a:r>
                      <a:endParaRPr lang="en-US" sz="2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5C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622</a:t>
                      </a:r>
                      <a:endParaRPr lang="en-US" sz="2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5C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372</a:t>
                      </a:r>
                      <a:endParaRPr kumimoji="0" lang="en-US" sz="2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BACC6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5C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451</a:t>
                      </a:r>
                      <a:endParaRPr kumimoji="0" lang="en-US" sz="2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BACC6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5C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709</a:t>
                      </a:r>
                      <a:endParaRPr kumimoji="0" lang="en-US" sz="2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BACC6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5C8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825</a:t>
                      </a:r>
                      <a:endParaRPr kumimoji="0" lang="en-US" sz="2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BACC6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5C82"/>
                    </a:solidFill>
                  </a:tcPr>
                </a:tc>
              </a:tr>
              <a:tr h="4267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800" i="1" dirty="0" smtClean="0">
                          <a:latin typeface="Arial" pitchFamily="34" charset="0"/>
                          <a:cs typeface="Arial" pitchFamily="34" charset="0"/>
                        </a:rPr>
                        <a:t>Academic Search</a:t>
                      </a:r>
                      <a:br>
                        <a:rPr lang="en-US" sz="1800" i="1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800" i="1" dirty="0" smtClean="0">
                          <a:latin typeface="Arial" pitchFamily="34" charset="0"/>
                          <a:cs typeface="Arial" pitchFamily="34" charset="0"/>
                        </a:rPr>
                        <a:t>Premier </a:t>
                      </a:r>
                      <a:endParaRPr lang="en-US" sz="1800" b="0" i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373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282</a:t>
                      </a:r>
                      <a:endParaRPr lang="en-US" sz="2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5C82">
                        <a:shade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568</a:t>
                      </a:r>
                      <a:endParaRPr lang="en-US" sz="2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5C82">
                        <a:shade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339</a:t>
                      </a:r>
                      <a:endParaRPr kumimoji="0" lang="en-US" sz="2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BACC6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5C82">
                        <a:shade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358</a:t>
                      </a:r>
                      <a:endParaRPr kumimoji="0" lang="en-US" sz="2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BACC6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5C82">
                        <a:shade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542</a:t>
                      </a:r>
                      <a:endParaRPr kumimoji="0" lang="en-US" sz="2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BACC6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5C82">
                        <a:shade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" pitchFamily="34" charset="0"/>
                          <a:cs typeface="Arial" pitchFamily="34" charset="0"/>
                        </a:rPr>
                        <a:t>697</a:t>
                      </a:r>
                      <a:endParaRPr kumimoji="0" lang="en-US" sz="2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4BACC6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91440" marB="91440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75C82">
                        <a:shade val="6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93446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45068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TW" sz="6000" b="1" dirty="0">
                <a:solidFill>
                  <a:srgbClr val="FFFFFF"/>
                </a:solidFill>
                <a:ea typeface="新細明體" pitchFamily="18" charset="-120"/>
                <a:cs typeface="Arial" pitchFamily="34" charset="0"/>
              </a:rPr>
              <a:t>Academic Search </a:t>
            </a:r>
            <a:r>
              <a:rPr lang="zh-TW" altLang="en-US" sz="6000" b="1" dirty="0">
                <a:solidFill>
                  <a:srgbClr val="FFFFFF"/>
                </a:solidFill>
                <a:ea typeface="新細明體" pitchFamily="18" charset="-120"/>
                <a:cs typeface="Arial" pitchFamily="34" charset="0"/>
              </a:rPr>
              <a:t>系列全文数据库为主要的的文摘型数据库提供了全文，以下为与科学相关</a:t>
            </a:r>
            <a:endParaRPr lang="en-US" altLang="zh-TW" sz="6000" b="1" dirty="0">
              <a:solidFill>
                <a:srgbClr val="FFFFFF"/>
              </a:solidFill>
              <a:ea typeface="新細明體" pitchFamily="18" charset="-12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93" y="3048000"/>
            <a:ext cx="8686800" cy="312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5189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371600" y="1752600"/>
            <a:ext cx="8229600" cy="990600"/>
          </a:xfrm>
        </p:spPr>
        <p:txBody>
          <a:bodyPr/>
          <a:lstStyle/>
          <a:p>
            <a:pPr>
              <a:defRPr/>
            </a:pPr>
            <a:r>
              <a:rPr lang="en-US" altLang="zh-CN" sz="4000" b="1" dirty="0" smtClean="0">
                <a:solidFill>
                  <a:schemeClr val="tx2"/>
                </a:solidFill>
                <a:latin typeface="+mj-ea"/>
              </a:rPr>
              <a:t>2015</a:t>
            </a:r>
            <a:r>
              <a:rPr lang="zh-CN" altLang="en-US" sz="4000" b="1" dirty="0" smtClean="0">
                <a:solidFill>
                  <a:schemeClr val="tx2"/>
                </a:solidFill>
                <a:latin typeface="+mj-ea"/>
              </a:rPr>
              <a:t>数</a:t>
            </a:r>
            <a:r>
              <a:rPr lang="zh-CN" altLang="en-US" sz="4000" b="1" dirty="0">
                <a:solidFill>
                  <a:schemeClr val="tx2"/>
                </a:solidFill>
                <a:latin typeface="+mj-ea"/>
              </a:rPr>
              <a:t>据库内容更新说</a:t>
            </a:r>
            <a:r>
              <a:rPr lang="zh-CN" altLang="en-US" sz="4000" b="1" dirty="0" smtClean="0">
                <a:solidFill>
                  <a:schemeClr val="tx2"/>
                </a:solidFill>
                <a:latin typeface="+mj-ea"/>
              </a:rPr>
              <a:t>明</a:t>
            </a:r>
            <a:r>
              <a:rPr lang="en-US" altLang="zh-CN" sz="4000" b="1" dirty="0" smtClean="0">
                <a:solidFill>
                  <a:srgbClr val="C00000"/>
                </a:solidFill>
                <a:latin typeface="+mj-ea"/>
              </a:rPr>
              <a:t>-BS</a:t>
            </a:r>
            <a:r>
              <a:rPr lang="zh-TW" altLang="en-US" sz="4000" b="1" dirty="0">
                <a:solidFill>
                  <a:srgbClr val="C00000"/>
                </a:solidFill>
                <a:latin typeface="+mj-ea"/>
              </a:rPr>
              <a:t>系列</a:t>
            </a:r>
            <a:endParaRPr lang="en-US" altLang="zh-CN" sz="4000" b="1" dirty="0">
              <a:solidFill>
                <a:srgbClr val="C00000"/>
              </a:solidFill>
              <a:latin typeface="+mj-ea"/>
            </a:endParaRPr>
          </a:p>
        </p:txBody>
      </p:sp>
      <p:sp>
        <p:nvSpPr>
          <p:cNvPr id="5" name="標題 2"/>
          <p:cNvSpPr txBox="1">
            <a:spLocks/>
          </p:cNvSpPr>
          <p:nvPr/>
        </p:nvSpPr>
        <p:spPr bwMode="auto">
          <a:xfrm>
            <a:off x="0" y="1447800"/>
            <a:ext cx="1295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微軟正黑體" pitchFamily="34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微軟正黑體" pitchFamily="34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微軟正黑體" pitchFamily="34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ea typeface="微軟正黑體" pitchFamily="34" charset="-120"/>
              </a:defRPr>
            </a:lvl9pPr>
          </a:lstStyle>
          <a:p>
            <a:pPr algn="ctr">
              <a:defRPr/>
            </a:pPr>
            <a:r>
              <a:rPr lang="en-US" altLang="zh-TW" b="1" dirty="0" smtClean="0">
                <a:solidFill>
                  <a:schemeClr val="bg1"/>
                </a:solidFill>
                <a:latin typeface="+mj-ea"/>
              </a:rPr>
              <a:t>1-2</a:t>
            </a:r>
            <a:endParaRPr lang="zh-TW" altLang="en-US" dirty="0">
              <a:solidFill>
                <a:schemeClr val="bg1"/>
              </a:solidFill>
            </a:endParaRPr>
          </a:p>
        </p:txBody>
      </p:sp>
      <p:pic>
        <p:nvPicPr>
          <p:cNvPr id="43012" name="Picture 6" descr="Product banner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91440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291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7848600" y="6422572"/>
            <a:ext cx="0" cy="3048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5"/>
          <p:cNvSpPr>
            <a:spLocks noGrp="1"/>
          </p:cNvSpPr>
          <p:nvPr>
            <p:ph type="title"/>
          </p:nvPr>
        </p:nvSpPr>
        <p:spPr>
          <a:xfrm>
            <a:off x="2895600" y="381000"/>
            <a:ext cx="5791200" cy="1143000"/>
          </a:xfrm>
        </p:spPr>
        <p:txBody>
          <a:bodyPr>
            <a:noAutofit/>
          </a:bodyPr>
          <a:lstStyle/>
          <a:p>
            <a:r>
              <a:rPr lang="en-US" sz="2000" i="1" dirty="0" smtClean="0">
                <a:latin typeface="Arial"/>
                <a:cs typeface="Arial"/>
              </a:rPr>
              <a:t>Business Source Premier </a:t>
            </a:r>
            <a:r>
              <a:rPr lang="en-US" sz="2000" dirty="0" smtClean="0">
                <a:latin typeface="Arial"/>
                <a:cs typeface="Arial"/>
              </a:rPr>
              <a:t>&amp; </a:t>
            </a:r>
            <a:r>
              <a:rPr lang="en-US" sz="2000" i="1" dirty="0" smtClean="0">
                <a:latin typeface="Arial"/>
                <a:cs typeface="Arial"/>
              </a:rPr>
              <a:t>Business Source Complete </a:t>
            </a:r>
            <a:endParaRPr lang="en-US" sz="2000" dirty="0">
              <a:solidFill>
                <a:schemeClr val="accent2"/>
              </a:solidFill>
              <a:latin typeface="Arial"/>
              <a:cs typeface="Arial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227990" y="6400800"/>
            <a:ext cx="462061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1300" b="0" baseline="0" dirty="0" smtClean="0">
                <a:solidFill>
                  <a:srgbClr val="373737"/>
                </a:solidFill>
                <a:latin typeface="Arial" charset="0"/>
              </a:rPr>
              <a:t>Figures as of Nov 18, 2014</a:t>
            </a:r>
            <a:endParaRPr lang="en-US" sz="1300" b="0" i="1" dirty="0">
              <a:solidFill>
                <a:srgbClr val="373737"/>
              </a:solidFill>
              <a:latin typeface="Arial" charset="0"/>
            </a:endParaRPr>
          </a:p>
        </p:txBody>
      </p:sp>
      <p:pic>
        <p:nvPicPr>
          <p:cNvPr id="15" name="Picture 2" descr="M:\Creative Services_MAC\_Business Source\_Business Source Complete\BSC Logo\BSC_300dpi_stack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8929"/>
            <a:ext cx="2514600" cy="591671"/>
          </a:xfrm>
          <a:prstGeom prst="rect">
            <a:avLst/>
          </a:prstGeom>
          <a:noFill/>
        </p:spPr>
      </p:pic>
      <p:graphicFrame>
        <p:nvGraphicFramePr>
          <p:cNvPr id="7" name="Conten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5453463"/>
              </p:ext>
            </p:extLst>
          </p:nvPr>
        </p:nvGraphicFramePr>
        <p:xfrm>
          <a:off x="381000" y="1143000"/>
          <a:ext cx="8382000" cy="4931370"/>
        </p:xfrm>
        <a:graphic>
          <a:graphicData uri="http://schemas.openxmlformats.org/drawingml/2006/table">
            <a:tbl>
              <a:tblPr firstRow="1" bandRow="1"/>
              <a:tblGrid>
                <a:gridCol w="4114800"/>
                <a:gridCol w="1524000"/>
                <a:gridCol w="1524000"/>
                <a:gridCol w="1219200"/>
              </a:tblGrid>
              <a:tr h="457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US" sz="1500" b="1" i="0" dirty="0" smtClean="0">
                          <a:solidFill>
                            <a:schemeClr val="accent6"/>
                          </a:solidFill>
                        </a:rPr>
                        <a:t>CONTENT TYPE</a:t>
                      </a:r>
                      <a:endParaRPr lang="en-US" sz="1500" b="1" i="0" dirty="0">
                        <a:solidFill>
                          <a:schemeClr val="accent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91440" marB="91440" anchor="b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 b="0" i="1" dirty="0" smtClean="0"/>
                        <a:t>Business</a:t>
                      </a:r>
                      <a:br>
                        <a:rPr lang="en-US" sz="1200" b="0" i="1" dirty="0" smtClean="0"/>
                      </a:br>
                      <a:r>
                        <a:rPr lang="en-US" sz="1200" b="0" i="1" dirty="0" smtClean="0"/>
                        <a:t>Source</a:t>
                      </a:r>
                      <a:r>
                        <a:rPr lang="en-US" sz="1200" b="0" i="1" baseline="0" dirty="0" smtClean="0"/>
                        <a:t> </a:t>
                      </a:r>
                      <a:r>
                        <a:rPr lang="en-US" sz="1200" b="0" i="1" dirty="0" smtClean="0"/>
                        <a:t>Premier</a:t>
                      </a:r>
                      <a:endParaRPr lang="en-US" sz="1200" b="0" i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54864" marB="54864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A46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 b="0" i="1" dirty="0" smtClean="0"/>
                        <a:t>Business</a:t>
                      </a: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 b="0" i="1" dirty="0" smtClean="0"/>
                        <a:t>Source</a:t>
                      </a:r>
                      <a:r>
                        <a:rPr lang="en-US" sz="1200" b="0" i="1" baseline="0" dirty="0" smtClean="0"/>
                        <a:t> Complete</a:t>
                      </a:r>
                      <a:endParaRPr lang="en-US" sz="1200" b="0" i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54864" marB="54864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A46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200" b="0" i="0" dirty="0" smtClean="0"/>
                        <a:t>Difference</a:t>
                      </a:r>
                      <a:endParaRPr lang="en-US" sz="1200" b="0" i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54864" marB="54864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8A46F">
                        <a:lumMod val="75000"/>
                      </a:srgbClr>
                    </a:solidFill>
                  </a:tcPr>
                </a:tc>
              </a:tr>
              <a:tr h="2858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Author Profiles</a:t>
                      </a:r>
                      <a:endParaRPr lang="en-US" sz="1300" b="0" i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" marB="27432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ABAD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15968"/>
                          </a:solidFill>
                          <a:effectLst/>
                          <a:uLnTx/>
                          <a:uFillTx/>
                        </a:rPr>
                        <a:t>0</a:t>
                      </a:r>
                      <a:endParaRPr lang="en-US" sz="1300" b="1" i="0" dirty="0">
                        <a:solidFill>
                          <a:srgbClr val="21596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" marB="27432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215968"/>
                          </a:solidFill>
                        </a:rPr>
                        <a:t>40,654</a:t>
                      </a:r>
                      <a:endParaRPr lang="en-US" sz="1300" b="1" i="0" dirty="0">
                        <a:solidFill>
                          <a:srgbClr val="21596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" marB="27432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215968"/>
                          </a:solidFill>
                        </a:rPr>
                        <a:t>40,654</a:t>
                      </a:r>
                      <a:endParaRPr lang="en-US" sz="1300" b="1" i="0" dirty="0">
                        <a:solidFill>
                          <a:srgbClr val="21596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" marB="27432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EBF1"/>
                    </a:solidFill>
                  </a:tcPr>
                </a:tc>
              </a:tr>
              <a:tr h="3221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Books &amp; Monographs</a:t>
                      </a:r>
                      <a:endParaRPr lang="en-US" sz="1300" b="0" i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" marB="27432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ABAD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215968"/>
                          </a:solidFill>
                        </a:rPr>
                        <a:t>44</a:t>
                      </a:r>
                      <a:endParaRPr lang="en-US" sz="1300" b="1" i="0" dirty="0">
                        <a:solidFill>
                          <a:srgbClr val="21596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" marB="27432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215968"/>
                          </a:solidFill>
                        </a:rPr>
                        <a:t>853</a:t>
                      </a:r>
                      <a:endParaRPr lang="en-US" sz="1300" b="1" i="0" dirty="0">
                        <a:solidFill>
                          <a:srgbClr val="21596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" marB="27432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215968"/>
                          </a:solidFill>
                        </a:rPr>
                        <a:t>809</a:t>
                      </a:r>
                      <a:endParaRPr lang="en-US" sz="1300" b="1" i="0" dirty="0">
                        <a:solidFill>
                          <a:srgbClr val="21596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" marB="27432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EBF1"/>
                    </a:solidFill>
                  </a:tcPr>
                </a:tc>
              </a:tr>
              <a:tr h="3221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Case Studies</a:t>
                      </a:r>
                      <a:endParaRPr lang="en-US" sz="1300" b="0" i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" marB="27432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ABAD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215968"/>
                          </a:solidFill>
                        </a:rPr>
                        <a:t>7,070</a:t>
                      </a:r>
                      <a:endParaRPr lang="en-US" sz="1300" b="1" i="0" dirty="0">
                        <a:solidFill>
                          <a:srgbClr val="21596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" marB="27432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215968"/>
                          </a:solidFill>
                        </a:rPr>
                        <a:t>11,081</a:t>
                      </a:r>
                      <a:endParaRPr lang="en-US" sz="1300" b="1" i="0" dirty="0">
                        <a:solidFill>
                          <a:srgbClr val="21596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" marB="27432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215968"/>
                          </a:solidFill>
                        </a:rPr>
                        <a:t>4,011</a:t>
                      </a:r>
                      <a:endParaRPr lang="en-US" sz="1300" b="1" i="0" dirty="0">
                        <a:solidFill>
                          <a:srgbClr val="21596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" marB="27432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EBF1"/>
                    </a:solidFill>
                  </a:tcPr>
                </a:tc>
              </a:tr>
              <a:tr h="3221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Company</a:t>
                      </a:r>
                      <a:r>
                        <a:rPr lang="en-US" sz="1300" baseline="0" dirty="0" smtClean="0">
                          <a:solidFill>
                            <a:schemeClr val="bg1"/>
                          </a:solidFill>
                        </a:rPr>
                        <a:t> Information Records</a:t>
                      </a:r>
                      <a:endParaRPr lang="en-US" sz="1300" b="0" i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" marB="27432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ABAD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215968"/>
                          </a:solidFill>
                        </a:rPr>
                        <a:t>10,151</a:t>
                      </a:r>
                      <a:endParaRPr lang="en-US" sz="1300" b="1" i="0" dirty="0">
                        <a:solidFill>
                          <a:srgbClr val="21596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" marB="27432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215968"/>
                          </a:solidFill>
                        </a:rPr>
                        <a:t>1,160,151</a:t>
                      </a:r>
                      <a:endParaRPr lang="en-US" sz="1300" b="1" i="0" dirty="0">
                        <a:solidFill>
                          <a:srgbClr val="21596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" marB="27432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215968"/>
                          </a:solidFill>
                        </a:rPr>
                        <a:t>1,150,000</a:t>
                      </a:r>
                      <a:endParaRPr lang="en-US" sz="1300" b="1" i="0" dirty="0">
                        <a:solidFill>
                          <a:srgbClr val="21596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" marB="27432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EBF1"/>
                    </a:solidFill>
                  </a:tcPr>
                </a:tc>
              </a:tr>
              <a:tr h="3221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Conference</a:t>
                      </a:r>
                      <a:r>
                        <a:rPr lang="en-US" sz="1300" baseline="0" dirty="0" smtClean="0">
                          <a:solidFill>
                            <a:schemeClr val="bg1"/>
                          </a:solidFill>
                        </a:rPr>
                        <a:t> Papers / Proceedings Collections</a:t>
                      </a:r>
                      <a:endParaRPr lang="en-US" sz="1300" b="0" i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" marB="27432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ABAD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215968"/>
                          </a:solidFill>
                        </a:rPr>
                        <a:t>6</a:t>
                      </a:r>
                      <a:endParaRPr lang="en-US" sz="1300" b="1" i="0" dirty="0">
                        <a:solidFill>
                          <a:srgbClr val="21596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" marB="27432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215968"/>
                          </a:solidFill>
                        </a:rPr>
                        <a:t>69</a:t>
                      </a:r>
                      <a:endParaRPr lang="en-US" sz="1300" b="1" i="0" dirty="0">
                        <a:solidFill>
                          <a:srgbClr val="21596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" marB="27432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215968"/>
                          </a:solidFill>
                        </a:rPr>
                        <a:t>63</a:t>
                      </a:r>
                      <a:endParaRPr lang="en-US" sz="1300" b="1" i="0" dirty="0">
                        <a:solidFill>
                          <a:srgbClr val="21596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" marB="27432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EBF1"/>
                    </a:solidFill>
                  </a:tcPr>
                </a:tc>
              </a:tr>
              <a:tr h="3221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Country Economic Reports</a:t>
                      </a:r>
                      <a:endParaRPr lang="en-US" sz="1300" b="0" i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" marB="27432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ABAD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215968"/>
                          </a:solidFill>
                        </a:rPr>
                        <a:t>997</a:t>
                      </a:r>
                      <a:endParaRPr lang="en-US" sz="1300" b="1" i="0" dirty="0">
                        <a:solidFill>
                          <a:srgbClr val="21596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" marB="27432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215968"/>
                          </a:solidFill>
                        </a:rPr>
                        <a:t>1,247</a:t>
                      </a:r>
                      <a:endParaRPr lang="en-US" sz="1300" b="1" i="0" dirty="0">
                        <a:solidFill>
                          <a:srgbClr val="21596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" marB="27432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215968"/>
                          </a:solidFill>
                        </a:rPr>
                        <a:t>250</a:t>
                      </a:r>
                      <a:endParaRPr lang="en-US" sz="1300" b="1" i="0" dirty="0">
                        <a:solidFill>
                          <a:srgbClr val="21596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" marB="27432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EBF1"/>
                    </a:solidFill>
                  </a:tcPr>
                </a:tc>
              </a:tr>
              <a:tr h="3221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Faculty Seminars (Videos)</a:t>
                      </a:r>
                      <a:endParaRPr lang="en-US" sz="1300" b="0" i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" marB="27432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ABAD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215968"/>
                          </a:solidFill>
                        </a:rPr>
                        <a:t>0</a:t>
                      </a:r>
                      <a:endParaRPr lang="en-US" sz="1300" b="1" i="0" dirty="0">
                        <a:solidFill>
                          <a:srgbClr val="21596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" marB="27432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215968"/>
                          </a:solidFill>
                        </a:rPr>
                        <a:t>57</a:t>
                      </a:r>
                      <a:endParaRPr lang="en-US" sz="1300" b="1" i="0" dirty="0">
                        <a:solidFill>
                          <a:srgbClr val="21596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" marB="27432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215968"/>
                          </a:solidFill>
                        </a:rPr>
                        <a:t>57</a:t>
                      </a:r>
                      <a:endParaRPr lang="en-US" sz="1300" b="1" i="0" dirty="0">
                        <a:solidFill>
                          <a:srgbClr val="21596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" marB="27432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EBF1"/>
                    </a:solidFill>
                  </a:tcPr>
                </a:tc>
              </a:tr>
              <a:tr h="3221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Industry Reports</a:t>
                      </a:r>
                      <a:endParaRPr lang="en-US" sz="1300" b="0" i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" marB="27432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ABAD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215968"/>
                          </a:solidFill>
                        </a:rPr>
                        <a:t>5,678</a:t>
                      </a:r>
                      <a:endParaRPr lang="en-US" sz="1300" b="1" i="0" dirty="0">
                        <a:solidFill>
                          <a:srgbClr val="21596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" marB="27432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215968"/>
                          </a:solidFill>
                        </a:rPr>
                        <a:t>7,368</a:t>
                      </a:r>
                      <a:endParaRPr lang="en-US" sz="1300" b="1" i="0" dirty="0">
                        <a:solidFill>
                          <a:srgbClr val="21596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" marB="27432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215968"/>
                          </a:solidFill>
                        </a:rPr>
                        <a:t>1,690</a:t>
                      </a:r>
                      <a:endParaRPr lang="en-US" sz="1300" b="1" i="0" dirty="0">
                        <a:solidFill>
                          <a:srgbClr val="21596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" marB="27432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EBF1"/>
                    </a:solidFill>
                  </a:tcPr>
                </a:tc>
              </a:tr>
              <a:tr h="3221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Interviews (Executive &amp; Analyst)</a:t>
                      </a:r>
                      <a:endParaRPr lang="en-US" sz="1300" b="0" i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" marB="27432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ABAD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215968"/>
                          </a:solidFill>
                        </a:rPr>
                        <a:t>0</a:t>
                      </a:r>
                      <a:endParaRPr lang="en-US" sz="1300" b="1" i="0" dirty="0" smtClean="0">
                        <a:solidFill>
                          <a:srgbClr val="21596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" marB="27432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215968"/>
                          </a:solidFill>
                        </a:rPr>
                        <a:t>9,399</a:t>
                      </a:r>
                      <a:endParaRPr lang="en-US" sz="1300" b="1" i="0" dirty="0" smtClean="0">
                        <a:solidFill>
                          <a:srgbClr val="21596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" marB="27432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215968"/>
                          </a:solidFill>
                        </a:rPr>
                        <a:t>9,399</a:t>
                      </a:r>
                      <a:endParaRPr lang="en-US" sz="1300" b="1" i="0" dirty="0" smtClean="0">
                        <a:solidFill>
                          <a:srgbClr val="21596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" marB="27432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EBF1"/>
                    </a:solidFill>
                  </a:tcPr>
                </a:tc>
              </a:tr>
              <a:tr h="3221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Market</a:t>
                      </a:r>
                      <a:r>
                        <a:rPr lang="en-US" sz="1300" baseline="0" dirty="0" smtClean="0">
                          <a:solidFill>
                            <a:schemeClr val="bg1"/>
                          </a:solidFill>
                        </a:rPr>
                        <a:t> Research Reports</a:t>
                      </a:r>
                      <a:endParaRPr lang="en-US" sz="1300" b="0" i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" marB="27432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ABAD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215968"/>
                          </a:solidFill>
                        </a:rPr>
                        <a:t>106</a:t>
                      </a:r>
                      <a:endParaRPr lang="en-US" sz="1300" b="1" i="0" dirty="0" smtClean="0">
                        <a:solidFill>
                          <a:srgbClr val="21596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" marB="27432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215968"/>
                          </a:solidFill>
                        </a:rPr>
                        <a:t>2,556</a:t>
                      </a:r>
                      <a:endParaRPr lang="en-US" sz="1300" b="1" i="0" dirty="0" smtClean="0">
                        <a:solidFill>
                          <a:srgbClr val="21596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" marB="27432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215968"/>
                          </a:solidFill>
                        </a:rPr>
                        <a:t>2,450</a:t>
                      </a:r>
                      <a:endParaRPr lang="en-US" sz="1300" b="1" i="0" dirty="0" smtClean="0">
                        <a:solidFill>
                          <a:srgbClr val="21596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" marB="27432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EBF1"/>
                    </a:solidFill>
                  </a:tcPr>
                </a:tc>
              </a:tr>
              <a:tr h="3221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Peer-Reviewed</a:t>
                      </a:r>
                      <a:r>
                        <a:rPr lang="en-US" sz="1300" baseline="0" dirty="0" smtClean="0">
                          <a:solidFill>
                            <a:schemeClr val="bg1"/>
                          </a:solidFill>
                        </a:rPr>
                        <a:t> Journals</a:t>
                      </a:r>
                      <a:endParaRPr lang="en-US" sz="1300" b="0" i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" marB="27432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ABAD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215968"/>
                          </a:solidFill>
                        </a:rPr>
                        <a:t>1,136</a:t>
                      </a:r>
                      <a:endParaRPr lang="en-US" sz="1300" b="1" i="0" dirty="0" smtClean="0">
                        <a:solidFill>
                          <a:srgbClr val="21596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" marB="27432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215968"/>
                          </a:solidFill>
                        </a:rPr>
                        <a:t>1,990</a:t>
                      </a:r>
                      <a:endParaRPr lang="en-US" sz="1300" b="1" i="0" dirty="0" smtClean="0">
                        <a:solidFill>
                          <a:srgbClr val="21596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" marB="27432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215968"/>
                          </a:solidFill>
                        </a:rPr>
                        <a:t>854</a:t>
                      </a:r>
                      <a:endParaRPr lang="en-US" sz="1300" b="1" i="0" dirty="0" smtClean="0">
                        <a:solidFill>
                          <a:srgbClr val="21596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" marB="27432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EBF1"/>
                    </a:solidFill>
                  </a:tcPr>
                </a:tc>
              </a:tr>
              <a:tr h="3221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SWOT Analyses</a:t>
                      </a:r>
                      <a:endParaRPr lang="en-US" sz="1300" b="0" i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" marB="27432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ABAD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215968"/>
                          </a:solidFill>
                        </a:rPr>
                        <a:t>3,628</a:t>
                      </a:r>
                      <a:endParaRPr lang="en-US" sz="1300" b="1" i="0" dirty="0" smtClean="0">
                        <a:solidFill>
                          <a:srgbClr val="21596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" marB="27432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215968"/>
                          </a:solidFill>
                        </a:rPr>
                        <a:t>3,682</a:t>
                      </a:r>
                      <a:endParaRPr lang="en-US" sz="1300" b="1" i="0" dirty="0" smtClean="0">
                        <a:solidFill>
                          <a:srgbClr val="21596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" marB="27432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215968"/>
                          </a:solidFill>
                        </a:rPr>
                        <a:t>54</a:t>
                      </a:r>
                      <a:endParaRPr lang="en-US" sz="1300" b="1" i="0" dirty="0" smtClean="0">
                        <a:solidFill>
                          <a:srgbClr val="21596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" marB="27432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EBF1"/>
                    </a:solidFill>
                  </a:tcPr>
                </a:tc>
              </a:tr>
              <a:tr h="3221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Trade Journals &amp; General</a:t>
                      </a:r>
                      <a:r>
                        <a:rPr lang="en-US" sz="1300" baseline="0" dirty="0" smtClean="0">
                          <a:solidFill>
                            <a:schemeClr val="bg1"/>
                          </a:solidFill>
                        </a:rPr>
                        <a:t> Business Magazines</a:t>
                      </a:r>
                      <a:endParaRPr lang="en-US" sz="1300" b="0" i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" marB="27432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ABAD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215968"/>
                          </a:solidFill>
                        </a:rPr>
                        <a:t>1,082</a:t>
                      </a:r>
                      <a:endParaRPr lang="en-US" sz="1300" b="1" i="0" dirty="0" smtClean="0">
                        <a:solidFill>
                          <a:srgbClr val="21596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" marB="27432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215968"/>
                          </a:solidFill>
                        </a:rPr>
                        <a:t>1,831</a:t>
                      </a:r>
                      <a:endParaRPr lang="en-US" sz="1300" b="1" i="0" dirty="0" smtClean="0">
                        <a:solidFill>
                          <a:srgbClr val="21596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" marB="27432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215968"/>
                          </a:solidFill>
                        </a:rPr>
                        <a:t>749</a:t>
                      </a:r>
                      <a:endParaRPr lang="en-US" sz="1300" b="1" i="0" dirty="0" smtClean="0">
                        <a:solidFill>
                          <a:srgbClr val="21596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" marB="27432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EBF1"/>
                    </a:solidFill>
                  </a:tcPr>
                </a:tc>
              </a:tr>
              <a:tr h="3221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300" dirty="0" smtClean="0">
                          <a:solidFill>
                            <a:schemeClr val="bg1"/>
                          </a:solidFill>
                        </a:rPr>
                        <a:t>Working Papers Collections</a:t>
                      </a:r>
                      <a:endParaRPr lang="en-US" sz="1300" b="0" i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" marB="27432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ABAD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215968"/>
                          </a:solidFill>
                        </a:rPr>
                        <a:t>2</a:t>
                      </a:r>
                      <a:endParaRPr lang="en-US" sz="1300" b="1" i="0" dirty="0" smtClean="0">
                        <a:solidFill>
                          <a:srgbClr val="21596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" marB="27432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215968"/>
                          </a:solidFill>
                        </a:rPr>
                        <a:t>33</a:t>
                      </a:r>
                      <a:endParaRPr lang="en-US" sz="1300" b="1" i="0" dirty="0" smtClean="0">
                        <a:solidFill>
                          <a:srgbClr val="21596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" marB="27432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EB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 smtClean="0">
                          <a:solidFill>
                            <a:srgbClr val="215968"/>
                          </a:solidFill>
                        </a:rPr>
                        <a:t>31</a:t>
                      </a:r>
                      <a:endParaRPr lang="en-US" sz="1300" b="1" i="0" dirty="0" smtClean="0">
                        <a:solidFill>
                          <a:srgbClr val="21596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27432" marB="27432" anchor="ctr">
                    <a:lnL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3EB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67736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89" name="Text Box 5"/>
          <p:cNvSpPr txBox="1">
            <a:spLocks noChangeArrowheads="1"/>
          </p:cNvSpPr>
          <p:nvPr/>
        </p:nvSpPr>
        <p:spPr bwMode="auto">
          <a:xfrm>
            <a:off x="409575" y="1257300"/>
            <a:ext cx="11906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396875" algn="l"/>
              </a:tabLst>
            </a:pPr>
            <a:r>
              <a:rPr lang="en-US" sz="1200" baseline="0" dirty="0">
                <a:solidFill>
                  <a:srgbClr val="000000"/>
                </a:solidFill>
                <a:latin typeface="Arial" charset="0"/>
              </a:rPr>
              <a:t>Journal Name</a:t>
            </a:r>
          </a:p>
        </p:txBody>
      </p:sp>
      <p:sp>
        <p:nvSpPr>
          <p:cNvPr id="381990" name="Rectangle 7"/>
          <p:cNvSpPr>
            <a:spLocks noChangeArrowheads="1"/>
          </p:cNvSpPr>
          <p:nvPr/>
        </p:nvSpPr>
        <p:spPr bwMode="auto">
          <a:xfrm>
            <a:off x="425450" y="1524000"/>
            <a:ext cx="3384550" cy="352425"/>
          </a:xfrm>
          <a:prstGeom prst="rect">
            <a:avLst/>
          </a:prstGeom>
          <a:solidFill>
            <a:srgbClr val="6464A9"/>
          </a:solidFill>
          <a:ln w="25400">
            <a:solidFill>
              <a:srgbClr val="2F338C"/>
            </a:solidFill>
            <a:miter lim="800000"/>
            <a:headEnd/>
            <a:tailEnd/>
          </a:ln>
        </p:spPr>
        <p:txBody>
          <a:bodyPr wrap="none" lIns="45720" tIns="0" rIns="0" bIns="0" anchor="ctr"/>
          <a:lstStyle/>
          <a:p>
            <a:r>
              <a:rPr lang="en-US" sz="1400" i="1" baseline="0" dirty="0">
                <a:solidFill>
                  <a:srgbClr val="FFFFFF"/>
                </a:solidFill>
                <a:latin typeface="Arial" charset="0"/>
              </a:rPr>
              <a:t>Bloomberg Businessweek</a:t>
            </a:r>
          </a:p>
        </p:txBody>
      </p:sp>
      <p:sp>
        <p:nvSpPr>
          <p:cNvPr id="381991" name="Rectangle 10"/>
          <p:cNvSpPr>
            <a:spLocks noChangeArrowheads="1"/>
          </p:cNvSpPr>
          <p:nvPr/>
        </p:nvSpPr>
        <p:spPr bwMode="auto">
          <a:xfrm>
            <a:off x="425450" y="1247775"/>
            <a:ext cx="1314450" cy="223837"/>
          </a:xfrm>
          <a:prstGeom prst="rect">
            <a:avLst/>
          </a:prstGeom>
          <a:solidFill>
            <a:srgbClr val="CCCCCC"/>
          </a:solidFill>
          <a:ln w="25400">
            <a:solidFill>
              <a:srgbClr val="9A9999"/>
            </a:solidFill>
            <a:miter lim="800000"/>
            <a:headEnd/>
            <a:tailEnd/>
          </a:ln>
        </p:spPr>
        <p:txBody>
          <a:bodyPr wrap="none" anchor="ctr" anchorCtr="1"/>
          <a:lstStyle/>
          <a:p>
            <a:pPr algn="ctr"/>
            <a:r>
              <a:rPr lang="en-US" sz="1200" baseline="0" dirty="0">
                <a:solidFill>
                  <a:srgbClr val="000000"/>
                </a:solidFill>
                <a:latin typeface="Arial" charset="0"/>
              </a:rPr>
              <a:t>Magazine Name</a:t>
            </a:r>
          </a:p>
        </p:txBody>
      </p:sp>
      <p:sp>
        <p:nvSpPr>
          <p:cNvPr id="381992" name="Rectangle 11"/>
          <p:cNvSpPr>
            <a:spLocks noChangeArrowheads="1"/>
          </p:cNvSpPr>
          <p:nvPr/>
        </p:nvSpPr>
        <p:spPr bwMode="auto">
          <a:xfrm>
            <a:off x="425450" y="1873250"/>
            <a:ext cx="3384550" cy="354012"/>
          </a:xfrm>
          <a:prstGeom prst="rect">
            <a:avLst/>
          </a:prstGeom>
          <a:solidFill>
            <a:srgbClr val="6464A9"/>
          </a:solidFill>
          <a:ln w="25400">
            <a:solidFill>
              <a:srgbClr val="2F338C"/>
            </a:solidFill>
            <a:miter lim="800000"/>
            <a:headEnd/>
            <a:tailEnd/>
          </a:ln>
        </p:spPr>
        <p:txBody>
          <a:bodyPr wrap="none" lIns="45720" tIns="0" rIns="0" bIns="0" anchor="ctr"/>
          <a:lstStyle/>
          <a:p>
            <a:r>
              <a:rPr lang="en-US" sz="1400" i="1" baseline="0" dirty="0">
                <a:solidFill>
                  <a:srgbClr val="FFFFFF"/>
                </a:solidFill>
                <a:latin typeface="Arial" charset="0"/>
              </a:rPr>
              <a:t>Forbes</a:t>
            </a:r>
          </a:p>
        </p:txBody>
      </p:sp>
      <p:sp>
        <p:nvSpPr>
          <p:cNvPr id="381993" name="Rectangle 13"/>
          <p:cNvSpPr>
            <a:spLocks noChangeArrowheads="1"/>
          </p:cNvSpPr>
          <p:nvPr/>
        </p:nvSpPr>
        <p:spPr bwMode="auto">
          <a:xfrm>
            <a:off x="425450" y="2224087"/>
            <a:ext cx="3384550" cy="352425"/>
          </a:xfrm>
          <a:prstGeom prst="rect">
            <a:avLst/>
          </a:prstGeom>
          <a:solidFill>
            <a:srgbClr val="6464A9"/>
          </a:solidFill>
          <a:ln w="25400">
            <a:solidFill>
              <a:srgbClr val="2F338C"/>
            </a:solidFill>
            <a:miter lim="800000"/>
            <a:headEnd/>
            <a:tailEnd/>
          </a:ln>
        </p:spPr>
        <p:txBody>
          <a:bodyPr wrap="none" lIns="45720" tIns="0" rIns="0" bIns="0" anchor="ctr"/>
          <a:lstStyle/>
          <a:p>
            <a:r>
              <a:rPr lang="en-US" sz="1400" i="1" baseline="0" dirty="0">
                <a:solidFill>
                  <a:srgbClr val="FFFFFF"/>
                </a:solidFill>
                <a:latin typeface="Arial" charset="0"/>
              </a:rPr>
              <a:t>Fortune</a:t>
            </a:r>
          </a:p>
        </p:txBody>
      </p:sp>
      <p:sp>
        <p:nvSpPr>
          <p:cNvPr id="381994" name="Rectangle 15"/>
          <p:cNvSpPr>
            <a:spLocks noChangeArrowheads="1"/>
          </p:cNvSpPr>
          <p:nvPr/>
        </p:nvSpPr>
        <p:spPr bwMode="auto">
          <a:xfrm>
            <a:off x="425450" y="2573337"/>
            <a:ext cx="3384550" cy="354013"/>
          </a:xfrm>
          <a:prstGeom prst="rect">
            <a:avLst/>
          </a:prstGeom>
          <a:solidFill>
            <a:srgbClr val="6464A9"/>
          </a:solidFill>
          <a:ln w="25400">
            <a:solidFill>
              <a:srgbClr val="2F338C"/>
            </a:solidFill>
            <a:miter lim="800000"/>
            <a:headEnd/>
            <a:tailEnd/>
          </a:ln>
        </p:spPr>
        <p:txBody>
          <a:bodyPr wrap="none" lIns="45720" tIns="0" rIns="0" bIns="0" anchor="ctr"/>
          <a:lstStyle/>
          <a:p>
            <a:r>
              <a:rPr lang="en-US" sz="1400" i="1" baseline="0" dirty="0">
                <a:solidFill>
                  <a:srgbClr val="FFFFFF"/>
                </a:solidFill>
                <a:latin typeface="Arial" charset="0"/>
              </a:rPr>
              <a:t>Harvard Business Review</a:t>
            </a:r>
          </a:p>
        </p:txBody>
      </p:sp>
      <p:sp>
        <p:nvSpPr>
          <p:cNvPr id="381995" name="Rectangle 17"/>
          <p:cNvSpPr>
            <a:spLocks noChangeArrowheads="1"/>
          </p:cNvSpPr>
          <p:nvPr/>
        </p:nvSpPr>
        <p:spPr bwMode="auto">
          <a:xfrm>
            <a:off x="425450" y="2924175"/>
            <a:ext cx="3384550" cy="352425"/>
          </a:xfrm>
          <a:prstGeom prst="rect">
            <a:avLst/>
          </a:prstGeom>
          <a:solidFill>
            <a:srgbClr val="6464A9"/>
          </a:solidFill>
          <a:ln w="25400">
            <a:solidFill>
              <a:srgbClr val="2F338C"/>
            </a:solidFill>
            <a:miter lim="800000"/>
            <a:headEnd/>
            <a:tailEnd/>
          </a:ln>
        </p:spPr>
        <p:txBody>
          <a:bodyPr wrap="none" lIns="45720" tIns="0" rIns="0" bIns="0" anchor="ctr"/>
          <a:lstStyle/>
          <a:p>
            <a:r>
              <a:rPr lang="en-US" sz="1400" i="1" baseline="0" dirty="0">
                <a:solidFill>
                  <a:srgbClr val="FFFFFF"/>
                </a:solidFill>
                <a:latin typeface="Arial" charset="0"/>
              </a:rPr>
              <a:t>Money</a:t>
            </a:r>
          </a:p>
        </p:txBody>
      </p:sp>
      <p:sp>
        <p:nvSpPr>
          <p:cNvPr id="381996" name="Rectangle 36"/>
          <p:cNvSpPr>
            <a:spLocks noChangeArrowheads="1"/>
          </p:cNvSpPr>
          <p:nvPr/>
        </p:nvSpPr>
        <p:spPr bwMode="auto">
          <a:xfrm>
            <a:off x="3862388" y="909637"/>
            <a:ext cx="1524000" cy="560388"/>
          </a:xfrm>
          <a:prstGeom prst="rect">
            <a:avLst/>
          </a:prstGeom>
          <a:solidFill>
            <a:srgbClr val="CCCCCC"/>
          </a:solidFill>
          <a:ln w="25400">
            <a:solidFill>
              <a:srgbClr val="9A9999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>
              <a:lnSpc>
                <a:spcPct val="90000"/>
              </a:lnSpc>
            </a:pPr>
            <a:r>
              <a:rPr lang="en-US" sz="1100" i="1" baseline="0" dirty="0">
                <a:solidFill>
                  <a:srgbClr val="000000"/>
                </a:solidFill>
                <a:latin typeface="Arial" charset="0"/>
              </a:rPr>
              <a:t>Business</a:t>
            </a:r>
            <a:br>
              <a:rPr lang="en-US" sz="1100" i="1" baseline="0" dirty="0">
                <a:solidFill>
                  <a:srgbClr val="000000"/>
                </a:solidFill>
                <a:latin typeface="Arial" charset="0"/>
              </a:rPr>
            </a:br>
            <a:r>
              <a:rPr lang="en-US" sz="1100" i="1" baseline="0" dirty="0">
                <a:solidFill>
                  <a:srgbClr val="000000"/>
                </a:solidFill>
                <a:latin typeface="Arial" charset="0"/>
              </a:rPr>
              <a:t>Source Complete</a:t>
            </a:r>
            <a:r>
              <a:rPr lang="en-US" sz="1100" baseline="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sz="1100" baseline="0" dirty="0">
                <a:solidFill>
                  <a:srgbClr val="000000"/>
                </a:solidFill>
                <a:latin typeface="Arial" charset="0"/>
              </a:rPr>
            </a:br>
            <a:r>
              <a:rPr lang="en-US" sz="1100" baseline="0" dirty="0">
                <a:solidFill>
                  <a:srgbClr val="000000"/>
                </a:solidFill>
                <a:latin typeface="Arial" charset="0"/>
              </a:rPr>
              <a:t>Full Text Coverage</a:t>
            </a:r>
          </a:p>
        </p:txBody>
      </p:sp>
      <p:sp>
        <p:nvSpPr>
          <p:cNvPr id="381997" name="Rectangle 37"/>
          <p:cNvSpPr>
            <a:spLocks noChangeArrowheads="1"/>
          </p:cNvSpPr>
          <p:nvPr/>
        </p:nvSpPr>
        <p:spPr bwMode="auto">
          <a:xfrm>
            <a:off x="3862388" y="1504950"/>
            <a:ext cx="1524000" cy="349250"/>
          </a:xfrm>
          <a:prstGeom prst="rect">
            <a:avLst/>
          </a:prstGeom>
          <a:solidFill>
            <a:srgbClr val="4FD17D"/>
          </a:solidFill>
          <a:ln w="25400">
            <a:solidFill>
              <a:srgbClr val="4A9463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>
              <a:lnSpc>
                <a:spcPct val="85000"/>
              </a:lnSpc>
            </a:pPr>
            <a:r>
              <a:rPr lang="en-US" sz="1100" baseline="0" dirty="0">
                <a:solidFill>
                  <a:srgbClr val="000000"/>
                </a:solidFill>
                <a:latin typeface="Arial" charset="0"/>
              </a:rPr>
              <a:t>Active Full Text,</a:t>
            </a:r>
            <a:br>
              <a:rPr lang="en-US" sz="1100" baseline="0" dirty="0">
                <a:solidFill>
                  <a:srgbClr val="000000"/>
                </a:solidFill>
                <a:latin typeface="Arial" charset="0"/>
              </a:rPr>
            </a:br>
            <a:r>
              <a:rPr lang="en-US" sz="1100" baseline="0" dirty="0">
                <a:solidFill>
                  <a:srgbClr val="000000"/>
                </a:solidFill>
                <a:latin typeface="Arial" charset="0"/>
              </a:rPr>
              <a:t>NO Embargo</a:t>
            </a:r>
          </a:p>
        </p:txBody>
      </p:sp>
      <p:sp>
        <p:nvSpPr>
          <p:cNvPr id="381998" name="Rectangle 38"/>
          <p:cNvSpPr>
            <a:spLocks noChangeArrowheads="1"/>
          </p:cNvSpPr>
          <p:nvPr/>
        </p:nvSpPr>
        <p:spPr bwMode="auto">
          <a:xfrm>
            <a:off x="3862388" y="1873250"/>
            <a:ext cx="1524000" cy="350837"/>
          </a:xfrm>
          <a:prstGeom prst="rect">
            <a:avLst/>
          </a:prstGeom>
          <a:solidFill>
            <a:srgbClr val="4FD17D"/>
          </a:solidFill>
          <a:ln w="25400">
            <a:solidFill>
              <a:srgbClr val="4A9463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>
              <a:lnSpc>
                <a:spcPct val="85000"/>
              </a:lnSpc>
            </a:pPr>
            <a:r>
              <a:rPr lang="en-US" sz="1100" baseline="0" dirty="0">
                <a:solidFill>
                  <a:srgbClr val="000000"/>
                </a:solidFill>
                <a:latin typeface="Arial" charset="0"/>
              </a:rPr>
              <a:t>Active Full Text,</a:t>
            </a:r>
            <a:br>
              <a:rPr lang="en-US" sz="1100" baseline="0" dirty="0">
                <a:solidFill>
                  <a:srgbClr val="000000"/>
                </a:solidFill>
                <a:latin typeface="Arial" charset="0"/>
              </a:rPr>
            </a:br>
            <a:r>
              <a:rPr lang="en-US" sz="1100" baseline="0" dirty="0">
                <a:solidFill>
                  <a:srgbClr val="000000"/>
                </a:solidFill>
                <a:latin typeface="Arial" charset="0"/>
              </a:rPr>
              <a:t>NO Embargo</a:t>
            </a:r>
          </a:p>
        </p:txBody>
      </p:sp>
      <p:sp>
        <p:nvSpPr>
          <p:cNvPr id="381999" name="Rectangle 39"/>
          <p:cNvSpPr>
            <a:spLocks noChangeArrowheads="1"/>
          </p:cNvSpPr>
          <p:nvPr/>
        </p:nvSpPr>
        <p:spPr bwMode="auto">
          <a:xfrm>
            <a:off x="3862388" y="2224087"/>
            <a:ext cx="1524000" cy="349250"/>
          </a:xfrm>
          <a:prstGeom prst="rect">
            <a:avLst/>
          </a:prstGeom>
          <a:solidFill>
            <a:srgbClr val="4FD17D"/>
          </a:solidFill>
          <a:ln w="25400">
            <a:solidFill>
              <a:srgbClr val="4A9463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>
              <a:lnSpc>
                <a:spcPct val="85000"/>
              </a:lnSpc>
            </a:pPr>
            <a:r>
              <a:rPr lang="en-US" sz="1100" baseline="0" dirty="0">
                <a:solidFill>
                  <a:srgbClr val="000000"/>
                </a:solidFill>
                <a:latin typeface="Arial" charset="0"/>
              </a:rPr>
              <a:t>Active Full Text,</a:t>
            </a:r>
            <a:br>
              <a:rPr lang="en-US" sz="1100" baseline="0" dirty="0">
                <a:solidFill>
                  <a:srgbClr val="000000"/>
                </a:solidFill>
                <a:latin typeface="Arial" charset="0"/>
              </a:rPr>
            </a:br>
            <a:r>
              <a:rPr lang="en-US" sz="1100" baseline="0" dirty="0">
                <a:solidFill>
                  <a:srgbClr val="000000"/>
                </a:solidFill>
                <a:latin typeface="Arial" charset="0"/>
              </a:rPr>
              <a:t>NO Embargo</a:t>
            </a:r>
          </a:p>
        </p:txBody>
      </p:sp>
      <p:sp>
        <p:nvSpPr>
          <p:cNvPr id="382000" name="Rectangle 40"/>
          <p:cNvSpPr>
            <a:spLocks noChangeArrowheads="1"/>
          </p:cNvSpPr>
          <p:nvPr/>
        </p:nvSpPr>
        <p:spPr bwMode="auto">
          <a:xfrm>
            <a:off x="3862388" y="2573337"/>
            <a:ext cx="1524000" cy="350838"/>
          </a:xfrm>
          <a:prstGeom prst="rect">
            <a:avLst/>
          </a:prstGeom>
          <a:solidFill>
            <a:srgbClr val="4FD17D"/>
          </a:solidFill>
          <a:ln w="25400">
            <a:solidFill>
              <a:srgbClr val="4A9463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>
              <a:lnSpc>
                <a:spcPct val="85000"/>
              </a:lnSpc>
            </a:pPr>
            <a:r>
              <a:rPr lang="en-US" sz="1100" baseline="0" dirty="0">
                <a:solidFill>
                  <a:srgbClr val="000000"/>
                </a:solidFill>
                <a:latin typeface="Arial" charset="0"/>
              </a:rPr>
              <a:t>Active Full Text,</a:t>
            </a:r>
            <a:br>
              <a:rPr lang="en-US" sz="1100" baseline="0" dirty="0">
                <a:solidFill>
                  <a:srgbClr val="000000"/>
                </a:solidFill>
                <a:latin typeface="Arial" charset="0"/>
              </a:rPr>
            </a:br>
            <a:r>
              <a:rPr lang="en-US" sz="1100" baseline="0" dirty="0">
                <a:solidFill>
                  <a:srgbClr val="000000"/>
                </a:solidFill>
                <a:latin typeface="Arial" charset="0"/>
              </a:rPr>
              <a:t>NO Embargo</a:t>
            </a:r>
          </a:p>
        </p:txBody>
      </p:sp>
      <p:sp>
        <p:nvSpPr>
          <p:cNvPr id="382001" name="Rectangle 41"/>
          <p:cNvSpPr>
            <a:spLocks noChangeArrowheads="1"/>
          </p:cNvSpPr>
          <p:nvPr/>
        </p:nvSpPr>
        <p:spPr bwMode="auto">
          <a:xfrm>
            <a:off x="3862388" y="2924175"/>
            <a:ext cx="1524000" cy="349250"/>
          </a:xfrm>
          <a:prstGeom prst="rect">
            <a:avLst/>
          </a:prstGeom>
          <a:solidFill>
            <a:srgbClr val="4FD17D"/>
          </a:solidFill>
          <a:ln w="25400">
            <a:solidFill>
              <a:srgbClr val="4A9463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>
              <a:lnSpc>
                <a:spcPct val="85000"/>
              </a:lnSpc>
            </a:pPr>
            <a:r>
              <a:rPr lang="en-US" sz="1100" baseline="0" dirty="0">
                <a:solidFill>
                  <a:srgbClr val="000000"/>
                </a:solidFill>
                <a:latin typeface="Arial" charset="0"/>
              </a:rPr>
              <a:t>Active Full Text,</a:t>
            </a:r>
            <a:br>
              <a:rPr lang="en-US" sz="1100" baseline="0" dirty="0">
                <a:solidFill>
                  <a:srgbClr val="000000"/>
                </a:solidFill>
                <a:latin typeface="Arial" charset="0"/>
              </a:rPr>
            </a:br>
            <a:r>
              <a:rPr lang="en-US" sz="1100" baseline="0" dirty="0">
                <a:solidFill>
                  <a:srgbClr val="000000"/>
                </a:solidFill>
                <a:latin typeface="Arial" charset="0"/>
              </a:rPr>
              <a:t>NO Embargo</a:t>
            </a:r>
          </a:p>
        </p:txBody>
      </p:sp>
      <p:pic>
        <p:nvPicPr>
          <p:cNvPr id="65" name="Picture 64" descr="BusinessWeek_goog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1" y="3596003"/>
            <a:ext cx="1561841" cy="2081331"/>
          </a:xfrm>
          <a:prstGeom prst="rect">
            <a:avLst/>
          </a:prstGeom>
          <a:ln>
            <a:noFill/>
          </a:ln>
          <a:effectLst>
            <a:outerShdw blurRad="1270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66" name="Picture 65" descr="Forbes_wallstree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31674" y="3619934"/>
            <a:ext cx="1559641" cy="2057400"/>
          </a:xfrm>
          <a:prstGeom prst="rect">
            <a:avLst/>
          </a:prstGeom>
          <a:ln>
            <a:noFill/>
          </a:ln>
          <a:effectLst>
            <a:outerShdw blurRad="1270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67" name="Picture 66" descr="Fortune_01041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44506" y="3597074"/>
            <a:ext cx="1584616" cy="2080260"/>
          </a:xfrm>
          <a:prstGeom prst="rect">
            <a:avLst/>
          </a:prstGeom>
          <a:ln>
            <a:noFill/>
          </a:ln>
          <a:effectLst>
            <a:outerShdw blurRad="1270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68" name="Picture 67" descr="Harvard Business Review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41753" y="3597074"/>
            <a:ext cx="1584616" cy="2080260"/>
          </a:xfrm>
          <a:prstGeom prst="rect">
            <a:avLst/>
          </a:prstGeom>
          <a:ln>
            <a:noFill/>
          </a:ln>
          <a:effectLst>
            <a:outerShdw blurRad="1270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69" name="Picture 68" descr="Money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39001" y="3581400"/>
            <a:ext cx="1600200" cy="2095934"/>
          </a:xfrm>
          <a:prstGeom prst="rect">
            <a:avLst/>
          </a:prstGeom>
          <a:ln>
            <a:noFill/>
          </a:ln>
          <a:effectLst>
            <a:outerShdw blurRad="1270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33" name="Title 3"/>
          <p:cNvSpPr txBox="1">
            <a:spLocks/>
          </p:cNvSpPr>
          <p:nvPr/>
        </p:nvSpPr>
        <p:spPr>
          <a:xfrm>
            <a:off x="457200" y="152400"/>
            <a:ext cx="8382000" cy="533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373737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2800" baseline="0" dirty="0" smtClean="0"/>
              <a:t>Top Five General Business Magazines</a:t>
            </a:r>
            <a:endParaRPr lang="en-US" sz="1200" baseline="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7848600" y="6422572"/>
            <a:ext cx="0" cy="3048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86039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ee4dcbfbab9265a3bf1deeab36a62f6f1464dcf"/>
</p:tagLst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969696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96969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969696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96969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EBSCO Basic Template">
  <a:themeElements>
    <a:clrScheme name="EBSCO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83053"/>
      </a:accent1>
      <a:accent2>
        <a:srgbClr val="375C82"/>
      </a:accent2>
      <a:accent3>
        <a:srgbClr val="ABC7E3"/>
      </a:accent3>
      <a:accent4>
        <a:srgbClr val="D2CFD4"/>
      </a:accent4>
      <a:accent5>
        <a:srgbClr val="08A46F"/>
      </a:accent5>
      <a:accent6>
        <a:srgbClr val="373737"/>
      </a:accent6>
      <a:hlink>
        <a:srgbClr val="18305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中庸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stUpdate xmlns="5f255bb2-3992-4ef0-aeca-1e379827fd79">2015-01-23T09:46:09+00:00</LastUpdate>
    <Notes1 xmlns="5f255bb2-3992-4ef0-aeca-1e379827fd79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34B630FFA53245B411A657E2B120A6" ma:contentTypeVersion="11" ma:contentTypeDescription="Create a new document." ma:contentTypeScope="" ma:versionID="975b8d580e7d50f68abd9559d12e05b9">
  <xsd:schema xmlns:xsd="http://www.w3.org/2001/XMLSchema" xmlns:p="http://schemas.microsoft.com/office/2006/metadata/properties" xmlns:ns2="5f255bb2-3992-4ef0-aeca-1e379827fd79" targetNamespace="http://schemas.microsoft.com/office/2006/metadata/properties" ma:root="true" ma:fieldsID="079970f0a1d17ed4c7f939eb2cdd4aa3" ns2:_="">
    <xsd:import namespace="5f255bb2-3992-4ef0-aeca-1e379827fd79"/>
    <xsd:element name="properties">
      <xsd:complexType>
        <xsd:sequence>
          <xsd:element name="documentManagement">
            <xsd:complexType>
              <xsd:all>
                <xsd:element ref="ns2:LastUpdate" minOccurs="0"/>
                <xsd:element ref="ns2:Notes1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5f255bb2-3992-4ef0-aeca-1e379827fd79" elementFormDefault="qualified">
    <xsd:import namespace="http://schemas.microsoft.com/office/2006/documentManagement/types"/>
    <xsd:element name="LastUpdate" ma:index="2" nillable="true" ma:displayName="Last Update" ma:default="[today]" ma:format="DateOnly" ma:internalName="LastUpdate">
      <xsd:simpleType>
        <xsd:restriction base="dms:DateTime"/>
      </xsd:simpleType>
    </xsd:element>
    <xsd:element name="Notes1" ma:index="9" nillable="true" ma:displayName="Notes" ma:description="Specific notes regarding the PPT results per management. Must include initials and date of Note." ma:internalName="Notes1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CB661214-8C7D-4283-A5A1-826FAFD8C729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90D9AFC4-EFD1-449A-926B-BBF0FB103C5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27C464-4BFA-40EA-B027-704480620480}">
  <ds:schemaRefs>
    <ds:schemaRef ds:uri="http://purl.org/dc/terms/"/>
    <ds:schemaRef ds:uri="http://purl.org/dc/elements/1.1/"/>
    <ds:schemaRef ds:uri="http://schemas.microsoft.com/office/2006/documentManagement/types"/>
    <ds:schemaRef ds:uri="http://www.w3.org/XML/1998/namespace"/>
    <ds:schemaRef ds:uri="5f255bb2-3992-4ef0-aeca-1e379827fd79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schemas.microsoft.com/office/infopath/2007/PartnerControls"/>
  </ds:schemaRefs>
</ds:datastoreItem>
</file>

<file path=customXml/itemProps4.xml><?xml version="1.0" encoding="utf-8"?>
<ds:datastoreItem xmlns:ds="http://schemas.openxmlformats.org/officeDocument/2006/customXml" ds:itemID="{2258A889-1411-461E-954E-9DDDA7C79B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f255bb2-3992-4ef0-aeca-1e379827fd79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7962</TotalTime>
  <Words>1077</Words>
  <Application>Microsoft Office PowerPoint</Application>
  <PresentationFormat>On-screen Show (4:3)</PresentationFormat>
  <Paragraphs>203</Paragraphs>
  <Slides>46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46</vt:i4>
      </vt:variant>
    </vt:vector>
  </HeadingPairs>
  <TitlesOfParts>
    <vt:vector size="49" baseType="lpstr">
      <vt:lpstr>Default Design</vt:lpstr>
      <vt:lpstr>1_Default Design</vt:lpstr>
      <vt:lpstr>2_EBSCO Basic Template</vt:lpstr>
      <vt:lpstr>PowerPoint Presentation</vt:lpstr>
      <vt:lpstr>大纲</vt:lpstr>
      <vt:lpstr>2015数据库内容更新说明-AS系列</vt:lpstr>
      <vt:lpstr>PowerPoint Presentation</vt:lpstr>
      <vt:lpstr>PowerPoint Presentation</vt:lpstr>
      <vt:lpstr>PowerPoint Presentation</vt:lpstr>
      <vt:lpstr>2015数据库内容更新说明-BS系列</vt:lpstr>
      <vt:lpstr>Business Source Premier &amp; Business Source Complete </vt:lpstr>
      <vt:lpstr>PowerPoint Presentation</vt:lpstr>
      <vt:lpstr>重点功能演示</vt:lpstr>
      <vt:lpstr>因现在常有跨领域研究的需求，在选择 数据库的时候，建议全选同時查找</vt:lpstr>
      <vt:lpstr>选择适合自己的接口语言</vt:lpstr>
      <vt:lpstr>建议使用前先登录我的文件夹</vt:lpstr>
      <vt:lpstr>可输入中英文，每个字段均须填写</vt:lpstr>
      <vt:lpstr>可保存搜寻的结果并建立子文件夹</vt:lpstr>
      <vt:lpstr>个人文件夹可以记录您的首选项</vt:lpstr>
      <vt:lpstr>重点功能演示</vt:lpstr>
      <vt:lpstr>找期刊： </vt:lpstr>
      <vt:lpstr>PowerPoint Presentation</vt:lpstr>
      <vt:lpstr>PowerPoint Presentation</vt:lpstr>
      <vt:lpstr>找文章： </vt:lpstr>
      <vt:lpstr>PowerPoint Presentation</vt:lpstr>
      <vt:lpstr>PowerPoint Presentation</vt:lpstr>
      <vt:lpstr>做研究： </vt:lpstr>
      <vt:lpstr>1.先查辞典：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重点功能演示</vt:lpstr>
      <vt:lpstr>以中山大学为例：global warming</vt:lpstr>
      <vt:lpstr>可连同纸本馆藏一并查找</vt:lpstr>
      <vt:lpstr>可限定只查找馆内订购的资源， 搜寻结果也以学术期刊为主</vt:lpstr>
      <vt:lpstr>A-Z期刊目录导航：方便读者 一次查找馆内订购的期刊</vt:lpstr>
      <vt:lpstr>重点功能操作说明</vt:lpstr>
      <vt:lpstr>可于智能手机、平板计算机或是 桌面计算机上，自由切换移动站点</vt:lpstr>
      <vt:lpstr>EBSCO数据库平台，是否提APP (应用程序 )给用户查找数据库</vt:lpstr>
      <vt:lpstr>认识支持服务与EBSCO WebEx在线培训</vt:lpstr>
      <vt:lpstr>用户在使用EBSCO数据库中 遇到问题，可以访问EBSCO支援站点</vt:lpstr>
      <vt:lpstr>支持网站中由上方的International  Resources內有提供中文的课件</vt:lpstr>
      <vt:lpstr>EBSCO也针对国际学生提供多国 语言的在线培训(须配合当地时间)</vt:lpstr>
      <vt:lpstr>2015在线课程已经开始</vt:lpstr>
      <vt:lpstr>PowerPoint Presentation</vt:lpstr>
      <vt:lpstr>Thank You</vt:lpstr>
    </vt:vector>
  </TitlesOfParts>
  <Company>EBSCO Publishing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Psychology and Behavioral Sciences Collection</dc:title>
  <dc:creator>EBSCO Publishing</dc:creator>
  <cp:lastModifiedBy>Sophia Jiang</cp:lastModifiedBy>
  <cp:revision>636</cp:revision>
  <cp:lastPrinted>2006-06-08T20:56:29Z</cp:lastPrinted>
  <dcterms:created xsi:type="dcterms:W3CDTF">2003-11-13T13:57:44Z</dcterms:created>
  <dcterms:modified xsi:type="dcterms:W3CDTF">2015-03-02T05:27:39Z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lpwstr>33100.0000000000</vt:lpwstr>
  </property>
  <property fmtid="{D5CDD505-2E9C-101B-9397-08002B2CF9AE}" pid="3" name="PPTCode">
    <vt:lpwstr>PHILI</vt:lpwstr>
  </property>
  <property fmtid="{D5CDD505-2E9C-101B-9397-08002B2CF9AE}" pid="4" name="UpdateFrequency">
    <vt:lpwstr>Quarterly</vt:lpwstr>
  </property>
  <property fmtid="{D5CDD505-2E9C-101B-9397-08002B2CF9AE}" pid="5" name="UpdateReason">
    <vt:lpwstr>Scheduled update</vt:lpwstr>
  </property>
  <property fmtid="{D5CDD505-2E9C-101B-9397-08002B2CF9AE}" pid="6" name="Priority">
    <vt:lpwstr>Medium</vt:lpwstr>
  </property>
  <property fmtid="{D5CDD505-2E9C-101B-9397-08002B2CF9AE}" pid="7" name="UpdateStatus">
    <vt:lpwstr>Not Started</vt:lpwstr>
  </property>
  <property fmtid="{D5CDD505-2E9C-101B-9397-08002B2CF9AE}" pid="8" name="display_urn:schemas-microsoft-com:office:office#AssignedTo">
    <vt:lpwstr>Rachel Baum</vt:lpwstr>
  </property>
  <property fmtid="{D5CDD505-2E9C-101B-9397-08002B2CF9AE}" pid="9" name="AssignedTo">
    <vt:lpwstr>1600</vt:lpwstr>
  </property>
  <property fmtid="{D5CDD505-2E9C-101B-9397-08002B2CF9AE}" pid="10" name="ContentType">
    <vt:lpwstr>Document</vt:lpwstr>
  </property>
  <property fmtid="{D5CDD505-2E9C-101B-9397-08002B2CF9AE}" pid="11" name="ContentTypeId">
    <vt:lpwstr>0x010100ED34B630FFA53245B411A657E2B120A6</vt:lpwstr>
  </property>
</Properties>
</file>