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9.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0.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2.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4.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15.xml" ContentType="application/vnd.openxmlformats-officedocument.theme+xml"/>
  <Override PartName="/ppt/tags/tag1.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49" r:id="rId1"/>
    <p:sldMasterId id="2147483778" r:id="rId2"/>
    <p:sldMasterId id="2147483798" r:id="rId3"/>
    <p:sldMasterId id="2147483815" r:id="rId4"/>
    <p:sldMasterId id="2147483839" r:id="rId5"/>
    <p:sldMasterId id="2147483862" r:id="rId6"/>
    <p:sldMasterId id="2147483885" r:id="rId7"/>
    <p:sldMasterId id="2147483909" r:id="rId8"/>
    <p:sldMasterId id="2147483928" r:id="rId9"/>
    <p:sldMasterId id="2147483947" r:id="rId10"/>
    <p:sldMasterId id="2147483966" r:id="rId11"/>
    <p:sldMasterId id="2147483988" r:id="rId12"/>
    <p:sldMasterId id="2147484005" r:id="rId13"/>
    <p:sldMasterId id="2147484029" r:id="rId14"/>
    <p:sldMasterId id="2147484049" r:id="rId15"/>
  </p:sldMasterIdLst>
  <p:notesMasterIdLst>
    <p:notesMasterId r:id="rId54"/>
  </p:notesMasterIdLst>
  <p:handoutMasterIdLst>
    <p:handoutMasterId r:id="rId55"/>
  </p:handoutMasterIdLst>
  <p:sldIdLst>
    <p:sldId id="256" r:id="rId16"/>
    <p:sldId id="259" r:id="rId17"/>
    <p:sldId id="385" r:id="rId18"/>
    <p:sldId id="440" r:id="rId19"/>
    <p:sldId id="382" r:id="rId20"/>
    <p:sldId id="386" r:id="rId21"/>
    <p:sldId id="381" r:id="rId22"/>
    <p:sldId id="457" r:id="rId23"/>
    <p:sldId id="458" r:id="rId24"/>
    <p:sldId id="510" r:id="rId25"/>
    <p:sldId id="511" r:id="rId26"/>
    <p:sldId id="512" r:id="rId27"/>
    <p:sldId id="459" r:id="rId28"/>
    <p:sldId id="492" r:id="rId29"/>
    <p:sldId id="286" r:id="rId30"/>
    <p:sldId id="349" r:id="rId31"/>
    <p:sldId id="288" r:id="rId32"/>
    <p:sldId id="347" r:id="rId33"/>
    <p:sldId id="321" r:id="rId34"/>
    <p:sldId id="461" r:id="rId35"/>
    <p:sldId id="507" r:id="rId36"/>
    <p:sldId id="447" r:id="rId37"/>
    <p:sldId id="450" r:id="rId38"/>
    <p:sldId id="454" r:id="rId39"/>
    <p:sldId id="462" r:id="rId40"/>
    <p:sldId id="499" r:id="rId41"/>
    <p:sldId id="481" r:id="rId42"/>
    <p:sldId id="476" r:id="rId43"/>
    <p:sldId id="464" r:id="rId44"/>
    <p:sldId id="478" r:id="rId45"/>
    <p:sldId id="479" r:id="rId46"/>
    <p:sldId id="482" r:id="rId47"/>
    <p:sldId id="467" r:id="rId48"/>
    <p:sldId id="468" r:id="rId49"/>
    <p:sldId id="483" r:id="rId50"/>
    <p:sldId id="466" r:id="rId51"/>
    <p:sldId id="508" r:id="rId52"/>
    <p:sldId id="435" r:id="rId5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2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0000FF"/>
    <a:srgbClr val="8B0CA0"/>
    <a:srgbClr val="1A96C8"/>
    <a:srgbClr val="D5B2F8"/>
    <a:srgbClr val="B67AF2"/>
    <a:srgbClr val="E2CAFA"/>
    <a:srgbClr val="6F0A80"/>
    <a:srgbClr val="AC10C6"/>
    <a:srgbClr val="3A0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5BE263C-DBD7-4A20-BB59-AAB30ACAA65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3" autoAdjust="0"/>
    <p:restoredTop sz="75311" autoAdjust="0"/>
  </p:normalViewPr>
  <p:slideViewPr>
    <p:cSldViewPr snapToGrid="0" snapToObjects="1">
      <p:cViewPr varScale="1">
        <p:scale>
          <a:sx n="74" d="100"/>
          <a:sy n="74" d="100"/>
        </p:scale>
        <p:origin x="-1200" y="-90"/>
      </p:cViewPr>
      <p:guideLst>
        <p:guide orient="horz" pos="2160"/>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114"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dPt>
          <c:dPt>
            <c:idx val="1"/>
            <c:bubble3D val="0"/>
          </c:dPt>
          <c:dLbls>
            <c:dLbl>
              <c:idx val="1"/>
              <c:layout>
                <c:manualLayout>
                  <c:x val="0.14758311461067367"/>
                  <c:y val="-3.5749397560468826E-2"/>
                </c:manualLayout>
              </c:layout>
              <c:spPr/>
              <c:txPr>
                <a:bodyPr/>
                <a:lstStyle/>
                <a:p>
                  <a:pPr>
                    <a:defRPr sz="1400">
                      <a:solidFill>
                        <a:schemeClr val="tx1"/>
                      </a:solidFill>
                    </a:defRPr>
                  </a:pPr>
                  <a:endParaRPr lang="en-US"/>
                </a:p>
              </c:txPr>
              <c:showLegendKey val="0"/>
              <c:showVal val="0"/>
              <c:showCatName val="0"/>
              <c:showSerName val="0"/>
              <c:showPercent val="1"/>
              <c:showBubbleSize val="0"/>
            </c:dLbl>
            <c:txPr>
              <a:bodyPr/>
              <a:lstStyle/>
              <a:p>
                <a:pPr>
                  <a:defRPr sz="1400">
                    <a:solidFill>
                      <a:schemeClr val="bg1"/>
                    </a:solidFill>
                  </a:defRPr>
                </a:pPr>
                <a:endParaRPr lang="en-US"/>
              </a:p>
            </c:txPr>
            <c:showLegendKey val="0"/>
            <c:showVal val="0"/>
            <c:showCatName val="0"/>
            <c:showSerName val="0"/>
            <c:showPercent val="1"/>
            <c:showBubbleSize val="0"/>
            <c:showLeaderLines val="1"/>
          </c:dLbls>
          <c:cat>
            <c:strRef>
              <c:f>Sheet1!$A$2:$A$3</c:f>
              <c:strCache>
                <c:ptCount val="2"/>
                <c:pt idx="0">
                  <c:v>Scopus</c:v>
                </c:pt>
                <c:pt idx="1">
                  <c:v>non-Scopus</c:v>
                </c:pt>
              </c:strCache>
            </c:strRef>
          </c:cat>
          <c:val>
            <c:numRef>
              <c:f>Sheet1!$B$2:$B$3</c:f>
              <c:numCache>
                <c:formatCode>0%</c:formatCode>
                <c:ptCount val="2"/>
                <c:pt idx="0">
                  <c:v>0.88</c:v>
                </c:pt>
                <c:pt idx="1">
                  <c:v>0.12</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Social</c:v>
                </c:pt>
              </c:strCache>
            </c:strRef>
          </c:tx>
          <c:spPr>
            <a:solidFill>
              <a:srgbClr val="FF8200"/>
            </a:solidFill>
          </c:spPr>
          <c:invertIfNegative val="0"/>
          <c:dLbls>
            <c:delete val="1"/>
          </c:dLbls>
          <c:cat>
            <c:numRef>
              <c:f>Sheet1!$A$2:$A$6</c:f>
              <c:numCache>
                <c:formatCode>General</c:formatCode>
                <c:ptCount val="5"/>
                <c:pt idx="0">
                  <c:v>2009</c:v>
                </c:pt>
                <c:pt idx="1">
                  <c:v>2010</c:v>
                </c:pt>
                <c:pt idx="2">
                  <c:v>2011</c:v>
                </c:pt>
                <c:pt idx="3">
                  <c:v>2012</c:v>
                </c:pt>
                <c:pt idx="4">
                  <c:v>2013</c:v>
                </c:pt>
              </c:numCache>
            </c:numRef>
          </c:cat>
          <c:val>
            <c:numRef>
              <c:f>Sheet1!$B$2:$B$6</c:f>
              <c:numCache>
                <c:formatCode>#,##0</c:formatCode>
                <c:ptCount val="5"/>
                <c:pt idx="0">
                  <c:v>22208</c:v>
                </c:pt>
                <c:pt idx="1">
                  <c:v>27753</c:v>
                </c:pt>
                <c:pt idx="2">
                  <c:v>30892</c:v>
                </c:pt>
                <c:pt idx="3">
                  <c:v>21115</c:v>
                </c:pt>
                <c:pt idx="4">
                  <c:v>21253</c:v>
                </c:pt>
              </c:numCache>
            </c:numRef>
          </c:val>
        </c:ser>
        <c:ser>
          <c:idx val="1"/>
          <c:order val="1"/>
          <c:tx>
            <c:strRef>
              <c:f>Sheet1!$C$1</c:f>
              <c:strCache>
                <c:ptCount val="1"/>
                <c:pt idx="0">
                  <c:v>Life</c:v>
                </c:pt>
              </c:strCache>
            </c:strRef>
          </c:tx>
          <c:spPr>
            <a:solidFill>
              <a:srgbClr val="FFFF00"/>
            </a:solidFill>
          </c:spPr>
          <c:invertIfNegative val="0"/>
          <c:dLbls>
            <c:delete val="1"/>
          </c:dLbls>
          <c:cat>
            <c:numRef>
              <c:f>Sheet1!$A$2:$A$6</c:f>
              <c:numCache>
                <c:formatCode>General</c:formatCode>
                <c:ptCount val="5"/>
                <c:pt idx="0">
                  <c:v>2009</c:v>
                </c:pt>
                <c:pt idx="1">
                  <c:v>2010</c:v>
                </c:pt>
                <c:pt idx="2">
                  <c:v>2011</c:v>
                </c:pt>
                <c:pt idx="3">
                  <c:v>2012</c:v>
                </c:pt>
                <c:pt idx="4">
                  <c:v>2013</c:v>
                </c:pt>
              </c:numCache>
            </c:numRef>
          </c:cat>
          <c:val>
            <c:numRef>
              <c:f>Sheet1!$C$2:$C$6</c:f>
              <c:numCache>
                <c:formatCode>#,##0</c:formatCode>
                <c:ptCount val="5"/>
                <c:pt idx="0">
                  <c:v>52727</c:v>
                </c:pt>
                <c:pt idx="1">
                  <c:v>56522</c:v>
                </c:pt>
                <c:pt idx="2">
                  <c:v>66204</c:v>
                </c:pt>
                <c:pt idx="3">
                  <c:v>74284</c:v>
                </c:pt>
                <c:pt idx="4">
                  <c:v>89625</c:v>
                </c:pt>
              </c:numCache>
            </c:numRef>
          </c:val>
        </c:ser>
        <c:ser>
          <c:idx val="2"/>
          <c:order val="2"/>
          <c:tx>
            <c:strRef>
              <c:f>Sheet1!$D$1</c:f>
              <c:strCache>
                <c:ptCount val="1"/>
                <c:pt idx="0">
                  <c:v>Health</c:v>
                </c:pt>
              </c:strCache>
            </c:strRef>
          </c:tx>
          <c:invertIfNegative val="0"/>
          <c:dLbls>
            <c:delete val="1"/>
          </c:dLbls>
          <c:cat>
            <c:numRef>
              <c:f>Sheet1!$A$2:$A$6</c:f>
              <c:numCache>
                <c:formatCode>General</c:formatCode>
                <c:ptCount val="5"/>
                <c:pt idx="0">
                  <c:v>2009</c:v>
                </c:pt>
                <c:pt idx="1">
                  <c:v>2010</c:v>
                </c:pt>
                <c:pt idx="2">
                  <c:v>2011</c:v>
                </c:pt>
                <c:pt idx="3">
                  <c:v>2012</c:v>
                </c:pt>
                <c:pt idx="4">
                  <c:v>2013</c:v>
                </c:pt>
              </c:numCache>
            </c:numRef>
          </c:cat>
          <c:val>
            <c:numRef>
              <c:f>Sheet1!$D$2:$D$6</c:f>
              <c:numCache>
                <c:formatCode>#,##0</c:formatCode>
                <c:ptCount val="5"/>
                <c:pt idx="0">
                  <c:v>38492</c:v>
                </c:pt>
                <c:pt idx="1">
                  <c:v>43964</c:v>
                </c:pt>
                <c:pt idx="2">
                  <c:v>48372</c:v>
                </c:pt>
                <c:pt idx="3">
                  <c:v>54811</c:v>
                </c:pt>
                <c:pt idx="4">
                  <c:v>64153</c:v>
                </c:pt>
              </c:numCache>
            </c:numRef>
          </c:val>
        </c:ser>
        <c:ser>
          <c:idx val="3"/>
          <c:order val="3"/>
          <c:tx>
            <c:strRef>
              <c:f>Sheet1!$E$1</c:f>
              <c:strCache>
                <c:ptCount val="1"/>
                <c:pt idx="0">
                  <c:v>Physical</c:v>
                </c:pt>
              </c:strCache>
            </c:strRef>
          </c:tx>
          <c:spPr>
            <a:solidFill>
              <a:schemeClr val="accent1"/>
            </a:solidFill>
          </c:spPr>
          <c:invertIfNegative val="0"/>
          <c:dLbls>
            <c:delete val="1"/>
          </c:dLbls>
          <c:cat>
            <c:numRef>
              <c:f>Sheet1!$A$2:$A$6</c:f>
              <c:numCache>
                <c:formatCode>General</c:formatCode>
                <c:ptCount val="5"/>
                <c:pt idx="0">
                  <c:v>2009</c:v>
                </c:pt>
                <c:pt idx="1">
                  <c:v>2010</c:v>
                </c:pt>
                <c:pt idx="2">
                  <c:v>2011</c:v>
                </c:pt>
                <c:pt idx="3">
                  <c:v>2012</c:v>
                </c:pt>
                <c:pt idx="4">
                  <c:v>2013</c:v>
                </c:pt>
              </c:numCache>
            </c:numRef>
          </c:cat>
          <c:val>
            <c:numRef>
              <c:f>Sheet1!$E$2:$E$6</c:f>
              <c:numCache>
                <c:formatCode>#,##0</c:formatCode>
                <c:ptCount val="5"/>
                <c:pt idx="0">
                  <c:v>245117</c:v>
                </c:pt>
                <c:pt idx="1">
                  <c:v>275556</c:v>
                </c:pt>
                <c:pt idx="2">
                  <c:v>316428</c:v>
                </c:pt>
                <c:pt idx="3">
                  <c:v>328927</c:v>
                </c:pt>
                <c:pt idx="4">
                  <c:v>335338</c:v>
                </c:pt>
              </c:numCache>
            </c:numRef>
          </c:val>
        </c:ser>
        <c:dLbls>
          <c:showLegendKey val="0"/>
          <c:showVal val="1"/>
          <c:showCatName val="0"/>
          <c:showSerName val="0"/>
          <c:showPercent val="0"/>
          <c:showBubbleSize val="0"/>
        </c:dLbls>
        <c:gapWidth val="75"/>
        <c:axId val="117023104"/>
        <c:axId val="117024640"/>
      </c:barChart>
      <c:catAx>
        <c:axId val="117023104"/>
        <c:scaling>
          <c:orientation val="minMax"/>
        </c:scaling>
        <c:delete val="0"/>
        <c:axPos val="b"/>
        <c:numFmt formatCode="General" sourceLinked="1"/>
        <c:majorTickMark val="none"/>
        <c:minorTickMark val="none"/>
        <c:tickLblPos val="nextTo"/>
        <c:txPr>
          <a:bodyPr/>
          <a:lstStyle/>
          <a:p>
            <a:pPr>
              <a:defRPr sz="1600" b="0">
                <a:solidFill>
                  <a:schemeClr val="accent1">
                    <a:lumMod val="75000"/>
                  </a:schemeClr>
                </a:solidFill>
                <a:latin typeface="Arial Rounded MT Bold" pitchFamily="34" charset="0"/>
              </a:defRPr>
            </a:pPr>
            <a:endParaRPr lang="en-US"/>
          </a:p>
        </c:txPr>
        <c:crossAx val="117024640"/>
        <c:crosses val="autoZero"/>
        <c:auto val="1"/>
        <c:lblAlgn val="ctr"/>
        <c:lblOffset val="100"/>
        <c:noMultiLvlLbl val="0"/>
      </c:catAx>
      <c:valAx>
        <c:axId val="117024640"/>
        <c:scaling>
          <c:orientation val="minMax"/>
          <c:max val="450000"/>
          <c:min val="0"/>
        </c:scaling>
        <c:delete val="0"/>
        <c:axPos val="l"/>
        <c:numFmt formatCode="#,##0" sourceLinked="1"/>
        <c:majorTickMark val="none"/>
        <c:minorTickMark val="none"/>
        <c:tickLblPos val="nextTo"/>
        <c:txPr>
          <a:bodyPr/>
          <a:lstStyle/>
          <a:p>
            <a:pPr>
              <a:defRPr sz="1382" b="0">
                <a:solidFill>
                  <a:schemeClr val="tx2"/>
                </a:solidFill>
                <a:latin typeface="Arial Rounded MT Bold" pitchFamily="34" charset="0"/>
              </a:defRPr>
            </a:pPr>
            <a:endParaRPr lang="en-US"/>
          </a:p>
        </c:txPr>
        <c:crossAx val="117023104"/>
        <c:crosses val="autoZero"/>
        <c:crossBetween val="between"/>
      </c:valAx>
      <c:spPr>
        <a:noFill/>
        <a:ln w="25410">
          <a:noFill/>
        </a:ln>
      </c:spPr>
    </c:plotArea>
    <c:plotVisOnly val="1"/>
    <c:dispBlanksAs val="gap"/>
    <c:showDLblsOverMax val="0"/>
  </c:chart>
  <c:txPr>
    <a:bodyPr/>
    <a:lstStyle/>
    <a:p>
      <a:pPr>
        <a:defRPr sz="1777"/>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lumMod val="40000"/>
                  <a:lumOff val="60000"/>
                </a:schemeClr>
              </a:solidFill>
            </c:spPr>
          </c:dPt>
          <c:dPt>
            <c:idx val="1"/>
            <c:bubble3D val="0"/>
            <c:explosion val="8"/>
            <c:spPr>
              <a:solidFill>
                <a:schemeClr val="accent1"/>
              </a:solidFill>
            </c:spPr>
          </c:dPt>
          <c:dPt>
            <c:idx val="6"/>
            <c:bubble3D val="0"/>
            <c:spPr>
              <a:solidFill>
                <a:schemeClr val="bg1">
                  <a:lumMod val="65000"/>
                </a:schemeClr>
              </a:solidFill>
            </c:spPr>
          </c:dPt>
          <c:cat>
            <c:strRef>
              <c:f>Sheet1!$A$2:$A$8</c:f>
              <c:strCache>
                <c:ptCount val="7"/>
                <c:pt idx="0">
                  <c:v>English</c:v>
                </c:pt>
                <c:pt idx="1">
                  <c:v>Chinese</c:v>
                </c:pt>
                <c:pt idx="2">
                  <c:v>Japanese</c:v>
                </c:pt>
                <c:pt idx="3">
                  <c:v>German</c:v>
                </c:pt>
                <c:pt idx="4">
                  <c:v>French</c:v>
                </c:pt>
                <c:pt idx="5">
                  <c:v>Korean</c:v>
                </c:pt>
                <c:pt idx="6">
                  <c:v>Other</c:v>
                </c:pt>
              </c:strCache>
            </c:strRef>
          </c:cat>
          <c:val>
            <c:numRef>
              <c:f>Sheet1!$B$2:$B$8</c:f>
              <c:numCache>
                <c:formatCode>General</c:formatCode>
                <c:ptCount val="7"/>
                <c:pt idx="0">
                  <c:v>2182000</c:v>
                </c:pt>
                <c:pt idx="1">
                  <c:v>877558</c:v>
                </c:pt>
                <c:pt idx="2">
                  <c:v>829</c:v>
                </c:pt>
                <c:pt idx="3">
                  <c:v>626</c:v>
                </c:pt>
                <c:pt idx="4">
                  <c:v>591</c:v>
                </c:pt>
                <c:pt idx="5">
                  <c:v>560</c:v>
                </c:pt>
                <c:pt idx="6">
                  <c:v>9877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solidFill>
              <a:srgbClr val="92D050"/>
            </a:solidFill>
          </c:spPr>
          <c:invertIfNegative val="0"/>
          <c:dLbls>
            <c:txPr>
              <a:bodyPr/>
              <a:lstStyle/>
              <a:p>
                <a:pPr>
                  <a:defRPr sz="12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Sheet1!$A$2:$A$21</c:f>
              <c:strCache>
                <c:ptCount val="20"/>
                <c:pt idx="0">
                  <c:v>United States</c:v>
                </c:pt>
                <c:pt idx="1">
                  <c:v>United Kingdom</c:v>
                </c:pt>
                <c:pt idx="2">
                  <c:v>India</c:v>
                </c:pt>
                <c:pt idx="3">
                  <c:v>Spain</c:v>
                </c:pt>
                <c:pt idx="4">
                  <c:v>Romania</c:v>
                </c:pt>
                <c:pt idx="5">
                  <c:v>Brazil</c:v>
                </c:pt>
                <c:pt idx="6">
                  <c:v>Netherlands</c:v>
                </c:pt>
                <c:pt idx="7">
                  <c:v>Italy</c:v>
                </c:pt>
                <c:pt idx="8">
                  <c:v>Russia</c:v>
                </c:pt>
                <c:pt idx="9">
                  <c:v>Poland</c:v>
                </c:pt>
                <c:pt idx="10">
                  <c:v>Germany</c:v>
                </c:pt>
                <c:pt idx="11">
                  <c:v>Czech Republic</c:v>
                </c:pt>
                <c:pt idx="12">
                  <c:v>Iran</c:v>
                </c:pt>
                <c:pt idx="13">
                  <c:v>South Korea</c:v>
                </c:pt>
                <c:pt idx="14">
                  <c:v>Malaysia</c:v>
                </c:pt>
                <c:pt idx="15">
                  <c:v>Colombia</c:v>
                </c:pt>
                <c:pt idx="16">
                  <c:v>China</c:v>
                </c:pt>
                <c:pt idx="17">
                  <c:v>Switzerland</c:v>
                </c:pt>
                <c:pt idx="18">
                  <c:v>New Zealand</c:v>
                </c:pt>
                <c:pt idx="19">
                  <c:v>France</c:v>
                </c:pt>
              </c:strCache>
            </c:strRef>
          </c:cat>
          <c:val>
            <c:numRef>
              <c:f>Sheet1!$B$2:$B$21</c:f>
              <c:numCache>
                <c:formatCode>General</c:formatCode>
                <c:ptCount val="20"/>
                <c:pt idx="0">
                  <c:v>222</c:v>
                </c:pt>
                <c:pt idx="1">
                  <c:v>301</c:v>
                </c:pt>
                <c:pt idx="2">
                  <c:v>58</c:v>
                </c:pt>
                <c:pt idx="3">
                  <c:v>115</c:v>
                </c:pt>
                <c:pt idx="4">
                  <c:v>55</c:v>
                </c:pt>
                <c:pt idx="5">
                  <c:v>61</c:v>
                </c:pt>
                <c:pt idx="6">
                  <c:v>75</c:v>
                </c:pt>
                <c:pt idx="7">
                  <c:v>75</c:v>
                </c:pt>
                <c:pt idx="8">
                  <c:v>27</c:v>
                </c:pt>
                <c:pt idx="9">
                  <c:v>40</c:v>
                </c:pt>
                <c:pt idx="10">
                  <c:v>74</c:v>
                </c:pt>
                <c:pt idx="11">
                  <c:v>29</c:v>
                </c:pt>
                <c:pt idx="12">
                  <c:v>26</c:v>
                </c:pt>
                <c:pt idx="13">
                  <c:v>49</c:v>
                </c:pt>
                <c:pt idx="14">
                  <c:v>29</c:v>
                </c:pt>
                <c:pt idx="15">
                  <c:v>23</c:v>
                </c:pt>
                <c:pt idx="16">
                  <c:v>29</c:v>
                </c:pt>
                <c:pt idx="17">
                  <c:v>50</c:v>
                </c:pt>
                <c:pt idx="18">
                  <c:v>20</c:v>
                </c:pt>
                <c:pt idx="19">
                  <c:v>26</c:v>
                </c:pt>
              </c:numCache>
            </c:numRef>
          </c:val>
        </c:ser>
        <c:ser>
          <c:idx val="1"/>
          <c:order val="1"/>
          <c:tx>
            <c:strRef>
              <c:f>Sheet1!$C$1</c:f>
              <c:strCache>
                <c:ptCount val="1"/>
                <c:pt idx="0">
                  <c:v>Series 2</c:v>
                </c:pt>
              </c:strCache>
            </c:strRef>
          </c:tx>
          <c:spPr>
            <a:solidFill>
              <a:schemeClr val="tx2"/>
            </a:solidFill>
          </c:spPr>
          <c:invertIfNegative val="0"/>
          <c:dLbls>
            <c:dLbl>
              <c:idx val="4"/>
              <c:layout>
                <c:manualLayout>
                  <c:x val="0"/>
                  <c:y val="1.9495212160100209E-2"/>
                </c:manualLayout>
              </c:layout>
              <c:showLegendKey val="0"/>
              <c:showVal val="1"/>
              <c:showCatName val="0"/>
              <c:showSerName val="0"/>
              <c:showPercent val="0"/>
              <c:showBubbleSize val="0"/>
            </c:dLbl>
            <c:txPr>
              <a:bodyPr/>
              <a:lstStyle/>
              <a:p>
                <a:pPr>
                  <a:defRPr sz="1200" b="1">
                    <a:solidFill>
                      <a:schemeClr val="accent3"/>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Sheet1!$A$2:$A$21</c:f>
              <c:strCache>
                <c:ptCount val="20"/>
                <c:pt idx="0">
                  <c:v>United States</c:v>
                </c:pt>
                <c:pt idx="1">
                  <c:v>United Kingdom</c:v>
                </c:pt>
                <c:pt idx="2">
                  <c:v>India</c:v>
                </c:pt>
                <c:pt idx="3">
                  <c:v>Spain</c:v>
                </c:pt>
                <c:pt idx="4">
                  <c:v>Romania</c:v>
                </c:pt>
                <c:pt idx="5">
                  <c:v>Brazil</c:v>
                </c:pt>
                <c:pt idx="6">
                  <c:v>Netherlands</c:v>
                </c:pt>
                <c:pt idx="7">
                  <c:v>Italy</c:v>
                </c:pt>
                <c:pt idx="8">
                  <c:v>Russia</c:v>
                </c:pt>
                <c:pt idx="9">
                  <c:v>Poland</c:v>
                </c:pt>
                <c:pt idx="10">
                  <c:v>Germany</c:v>
                </c:pt>
                <c:pt idx="11">
                  <c:v>Czech Republic</c:v>
                </c:pt>
                <c:pt idx="12">
                  <c:v>Iran</c:v>
                </c:pt>
                <c:pt idx="13">
                  <c:v>South Korea</c:v>
                </c:pt>
                <c:pt idx="14">
                  <c:v>Malaysia</c:v>
                </c:pt>
                <c:pt idx="15">
                  <c:v>Colombia</c:v>
                </c:pt>
                <c:pt idx="16">
                  <c:v>China</c:v>
                </c:pt>
                <c:pt idx="17">
                  <c:v>Switzerland</c:v>
                </c:pt>
                <c:pt idx="18">
                  <c:v>New Zealand</c:v>
                </c:pt>
                <c:pt idx="19">
                  <c:v>France</c:v>
                </c:pt>
              </c:strCache>
            </c:strRef>
          </c:cat>
          <c:val>
            <c:numRef>
              <c:f>Sheet1!$C$2:$C$21</c:f>
              <c:numCache>
                <c:formatCode>General</c:formatCode>
                <c:ptCount val="20"/>
                <c:pt idx="0">
                  <c:v>209</c:v>
                </c:pt>
                <c:pt idx="1">
                  <c:v>56</c:v>
                </c:pt>
                <c:pt idx="2">
                  <c:v>221</c:v>
                </c:pt>
                <c:pt idx="3">
                  <c:v>77</c:v>
                </c:pt>
                <c:pt idx="4">
                  <c:v>126</c:v>
                </c:pt>
                <c:pt idx="5">
                  <c:v>108</c:v>
                </c:pt>
                <c:pt idx="6">
                  <c:v>86</c:v>
                </c:pt>
                <c:pt idx="7">
                  <c:v>73</c:v>
                </c:pt>
                <c:pt idx="8">
                  <c:v>73</c:v>
                </c:pt>
                <c:pt idx="9">
                  <c:v>58</c:v>
                </c:pt>
                <c:pt idx="10">
                  <c:v>24</c:v>
                </c:pt>
                <c:pt idx="11">
                  <c:v>69</c:v>
                </c:pt>
                <c:pt idx="12">
                  <c:v>67</c:v>
                </c:pt>
                <c:pt idx="13">
                  <c:v>34</c:v>
                </c:pt>
                <c:pt idx="14">
                  <c:v>40</c:v>
                </c:pt>
                <c:pt idx="15">
                  <c:v>43</c:v>
                </c:pt>
                <c:pt idx="16">
                  <c:v>29</c:v>
                </c:pt>
                <c:pt idx="17">
                  <c:v>6</c:v>
                </c:pt>
                <c:pt idx="18">
                  <c:v>30</c:v>
                </c:pt>
                <c:pt idx="19">
                  <c:v>22</c:v>
                </c:pt>
              </c:numCache>
            </c:numRef>
          </c:val>
        </c:ser>
        <c:dLbls>
          <c:showLegendKey val="0"/>
          <c:showVal val="1"/>
          <c:showCatName val="0"/>
          <c:showSerName val="0"/>
          <c:showPercent val="0"/>
          <c:showBubbleSize val="0"/>
        </c:dLbls>
        <c:gapWidth val="75"/>
        <c:overlap val="100"/>
        <c:axId val="119113216"/>
        <c:axId val="119114368"/>
      </c:barChart>
      <c:catAx>
        <c:axId val="119113216"/>
        <c:scaling>
          <c:orientation val="minMax"/>
        </c:scaling>
        <c:delete val="0"/>
        <c:axPos val="b"/>
        <c:majorTickMark val="none"/>
        <c:minorTickMark val="none"/>
        <c:tickLblPos val="nextTo"/>
        <c:txPr>
          <a:bodyPr/>
          <a:lstStyle/>
          <a:p>
            <a:pPr>
              <a:defRPr sz="1200">
                <a:solidFill>
                  <a:schemeClr val="tx1">
                    <a:lumMod val="95000"/>
                    <a:lumOff val="5000"/>
                  </a:schemeClr>
                </a:solidFill>
                <a:latin typeface="Arial Rounded MT Bold" pitchFamily="34" charset="0"/>
              </a:defRPr>
            </a:pPr>
            <a:endParaRPr lang="en-US"/>
          </a:p>
        </c:txPr>
        <c:crossAx val="119114368"/>
        <c:crosses val="autoZero"/>
        <c:auto val="1"/>
        <c:lblAlgn val="ctr"/>
        <c:lblOffset val="100"/>
        <c:noMultiLvlLbl val="0"/>
      </c:catAx>
      <c:valAx>
        <c:axId val="119114368"/>
        <c:scaling>
          <c:orientation val="minMax"/>
        </c:scaling>
        <c:delete val="0"/>
        <c:axPos val="l"/>
        <c:numFmt formatCode="0%" sourceLinked="1"/>
        <c:majorTickMark val="none"/>
        <c:minorTickMark val="none"/>
        <c:tickLblPos val="nextTo"/>
        <c:txPr>
          <a:bodyPr/>
          <a:lstStyle/>
          <a:p>
            <a:pPr>
              <a:defRPr sz="1400">
                <a:solidFill>
                  <a:schemeClr val="tx1">
                    <a:lumMod val="95000"/>
                    <a:lumOff val="5000"/>
                  </a:schemeClr>
                </a:solidFill>
                <a:latin typeface="Arial Rounded MT Bold" pitchFamily="34" charset="0"/>
              </a:defRPr>
            </a:pPr>
            <a:endParaRPr lang="en-US"/>
          </a:p>
        </c:txPr>
        <c:crossAx val="119113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A02265D-837A-A14B-BBEF-C1CB0F1E21C3}" type="datetimeFigureOut">
              <a:rPr lang="en-US" smtClean="0"/>
              <a:pPr/>
              <a:t>4/30/2015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C9BA5B2-46F1-2947-AA03-6D81CAA60622}" type="slidenum">
              <a:rPr lang="en-US" smtClean="0"/>
              <a:pPr/>
              <a:t>‹#›</a:t>
            </a:fld>
            <a:endParaRPr lang="en-US"/>
          </a:p>
        </p:txBody>
      </p:sp>
    </p:spTree>
    <p:extLst>
      <p:ext uri="{BB962C8B-B14F-4D97-AF65-F5344CB8AC3E}">
        <p14:creationId xmlns:p14="http://schemas.microsoft.com/office/powerpoint/2010/main" val="576260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73D8B3D-16D8-8442-BF0D-A4264232110E}" type="datetimeFigureOut">
              <a:rPr lang="en-US" smtClean="0"/>
              <a:pPr/>
              <a:t>4/30/2015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53AC270-AC5F-3C4A-8BE2-E88211726A7D}" type="slidenum">
              <a:rPr lang="en-US" smtClean="0"/>
              <a:pPr/>
              <a:t>‹#›</a:t>
            </a:fld>
            <a:endParaRPr lang="en-US"/>
          </a:p>
        </p:txBody>
      </p:sp>
    </p:spTree>
    <p:extLst>
      <p:ext uri="{BB962C8B-B14F-4D97-AF65-F5344CB8AC3E}">
        <p14:creationId xmlns:p14="http://schemas.microsoft.com/office/powerpoint/2010/main" val="4099694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lsevier.com/online-tools/research-intelligence/who-we-serve/policy-mak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a:t>
            </a:fld>
            <a:endParaRPr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图书收录增强计划：当前已经收录</a:t>
            </a:r>
            <a:r>
              <a:rPr lang="en-US" sz="1200" dirty="0" smtClean="0">
                <a:solidFill>
                  <a:srgbClr val="31859C"/>
                </a:solidFill>
                <a:latin typeface="微软雅黑" panose="020B0503020204020204" pitchFamily="34" charset="-122"/>
                <a:ea typeface="微软雅黑" panose="020B0503020204020204" pitchFamily="34" charset="-122"/>
              </a:rPr>
              <a:t>Elsevier, Springer, Wiley, Brill, De </a:t>
            </a:r>
            <a:r>
              <a:rPr lang="en-US" sz="1200" dirty="0" err="1" smtClean="0">
                <a:solidFill>
                  <a:srgbClr val="31859C"/>
                </a:solidFill>
                <a:latin typeface="微软雅黑" panose="020B0503020204020204" pitchFamily="34" charset="-122"/>
                <a:ea typeface="微软雅黑" panose="020B0503020204020204" pitchFamily="34" charset="-122"/>
              </a:rPr>
              <a:t>Gruyter</a:t>
            </a:r>
            <a:r>
              <a:rPr lang="en-US" sz="1200" dirty="0" smtClean="0">
                <a:solidFill>
                  <a:srgbClr val="31859C"/>
                </a:solidFill>
                <a:latin typeface="微软雅黑" panose="020B0503020204020204" pitchFamily="34" charset="-122"/>
                <a:ea typeface="微软雅黑" panose="020B0503020204020204" pitchFamily="34" charset="-122"/>
              </a:rPr>
              <a:t>, </a:t>
            </a:r>
            <a:r>
              <a:rPr lang="en-US" sz="1200" dirty="0" err="1" smtClean="0">
                <a:solidFill>
                  <a:srgbClr val="31859C"/>
                </a:solidFill>
                <a:latin typeface="微软雅黑" panose="020B0503020204020204" pitchFamily="34" charset="-122"/>
                <a:ea typeface="微软雅黑" panose="020B0503020204020204" pitchFamily="34" charset="-122"/>
              </a:rPr>
              <a:t>Woodhead</a:t>
            </a:r>
            <a:r>
              <a:rPr lang="en-US" sz="1200" dirty="0" smtClean="0">
                <a:solidFill>
                  <a:srgbClr val="31859C"/>
                </a:solidFill>
                <a:latin typeface="微软雅黑" panose="020B0503020204020204" pitchFamily="34" charset="-122"/>
                <a:ea typeface="微软雅黑" panose="020B0503020204020204" pitchFamily="34" charset="-122"/>
              </a:rPr>
              <a:t>, </a:t>
            </a:r>
            <a:r>
              <a:rPr lang="en-US" sz="1200" dirty="0" err="1" smtClean="0">
                <a:solidFill>
                  <a:srgbClr val="31859C"/>
                </a:solidFill>
                <a:latin typeface="微软雅黑" panose="020B0503020204020204" pitchFamily="34" charset="-122"/>
                <a:ea typeface="微软雅黑" panose="020B0503020204020204" pitchFamily="34" charset="-122"/>
              </a:rPr>
              <a:t>Karger</a:t>
            </a:r>
            <a:r>
              <a:rPr lang="en-US" sz="1200" dirty="0" smtClean="0">
                <a:solidFill>
                  <a:srgbClr val="31859C"/>
                </a:solidFill>
                <a:latin typeface="微软雅黑" panose="020B0503020204020204" pitchFamily="34" charset="-122"/>
                <a:ea typeface="微软雅黑" panose="020B0503020204020204" pitchFamily="34" charset="-122"/>
              </a:rPr>
              <a:t>, Edward Elgar, </a:t>
            </a:r>
            <a:r>
              <a:rPr lang="en-US" sz="1200" dirty="0" err="1" smtClean="0">
                <a:solidFill>
                  <a:srgbClr val="31859C"/>
                </a:solidFill>
                <a:latin typeface="微软雅黑" panose="020B0503020204020204" pitchFamily="34" charset="-122"/>
                <a:ea typeface="微软雅黑" panose="020B0503020204020204" pitchFamily="34" charset="-122"/>
              </a:rPr>
              <a:t>Maney</a:t>
            </a:r>
            <a:r>
              <a:rPr lang="en-US" sz="1200" dirty="0" smtClean="0">
                <a:solidFill>
                  <a:srgbClr val="31859C"/>
                </a:solidFill>
                <a:latin typeface="微软雅黑" panose="020B0503020204020204" pitchFamily="34" charset="-122"/>
                <a:ea typeface="微软雅黑" panose="020B0503020204020204" pitchFamily="34" charset="-122"/>
              </a:rPr>
              <a:t>, Intellect, IOS Press, Pan Stanford, University of California Press, Princeton University Press, Edinburgh University Press, Delft University Press, Duke University Press, McGill Queens University Press, Project Muse (60+ UPs), OECD and more… </a:t>
            </a:r>
          </a:p>
          <a:p>
            <a:endParaRPr lang="en-US" dirty="0"/>
          </a:p>
        </p:txBody>
      </p:sp>
      <p:sp>
        <p:nvSpPr>
          <p:cNvPr id="4" name="Slide Number Placeholder 3"/>
          <p:cNvSpPr>
            <a:spLocks noGrp="1"/>
          </p:cNvSpPr>
          <p:nvPr>
            <p:ph type="sldNum" sz="quarter" idx="10"/>
          </p:nvPr>
        </p:nvSpPr>
        <p:spPr/>
        <p:txBody>
          <a:bodyPr/>
          <a:lstStyle/>
          <a:p>
            <a:fld id="{2315F18F-4654-47D4-80EC-6A3A2CD0BEC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5392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u="sng" kern="0" dirty="0">
                <a:solidFill>
                  <a:sysClr val="windowText" lastClr="000000"/>
                </a:solidFill>
              </a:rPr>
              <a:t>All</a:t>
            </a:r>
            <a:r>
              <a:rPr lang="en-US" sz="1300" kern="0" dirty="0">
                <a:solidFill>
                  <a:sysClr val="windowText" lastClr="000000"/>
                </a:solidFill>
              </a:rPr>
              <a:t> titles should meet </a:t>
            </a:r>
            <a:r>
              <a:rPr lang="en-US" sz="1300" u="sng" kern="0" dirty="0">
                <a:solidFill>
                  <a:sysClr val="windowText" lastClr="000000"/>
                </a:solidFill>
              </a:rPr>
              <a:t>all</a:t>
            </a:r>
            <a:r>
              <a:rPr lang="en-US" sz="1300" kern="0" dirty="0">
                <a:solidFill>
                  <a:sysClr val="windowText" lastClr="000000"/>
                </a:solidFill>
              </a:rPr>
              <a:t> minimum criteria in order to be considered for Scopus review.</a:t>
            </a:r>
            <a:endParaRPr lang="en-US" altLang="zh-CN" sz="1300" kern="0" dirty="0">
              <a:solidFill>
                <a:sysClr val="windowText" lastClr="000000"/>
              </a:solidFill>
            </a:endParaRPr>
          </a:p>
          <a:p>
            <a:pPr defTabSz="483306">
              <a:defRPr/>
            </a:pPr>
            <a:r>
              <a:rPr lang="en-US" b="0" dirty="0" smtClean="0"/>
              <a:t>Eligible titles are reviewed by the Content Selection &amp; Advisory Board according to a combination of 14 quantitative and qualitative selection criteria.</a:t>
            </a:r>
          </a:p>
          <a:p>
            <a:endParaRPr lang="en-US" sz="1300" kern="0" dirty="0">
              <a:solidFill>
                <a:sysClr val="windowText" lastClr="000000"/>
              </a:solidFill>
            </a:endParaRPr>
          </a:p>
        </p:txBody>
      </p:sp>
      <p:sp>
        <p:nvSpPr>
          <p:cNvPr id="4" name="Slide Number Placeholder 3"/>
          <p:cNvSpPr>
            <a:spLocks noGrp="1"/>
          </p:cNvSpPr>
          <p:nvPr>
            <p:ph type="sldNum" sz="quarter" idx="10"/>
          </p:nvPr>
        </p:nvSpPr>
        <p:spPr/>
        <p:txBody>
          <a:bodyPr/>
          <a:lstStyle/>
          <a:p>
            <a:fld id="{953AC270-AC5F-3C4A-8BE2-E88211726A7D}" type="slidenum">
              <a:rPr lang="en-US" smtClean="0"/>
              <a:pPr/>
              <a:t>16</a:t>
            </a:fld>
            <a:endParaRPr lang="en-US"/>
          </a:p>
        </p:txBody>
      </p:sp>
    </p:spTree>
    <p:extLst>
      <p:ext uri="{BB962C8B-B14F-4D97-AF65-F5344CB8AC3E}">
        <p14:creationId xmlns:p14="http://schemas.microsoft.com/office/powerpoint/2010/main" val="215508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08C26-DA07-4FB6-8C73-F3890EB9C405}" type="slidenum">
              <a:rPr lang="en-US" smtClean="0"/>
              <a:t>17</a:t>
            </a:fld>
            <a:endParaRPr lang="en-US"/>
          </a:p>
        </p:txBody>
      </p:sp>
    </p:spTree>
    <p:extLst>
      <p:ext uri="{BB962C8B-B14F-4D97-AF65-F5344CB8AC3E}">
        <p14:creationId xmlns:p14="http://schemas.microsoft.com/office/powerpoint/2010/main" val="235749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Clr>
                <a:srgbClr val="036635"/>
              </a:buClr>
              <a:buSzPct val="140000"/>
              <a:buFont typeface="Arial" charset="0"/>
              <a:buNone/>
            </a:pPr>
            <a:r>
              <a:rPr lang="en-GB" sz="1200" b="1" u="sng" kern="1200" dirty="0" smtClean="0">
                <a:solidFill>
                  <a:schemeClr val="accent1"/>
                </a:solidFill>
                <a:latin typeface="Arial Bold"/>
                <a:ea typeface="+mn-ea"/>
                <a:cs typeface="Arial Bold"/>
              </a:rPr>
              <a:t>Collaboration is two fold:</a:t>
            </a:r>
          </a:p>
          <a:p>
            <a:pPr>
              <a:spcBef>
                <a:spcPct val="20000"/>
              </a:spcBef>
              <a:buClr>
                <a:srgbClr val="036635"/>
              </a:buClr>
              <a:buSzPct val="140000"/>
              <a:buFont typeface="Arial" charset="0"/>
              <a:buNone/>
            </a:pPr>
            <a:r>
              <a:rPr lang="en-GB" sz="1200" b="1" kern="1200" dirty="0" smtClean="0">
                <a:solidFill>
                  <a:schemeClr val="accent1"/>
                </a:solidFill>
                <a:latin typeface="Arial Bold"/>
                <a:ea typeface="+mn-ea"/>
                <a:cs typeface="Arial Bold"/>
              </a:rPr>
              <a:t>1- Enhance China’s opportunities in </a:t>
            </a:r>
            <a:r>
              <a:rPr lang="en-GB" sz="1200" b="1" kern="1200" dirty="0" err="1" smtClean="0">
                <a:solidFill>
                  <a:schemeClr val="accent1"/>
                </a:solidFill>
                <a:latin typeface="Arial Bold"/>
                <a:ea typeface="+mn-ea"/>
                <a:cs typeface="Arial Bold"/>
              </a:rPr>
              <a:t>bibliometric</a:t>
            </a:r>
            <a:r>
              <a:rPr lang="en-GB" sz="1200" b="1" kern="1200" dirty="0" smtClean="0">
                <a:solidFill>
                  <a:schemeClr val="accent1"/>
                </a:solidFill>
                <a:latin typeface="Arial Bold"/>
                <a:ea typeface="+mn-ea"/>
                <a:cs typeface="Arial Bold"/>
              </a:rPr>
              <a:t> research by measuring Chinese research output.</a:t>
            </a:r>
          </a:p>
          <a:p>
            <a:pPr>
              <a:spcBef>
                <a:spcPct val="20000"/>
              </a:spcBef>
              <a:buClr>
                <a:srgbClr val="036635"/>
              </a:buClr>
              <a:buSzPct val="140000"/>
              <a:buFont typeface="Arial" charset="0"/>
              <a:buNone/>
            </a:pPr>
            <a:r>
              <a:rPr lang="zh-CN" altLang="en-US" sz="1200" b="1" kern="1200" dirty="0" smtClean="0">
                <a:solidFill>
                  <a:schemeClr val="accent1"/>
                </a:solidFill>
                <a:latin typeface="Arial Bold"/>
                <a:ea typeface="+mn-ea"/>
                <a:cs typeface="Arial Bold"/>
              </a:rPr>
              <a:t>通过评估中国科研产出，加强与中国的文献计量学研究合作</a:t>
            </a:r>
            <a:endParaRPr lang="en-GB" sz="1200" b="1" kern="1200" dirty="0" smtClean="0">
              <a:solidFill>
                <a:schemeClr val="accent1"/>
              </a:solidFill>
              <a:latin typeface="Arial Bold"/>
              <a:ea typeface="+mn-ea"/>
              <a:cs typeface="Arial Bold"/>
            </a:endParaRPr>
          </a:p>
          <a:p>
            <a:pPr>
              <a:spcBef>
                <a:spcPct val="20000"/>
              </a:spcBef>
              <a:buClr>
                <a:srgbClr val="036635"/>
              </a:buClr>
              <a:buSzPct val="140000"/>
              <a:buFont typeface="Arial" charset="0"/>
              <a:buNone/>
            </a:pPr>
            <a:endParaRPr lang="en-GB" sz="1200" b="1" kern="1200" dirty="0" smtClean="0">
              <a:solidFill>
                <a:schemeClr val="accent1"/>
              </a:solidFill>
              <a:latin typeface="Arial Bold"/>
              <a:ea typeface="+mn-ea"/>
              <a:cs typeface="Arial Bold"/>
            </a:endParaRPr>
          </a:p>
          <a:p>
            <a:pPr>
              <a:spcBef>
                <a:spcPct val="20000"/>
              </a:spcBef>
              <a:buClr>
                <a:srgbClr val="036635"/>
              </a:buClr>
              <a:buSzPct val="140000"/>
              <a:buFont typeface="Arial" charset="0"/>
              <a:buNone/>
            </a:pPr>
            <a:r>
              <a:rPr lang="en-GB" sz="1200" b="1" kern="1200" dirty="0" smtClean="0">
                <a:solidFill>
                  <a:schemeClr val="accent1"/>
                </a:solidFill>
                <a:latin typeface="Arial Bold"/>
                <a:ea typeface="+mn-ea"/>
                <a:cs typeface="Arial Bold"/>
              </a:rPr>
              <a:t>2 – </a:t>
            </a:r>
            <a:r>
              <a:rPr lang="en-US" altLang="zh-CN" sz="1200" b="1" kern="1200" dirty="0" smtClean="0">
                <a:solidFill>
                  <a:schemeClr val="accent1"/>
                </a:solidFill>
                <a:latin typeface="Arial Bold"/>
                <a:ea typeface="+mn-ea"/>
                <a:cs typeface="Arial Bold"/>
              </a:rPr>
              <a:t>The Expert Content Selection and Advisory Committee of China </a:t>
            </a:r>
            <a:r>
              <a:rPr lang="en-US" sz="1200" b="1" kern="1200" dirty="0" smtClean="0">
                <a:solidFill>
                  <a:schemeClr val="accent1"/>
                </a:solidFill>
                <a:latin typeface="Arial Bold"/>
                <a:ea typeface="+mn-ea"/>
                <a:cs typeface="Arial Bold"/>
              </a:rPr>
              <a:t>(ECSAC-China)</a:t>
            </a:r>
          </a:p>
          <a:p>
            <a:r>
              <a:rPr lang="zh-CN" altLang="en-US" sz="1200" b="1" dirty="0" smtClean="0">
                <a:solidFill>
                  <a:schemeClr val="accent1"/>
                </a:solidFill>
                <a:latin typeface="Arial Bold"/>
                <a:cs typeface="Arial Bold"/>
              </a:rPr>
              <a:t>中国专家内容选择与顾问委员会</a:t>
            </a:r>
            <a:endParaRPr lang="en-GB" sz="2400" dirty="0" smtClean="0">
              <a:solidFill>
                <a:srgbClr val="036635"/>
              </a:solidFill>
              <a:latin typeface="Calibri" pitchFamily="34" charset="0"/>
              <a:cs typeface="Arial" charset="0"/>
            </a:endParaRPr>
          </a:p>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18</a:t>
            </a:fld>
            <a:endParaRPr lang="en-US"/>
          </a:p>
        </p:txBody>
      </p:sp>
    </p:spTree>
    <p:extLst>
      <p:ext uri="{BB962C8B-B14F-4D97-AF65-F5344CB8AC3E}">
        <p14:creationId xmlns:p14="http://schemas.microsoft.com/office/powerpoint/2010/main" val="152292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a:t>
            </a:r>
            <a:r>
              <a:rPr lang="zh-CN" altLang="en-US" dirty="0" smtClean="0"/>
              <a:t>年六月份推出中文简体页面，中国的用户使用更加方便。</a:t>
            </a:r>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21</a:t>
            </a:fld>
            <a:endParaRPr lang="en-US"/>
          </a:p>
        </p:txBody>
      </p:sp>
    </p:spTree>
    <p:extLst>
      <p:ext uri="{BB962C8B-B14F-4D97-AF65-F5344CB8AC3E}">
        <p14:creationId xmlns:p14="http://schemas.microsoft.com/office/powerpoint/2010/main" val="779516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b="1" dirty="0" smtClean="0">
                <a:latin typeface="SimSun"/>
                <a:cs typeface="SimSun"/>
              </a:rPr>
              <a:t>愿景：</a:t>
            </a:r>
            <a:r>
              <a:rPr lang="zh-CN" dirty="0" smtClean="0">
                <a:latin typeface="SimSun"/>
                <a:cs typeface="SimSun"/>
              </a:rPr>
              <a:t>Snowball Metrics提高高等教育机构科研工作与企业（即经济发展）活动的质量与效率，以实现</a:t>
            </a:r>
            <a:r>
              <a:rPr lang="zh-CN" b="1" dirty="0" smtClean="0">
                <a:latin typeface="SimSun"/>
                <a:cs typeface="SimSun"/>
              </a:rPr>
              <a:t>全球</a:t>
            </a:r>
            <a:r>
              <a:rPr lang="zh-CN" dirty="0" smtClean="0">
                <a:latin typeface="SimSun"/>
                <a:cs typeface="SimSun"/>
              </a:rPr>
              <a:t>基准比较，覆盖不同系统与供应商</a:t>
            </a:r>
          </a:p>
          <a:p>
            <a:endParaRPr lang="zh-CN" dirty="0"/>
          </a:p>
        </p:txBody>
      </p:sp>
      <p:sp>
        <p:nvSpPr>
          <p:cNvPr id="4" name="Slide Number Placeholder 3"/>
          <p:cNvSpPr>
            <a:spLocks noGrp="1"/>
          </p:cNvSpPr>
          <p:nvPr>
            <p:ph type="sldNum" sz="quarter" idx="10"/>
          </p:nvPr>
        </p:nvSpPr>
        <p:spPr/>
        <p:txBody>
          <a:bodyPr/>
          <a:lstStyle/>
          <a:p>
            <a:fld id="{5EFE610F-2DAE-4D69-A568-EF052ED2AD76}" type="slidenum">
              <a:rPr 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296037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Bold" panose="020B0704020202020204" pitchFamily="34" charset="0"/>
                <a:cs typeface="Arial Bold" panose="020B0704020202020204" pitchFamily="34" charset="0"/>
              </a:rPr>
              <a:t>The Challenge: Scholarly Name Ambiguity</a:t>
            </a:r>
            <a:br>
              <a:rPr lang="en-US" dirty="0" smtClean="0">
                <a:latin typeface="Arial Bold" panose="020B0704020202020204" pitchFamily="34" charset="0"/>
                <a:cs typeface="Arial Bold" panose="020B0704020202020204" pitchFamily="34" charset="0"/>
              </a:rPr>
            </a:br>
            <a:r>
              <a:rPr lang="zh-CN" altLang="en-US" dirty="0" smtClean="0">
                <a:latin typeface="Arial Bold" panose="020B0704020202020204" pitchFamily="34" charset="0"/>
                <a:cs typeface="Arial Bold" panose="020B0704020202020204" pitchFamily="34" charset="0"/>
              </a:rPr>
              <a:t>作者管理的挑战：重名辨识</a:t>
            </a:r>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31</a:t>
            </a:fld>
            <a:endParaRPr lang="en-US"/>
          </a:p>
        </p:txBody>
      </p:sp>
    </p:spTree>
    <p:extLst>
      <p:ext uri="{BB962C8B-B14F-4D97-AF65-F5344CB8AC3E}">
        <p14:creationId xmlns:p14="http://schemas.microsoft.com/office/powerpoint/2010/main" val="3577412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altLang="zh-CN" dirty="0" smtClean="0"/>
              <a:t>Request</a:t>
            </a:r>
            <a:r>
              <a:rPr lang="en-US" altLang="zh-CN" baseline="0" dirty="0" smtClean="0"/>
              <a:t> author detail correction</a:t>
            </a:r>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32</a:t>
            </a:fld>
            <a:endParaRPr lang="en-US"/>
          </a:p>
        </p:txBody>
      </p:sp>
    </p:spTree>
    <p:extLst>
      <p:ext uri="{BB962C8B-B14F-4D97-AF65-F5344CB8AC3E}">
        <p14:creationId xmlns:p14="http://schemas.microsoft.com/office/powerpoint/2010/main" val="148821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36</a:t>
            </a:fld>
            <a:endParaRPr lang="en-US"/>
          </a:p>
        </p:txBody>
      </p:sp>
    </p:spTree>
    <p:extLst>
      <p:ext uri="{BB962C8B-B14F-4D97-AF65-F5344CB8AC3E}">
        <p14:creationId xmlns:p14="http://schemas.microsoft.com/office/powerpoint/2010/main" val="370042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lvl="1" indent="-239975" defTabSz="991785" eaLnBrk="0" hangingPunct="0">
              <a:spcBef>
                <a:spcPct val="50000"/>
              </a:spcBef>
              <a:buClr>
                <a:srgbClr val="FF9900"/>
              </a:buClr>
              <a:buSzPct val="120000"/>
              <a:buFontTx/>
              <a:buChar char="•"/>
            </a:pPr>
            <a:r>
              <a:rPr lang="zh-CN" altLang="en-US" sz="1300" b="1" dirty="0"/>
              <a:t>我们通过提供技术应用及内容分析服务为科研、学术与临床领域奉献力量。</a:t>
            </a:r>
            <a:endParaRPr lang="zh-CN" altLang="en-US" sz="1500" b="1" dirty="0">
              <a:latin typeface="SimSun"/>
              <a:cs typeface="SimSun"/>
            </a:endParaRPr>
          </a:p>
          <a:p>
            <a:pPr marL="666224" lvl="2" indent="-181240" defTabSz="991785" eaLnBrk="0" hangingPunct="0">
              <a:spcBef>
                <a:spcPct val="50000"/>
              </a:spcBef>
              <a:buClr>
                <a:srgbClr val="FF9900"/>
              </a:buClr>
              <a:buSzPct val="120000"/>
              <a:buFont typeface="Arial" panose="020B0604020202020204" pitchFamily="34" charset="0"/>
              <a:buChar char="•"/>
            </a:pPr>
            <a:r>
              <a:rPr lang="zh-CN" altLang="en-US" sz="1300" dirty="0">
                <a:latin typeface="SimSun"/>
                <a:cs typeface="SimSun"/>
              </a:rPr>
              <a:t>通过研究智能工具、分析</a:t>
            </a:r>
            <a:r>
              <a:rPr lang="en-US" altLang="zh-CN" sz="1300" dirty="0">
                <a:latin typeface="SimSun"/>
                <a:cs typeface="SimSun"/>
              </a:rPr>
              <a:t>Scopus</a:t>
            </a:r>
            <a:r>
              <a:rPr lang="zh-CN" altLang="en-US" sz="1300" dirty="0">
                <a:latin typeface="SimSun"/>
                <a:cs typeface="SimSun"/>
              </a:rPr>
              <a:t>引用数据库数据，我们帮助机构和政府领袖深入分析科研业绩与能力，推动他们做出明智投资决策。</a:t>
            </a:r>
          </a:p>
          <a:p>
            <a:pPr marL="238297" lvl="2" indent="-238297" defTabSz="991785" eaLnBrk="0" hangingPunct="0">
              <a:spcBef>
                <a:spcPct val="50000"/>
              </a:spcBef>
              <a:buClr>
                <a:srgbClr val="FF9900"/>
              </a:buClr>
              <a:buSzPct val="120000"/>
              <a:buFontTx/>
              <a:buChar char="•"/>
            </a:pPr>
            <a:r>
              <a:rPr lang="zh-CN" altLang="en-US" sz="1500" b="1" dirty="0">
                <a:latin typeface="SimSun"/>
                <a:cs typeface="SimSun"/>
              </a:rPr>
              <a:t>我们改进了科学家、学生、医生与护士教学及学习的方式，提高他们的工作效率</a:t>
            </a:r>
          </a:p>
          <a:p>
            <a:pPr marL="721603" lvl="3" indent="-238297" defTabSz="991785" eaLnBrk="0" hangingPunct="0">
              <a:spcBef>
                <a:spcPct val="50000"/>
              </a:spcBef>
              <a:buClr>
                <a:srgbClr val="FF9900"/>
              </a:buClr>
              <a:buSzPct val="120000"/>
              <a:buFontTx/>
              <a:buChar char="•"/>
            </a:pPr>
            <a:r>
              <a:rPr lang="en-US" altLang="zh-CN" sz="1300" dirty="0">
                <a:latin typeface="SimSun"/>
                <a:cs typeface="SimSun"/>
              </a:rPr>
              <a:t>Clinical Key</a:t>
            </a:r>
            <a:r>
              <a:rPr lang="zh-CN" altLang="en-US" sz="1300" dirty="0">
                <a:latin typeface="SimSun"/>
                <a:cs typeface="SimSun"/>
              </a:rPr>
              <a:t>和</a:t>
            </a:r>
            <a:r>
              <a:rPr lang="en-US" altLang="zh-CN" sz="1300" dirty="0">
                <a:latin typeface="SimSun"/>
                <a:cs typeface="SimSun"/>
              </a:rPr>
              <a:t>Mendeley</a:t>
            </a:r>
            <a:r>
              <a:rPr lang="zh-CN" altLang="en-US" sz="1300" dirty="0">
                <a:latin typeface="SimSun"/>
                <a:cs typeface="SimSun"/>
              </a:rPr>
              <a:t>等产品帮助研究者和专业人员改进互动、共享与应用信息的方式。 </a:t>
            </a:r>
          </a:p>
          <a:p>
            <a:endParaRPr lang="zh-CN" dirty="0"/>
          </a:p>
        </p:txBody>
      </p:sp>
      <p:sp>
        <p:nvSpPr>
          <p:cNvPr id="4" name="Slide Number Placeholder 3"/>
          <p:cNvSpPr>
            <a:spLocks noGrp="1"/>
          </p:cNvSpPr>
          <p:nvPr>
            <p:ph type="sldNum" sz="quarter" idx="10"/>
          </p:nvPr>
        </p:nvSpPr>
        <p:spPr/>
        <p:txBody>
          <a:bodyPr/>
          <a:lstStyle/>
          <a:p>
            <a:fld id="{5EFE610F-2DAE-4D69-A568-EF052ED2AD76}" type="slidenum">
              <a:rPr 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48329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solidFill>
                  <a:srgbClr val="FF0000"/>
                </a:solidFill>
              </a:rPr>
              <a:t>爱思唯尔是全球领先的智能信息服务提供商，</a:t>
            </a:r>
            <a:r>
              <a:rPr lang="en-US" altLang="zh-CN" smtClean="0">
                <a:solidFill>
                  <a:srgbClr val="FF0000"/>
                </a:solidFill>
              </a:rPr>
              <a:t>SciVal</a:t>
            </a:r>
            <a:r>
              <a:rPr lang="zh-CN" altLang="en-US" smtClean="0">
                <a:solidFill>
                  <a:srgbClr val="FF0000"/>
                </a:solidFill>
              </a:rPr>
              <a:t>是爱思唯尔旗下的产品，为我们提供科学与技术领域的信息服务，帮助我们的用户更快地作出最明智的决策。</a:t>
            </a:r>
            <a:endParaRPr lang="en-US" altLang="zh-CN" smtClean="0">
              <a:solidFill>
                <a:srgbClr val="FF0000"/>
              </a:solidFill>
            </a:endParaRPr>
          </a:p>
          <a:p>
            <a:r>
              <a:rPr lang="en-US" altLang="zh-CN" smtClean="0">
                <a:solidFill>
                  <a:srgbClr val="FF0000"/>
                </a:solidFill>
              </a:rPr>
              <a:t>Scival</a:t>
            </a:r>
            <a:r>
              <a:rPr lang="zh-CN" altLang="en-US" smtClean="0">
                <a:solidFill>
                  <a:srgbClr val="FF0000"/>
                </a:solidFill>
              </a:rPr>
              <a:t>为科研机构提供以下两种不同的情报（信息或决策等）服务。</a:t>
            </a:r>
            <a:endParaRPr lang="en-US" altLang="zh-CN" smtClean="0">
              <a:solidFill>
                <a:srgbClr val="FF0000"/>
              </a:solidFill>
            </a:endParaRPr>
          </a:p>
          <a:p>
            <a:r>
              <a:rPr lang="zh-CN" altLang="en-US" smtClean="0">
                <a:solidFill>
                  <a:srgbClr val="FF0000"/>
                </a:solidFill>
              </a:rPr>
              <a:t>首先，</a:t>
            </a:r>
            <a:r>
              <a:rPr lang="en-US" altLang="zh-CN" smtClean="0">
                <a:solidFill>
                  <a:srgbClr val="FF0000"/>
                </a:solidFill>
              </a:rPr>
              <a:t>SciVal</a:t>
            </a:r>
            <a:r>
              <a:rPr lang="zh-CN" altLang="en-US" smtClean="0">
                <a:solidFill>
                  <a:srgbClr val="FF0000"/>
                </a:solidFill>
              </a:rPr>
              <a:t>能够宏观的展示科研机构（大学或研究所等）的科研现状，通过独特的基准分析，得出科研机构的竞争优势和劣势；</a:t>
            </a:r>
            <a:endParaRPr lang="en-US" altLang="zh-CN" smtClean="0">
              <a:solidFill>
                <a:srgbClr val="FF0000"/>
              </a:solidFill>
            </a:endParaRPr>
          </a:p>
          <a:p>
            <a:r>
              <a:rPr lang="zh-CN" altLang="en-US" smtClean="0">
                <a:solidFill>
                  <a:srgbClr val="FF0000"/>
                </a:solidFill>
              </a:rPr>
              <a:t>其次，</a:t>
            </a:r>
            <a:r>
              <a:rPr lang="en-US" altLang="zh-CN" smtClean="0">
                <a:solidFill>
                  <a:srgbClr val="FF0000"/>
                </a:solidFill>
              </a:rPr>
              <a:t>Pure</a:t>
            </a:r>
            <a:r>
              <a:rPr lang="zh-CN" altLang="en-US" smtClean="0">
                <a:solidFill>
                  <a:srgbClr val="FF0000"/>
                </a:solidFill>
              </a:rPr>
              <a:t>采用爱思唯尔旗下统一可靠的出版（或文献或情报或</a:t>
            </a:r>
            <a:r>
              <a:rPr lang="en-US" altLang="zh-CN" smtClean="0">
                <a:solidFill>
                  <a:srgbClr val="FF0000"/>
                </a:solidFill>
              </a:rPr>
              <a:t>Scopus</a:t>
            </a:r>
            <a:r>
              <a:rPr lang="zh-CN" altLang="en-US" smtClean="0">
                <a:solidFill>
                  <a:srgbClr val="FF0000"/>
                </a:solidFill>
              </a:rPr>
              <a:t>）数据对科研机构进行深入情报分析。 </a:t>
            </a:r>
            <a:endParaRPr lang="en-US" altLang="zh-CN" smtClean="0">
              <a:solidFill>
                <a:srgbClr val="FF0000"/>
              </a:solidFill>
            </a:endParaRPr>
          </a:p>
          <a:p>
            <a:r>
              <a:rPr lang="zh-CN" altLang="en-US" smtClean="0">
                <a:solidFill>
                  <a:srgbClr val="FF0000"/>
                </a:solidFill>
              </a:rPr>
              <a:t>我们提供三种独特的揭示科研活动的功能：</a:t>
            </a:r>
            <a:endParaRPr lang="en-US" altLang="zh-CN" smtClean="0">
              <a:solidFill>
                <a:srgbClr val="FF0000"/>
              </a:solidFill>
            </a:endParaRPr>
          </a:p>
          <a:p>
            <a:r>
              <a:rPr lang="en-US" altLang="zh-CN" smtClean="0">
                <a:solidFill>
                  <a:srgbClr val="FF0000"/>
                </a:solidFill>
              </a:rPr>
              <a:t>SciVal</a:t>
            </a:r>
            <a:r>
              <a:rPr lang="zh-CN" altLang="en-US" smtClean="0">
                <a:solidFill>
                  <a:srgbClr val="FF0000"/>
                </a:solidFill>
              </a:rPr>
              <a:t>， 是在了解全球科研的情况下，对某科研机构进行对比分析和基准测评；</a:t>
            </a:r>
            <a:endParaRPr lang="en-US" altLang="zh-CN" smtClean="0">
              <a:solidFill>
                <a:srgbClr val="FF0000"/>
              </a:solidFill>
            </a:endParaRPr>
          </a:p>
          <a:p>
            <a:r>
              <a:rPr lang="en-US" altLang="zh-CN" smtClean="0">
                <a:solidFill>
                  <a:srgbClr val="FF0000"/>
                </a:solidFill>
              </a:rPr>
              <a:t>Pure</a:t>
            </a:r>
            <a:r>
              <a:rPr lang="zh-CN" altLang="en-US" smtClean="0">
                <a:solidFill>
                  <a:srgbClr val="FF0000"/>
                </a:solidFill>
              </a:rPr>
              <a:t>，利用独特的专家分析工具，通过统一平台，展示科学家或科研机构的整体科研信息，并以此提供在全球开展国际科研合作的相关信息和机会；</a:t>
            </a:r>
            <a:endParaRPr lang="en-US" altLang="zh-CN" smtClean="0">
              <a:solidFill>
                <a:srgbClr val="FF0000"/>
              </a:solidFill>
            </a:endParaRPr>
          </a:p>
          <a:p>
            <a:r>
              <a:rPr lang="en-US" altLang="zh-CN" smtClean="0">
                <a:solidFill>
                  <a:srgbClr val="FF0000"/>
                </a:solidFill>
              </a:rPr>
              <a:t>Analytical Services</a:t>
            </a:r>
            <a:r>
              <a:rPr lang="zh-CN" altLang="en-US" smtClean="0">
                <a:solidFill>
                  <a:srgbClr val="FF0000"/>
                </a:solidFill>
              </a:rPr>
              <a:t>，我们根据特殊需求，提供个性化的分析报告服务。以及希望将</a:t>
            </a:r>
            <a:r>
              <a:rPr lang="en-US" altLang="zh-CN" smtClean="0">
                <a:solidFill>
                  <a:srgbClr val="FF0000"/>
                </a:solidFill>
              </a:rPr>
              <a:t>Scopus Custom Data</a:t>
            </a:r>
            <a:r>
              <a:rPr lang="zh-CN" altLang="en-US" smtClean="0">
                <a:solidFill>
                  <a:srgbClr val="FF0000"/>
                </a:solidFill>
              </a:rPr>
              <a:t>用于自身数据库的客户。</a:t>
            </a:r>
            <a:endParaRPr lang="en-US" altLang="zh-CN" smtClean="0">
              <a:solidFill>
                <a:srgbClr val="FF0000"/>
              </a:solidFill>
            </a:endParaRPr>
          </a:p>
          <a:p>
            <a:r>
              <a:rPr lang="zh-CN" altLang="en-US" smtClean="0">
                <a:solidFill>
                  <a:srgbClr val="FF0000"/>
                </a:solidFill>
              </a:rPr>
              <a:t>此外，我们还提供其他补充服务，如</a:t>
            </a:r>
            <a:r>
              <a:rPr lang="en-US" altLang="zh-CN" smtClean="0">
                <a:solidFill>
                  <a:srgbClr val="FF0000"/>
                </a:solidFill>
              </a:rPr>
              <a:t>Profile Refinement Services</a:t>
            </a:r>
            <a:r>
              <a:rPr lang="zh-CN" altLang="en-US" smtClean="0">
                <a:solidFill>
                  <a:srgbClr val="FF0000"/>
                </a:solidFill>
              </a:rPr>
              <a:t>，致力于提高各作者名下出版物信息的准确性；以及</a:t>
            </a:r>
            <a:r>
              <a:rPr lang="en-US" altLang="zh-CN" smtClean="0">
                <a:solidFill>
                  <a:srgbClr val="FF0000"/>
                </a:solidFill>
              </a:rPr>
              <a:t>Fingerprint Engine</a:t>
            </a:r>
            <a:r>
              <a:rPr lang="zh-CN" altLang="en-US" smtClean="0">
                <a:solidFill>
                  <a:srgbClr val="FF0000"/>
                </a:solidFill>
              </a:rPr>
              <a:t>，处理非结构化文本，编纂一系列加权关键概念型信息。</a:t>
            </a:r>
            <a:endParaRPr lang="en-US" altLang="zh-CN" smtClean="0">
              <a:solidFill>
                <a:srgbClr val="FF0000"/>
              </a:solidFill>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0E610F4D-DF5F-442F-992E-182DDA625787}" type="slidenum">
              <a:rPr lang="en-US" altLang="zh-CN" smtClean="0">
                <a:solidFill>
                  <a:srgbClr val="000000"/>
                </a:solidFill>
              </a:rPr>
              <a:pPr/>
              <a:t>4</a:t>
            </a:fld>
            <a:endParaRPr lang="en-US" altLang="zh-CN"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5</a:t>
            </a:fld>
            <a:endParaRPr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altLang="en-US" dirty="0" smtClean="0"/>
              <a:t>Besides subject areas, Scopus also has </a:t>
            </a:r>
            <a:r>
              <a:rPr lang="en-GB" altLang="en-US" b="1" dirty="0" smtClean="0"/>
              <a:t>breadth of coverage </a:t>
            </a:r>
            <a:r>
              <a:rPr lang="en-GB" altLang="en-US" dirty="0" smtClean="0"/>
              <a:t>across different geographical areas. Based on the physical location of the publisher of a title, most titles in Scopus originate from North America and Western-Europe. This is not surprising, since this is also the location where most major publishers that produce the majority of scientific titles are located. However, Scopus covers titles from almost all global regions and specifically countries like the Russian Federation, China, India, Australia, Brazil and South Africa have a significant number of titles covered in the database. </a:t>
            </a:r>
          </a:p>
          <a:p>
            <a:pPr defTabSz="966612">
              <a:defRPr/>
            </a:pPr>
            <a:endParaRPr lang="en-GB" altLang="en-US" dirty="0" smtClean="0"/>
          </a:p>
          <a:p>
            <a:pPr defTabSz="966612">
              <a:defRPr/>
            </a:pPr>
            <a:r>
              <a:rPr lang="en-US" dirty="0" smtClean="0"/>
              <a:t> Scopus </a:t>
            </a:r>
            <a:r>
              <a:rPr lang="zh-CN" altLang="en-US" dirty="0" smtClean="0"/>
              <a:t>数据库面向高校、科研机构以及企业研发部门，为最终用户进行科研输出的</a:t>
            </a:r>
            <a:r>
              <a:rPr lang="zh-CN" altLang="en-US" b="1" dirty="0" smtClean="0"/>
              <a:t>搜索、分析和评估</a:t>
            </a:r>
            <a:r>
              <a:rPr lang="zh-CN" altLang="en-US" dirty="0" smtClean="0"/>
              <a:t>提供了一个全面、有效的数据源：</a:t>
            </a:r>
            <a:endParaRPr lang="en-GB" altLang="en-US" dirty="0" smtClean="0"/>
          </a:p>
          <a:p>
            <a:endParaRPr lang="en-US" dirty="0"/>
          </a:p>
        </p:txBody>
      </p:sp>
      <p:sp>
        <p:nvSpPr>
          <p:cNvPr id="4" name="Slide Number Placeholder 3"/>
          <p:cNvSpPr>
            <a:spLocks noGrp="1"/>
          </p:cNvSpPr>
          <p:nvPr>
            <p:ph type="sldNum" sz="quarter" idx="10"/>
          </p:nvPr>
        </p:nvSpPr>
        <p:spPr/>
        <p:txBody>
          <a:bodyPr/>
          <a:lstStyle/>
          <a:p>
            <a:fld id="{0B9E59C4-C9C1-4A95-8986-CD87B8F14B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2808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Elsevier</a:t>
            </a:r>
            <a:r>
              <a:rPr lang="en-US" baseline="0" dirty="0" smtClean="0"/>
              <a:t> Research Intelligence is used by the world’s research leaders to assess their research strengths and inform decision making. We take a consultative approach, working in partnership with individual institutions to meet their specific needs, and here are some examples just to name a few.</a:t>
            </a:r>
          </a:p>
          <a:p>
            <a:endParaRPr lang="en-US" dirty="0" smtClean="0"/>
          </a:p>
          <a:p>
            <a:r>
              <a:rPr lang="en-US" dirty="0" smtClean="0"/>
              <a:t>&lt;Description</a:t>
            </a:r>
            <a:r>
              <a:rPr lang="en-US" baseline="0" dirty="0" smtClean="0"/>
              <a:t> of client examples to choose from&gt;</a:t>
            </a:r>
            <a:endParaRPr lang="en-US" dirty="0" smtClean="0"/>
          </a:p>
          <a:p>
            <a:pPr marL="171244" indent="-171244">
              <a:buFont typeface="Arial" panose="020B0604020202020204" pitchFamily="34" charset="0"/>
              <a:buChar char="•"/>
            </a:pPr>
            <a:r>
              <a:rPr lang="en-US" dirty="0" smtClean="0"/>
              <a:t>In the US, </a:t>
            </a:r>
            <a:r>
              <a:rPr lang="en-US" b="1" dirty="0" smtClean="0"/>
              <a:t>Michigan</a:t>
            </a:r>
            <a:r>
              <a:rPr lang="en-US" dirty="0" smtClean="0"/>
              <a:t> and </a:t>
            </a:r>
            <a:r>
              <a:rPr lang="en-US" b="1" dirty="0" err="1" smtClean="0"/>
              <a:t>ReachNC</a:t>
            </a:r>
            <a:r>
              <a:rPr lang="en-US" b="1" dirty="0" smtClean="0"/>
              <a:t> </a:t>
            </a:r>
            <a:r>
              <a:rPr lang="en-US" dirty="0" smtClean="0"/>
              <a:t>use </a:t>
            </a:r>
            <a:r>
              <a:rPr lang="en-US" u="sng" dirty="0" smtClean="0"/>
              <a:t>Pure</a:t>
            </a:r>
            <a:r>
              <a:rPr lang="en-US" u="sng" baseline="0" dirty="0" smtClean="0"/>
              <a:t> hosted edition </a:t>
            </a:r>
            <a:r>
              <a:rPr lang="en-US" baseline="0" dirty="0" smtClean="0"/>
              <a:t>to connect their resources with industry sector. </a:t>
            </a:r>
            <a:r>
              <a:rPr lang="en-US" b="1" baseline="0" dirty="0" smtClean="0"/>
              <a:t>MD Anderson </a:t>
            </a:r>
            <a:r>
              <a:rPr lang="en-US" baseline="0" dirty="0" smtClean="0"/>
              <a:t>use </a:t>
            </a:r>
            <a:r>
              <a:rPr lang="en-US" u="sng" baseline="0" dirty="0" smtClean="0"/>
              <a:t>Pure hosted edition </a:t>
            </a:r>
            <a:r>
              <a:rPr lang="en-US" baseline="0" dirty="0" smtClean="0"/>
              <a:t>to accelerate collaboration with their sister institutions which are spread across the world to fight cancer.</a:t>
            </a:r>
          </a:p>
          <a:p>
            <a:pPr marL="171244" indent="-171244">
              <a:buFont typeface="Arial" panose="020B0604020202020204" pitchFamily="34" charset="0"/>
              <a:buChar char="•"/>
            </a:pPr>
            <a:r>
              <a:rPr lang="en-US" b="1" baseline="0" dirty="0" smtClean="0"/>
              <a:t>OECD</a:t>
            </a:r>
            <a:r>
              <a:rPr lang="en-US" baseline="0" dirty="0" smtClean="0"/>
              <a:t> and </a:t>
            </a:r>
            <a:r>
              <a:rPr lang="en-US" b="1" baseline="0" dirty="0" smtClean="0"/>
              <a:t>QS</a:t>
            </a:r>
            <a:r>
              <a:rPr lang="en-US" baseline="0" dirty="0" smtClean="0"/>
              <a:t> use </a:t>
            </a:r>
            <a:r>
              <a:rPr lang="en-US" u="sng" baseline="0" dirty="0" smtClean="0"/>
              <a:t>Scopus Custom Data</a:t>
            </a:r>
            <a:r>
              <a:rPr lang="en-US" baseline="0" dirty="0" smtClean="0"/>
              <a:t>. So does </a:t>
            </a:r>
            <a:r>
              <a:rPr lang="en-US" b="1" baseline="0" dirty="0" smtClean="0"/>
              <a:t>IFQ</a:t>
            </a:r>
            <a:r>
              <a:rPr lang="en-US" baseline="0" dirty="0" smtClean="0"/>
              <a:t>, </a:t>
            </a:r>
            <a:r>
              <a:rPr lang="en-US" sz="1200" b="0" i="0" kern="1200" dirty="0" smtClean="0">
                <a:solidFill>
                  <a:schemeClr val="tx1"/>
                </a:solidFill>
                <a:effectLst/>
                <a:latin typeface="+mn-lt"/>
                <a:ea typeface="+mn-ea"/>
                <a:cs typeface="+mn-cs"/>
              </a:rPr>
              <a:t>to analyze German and international research to establish government funding policies. </a:t>
            </a:r>
          </a:p>
          <a:p>
            <a:pPr marL="171244" marR="0" indent="-1712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smtClean="0">
                <a:solidFill>
                  <a:schemeClr val="tx1"/>
                </a:solidFill>
                <a:effectLst/>
                <a:latin typeface="+mn-lt"/>
                <a:ea typeface="+mn-ea"/>
                <a:cs typeface="+mn-cs"/>
              </a:rPr>
              <a:t>UK Business, Innovation and Skills </a:t>
            </a:r>
            <a:r>
              <a:rPr lang="en-US" sz="1200" b="1" i="0" kern="1200" dirty="0" err="1" smtClean="0">
                <a:solidFill>
                  <a:schemeClr val="tx1"/>
                </a:solidFill>
                <a:effectLst/>
                <a:latin typeface="+mn-lt"/>
                <a:ea typeface="+mn-ea"/>
                <a:cs typeface="+mn-cs"/>
              </a:rPr>
              <a:t>Dept</a:t>
            </a:r>
            <a:r>
              <a:rPr lang="en-US" sz="1200" b="1" i="0" kern="1200" dirty="0" smtClean="0">
                <a:solidFill>
                  <a:schemeClr val="tx1"/>
                </a:solidFill>
                <a:effectLst/>
                <a:latin typeface="+mn-lt"/>
                <a:ea typeface="+mn-ea"/>
                <a:cs typeface="+mn-cs"/>
              </a:rPr>
              <a:t> (BIS)</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commissioned the international comparative study to </a:t>
            </a:r>
            <a:r>
              <a:rPr lang="en-US" sz="1200" b="0" i="0" u="sng" kern="1200" baseline="0" dirty="0" smtClean="0">
                <a:solidFill>
                  <a:schemeClr val="tx1"/>
                </a:solidFill>
                <a:effectLst/>
                <a:latin typeface="+mn-lt"/>
                <a:ea typeface="+mn-ea"/>
                <a:cs typeface="+mn-cs"/>
              </a:rPr>
              <a:t>Analytical Services </a:t>
            </a:r>
            <a:r>
              <a:rPr lang="en-US" sz="1200" b="0" i="0" kern="1200" baseline="0" dirty="0" smtClean="0">
                <a:solidFill>
                  <a:schemeClr val="tx1"/>
                </a:solidFill>
                <a:effectLst/>
                <a:latin typeface="+mn-lt"/>
                <a:ea typeface="+mn-ea"/>
                <a:cs typeface="+mn-cs"/>
              </a:rPr>
              <a:t>to a</a:t>
            </a:r>
            <a:r>
              <a:rPr lang="en-US" altLang="ja-JP" sz="1200" baseline="0" dirty="0" smtClean="0">
                <a:solidFill>
                  <a:srgbClr val="595959"/>
                </a:solidFill>
              </a:rPr>
              <a:t>ssess the UK’s research base and trends that many affect its future standing.</a:t>
            </a:r>
            <a:endParaRPr lang="en-US" sz="1200" b="0" i="0" kern="1200" dirty="0" smtClean="0">
              <a:solidFill>
                <a:schemeClr val="tx1"/>
              </a:solidFill>
              <a:effectLst/>
              <a:latin typeface="+mn-lt"/>
              <a:ea typeface="+mn-ea"/>
              <a:cs typeface="+mn-cs"/>
            </a:endParaRPr>
          </a:p>
          <a:p>
            <a:pPr marL="171244" indent="-171244">
              <a:buFont typeface="Arial" panose="020B0604020202020204" pitchFamily="34" charset="0"/>
              <a:buChar char="•"/>
            </a:pPr>
            <a:r>
              <a:rPr lang="en-US" sz="1200" b="0" i="0" u="sng" kern="1200" dirty="0" smtClean="0">
                <a:solidFill>
                  <a:schemeClr val="tx1"/>
                </a:solidFill>
                <a:effectLst/>
                <a:latin typeface="+mn-lt"/>
                <a:ea typeface="+mn-ea"/>
                <a:cs typeface="+mn-cs"/>
              </a:rPr>
              <a:t>Scopu</a:t>
            </a:r>
            <a:r>
              <a:rPr lang="en-US" sz="1200" b="0" i="0" kern="1200" dirty="0" smtClean="0">
                <a:solidFill>
                  <a:schemeClr val="tx1"/>
                </a:solidFill>
                <a:effectLst/>
                <a:latin typeface="+mn-lt"/>
                <a:ea typeface="+mn-ea"/>
                <a:cs typeface="+mn-cs"/>
              </a:rPr>
              <a:t>s</a:t>
            </a:r>
            <a:r>
              <a:rPr lang="en-US" sz="1200" b="0" i="0" kern="1200" baseline="0" dirty="0" smtClean="0">
                <a:solidFill>
                  <a:schemeClr val="tx1"/>
                </a:solidFill>
                <a:effectLst/>
                <a:latin typeface="+mn-lt"/>
                <a:ea typeface="+mn-ea"/>
                <a:cs typeface="+mn-cs"/>
              </a:rPr>
              <a:t> is used for research assessment by many countries including </a:t>
            </a:r>
            <a:r>
              <a:rPr lang="en-US" sz="1200" b="1" i="0" kern="1200" baseline="0" dirty="0" smtClean="0">
                <a:solidFill>
                  <a:schemeClr val="tx1"/>
                </a:solidFill>
                <a:effectLst/>
                <a:latin typeface="+mn-lt"/>
                <a:ea typeface="+mn-ea"/>
                <a:cs typeface="+mn-cs"/>
              </a:rPr>
              <a:t>Italy, Australia (ERA) and UK (REF). </a:t>
            </a:r>
            <a:r>
              <a:rPr lang="en-US" sz="1200" b="0" i="0" kern="1200" baseline="0" dirty="0" smtClean="0">
                <a:solidFill>
                  <a:schemeClr val="tx1"/>
                </a:solidFill>
                <a:effectLst/>
                <a:latin typeface="+mn-lt"/>
                <a:ea typeface="+mn-ea"/>
                <a:cs typeface="+mn-cs"/>
              </a:rPr>
              <a:t>For </a:t>
            </a:r>
            <a:r>
              <a:rPr lang="en-US" sz="1200" b="1" i="0" kern="1200" baseline="0" dirty="0" smtClean="0">
                <a:solidFill>
                  <a:schemeClr val="tx1"/>
                </a:solidFill>
                <a:effectLst/>
                <a:latin typeface="+mn-lt"/>
                <a:ea typeface="+mn-ea"/>
                <a:cs typeface="+mn-cs"/>
              </a:rPr>
              <a:t>ERA and REF</a:t>
            </a:r>
            <a:r>
              <a:rPr lang="en-US" sz="1200" b="0" i="0" kern="1200" baseline="0" dirty="0" smtClean="0">
                <a:solidFill>
                  <a:schemeClr val="tx1"/>
                </a:solidFill>
                <a:effectLst/>
                <a:latin typeface="+mn-lt"/>
                <a:ea typeface="+mn-ea"/>
                <a:cs typeface="+mn-cs"/>
              </a:rPr>
              <a:t>, web integrated platforms were built by the </a:t>
            </a:r>
            <a:r>
              <a:rPr lang="en-US" sz="1200" b="0" i="0" u="sng" kern="1200" baseline="0" dirty="0" smtClean="0">
                <a:solidFill>
                  <a:schemeClr val="tx1"/>
                </a:solidFill>
                <a:effectLst/>
                <a:latin typeface="+mn-lt"/>
                <a:ea typeface="+mn-ea"/>
                <a:cs typeface="+mn-cs"/>
              </a:rPr>
              <a:t>Analytical Services </a:t>
            </a:r>
            <a:r>
              <a:rPr lang="en-US" sz="1200" b="0" i="0" kern="1200" baseline="0" dirty="0" smtClean="0">
                <a:solidFill>
                  <a:schemeClr val="tx1"/>
                </a:solidFill>
                <a:effectLst/>
                <a:latin typeface="+mn-lt"/>
                <a:ea typeface="+mn-ea"/>
                <a:cs typeface="+mn-cs"/>
              </a:rPr>
              <a:t>team for research institutions to submit their publications associated with various impact measures. </a:t>
            </a:r>
          </a:p>
          <a:p>
            <a:pPr marL="171244" indent="-171244">
              <a:buFont typeface="Arial" panose="020B0604020202020204" pitchFamily="34" charset="0"/>
              <a:buChar char="•"/>
            </a:pPr>
            <a:r>
              <a:rPr lang="en-US" sz="1200" b="0" i="0" kern="1200" baseline="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he national funding agency for science and technology in </a:t>
            </a:r>
            <a:r>
              <a:rPr lang="en-US" sz="1200" b="1" i="0" kern="1200" dirty="0" smtClean="0">
                <a:solidFill>
                  <a:schemeClr val="tx1"/>
                </a:solidFill>
                <a:effectLst/>
                <a:latin typeface="+mn-lt"/>
                <a:ea typeface="+mn-ea"/>
                <a:cs typeface="+mn-cs"/>
              </a:rPr>
              <a:t>Portugal</a:t>
            </a:r>
            <a:r>
              <a:rPr lang="en-US" sz="1200" b="0"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Fundação</a:t>
            </a:r>
            <a:r>
              <a:rPr lang="en-US" sz="1200" b="1" i="0" kern="1200" dirty="0" smtClean="0">
                <a:solidFill>
                  <a:schemeClr val="tx1"/>
                </a:solidFill>
                <a:effectLst/>
                <a:latin typeface="+mn-lt"/>
                <a:ea typeface="+mn-ea"/>
                <a:cs typeface="+mn-cs"/>
              </a:rPr>
              <a:t> para a </a:t>
            </a:r>
            <a:r>
              <a:rPr lang="en-US" sz="1200" b="1" i="0" kern="1200" dirty="0" err="1" smtClean="0">
                <a:solidFill>
                  <a:schemeClr val="tx1"/>
                </a:solidFill>
                <a:effectLst/>
                <a:latin typeface="+mn-lt"/>
                <a:ea typeface="+mn-ea"/>
                <a:cs typeface="+mn-cs"/>
              </a:rPr>
              <a:t>Ciência</a:t>
            </a:r>
            <a:r>
              <a:rPr lang="en-US" sz="1200" b="1" i="0" kern="1200" dirty="0" smtClean="0">
                <a:solidFill>
                  <a:schemeClr val="tx1"/>
                </a:solidFill>
                <a:effectLst/>
                <a:latin typeface="+mn-lt"/>
                <a:ea typeface="+mn-ea"/>
                <a:cs typeface="+mn-cs"/>
              </a:rPr>
              <a:t> e </a:t>
            </a:r>
            <a:r>
              <a:rPr lang="en-US" sz="1200" b="1" i="0" kern="1200" dirty="0" err="1" smtClean="0">
                <a:solidFill>
                  <a:schemeClr val="tx1"/>
                </a:solidFill>
                <a:effectLst/>
                <a:latin typeface="+mn-lt"/>
                <a:ea typeface="+mn-ea"/>
                <a:cs typeface="+mn-cs"/>
              </a:rPr>
              <a:t>aTecnologia</a:t>
            </a:r>
            <a:r>
              <a:rPr lang="en-US" sz="1200" b="1" i="0" kern="1200" dirty="0" smtClean="0">
                <a:solidFill>
                  <a:schemeClr val="tx1"/>
                </a:solidFill>
                <a:effectLst/>
                <a:latin typeface="+mn-lt"/>
                <a:ea typeface="+mn-ea"/>
                <a:cs typeface="+mn-cs"/>
              </a:rPr>
              <a:t> (FCT)</a:t>
            </a:r>
            <a:r>
              <a:rPr lang="en-US" sz="1200" b="0" i="0" kern="1200" dirty="0" smtClean="0">
                <a:solidFill>
                  <a:schemeClr val="tx1"/>
                </a:solidFill>
                <a:effectLst/>
                <a:latin typeface="+mn-lt"/>
                <a:ea typeface="+mn-ea"/>
                <a:cs typeface="+mn-cs"/>
              </a:rPr>
              <a:t>, selected </a:t>
            </a:r>
            <a:r>
              <a:rPr lang="en-US" sz="1200" b="0" i="0" u="sng" kern="1200" baseline="0" dirty="0" smtClean="0">
                <a:solidFill>
                  <a:schemeClr val="tx1"/>
                </a:solidFill>
                <a:effectLst/>
                <a:latin typeface="+mn-lt"/>
                <a:ea typeface="+mn-ea"/>
                <a:cs typeface="+mn-cs"/>
              </a:rPr>
              <a:t>Analytical Services, using Scopus as its data source, </a:t>
            </a:r>
            <a:r>
              <a:rPr lang="en-US" sz="1200" b="0" i="0" kern="1200" dirty="0" smtClean="0">
                <a:solidFill>
                  <a:schemeClr val="tx1"/>
                </a:solidFill>
                <a:effectLst/>
                <a:latin typeface="+mn-lt"/>
                <a:ea typeface="+mn-ea"/>
                <a:cs typeface="+mn-cs"/>
              </a:rPr>
              <a:t>to provide research metric analyses that will support its 2013/14 national review assessment of R&amp;D units. </a:t>
            </a:r>
          </a:p>
          <a:p>
            <a:pPr marL="171244" indent="-171244">
              <a:buFont typeface="Arial" panose="020B0604020202020204" pitchFamily="34" charset="0"/>
              <a:buChar char="•"/>
            </a:pPr>
            <a:r>
              <a:rPr lang="en-US" sz="1200" b="1" i="0" kern="1200" baseline="0" dirty="0" smtClean="0">
                <a:solidFill>
                  <a:schemeClr val="tx1"/>
                </a:solidFill>
                <a:effectLst/>
                <a:latin typeface="+mn-lt"/>
                <a:ea typeface="+mn-ea"/>
                <a:cs typeface="+mn-cs"/>
              </a:rPr>
              <a:t>All Danish universities</a:t>
            </a:r>
            <a:r>
              <a:rPr lang="en-US" sz="1200" b="0" i="0" kern="1200" baseline="0" dirty="0" smtClean="0">
                <a:solidFill>
                  <a:schemeClr val="tx1"/>
                </a:solidFill>
                <a:effectLst/>
                <a:latin typeface="+mn-lt"/>
                <a:ea typeface="+mn-ea"/>
                <a:cs typeface="+mn-cs"/>
              </a:rPr>
              <a:t> use </a:t>
            </a:r>
            <a:r>
              <a:rPr lang="en-US" sz="1200" b="0" i="0" u="sng" kern="1200" baseline="0" dirty="0" smtClean="0">
                <a:solidFill>
                  <a:schemeClr val="tx1"/>
                </a:solidFill>
                <a:effectLst/>
                <a:latin typeface="+mn-lt"/>
                <a:ea typeface="+mn-ea"/>
                <a:cs typeface="+mn-cs"/>
              </a:rPr>
              <a:t>Pure</a:t>
            </a:r>
            <a:r>
              <a:rPr lang="en-US" sz="1200" b="0" i="0" kern="1200" baseline="0" dirty="0" smtClean="0">
                <a:solidFill>
                  <a:schemeClr val="tx1"/>
                </a:solidFill>
                <a:effectLst/>
                <a:latin typeface="+mn-lt"/>
                <a:ea typeface="+mn-ea"/>
                <a:cs typeface="+mn-cs"/>
              </a:rPr>
              <a:t> to submit their research outcomes to be used as part of Danish BFI model - </a:t>
            </a:r>
            <a:r>
              <a:rPr lang="en-US" sz="1200" b="0" i="0" kern="1200" dirty="0" smtClean="0">
                <a:solidFill>
                  <a:schemeClr val="tx1"/>
                </a:solidFill>
                <a:effectLst/>
                <a:latin typeface="+mn-lt"/>
                <a:ea typeface="+mn-ea"/>
                <a:cs typeface="+mn-cs"/>
              </a:rPr>
              <a:t>performance based research funding systems. </a:t>
            </a:r>
            <a:r>
              <a:rPr lang="en-US" sz="1200" b="0" i="0" u="sng" kern="1200" dirty="0" smtClean="0">
                <a:solidFill>
                  <a:schemeClr val="tx1"/>
                </a:solidFill>
                <a:effectLst/>
                <a:latin typeface="+mn-lt"/>
                <a:ea typeface="+mn-ea"/>
                <a:cs typeface="+mn-cs"/>
              </a:rPr>
              <a:t>Pure</a:t>
            </a:r>
            <a:r>
              <a:rPr lang="en-US" sz="1200" b="0" i="0" u="sng" kern="1200" baseline="0" dirty="0" smtClean="0">
                <a:solidFill>
                  <a:schemeClr val="tx1"/>
                </a:solidFill>
                <a:effectLst/>
                <a:latin typeface="+mn-lt"/>
                <a:ea typeface="+mn-ea"/>
                <a:cs typeface="+mn-cs"/>
              </a:rPr>
              <a:t> (REF module)</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is also used by </a:t>
            </a:r>
            <a:r>
              <a:rPr lang="en-US" sz="1200" b="1" i="0" kern="1200" baseline="0" dirty="0" smtClean="0">
                <a:solidFill>
                  <a:schemeClr val="tx1"/>
                </a:solidFill>
                <a:effectLst/>
                <a:latin typeface="+mn-lt"/>
                <a:ea typeface="+mn-ea"/>
                <a:cs typeface="+mn-cs"/>
              </a:rPr>
              <a:t>UK institutions </a:t>
            </a:r>
            <a:r>
              <a:rPr lang="en-US" sz="1200" b="0" i="0" kern="1200" baseline="0" dirty="0" smtClean="0">
                <a:solidFill>
                  <a:schemeClr val="tx1"/>
                </a:solidFill>
                <a:effectLst/>
                <a:latin typeface="+mn-lt"/>
                <a:ea typeface="+mn-ea"/>
                <a:cs typeface="+mn-cs"/>
              </a:rPr>
              <a:t>to prepare and manage their REF submissions.</a:t>
            </a:r>
          </a:p>
          <a:p>
            <a:pPr marL="171244" indent="-171244">
              <a:buFont typeface="Arial" panose="020B0604020202020204" pitchFamily="34" charset="0"/>
              <a:buChar char="•"/>
            </a:pPr>
            <a:r>
              <a:rPr lang="en-US" sz="1200" b="0" i="0" u="sng" kern="1200" dirty="0" smtClean="0">
                <a:solidFill>
                  <a:schemeClr val="tx1"/>
                </a:solidFill>
                <a:effectLst/>
                <a:latin typeface="+mn-lt"/>
                <a:ea typeface="+mn-ea"/>
                <a:cs typeface="+mn-cs"/>
              </a:rPr>
              <a:t>Scopus</a:t>
            </a:r>
            <a:r>
              <a:rPr lang="en-US" sz="1200" b="0" i="0" kern="1200" dirty="0" smtClean="0">
                <a:solidFill>
                  <a:schemeClr val="tx1"/>
                </a:solidFill>
                <a:effectLst/>
                <a:latin typeface="+mn-lt"/>
                <a:ea typeface="+mn-ea"/>
                <a:cs typeface="+mn-cs"/>
              </a:rPr>
              <a:t> links with </a:t>
            </a:r>
            <a:r>
              <a:rPr lang="en-US" sz="1200" b="0" i="0" kern="1200" dirty="0" err="1" smtClean="0">
                <a:solidFill>
                  <a:schemeClr val="tx1"/>
                </a:solidFill>
                <a:effectLst/>
                <a:latin typeface="+mn-lt"/>
                <a:ea typeface="+mn-ea"/>
                <a:cs typeface="+mn-cs"/>
              </a:rPr>
              <a:t>Curriculo</a:t>
            </a:r>
            <a:r>
              <a:rPr lang="en-US" sz="1200" b="0" i="0" kern="1200" dirty="0" smtClean="0">
                <a:solidFill>
                  <a:schemeClr val="tx1"/>
                </a:solidFill>
                <a:effectLst/>
                <a:latin typeface="+mn-lt"/>
                <a:ea typeface="+mn-ea"/>
                <a:cs typeface="+mn-cs"/>
              </a:rPr>
              <a:t> Lattes (</a:t>
            </a:r>
            <a:r>
              <a:rPr lang="en-US" sz="1200" b="1" i="0" kern="1200" dirty="0" smtClean="0">
                <a:solidFill>
                  <a:schemeClr val="tx1"/>
                </a:solidFill>
                <a:effectLst/>
                <a:latin typeface="+mn-lt"/>
                <a:ea typeface="+mn-ea"/>
                <a:cs typeface="+mn-cs"/>
              </a:rPr>
              <a:t>CAPES</a:t>
            </a:r>
            <a:r>
              <a:rPr lang="en-US" sz="1200" b="0" i="0" kern="1200" dirty="0" smtClean="0">
                <a:solidFill>
                  <a:schemeClr val="tx1"/>
                </a:solidFill>
                <a:effectLst/>
                <a:latin typeface="+mn-lt"/>
                <a:ea typeface="+mn-ea"/>
                <a:cs typeface="+mn-cs"/>
              </a:rPr>
              <a:t>), Brazil's national research database of research and science résumés, to enhance profiles of Brazilian researchers.</a:t>
            </a:r>
          </a:p>
          <a:p>
            <a:pPr marL="171244" indent="-171244">
              <a:buFont typeface="Arial" panose="020B0604020202020204" pitchFamily="34" charset="0"/>
              <a:buChar char="•"/>
            </a:pPr>
            <a:r>
              <a:rPr lang="en-US" sz="1200" b="0" i="0" kern="1200" baseline="0" dirty="0" smtClean="0">
                <a:solidFill>
                  <a:schemeClr val="tx1"/>
                </a:solidFill>
                <a:effectLst/>
                <a:latin typeface="+mn-lt"/>
                <a:ea typeface="+mn-ea"/>
                <a:cs typeface="+mn-cs"/>
              </a:rPr>
              <a:t>In Russia</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Russian Foundation of Basic Researc</a:t>
            </a:r>
            <a:r>
              <a:rPr lang="en-US" sz="1200" b="0" i="0" kern="1200" dirty="0" smtClean="0">
                <a:solidFill>
                  <a:schemeClr val="tx1"/>
                </a:solidFill>
                <a:effectLst/>
                <a:latin typeface="+mn-lt"/>
                <a:ea typeface="+mn-ea"/>
                <a:cs typeface="+mn-cs"/>
              </a:rPr>
              <a:t>h Chooses Elsevier’s </a:t>
            </a:r>
            <a:r>
              <a:rPr lang="en-US" sz="1200" b="0" i="0" u="sng" kern="1200" dirty="0" smtClean="0">
                <a:solidFill>
                  <a:schemeClr val="tx1"/>
                </a:solidFill>
                <a:effectLst/>
                <a:latin typeface="+mn-lt"/>
                <a:ea typeface="+mn-ea"/>
                <a:cs typeface="+mn-cs"/>
              </a:rPr>
              <a:t>Scopus</a:t>
            </a:r>
            <a:r>
              <a:rPr lang="en-US" sz="1200" b="0" i="0" kern="1200" dirty="0" smtClean="0">
                <a:solidFill>
                  <a:schemeClr val="tx1"/>
                </a:solidFill>
                <a:effectLst/>
                <a:latin typeface="+mn-lt"/>
                <a:ea typeface="+mn-ea"/>
                <a:cs typeface="+mn-cs"/>
              </a:rPr>
              <a:t> to Improve Russia’s Research Ranking Position; </a:t>
            </a:r>
            <a:r>
              <a:rPr lang="en-US" sz="1200" b="1" i="0" kern="1200" dirty="0" smtClean="0">
                <a:solidFill>
                  <a:schemeClr val="tx1"/>
                </a:solidFill>
                <a:effectLst/>
                <a:latin typeface="+mn-lt"/>
                <a:ea typeface="+mn-ea"/>
                <a:cs typeface="+mn-cs"/>
              </a:rPr>
              <a:t>Ural Fed </a:t>
            </a:r>
            <a:r>
              <a:rPr lang="en-US" sz="1200" b="1" i="0" kern="1200" dirty="0" err="1" smtClean="0">
                <a:solidFill>
                  <a:schemeClr val="tx1"/>
                </a:solidFill>
                <a:effectLst/>
                <a:latin typeface="+mn-lt"/>
                <a:ea typeface="+mn-ea"/>
                <a:cs typeface="+mn-cs"/>
              </a:rPr>
              <a:t>Univ</a:t>
            </a:r>
            <a:r>
              <a:rPr lang="en-US" sz="1200" b="0" i="0" kern="1200" dirty="0" smtClean="0">
                <a:solidFill>
                  <a:schemeClr val="tx1"/>
                </a:solidFill>
                <a:effectLst/>
                <a:latin typeface="+mn-lt"/>
                <a:ea typeface="+mn-ea"/>
                <a:cs typeface="+mn-cs"/>
              </a:rPr>
              <a:t> signed</a:t>
            </a:r>
            <a:r>
              <a:rPr lang="en-US" sz="1200" b="0" i="0" kern="1200" baseline="0" dirty="0" smtClean="0">
                <a:solidFill>
                  <a:schemeClr val="tx1"/>
                </a:solidFill>
                <a:effectLst/>
                <a:latin typeface="+mn-lt"/>
                <a:ea typeface="+mn-ea"/>
                <a:cs typeface="+mn-cs"/>
              </a:rPr>
              <a:t> </a:t>
            </a:r>
            <a:r>
              <a:rPr lang="en-US" sz="1200" b="0" i="0" u="sng" kern="1200" baseline="0" dirty="0" smtClean="0">
                <a:solidFill>
                  <a:schemeClr val="tx1"/>
                </a:solidFill>
                <a:effectLst/>
                <a:latin typeface="+mn-lt"/>
                <a:ea typeface="+mn-ea"/>
                <a:cs typeface="+mn-cs"/>
              </a:rPr>
              <a:t>Pure </a:t>
            </a:r>
            <a:r>
              <a:rPr lang="en-US" sz="1200" b="0" i="0" kern="1200" baseline="0" dirty="0" smtClean="0">
                <a:solidFill>
                  <a:schemeClr val="tx1"/>
                </a:solidFill>
                <a:effectLst/>
                <a:latin typeface="+mn-lt"/>
                <a:ea typeface="+mn-ea"/>
                <a:cs typeface="+mn-cs"/>
              </a:rPr>
              <a:t>agreement to i</a:t>
            </a:r>
            <a:r>
              <a:rPr lang="en-US" sz="1200" b="0" i="0" kern="1200" dirty="0" smtClean="0">
                <a:solidFill>
                  <a:schemeClr val="tx1"/>
                </a:solidFill>
                <a:effectLst/>
                <a:latin typeface="+mn-lt"/>
                <a:ea typeface="+mn-ea"/>
                <a:cs typeface="+mn-cs"/>
              </a:rPr>
              <a:t>ncrease the quality and quantity of its research output with the aim of improving its position in the world research rankings. </a:t>
            </a:r>
          </a:p>
          <a:p>
            <a:pPr marL="171244" indent="-171244">
              <a:buFont typeface="Arial" panose="020B0604020202020204" pitchFamily="34" charset="0"/>
              <a:buChar char="•"/>
            </a:pP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Association of Vice-Chancellors of Nigerian Universities (AVCNU) </a:t>
            </a:r>
            <a:r>
              <a:rPr lang="en-US" sz="1200" b="0" i="0" kern="1200" dirty="0" smtClean="0">
                <a:solidFill>
                  <a:schemeClr val="tx1"/>
                </a:solidFill>
                <a:effectLst/>
                <a:latin typeface="+mn-lt"/>
                <a:ea typeface="+mn-ea"/>
                <a:cs typeface="+mn-cs"/>
              </a:rPr>
              <a:t>on behalf of the </a:t>
            </a:r>
            <a:r>
              <a:rPr lang="en-US" sz="1200" b="1" i="0" kern="1200" dirty="0" smtClean="0">
                <a:solidFill>
                  <a:schemeClr val="tx1"/>
                </a:solidFill>
                <a:effectLst/>
                <a:latin typeface="+mn-lt"/>
                <a:ea typeface="+mn-ea"/>
                <a:cs typeface="+mn-cs"/>
              </a:rPr>
              <a:t>Nigerian Government</a:t>
            </a:r>
            <a:r>
              <a:rPr lang="en-US" sz="1200" b="0" i="0" kern="1200" dirty="0" smtClean="0">
                <a:solidFill>
                  <a:schemeClr val="tx1"/>
                </a:solidFill>
                <a:effectLst/>
                <a:latin typeface="+mn-lt"/>
                <a:ea typeface="+mn-ea"/>
                <a:cs typeface="+mn-cs"/>
              </a:rPr>
              <a:t>, signed </a:t>
            </a:r>
            <a:r>
              <a:rPr lang="en-US" sz="1200" b="0" i="0" u="sng" kern="1200" dirty="0" smtClean="0">
                <a:solidFill>
                  <a:schemeClr val="tx1"/>
                </a:solidFill>
                <a:effectLst/>
                <a:latin typeface="+mn-lt"/>
                <a:ea typeface="+mn-ea"/>
                <a:cs typeface="+mn-cs"/>
              </a:rPr>
              <a:t>Scopus</a:t>
            </a:r>
            <a:r>
              <a:rPr lang="en-US" sz="1200" b="0" i="0" kern="1200" baseline="0" dirty="0" smtClean="0">
                <a:solidFill>
                  <a:schemeClr val="tx1"/>
                </a:solidFill>
                <a:effectLst/>
                <a:latin typeface="+mn-lt"/>
                <a:ea typeface="+mn-ea"/>
                <a:cs typeface="+mn-cs"/>
              </a:rPr>
              <a:t> and </a:t>
            </a:r>
            <a:r>
              <a:rPr lang="en-US" sz="1200" b="0" i="0" u="sng" kern="1200" baseline="0" dirty="0" smtClean="0">
                <a:solidFill>
                  <a:schemeClr val="tx1"/>
                </a:solidFill>
                <a:effectLst/>
                <a:latin typeface="+mn-lt"/>
                <a:ea typeface="+mn-ea"/>
                <a:cs typeface="+mn-cs"/>
              </a:rPr>
              <a:t>SciVal </a:t>
            </a:r>
            <a:r>
              <a:rPr lang="en-US" sz="1200" b="0" i="0" kern="1200" baseline="0" dirty="0" smtClean="0">
                <a:solidFill>
                  <a:schemeClr val="tx1"/>
                </a:solidFill>
                <a:effectLst/>
                <a:latin typeface="+mn-lt"/>
                <a:ea typeface="+mn-ea"/>
                <a:cs typeface="+mn-cs"/>
              </a:rPr>
              <a:t>agreement which provides access to </a:t>
            </a:r>
            <a:r>
              <a:rPr lang="en-US" sz="1200" b="0" i="0" kern="1200" dirty="0" smtClean="0">
                <a:solidFill>
                  <a:schemeClr val="tx1"/>
                </a:solidFill>
                <a:effectLst/>
                <a:latin typeface="+mn-lt"/>
                <a:ea typeface="+mn-ea"/>
                <a:cs typeface="+mn-cs"/>
              </a:rPr>
              <a:t>79 government funded academic</a:t>
            </a:r>
            <a:r>
              <a:rPr lang="en-US" sz="1200" b="0" i="0" kern="1200" baseline="0" dirty="0" smtClean="0">
                <a:solidFill>
                  <a:schemeClr val="tx1"/>
                </a:solidFill>
                <a:effectLst/>
                <a:latin typeface="+mn-lt"/>
                <a:ea typeface="+mn-ea"/>
                <a:cs typeface="+mn-cs"/>
              </a:rPr>
              <a:t> institutes to </a:t>
            </a:r>
            <a:r>
              <a:rPr lang="en-US" sz="1200" b="0" i="0" kern="1200" dirty="0" smtClean="0">
                <a:solidFill>
                  <a:schemeClr val="tx1"/>
                </a:solidFill>
                <a:effectLst/>
                <a:latin typeface="+mn-lt"/>
                <a:ea typeface="+mn-ea"/>
                <a:cs typeface="+mn-cs"/>
              </a:rPr>
              <a:t>measure the quality and impact of research, and to gain insights on how to raise Nigeria’s visibility within the global scientific landscape. </a:t>
            </a:r>
          </a:p>
          <a:p>
            <a:pPr marL="171244" indent="-171244">
              <a:buFont typeface="Arial" panose="020B0604020202020204" pitchFamily="34" charset="0"/>
              <a:buChar char="•"/>
            </a:pPr>
            <a:r>
              <a:rPr lang="en-US" b="1" dirty="0" smtClean="0"/>
              <a:t>Kiel </a:t>
            </a:r>
            <a:r>
              <a:rPr lang="en-US" b="1" dirty="0"/>
              <a:t>University </a:t>
            </a:r>
            <a:r>
              <a:rPr lang="en-US" dirty="0" smtClean="0"/>
              <a:t>use </a:t>
            </a:r>
            <a:r>
              <a:rPr lang="en-US" u="sng" dirty="0" smtClean="0"/>
              <a:t>SciVal </a:t>
            </a:r>
            <a:r>
              <a:rPr lang="en-US" dirty="0" smtClean="0"/>
              <a:t>to </a:t>
            </a:r>
            <a:r>
              <a:rPr lang="en-US" dirty="0"/>
              <a:t>enhance its research strength by bolstering its four principal areas of excellence in research through increasing collaboration with  like-minded universities around the world and ensuring recruitment and retention of key </a:t>
            </a:r>
            <a:r>
              <a:rPr lang="en-US" dirty="0" smtClean="0"/>
              <a:t>researchers.</a:t>
            </a:r>
            <a:endParaRPr lang="en-US" dirty="0"/>
          </a:p>
          <a:p>
            <a:pPr marL="171244" indent="-171244">
              <a:buFont typeface="Arial" panose="020B0604020202020204" pitchFamily="34" charset="0"/>
              <a:buChar char="•"/>
            </a:pPr>
            <a:r>
              <a:rPr lang="en-US" b="1" dirty="0"/>
              <a:t>Keio University </a:t>
            </a:r>
            <a:r>
              <a:rPr lang="en-US" dirty="0" smtClean="0"/>
              <a:t>used </a:t>
            </a:r>
            <a:r>
              <a:rPr lang="en-US" u="sng" dirty="0" smtClean="0"/>
              <a:t>SciVal </a:t>
            </a:r>
            <a:r>
              <a:rPr lang="en-US" dirty="0" smtClean="0"/>
              <a:t>and </a:t>
            </a:r>
            <a:r>
              <a:rPr lang="en-US" u="sng" dirty="0" smtClean="0"/>
              <a:t>Pure hosted</a:t>
            </a:r>
            <a:r>
              <a:rPr lang="en-US" u="sng" baseline="0" dirty="0" smtClean="0"/>
              <a:t> edition </a:t>
            </a:r>
            <a:r>
              <a:rPr lang="en-US" dirty="0" smtClean="0"/>
              <a:t>to </a:t>
            </a:r>
            <a:r>
              <a:rPr lang="en-US" dirty="0"/>
              <a:t>build on its core research strengths. Together with Elsevier, Keio University launched a research expansion project to identify investigators who could serve as catalysts to increase multidisciplinary collaboration, and to seek new research areas. </a:t>
            </a:r>
            <a:endParaRPr lang="en-US" dirty="0" smtClean="0"/>
          </a:p>
          <a:p>
            <a:pPr marL="171244" indent="-171244">
              <a:buFont typeface="Arial" panose="020B0604020202020204" pitchFamily="34" charset="0"/>
              <a:buChar char="•"/>
            </a:pPr>
            <a:r>
              <a:rPr lang="en-US" b="1" dirty="0" smtClean="0"/>
              <a:t>Nanyang Technological</a:t>
            </a:r>
            <a:r>
              <a:rPr lang="en-US" b="1" baseline="0" dirty="0" smtClean="0"/>
              <a:t> University</a:t>
            </a:r>
            <a:r>
              <a:rPr lang="en-US" baseline="0" dirty="0" smtClean="0"/>
              <a:t> use </a:t>
            </a:r>
            <a:r>
              <a:rPr lang="en-US" u="sng" baseline="0" dirty="0" smtClean="0"/>
              <a:t>SciVal</a:t>
            </a:r>
            <a:r>
              <a:rPr lang="en-US" baseline="0" dirty="0" smtClean="0"/>
              <a:t> and </a:t>
            </a:r>
            <a:r>
              <a:rPr lang="en-US" u="sng" baseline="0" dirty="0" smtClean="0"/>
              <a:t>Pure hosted </a:t>
            </a:r>
            <a:r>
              <a:rPr lang="en-US" baseline="0" dirty="0" smtClean="0"/>
              <a:t>to analyze their research and build strategy to improve their university ranking and their strong position in research and education.</a:t>
            </a:r>
          </a:p>
          <a:p>
            <a:pPr marL="171244" indent="-171244">
              <a:buFont typeface="Arial" panose="020B0604020202020204" pitchFamily="34" charset="0"/>
              <a:buChar char="•"/>
            </a:pPr>
            <a:r>
              <a:rPr lang="en-US" sz="1200" b="1" kern="1200" dirty="0" smtClean="0">
                <a:solidFill>
                  <a:schemeClr val="tx1"/>
                </a:solidFill>
                <a:effectLst/>
                <a:latin typeface="+mn-lt"/>
                <a:ea typeface="+mn-ea"/>
                <a:cs typeface="+mn-cs"/>
              </a:rPr>
              <a:t>Peking U</a:t>
            </a:r>
            <a:r>
              <a:rPr lang="en-US" sz="1200" kern="1200" dirty="0" smtClean="0">
                <a:solidFill>
                  <a:schemeClr val="tx1"/>
                </a:solidFill>
                <a:effectLst/>
                <a:latin typeface="+mn-lt"/>
                <a:ea typeface="+mn-ea"/>
                <a:cs typeface="+mn-cs"/>
              </a:rPr>
              <a:t> research office use </a:t>
            </a:r>
            <a:r>
              <a:rPr lang="en-US" sz="1200" u="sng" kern="1200" dirty="0" smtClean="0">
                <a:solidFill>
                  <a:schemeClr val="tx1"/>
                </a:solidFill>
                <a:effectLst/>
                <a:latin typeface="+mn-lt"/>
                <a:ea typeface="+mn-ea"/>
                <a:cs typeface="+mn-cs"/>
              </a:rPr>
              <a:t>SciVal Funding </a:t>
            </a:r>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Pure hosted</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SciVal Funding is used by students to explore scholarship and exchange opportunities, by researchers to learn past awards and to seek new ones outside of China which they can apply for, and for research managers to t</a:t>
            </a:r>
            <a:r>
              <a:rPr lang="en-US" sz="1200" kern="1200" dirty="0" smtClean="0">
                <a:solidFill>
                  <a:schemeClr val="tx1"/>
                </a:solidFill>
                <a:effectLst/>
                <a:latin typeface="+mn-lt"/>
                <a:ea typeface="+mn-ea"/>
                <a:cs typeface="+mn-cs"/>
              </a:rPr>
              <a:t>rack and analyze the recent trend of international research funding.</a:t>
            </a:r>
          </a:p>
          <a:p>
            <a:pPr marL="171244" indent="-171244">
              <a:buFont typeface="Arial" panose="020B0604020202020204" pitchFamily="34" charset="0"/>
              <a:buChar char="•"/>
            </a:pPr>
            <a:r>
              <a:rPr lang="en-US" sz="1200" b="1" kern="1200" dirty="0" err="1" smtClean="0">
                <a:solidFill>
                  <a:schemeClr val="tx1"/>
                </a:solidFill>
                <a:effectLst/>
                <a:latin typeface="+mn-lt"/>
                <a:ea typeface="+mn-ea"/>
                <a:cs typeface="+mn-cs"/>
              </a:rPr>
              <a:t>Gazi</a:t>
            </a:r>
            <a:r>
              <a:rPr lang="en-US" sz="1200" b="1" kern="1200" dirty="0" smtClean="0">
                <a:solidFill>
                  <a:schemeClr val="tx1"/>
                </a:solidFill>
                <a:effectLst/>
                <a:latin typeface="+mn-lt"/>
                <a:ea typeface="+mn-ea"/>
                <a:cs typeface="+mn-cs"/>
              </a:rPr>
              <a:t> University </a:t>
            </a:r>
            <a:r>
              <a:rPr lang="en-US" sz="1200" kern="1200" dirty="0" smtClean="0">
                <a:solidFill>
                  <a:schemeClr val="tx1"/>
                </a:solidFill>
                <a:effectLst/>
                <a:latin typeface="+mn-lt"/>
                <a:ea typeface="+mn-ea"/>
                <a:cs typeface="+mn-cs"/>
              </a:rPr>
              <a:t>promote university-wide</a:t>
            </a:r>
            <a:r>
              <a:rPr lang="en-US" sz="1200" kern="1200" baseline="0" dirty="0" smtClean="0">
                <a:solidFill>
                  <a:schemeClr val="tx1"/>
                </a:solidFill>
                <a:effectLst/>
                <a:latin typeface="+mn-lt"/>
                <a:ea typeface="+mn-ea"/>
                <a:cs typeface="+mn-cs"/>
              </a:rPr>
              <a:t> access of </a:t>
            </a:r>
            <a:r>
              <a:rPr lang="en-US" sz="1200" u="sng" kern="1200" baseline="0" dirty="0" smtClean="0">
                <a:solidFill>
                  <a:schemeClr val="tx1"/>
                </a:solidFill>
                <a:effectLst/>
                <a:latin typeface="+mn-lt"/>
                <a:ea typeface="+mn-ea"/>
                <a:cs typeface="+mn-cs"/>
              </a:rPr>
              <a:t>SciVal</a:t>
            </a:r>
            <a:r>
              <a:rPr lang="en-US" sz="1200" kern="1200" baseline="0" dirty="0" smtClean="0">
                <a:solidFill>
                  <a:schemeClr val="tx1"/>
                </a:solidFill>
                <a:effectLst/>
                <a:latin typeface="+mn-lt"/>
                <a:ea typeface="+mn-ea"/>
                <a:cs typeface="+mn-cs"/>
              </a:rPr>
              <a:t> to improve science infrastructures for researchers, and encourage them to track trends and analyze their research performance to contribute to the country and the world of science.</a:t>
            </a:r>
          </a:p>
          <a:p>
            <a:pPr marL="171244" indent="-171244">
              <a:buFont typeface="Arial" panose="020B0604020202020204" pitchFamily="34" charset="0"/>
              <a:buChar char="•"/>
            </a:pPr>
            <a:r>
              <a:rPr lang="en-US" sz="1200" kern="1200" dirty="0" smtClean="0">
                <a:solidFill>
                  <a:schemeClr val="tx1"/>
                </a:solidFill>
                <a:effectLst/>
                <a:latin typeface="+mn-lt"/>
                <a:ea typeface="+mn-ea"/>
                <a:cs typeface="+mn-cs"/>
              </a:rPr>
              <a:t>There are local board</a:t>
            </a:r>
            <a:r>
              <a:rPr lang="en-US" sz="1200" kern="1200" baseline="0" dirty="0" smtClean="0">
                <a:solidFill>
                  <a:schemeClr val="tx1"/>
                </a:solidFill>
                <a:effectLst/>
                <a:latin typeface="+mn-lt"/>
                <a:ea typeface="+mn-ea"/>
                <a:cs typeface="+mn-cs"/>
              </a:rPr>
              <a:t> for Scopus in Korea and Thailand know as:</a:t>
            </a:r>
            <a:r>
              <a:rPr lang="en-US" sz="1200" kern="1200" dirty="0" smtClean="0">
                <a:solidFill>
                  <a:schemeClr val="tx1"/>
                </a:solidFill>
                <a:effectLst/>
                <a:latin typeface="+mn-lt"/>
                <a:ea typeface="+mn-ea"/>
                <a:cs typeface="+mn-cs"/>
              </a:rPr>
              <a:t> Expert Content Selection &amp; Advisory Committee of Korea (ECSAC-Korea)</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ECSAC-Thailand.</a:t>
            </a:r>
          </a:p>
          <a:p>
            <a:pPr marL="171244" indent="-171244">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Join the world’s leading universities, research institutes, funders and policymakers who rely on Elsevier Research Intelligence to solve problems and expand capabilities to advance their research excellence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Research</a:t>
            </a:r>
            <a:r>
              <a:rPr lang="en-US" baseline="0" dirty="0" smtClean="0">
                <a:effectLst/>
              </a:rPr>
              <a:t> institution: </a:t>
            </a:r>
            <a:r>
              <a:rPr lang="en-US" dirty="0" smtClean="0">
                <a:effectLst/>
              </a:rPr>
              <a:t>We provide a comprehensive portfolio of research management solutions designed to provide a sharp, panoramic view of your institution’s research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Founders: </a:t>
            </a:r>
            <a:r>
              <a:rPr lang="en-US" dirty="0" smtClean="0">
                <a:effectLst/>
              </a:rPr>
              <a:t>We can help funders assess the effectiveness of the research projects they fund, find reviewers and identify trends across key research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hlinkClick r:id="rId3"/>
              </a:rPr>
              <a:t>Policy-Makers</a:t>
            </a:r>
            <a:r>
              <a:rPr lang="en-US" b="1" dirty="0" smtClean="0">
                <a:effectLst/>
              </a:rPr>
              <a:t>: </a:t>
            </a:r>
            <a:r>
              <a:rPr lang="en-US" dirty="0" smtClean="0">
                <a:effectLst/>
              </a:rPr>
              <a:t>We provide the tools to help you assess research performance and collaboration trends, determine the effectiveness of research policies and showcase research excellence.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effectLst/>
            </a:endParaRPr>
          </a:p>
          <a:p>
            <a:pPr marL="171244" indent="-171244">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5EFE610F-2DAE-4D69-A568-EF052ED2AD7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0419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08C26-DA07-4FB6-8C73-F3890EB9C40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8683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11</a:t>
            </a:fld>
            <a:endParaRPr lang="en-US"/>
          </a:p>
        </p:txBody>
      </p:sp>
    </p:spTree>
    <p:extLst>
      <p:ext uri="{BB962C8B-B14F-4D97-AF65-F5344CB8AC3E}">
        <p14:creationId xmlns:p14="http://schemas.microsoft.com/office/powerpoint/2010/main" val="113544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Scopus</a:t>
            </a:r>
            <a:r>
              <a:rPr lang="zh-CN" altLang="en-US" dirty="0" smtClean="0"/>
              <a:t>包括</a:t>
            </a:r>
            <a:r>
              <a:rPr lang="en-US" altLang="zh-CN" dirty="0" smtClean="0"/>
              <a:t>journals</a:t>
            </a:r>
            <a:r>
              <a:rPr lang="zh-CN" altLang="en-US" dirty="0" smtClean="0"/>
              <a:t>， </a:t>
            </a:r>
            <a:r>
              <a:rPr lang="en-US" altLang="zh-CN" dirty="0" smtClean="0"/>
              <a:t>conferences, Books,</a:t>
            </a:r>
            <a:r>
              <a:rPr lang="zh-CN" altLang="en-US" dirty="0" smtClean="0"/>
              <a:t>和</a:t>
            </a:r>
            <a:r>
              <a:rPr lang="en-US" altLang="zh-CN" dirty="0" smtClean="0"/>
              <a:t>patents</a:t>
            </a:r>
            <a:r>
              <a:rPr lang="zh-CN" altLang="en-US" dirty="0" smtClean="0"/>
              <a:t>。</a:t>
            </a:r>
            <a:endParaRPr lang="en-US" altLang="zh-CN"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dirty="0" smtClean="0"/>
              <a:t>另外我们在三个方面具有卓越的优势：包含</a:t>
            </a:r>
            <a:r>
              <a:rPr lang="en-US" altLang="zh-CN" dirty="0" smtClean="0"/>
              <a:t>EI</a:t>
            </a:r>
            <a:r>
              <a:rPr lang="zh-CN" altLang="en-US" dirty="0" smtClean="0"/>
              <a:t>的全部内容，比如在</a:t>
            </a:r>
            <a:r>
              <a:rPr lang="en-US" altLang="zh-CN" dirty="0" smtClean="0"/>
              <a:t>Engineering </a:t>
            </a:r>
            <a:r>
              <a:rPr lang="zh-CN" altLang="en-US" dirty="0" smtClean="0"/>
              <a:t>方面的收录的内容比其他竞争对手多</a:t>
            </a:r>
            <a:r>
              <a:rPr lang="en-US" altLang="zh-CN" dirty="0" smtClean="0"/>
              <a:t>70%</a:t>
            </a:r>
            <a:r>
              <a:rPr lang="zh-CN" altLang="en-US" dirty="0" smtClean="0"/>
              <a:t>的内容，</a:t>
            </a:r>
            <a:r>
              <a:rPr lang="en-US" altLang="zh-CN" dirty="0" smtClean="0"/>
              <a:t>computer science</a:t>
            </a:r>
            <a:r>
              <a:rPr lang="zh-CN" altLang="en-US" dirty="0" smtClean="0"/>
              <a:t>方面，</a:t>
            </a:r>
            <a:r>
              <a:rPr lang="en-US" altLang="zh-CN" dirty="0" smtClean="0"/>
              <a:t>Scopus</a:t>
            </a:r>
            <a:r>
              <a:rPr lang="zh-CN" altLang="en-US" dirty="0" smtClean="0"/>
              <a:t>总共收录了</a:t>
            </a:r>
            <a:r>
              <a:rPr lang="en-US" altLang="zh-CN" dirty="0" smtClean="0"/>
              <a:t>1639</a:t>
            </a:r>
            <a:r>
              <a:rPr lang="zh-CN" altLang="en-US" dirty="0" smtClean="0"/>
              <a:t>种</a:t>
            </a:r>
            <a:r>
              <a:rPr lang="en-US" altLang="zh-CN" dirty="0" smtClean="0"/>
              <a:t>title</a:t>
            </a:r>
            <a:r>
              <a:rPr lang="zh-CN" altLang="en-US" dirty="0" smtClean="0"/>
              <a:t>的期刊，其中</a:t>
            </a:r>
            <a:r>
              <a:rPr lang="en-US" altLang="zh-CN" dirty="0" smtClean="0"/>
              <a:t>1523</a:t>
            </a:r>
            <a:r>
              <a:rPr lang="zh-CN" altLang="en-US" dirty="0" smtClean="0"/>
              <a:t>种是</a:t>
            </a:r>
            <a:r>
              <a:rPr lang="en-US" altLang="zh-CN" dirty="0" smtClean="0"/>
              <a:t>Scopus</a:t>
            </a:r>
            <a:r>
              <a:rPr lang="zh-CN" altLang="en-US" dirty="0" smtClean="0"/>
              <a:t>数据库独有的，其中</a:t>
            </a:r>
            <a:r>
              <a:rPr lang="en-US" altLang="zh-CN" dirty="0" smtClean="0"/>
              <a:t>15</a:t>
            </a:r>
            <a:r>
              <a:rPr kumimoji="0" lang="en-US" sz="1200" b="0" i="0" u="none" strike="noStrike" kern="0" cap="none" spc="0" normalizeH="0" baseline="0" noProof="0" dirty="0" smtClean="0">
                <a:ln>
                  <a:noFill/>
                </a:ln>
                <a:solidFill>
                  <a:srgbClr val="205867"/>
                </a:solidFill>
                <a:effectLst/>
                <a:uLnTx/>
                <a:uFillTx/>
                <a:latin typeface="Arial" pitchFamily="34" charset="0"/>
                <a:cs typeface="Arial" pitchFamily="34" charset="0"/>
              </a:rPr>
              <a:t>86%(58/67) of rank 1 conferences covered by Scopus </a:t>
            </a:r>
            <a:r>
              <a:rPr kumimoji="0" lang="zh-CN" altLang="en-US" sz="1200" b="0" i="0" u="none" strike="noStrike" kern="0" cap="none" spc="0" normalizeH="0" baseline="0" noProof="0" dirty="0" smtClean="0">
                <a:ln>
                  <a:noFill/>
                </a:ln>
                <a:solidFill>
                  <a:srgbClr val="205867"/>
                </a:solidFill>
                <a:effectLst/>
                <a:uLnTx/>
                <a:uFillTx/>
                <a:latin typeface="Arial" pitchFamily="34" charset="0"/>
                <a:cs typeface="Arial" pitchFamily="34" charset="0"/>
              </a:rPr>
              <a:t>，</a:t>
            </a:r>
            <a:r>
              <a:rPr kumimoji="0" lang="en-US" altLang="zh-CN" sz="1200" b="0" i="0" u="none" strike="noStrike" kern="0" cap="none" spc="0" normalizeH="0" baseline="0" noProof="0" dirty="0" smtClean="0">
                <a:ln>
                  <a:noFill/>
                </a:ln>
                <a:solidFill>
                  <a:srgbClr val="205867"/>
                </a:solidFill>
                <a:effectLst/>
                <a:uLnTx/>
                <a:uFillTx/>
                <a:latin typeface="Arial" pitchFamily="34" charset="0"/>
                <a:cs typeface="Arial" pitchFamily="34" charset="0"/>
              </a:rPr>
              <a:t>business management</a:t>
            </a:r>
            <a:r>
              <a:rPr kumimoji="0" lang="zh-CN" altLang="en-US" sz="1200" b="0" i="0" u="none" strike="noStrike" kern="0" cap="none" spc="0" normalizeH="0" baseline="0" noProof="0" dirty="0" smtClean="0">
                <a:ln>
                  <a:noFill/>
                </a:ln>
                <a:solidFill>
                  <a:srgbClr val="205867"/>
                </a:solidFill>
                <a:effectLst/>
                <a:uLnTx/>
                <a:uFillTx/>
                <a:latin typeface="Arial" pitchFamily="34" charset="0"/>
                <a:cs typeface="Arial" pitchFamily="34" charset="0"/>
              </a:rPr>
              <a:t>方面的收录比其他同行多出</a:t>
            </a:r>
            <a:r>
              <a:rPr kumimoji="0" lang="en-US" altLang="zh-CN" sz="1200" b="0" i="0" u="none" strike="noStrike" kern="0" cap="none" spc="0" normalizeH="0" baseline="0" noProof="0" dirty="0" smtClean="0">
                <a:ln>
                  <a:noFill/>
                </a:ln>
                <a:solidFill>
                  <a:srgbClr val="205867"/>
                </a:solidFill>
                <a:effectLst/>
                <a:uLnTx/>
                <a:uFillTx/>
                <a:latin typeface="Arial" pitchFamily="34" charset="0"/>
                <a:cs typeface="Arial" pitchFamily="34" charset="0"/>
              </a:rPr>
              <a:t>80%</a:t>
            </a:r>
            <a:r>
              <a:rPr kumimoji="0" lang="zh-CN" altLang="en-US" sz="1200" b="0" i="0" u="none" strike="noStrike" kern="0" cap="none" spc="0" normalizeH="0" baseline="0" noProof="0" dirty="0" smtClean="0">
                <a:ln>
                  <a:noFill/>
                </a:ln>
                <a:solidFill>
                  <a:srgbClr val="205867"/>
                </a:solidFill>
                <a:effectLst/>
                <a:uLnTx/>
                <a:uFillTx/>
                <a:latin typeface="Arial" pitchFamily="34" charset="0"/>
                <a:cs typeface="Arial" pitchFamily="34" charset="0"/>
              </a:rPr>
              <a:t>的期刊收录，金融时报采用</a:t>
            </a:r>
            <a:r>
              <a:rPr kumimoji="0" lang="en-US" altLang="zh-CN" sz="1200" b="0" i="0" u="none" strike="noStrike" kern="0" cap="none" spc="0" normalizeH="0" baseline="0" noProof="0" dirty="0" smtClean="0">
                <a:ln>
                  <a:noFill/>
                </a:ln>
                <a:solidFill>
                  <a:srgbClr val="205867"/>
                </a:solidFill>
                <a:effectLst/>
                <a:uLnTx/>
                <a:uFillTx/>
                <a:latin typeface="Arial" pitchFamily="34" charset="0"/>
                <a:cs typeface="Arial" pitchFamily="34" charset="0"/>
              </a:rPr>
              <a:t>Scopus</a:t>
            </a:r>
            <a:r>
              <a:rPr kumimoji="0" lang="zh-CN" altLang="en-US" sz="1200" b="0" i="0" u="none" strike="noStrike" kern="0" cap="none" spc="0" normalizeH="0" baseline="0" noProof="0" dirty="0" smtClean="0">
                <a:ln>
                  <a:noFill/>
                </a:ln>
                <a:solidFill>
                  <a:srgbClr val="205867"/>
                </a:solidFill>
                <a:effectLst/>
                <a:uLnTx/>
                <a:uFillTx/>
                <a:latin typeface="Arial" pitchFamily="34" charset="0"/>
                <a:cs typeface="Arial" pitchFamily="34" charset="0"/>
              </a:rPr>
              <a:t>的数据进行全球的</a:t>
            </a:r>
            <a:r>
              <a:rPr kumimoji="0" lang="en-US" altLang="zh-CN" sz="1200" b="0" i="0" u="none" strike="noStrike" kern="0" cap="none" spc="0" normalizeH="0" baseline="0" noProof="0" dirty="0" smtClean="0">
                <a:ln>
                  <a:noFill/>
                </a:ln>
                <a:solidFill>
                  <a:srgbClr val="205867"/>
                </a:solidFill>
                <a:effectLst/>
                <a:uLnTx/>
                <a:uFillTx/>
                <a:latin typeface="Arial" pitchFamily="34" charset="0"/>
                <a:cs typeface="Arial" pitchFamily="34" charset="0"/>
              </a:rPr>
              <a:t>MBA</a:t>
            </a:r>
            <a:r>
              <a:rPr kumimoji="0" lang="zh-CN" altLang="en-US" sz="1200" b="0" i="0" u="none" strike="noStrike" kern="0" cap="none" spc="0" normalizeH="0" baseline="0" noProof="0" dirty="0" smtClean="0">
                <a:ln>
                  <a:noFill/>
                </a:ln>
                <a:solidFill>
                  <a:srgbClr val="205867"/>
                </a:solidFill>
                <a:effectLst/>
                <a:uLnTx/>
                <a:uFillTx/>
                <a:latin typeface="Arial" pitchFamily="34" charset="0"/>
                <a:cs typeface="Arial" pitchFamily="34" charset="0"/>
              </a:rPr>
              <a:t>高校排名。</a:t>
            </a:r>
            <a:endParaRPr kumimoji="0" lang="en-US" sz="1200" b="0" i="0" u="none" strike="noStrike" kern="0" cap="none" spc="0" normalizeH="0" baseline="0" noProof="0" dirty="0" smtClean="0">
              <a:ln>
                <a:noFill/>
              </a:ln>
              <a:solidFill>
                <a:srgbClr val="205867"/>
              </a:solidFill>
              <a:effectLst/>
              <a:uLnTx/>
              <a:uFillTx/>
              <a:latin typeface="Arial" pitchFamily="34" charset="0"/>
              <a:cs typeface="Arial" pitchFamily="34" charset="0"/>
            </a:endParaRPr>
          </a:p>
          <a:p>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97708C26-DA07-4FB6-8C73-F3890EB9C40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739942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6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8625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Rectangle 10"/>
          <p:cNvSpPr/>
          <p:nvPr/>
        </p:nvSpPr>
        <p:spPr>
          <a:xfrm>
            <a:off x="6916738" y="1214438"/>
            <a:ext cx="2228850" cy="4837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5"/>
          <p:cNvPicPr>
            <a:picLocks noChangeAspect="1"/>
          </p:cNvPicPr>
          <p:nvPr/>
        </p:nvPicPr>
        <p:blipFill>
          <a:blip r:embed="rId2"/>
          <a:srcRect/>
          <a:stretch>
            <a:fillRect/>
          </a:stretch>
        </p:blipFill>
        <p:spPr bwMode="auto">
          <a:xfrm>
            <a:off x="6821488" y="1333500"/>
            <a:ext cx="2303462" cy="5097463"/>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6932613" y="1214438"/>
            <a:ext cx="2209800" cy="4837112"/>
          </a:xfrm>
          <a:prstGeom prst="rect">
            <a:avLst/>
          </a:prstGeom>
          <a:noFill/>
          <a:ln w="9525">
            <a:noFill/>
            <a:miter lim="800000"/>
            <a:headEnd/>
            <a:tailEnd/>
          </a:ln>
        </p:spPr>
      </p:pic>
      <p:sp>
        <p:nvSpPr>
          <p:cNvPr id="9" name="Rectangle 17"/>
          <p:cNvSpPr/>
          <p:nvPr/>
        </p:nvSpPr>
        <p:spPr>
          <a:xfrm>
            <a:off x="6842125" y="1214438"/>
            <a:ext cx="230346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1" name="Picture 3" descr="Elsevier_W_Research_Information_1b_aw.eps"/>
          <p:cNvPicPr>
            <a:picLocks/>
          </p:cNvPicPr>
          <p:nvPr/>
        </p:nvPicPr>
        <p:blipFill>
          <a:blip r:embed="rId4"/>
          <a:srcRect/>
          <a:stretch>
            <a:fillRect/>
          </a:stretch>
        </p:blipFill>
        <p:spPr bwMode="auto">
          <a:xfrm>
            <a:off x="7429500" y="2659063"/>
            <a:ext cx="1717675" cy="1716087"/>
          </a:xfrm>
          <a:prstGeom prst="rect">
            <a:avLst/>
          </a:prstGeom>
          <a:noFill/>
          <a:ln w="9525">
            <a:noFill/>
            <a:miter lim="800000"/>
            <a:headEnd/>
            <a:tailEnd/>
          </a:ln>
        </p:spPr>
      </p:pic>
      <p:sp>
        <p:nvSpPr>
          <p:cNvPr id="12" name="Rectangle 12"/>
          <p:cNvSpPr/>
          <p:nvPr/>
        </p:nvSpPr>
        <p:spPr>
          <a:xfrm>
            <a:off x="-19050" y="266065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3" name="Picture 11"/>
          <p:cNvPicPr>
            <a:picLocks noChangeAspect="1"/>
          </p:cNvPicPr>
          <p:nvPr/>
        </p:nvPicPr>
        <p:blipFill>
          <a:blip r:embed="rId5"/>
          <a:srcRect/>
          <a:stretch>
            <a:fillRect/>
          </a:stretch>
        </p:blipFill>
        <p:spPr bwMode="auto">
          <a:xfrm>
            <a:off x="7432675" y="2659063"/>
            <a:ext cx="1714500" cy="1714500"/>
          </a:xfrm>
          <a:prstGeom prst="rect">
            <a:avLst/>
          </a:prstGeom>
          <a:noFill/>
          <a:ln w="9525">
            <a:noFill/>
            <a:miter lim="800000"/>
            <a:headEnd/>
            <a:tailEnd/>
          </a:ln>
        </p:spPr>
      </p:pic>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a:srcRect/>
          <a:stretch>
            <a:fillRect/>
          </a:stretch>
        </p:blipFill>
        <p:spPr bwMode="auto">
          <a:xfrm>
            <a:off x="419100" y="2185988"/>
            <a:ext cx="3452813" cy="265112"/>
          </a:xfrm>
          <a:prstGeom prst="rect">
            <a:avLst/>
          </a:prstGeom>
          <a:noFill/>
          <a:ln w="9525">
            <a:noFill/>
            <a:miter lim="800000"/>
            <a:headEnd/>
            <a:tailEnd/>
          </a:ln>
        </p:spPr>
      </p:pic>
      <p:sp>
        <p:nvSpPr>
          <p:cNvPr id="16" name="Rectangle 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7" name="Picture 13"/>
          <p:cNvPicPr>
            <a:picLocks noChangeAspect="1"/>
          </p:cNvPicPr>
          <p:nvPr/>
        </p:nvPicPr>
        <p:blipFill>
          <a:blip r:embed="rId7"/>
          <a:srcRect/>
          <a:stretch>
            <a:fillRect/>
          </a:stretch>
        </p:blipFill>
        <p:spPr bwMode="auto">
          <a:xfrm>
            <a:off x="7318375" y="6437313"/>
            <a:ext cx="1574800" cy="160337"/>
          </a:xfrm>
          <a:prstGeom prst="rect">
            <a:avLst/>
          </a:prstGeom>
          <a:noFill/>
          <a:ln w="9525">
            <a:noFill/>
            <a:miter lim="800000"/>
            <a:headEnd/>
            <a:tailEnd/>
          </a:ln>
        </p:spPr>
      </p:pic>
      <p:pic>
        <p:nvPicPr>
          <p:cNvPr id="1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a:srcRect/>
          <a:stretch>
            <a:fillRect/>
          </a:stretch>
        </p:blipFill>
        <p:spPr bwMode="auto">
          <a:xfrm>
            <a:off x="8170863" y="223838"/>
            <a:ext cx="649287" cy="715962"/>
          </a:xfrm>
          <a:prstGeom prst="rect">
            <a:avLst/>
          </a:prstGeom>
          <a:noFill/>
          <a:ln w="9525">
            <a:noFill/>
            <a:miter lim="800000"/>
            <a:headEnd/>
            <a:tailEnd/>
          </a:ln>
        </p:spPr>
      </p:pic>
      <p:sp>
        <p:nvSpPr>
          <p:cNvPr id="8" name="Text Placeholder 7"/>
          <p:cNvSpPr>
            <a:spLocks noGrp="1"/>
          </p:cNvSpPr>
          <p:nvPr>
            <p:ph type="body" sz="quarter" idx="17"/>
          </p:nvPr>
        </p:nvSpPr>
        <p:spPr>
          <a:xfrm>
            <a:off x="257175" y="4709826"/>
            <a:ext cx="5483225" cy="527050"/>
          </a:xfrm>
          <a:prstGeom prst="rect">
            <a:avLst/>
          </a:prstGeom>
        </p:spPr>
        <p:txBody>
          <a:bodyPr>
            <a:normAutofit/>
          </a:bodyPr>
          <a:lstStyle>
            <a:lvl1pPr marL="0" indent="0">
              <a:buNone/>
              <a:defRPr sz="2000"/>
            </a:lvl1pPr>
          </a:lstStyle>
          <a:p>
            <a:pPr lvl="0"/>
            <a:r>
              <a:rPr lang="zh-CN" altLang="en-US" smtClean="0"/>
              <a:t>单击此处编辑母版文本样式</a:t>
            </a:r>
          </a:p>
        </p:txBody>
      </p:sp>
      <p:sp>
        <p:nvSpPr>
          <p:cNvPr id="15" name="Title 1"/>
          <p:cNvSpPr>
            <a:spLocks noGrp="1"/>
          </p:cNvSpPr>
          <p:nvPr>
            <p:ph type="ctrTitle"/>
          </p:nvPr>
        </p:nvSpPr>
        <p:spPr>
          <a:xfrm>
            <a:off x="257174" y="2781300"/>
            <a:ext cx="7032625" cy="1470025"/>
          </a:xfrm>
          <a:prstGeom prst="rect">
            <a:avLst/>
          </a:prstGeo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8"/>
          </p:nvPr>
        </p:nvSpPr>
        <p:spPr>
          <a:xfrm>
            <a:off x="257175" y="5303344"/>
            <a:ext cx="3508375" cy="440748"/>
          </a:xfrm>
          <a:prstGeom prst="rect">
            <a:avLst/>
          </a:prstGeom>
        </p:spPr>
        <p:txBody>
          <a:bodyPr/>
          <a:lstStyle>
            <a:lvl1pPr marL="0" indent="0">
              <a:buNone/>
              <a:defRPr sz="1400" b="0"/>
            </a:lvl1pPr>
          </a:lstStyle>
          <a:p>
            <a:pPr lvl="0"/>
            <a:r>
              <a:rPr lang="zh-CN" altLang="en-US" smtClean="0"/>
              <a:t>单击此处编辑母版文本样式</a:t>
            </a:r>
          </a:p>
        </p:txBody>
      </p:sp>
    </p:spTree>
    <p:extLst>
      <p:ext uri="{BB962C8B-B14F-4D97-AF65-F5344CB8AC3E}">
        <p14:creationId xmlns:p14="http://schemas.microsoft.com/office/powerpoint/2010/main" val="3609221268"/>
      </p:ext>
    </p:extLst>
  </p:cSld>
  <p:clrMapOvr>
    <a:masterClrMapping/>
  </p:clrMapOvr>
  <p:transition spd="slow"/>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87967822"/>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91975260"/>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rtlCol="0">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pPr lvl="0"/>
            <a:r>
              <a:rPr lang="zh-CN" altLang="en-US" smtClean="0"/>
              <a:t>单击此处编辑母版文本样式</a:t>
            </a:r>
          </a:p>
        </p:txBody>
      </p:sp>
      <p:sp>
        <p:nvSpPr>
          <p:cNvPr id="9" name="Text Placeholder 8"/>
          <p:cNvSpPr>
            <a:spLocks noGrp="1"/>
          </p:cNvSpPr>
          <p:nvPr>
            <p:ph type="body" sz="quarter" idx="1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zh-CN" altLang="en-US" smtClean="0"/>
              <a:t>单击此处编辑母版文本样式</a:t>
            </a:r>
          </a:p>
        </p:txBody>
      </p:sp>
      <p:sp>
        <p:nvSpPr>
          <p:cNvPr id="18" name="Text Placeholder 17"/>
          <p:cNvSpPr>
            <a:spLocks noGrp="1"/>
          </p:cNvSpPr>
          <p:nvPr>
            <p:ph type="body" sz="quarter" idx="12"/>
          </p:nvPr>
        </p:nvSpPr>
        <p:spPr>
          <a:xfrm>
            <a:off x="457198" y="6165090"/>
            <a:ext cx="8238318" cy="357432"/>
          </a:xfrm>
        </p:spPr>
        <p:txBody>
          <a:bodyPr>
            <a:normAutofit/>
          </a:bodyPr>
          <a:lstStyle>
            <a:lvl1pPr marL="0" indent="0">
              <a:buNone/>
              <a:defRPr sz="1300">
                <a:solidFill>
                  <a:srgbClr val="53565A"/>
                </a:solidFill>
              </a:defRPr>
            </a:lvl1pPr>
          </a:lstStyle>
          <a:p>
            <a:pPr lvl="0"/>
            <a:r>
              <a:rPr lang="zh-CN" altLang="en-US" smtClean="0"/>
              <a:t>单击此处编辑母版文本样式</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221898243"/>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400800" y="1390650"/>
            <a:ext cx="2743200" cy="4597400"/>
          </a:xfrm>
          <a:prstGeom prst="rect">
            <a:avLst/>
          </a:prstGeom>
          <a:noFill/>
          <a:ln w="9525">
            <a:noFill/>
            <a:miter lim="800000"/>
            <a:headEnd/>
            <a:tailEnd/>
          </a:ln>
        </p:spPr>
      </p:pic>
      <p:sp>
        <p:nvSpPr>
          <p:cNvPr id="8" name="Title 11"/>
          <p:cNvSpPr>
            <a:spLocks noGrp="1"/>
          </p:cNvSpPr>
          <p:nvPr>
            <p:ph type="title"/>
          </p:nvPr>
        </p:nvSpPr>
        <p:spPr>
          <a:xfrm>
            <a:off x="292099" y="497304"/>
            <a:ext cx="8514275" cy="593559"/>
          </a:xfrm>
          <a:prstGeom prst="rect">
            <a:avLst/>
          </a:prstGeom>
        </p:spPr>
        <p:txBody>
          <a:bodyPr/>
          <a:lstStyle>
            <a:lvl1pPr>
              <a:defRPr sz="2400" b="1"/>
            </a:lvl1pPr>
          </a:lstStyle>
          <a:p>
            <a:r>
              <a:rPr lang="zh-CN" altLang="en-US" smtClean="0"/>
              <a:t>单击此处编辑母版标题样式</a:t>
            </a:r>
            <a:endParaRPr lang="en-US" dirty="0"/>
          </a:p>
        </p:txBody>
      </p:sp>
      <p:sp>
        <p:nvSpPr>
          <p:cNvPr id="11" name="Text Placeholder 13"/>
          <p:cNvSpPr>
            <a:spLocks noGrp="1"/>
          </p:cNvSpPr>
          <p:nvPr>
            <p:ph type="body" sz="quarter" idx="18"/>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1835516016"/>
      </p:ext>
    </p:extLst>
  </p:cSld>
  <p:clrMapOvr>
    <a:masterClrMapping/>
  </p:clrMapOvr>
  <p:transition spd="slow"/>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5" name="Picture 1"/>
          <p:cNvPicPr>
            <a:picLocks noChangeAspect="1"/>
          </p:cNvPicPr>
          <p:nvPr/>
        </p:nvPicPr>
        <p:blipFill>
          <a:blip r:embed="rId2"/>
          <a:srcRect/>
          <a:stretch>
            <a:fillRect/>
          </a:stretch>
        </p:blipFill>
        <p:spPr bwMode="auto">
          <a:xfrm>
            <a:off x="0" y="2108200"/>
            <a:ext cx="9144000" cy="4748213"/>
          </a:xfrm>
          <a:prstGeom prst="rect">
            <a:avLst/>
          </a:prstGeom>
          <a:noFill/>
          <a:ln w="9525">
            <a:noFill/>
            <a:miter lim="800000"/>
            <a:headEnd/>
            <a:tailEnd/>
          </a:ln>
        </p:spPr>
      </p:pic>
      <p:sp>
        <p:nvSpPr>
          <p:cNvPr id="7" name="Rectangle 2"/>
          <p:cNvSpPr/>
          <p:nvPr/>
        </p:nvSpPr>
        <p:spPr>
          <a:xfrm>
            <a:off x="4930775" y="2862263"/>
            <a:ext cx="3587750" cy="2311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9" name="Picture Placeholder 8"/>
          <p:cNvSpPr>
            <a:spLocks noGrp="1"/>
          </p:cNvSpPr>
          <p:nvPr>
            <p:ph type="pic" sz="quarter" idx="17"/>
          </p:nvPr>
        </p:nvSpPr>
        <p:spPr>
          <a:xfrm>
            <a:off x="4923692" y="2856398"/>
            <a:ext cx="3582000" cy="2321169"/>
          </a:xfrm>
          <a:prstGeom prst="rect">
            <a:avLst/>
          </a:prstGeom>
          <a:ln>
            <a:solidFill>
              <a:schemeClr val="tx1"/>
            </a:solidFill>
          </a:ln>
        </p:spPr>
        <p:txBody>
          <a:bodyPr rtlCol="0">
            <a:normAutofit/>
          </a:bodyPr>
          <a:lstStyle>
            <a:lvl1pPr>
              <a:defRPr/>
            </a:lvl1pPr>
          </a:lstStyle>
          <a:p>
            <a:pPr lvl="0"/>
            <a:r>
              <a:rPr lang="zh-CN" altLang="en-US" noProof="0" smtClean="0"/>
              <a:t>单击图标添加图片</a:t>
            </a:r>
            <a:endParaRPr lang="en-GB" noProof="0" dirty="0"/>
          </a:p>
        </p:txBody>
      </p:sp>
      <p:sp>
        <p:nvSpPr>
          <p:cNvPr id="12"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84217991"/>
      </p:ext>
    </p:extLst>
  </p:cSld>
  <p:clrMapOvr>
    <a:masterClrMapping/>
  </p:clrMapOvr>
  <p:transition spd="slow"/>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15" name="Picture 4"/>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73631358"/>
      </p:ext>
    </p:extLst>
  </p:cSld>
  <p:clrMapOvr>
    <a:masterClrMapping/>
  </p:clrMapOvr>
  <p:transition spd="slow"/>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4643438" y="1508125"/>
            <a:ext cx="4251325" cy="4889500"/>
          </a:xfrm>
          <a:prstGeom prst="rect">
            <a:avLst/>
          </a:prstGeom>
          <a:noFill/>
          <a:ln w="9525">
            <a:noFill/>
            <a:miter lim="800000"/>
            <a:headEnd/>
            <a:tailEnd/>
          </a:ln>
        </p:spPr>
      </p:pic>
      <p:sp>
        <p:nvSpPr>
          <p:cNvPr id="9" name="Picture Placeholder 8"/>
          <p:cNvSpPr>
            <a:spLocks noGrp="1"/>
          </p:cNvSpPr>
          <p:nvPr>
            <p:ph type="pic" sz="quarter" idx="17"/>
          </p:nvPr>
        </p:nvSpPr>
        <p:spPr>
          <a:xfrm>
            <a:off x="4775200" y="1636711"/>
            <a:ext cx="4000500" cy="4619756"/>
          </a:xfrm>
          <a:prstGeom prst="rect">
            <a:avLst/>
          </a:prstGeom>
        </p:spPr>
        <p:txBody>
          <a:bodyPr rtlCol="0">
            <a:normAutofit/>
          </a:bodyPr>
          <a:lstStyle/>
          <a:p>
            <a:pPr lvl="0"/>
            <a:r>
              <a:rPr lang="en-US" noProof="0" smtClean="0"/>
              <a:t>Click icon to add picture</a:t>
            </a:r>
            <a:endParaRPr lang="en-GB" noProof="0" dirty="0"/>
          </a:p>
        </p:txBody>
      </p:sp>
      <p:sp>
        <p:nvSpPr>
          <p:cNvPr id="6" name="Title Placeholder 1"/>
          <p:cNvSpPr>
            <a:spLocks noGrp="1"/>
          </p:cNvSpPr>
          <p:nvPr>
            <p:ph type="title"/>
          </p:nvPr>
        </p:nvSpPr>
        <p:spPr>
          <a:xfrm>
            <a:off x="457199" y="705204"/>
            <a:ext cx="8238319" cy="418645"/>
          </a:xfrm>
          <a:prstGeom prst="rect">
            <a:avLst/>
          </a:prstGeom>
        </p:spPr>
        <p:txBody>
          <a:bodyPr rtlCol="0">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37570035"/>
      </p:ext>
    </p:extLst>
  </p:cSld>
  <p:clrMapOvr>
    <a:masterClrMapping/>
  </p:clrMapOvr>
  <p:transition spd="slow"/>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8" name="Picture 9"/>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6" name="Picture Placeholder 5"/>
          <p:cNvSpPr>
            <a:spLocks noGrp="1"/>
          </p:cNvSpPr>
          <p:nvPr>
            <p:ph type="pic" sz="quarter" idx="11"/>
          </p:nvPr>
        </p:nvSpPr>
        <p:spPr>
          <a:xfrm>
            <a:off x="139700" y="1435100"/>
            <a:ext cx="8839200" cy="4457700"/>
          </a:xfrm>
          <a:prstGeom prst="rect">
            <a:avLst/>
          </a:prstGeom>
        </p:spPr>
        <p:txBody>
          <a:bodyPr rtlCol="0">
            <a:normAutofit/>
          </a:bodyPr>
          <a:lstStyle/>
          <a:p>
            <a:pPr lvl="0"/>
            <a:r>
              <a:rPr lang="en-US" noProof="0" smtClean="0"/>
              <a:t>Click icon to add picture</a:t>
            </a:r>
            <a:endParaRPr lang="en-GB" noProof="0" dirty="0"/>
          </a:p>
        </p:txBody>
      </p:sp>
      <p:sp>
        <p:nvSpPr>
          <p:cNvPr id="5"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96523210"/>
      </p:ext>
    </p:extLst>
  </p:cSld>
  <p:clrMapOvr>
    <a:masterClrMapping/>
  </p:clrMapOvr>
  <p:transition spd="slow"/>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87832797"/>
      </p:ext>
    </p:extLst>
  </p:cSld>
  <p:clrMapOvr>
    <a:masterClrMapping/>
  </p:clrMapOvr>
  <p:transition spd="slow"/>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46132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206679176"/>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p:nvPr>
        </p:nvSpPr>
        <p:spPr>
          <a:xfrm>
            <a:off x="457198" y="1500110"/>
            <a:ext cx="8238320" cy="3878033"/>
          </a:xfrm>
          <a:prstGeom prst="rect">
            <a:avLst/>
          </a:prstGeom>
        </p:spPr>
        <p:txBody>
          <a:bodyPr rtlCol="0">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8"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1260466818"/>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0" y="-7938"/>
            <a:ext cx="6924675" cy="6881813"/>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32675"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64375172"/>
      </p:ext>
    </p:extLst>
  </p:cSld>
  <p:clrMapOvr>
    <a:masterClrMapping/>
  </p:clrMapOvr>
  <p:transition spd="slow"/>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241989306"/>
      </p:ext>
    </p:extLst>
  </p:cSld>
  <p:clrMapOvr>
    <a:masterClrMapping/>
  </p:clrMapOvr>
  <p:transition spd="slow"/>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3"/>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6"/>
          <p:cNvSpPr/>
          <p:nvPr/>
        </p:nvSpPr>
        <p:spPr>
          <a:xfrm>
            <a:off x="0" y="2659063"/>
            <a:ext cx="9178925"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62838" y="2659063"/>
            <a:ext cx="1716087"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45198500"/>
      </p:ext>
    </p:extLst>
  </p:cSld>
  <p:clrMapOvr>
    <a:masterClrMapping/>
  </p:clrMapOvr>
  <p:transition spd="slow"/>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939372023"/>
      </p:ext>
    </p:extLst>
  </p:cSld>
  <p:clrMapOvr>
    <a:masterClrMapping/>
  </p:clrMapOvr>
  <p:transition spd="slow"/>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588" y="-7938"/>
            <a:ext cx="6691313" cy="6865938"/>
          </a:xfrm>
          <a:prstGeom prst="rect">
            <a:avLst/>
          </a:prstGeom>
          <a:noFill/>
          <a:ln w="9525">
            <a:noFill/>
            <a:miter lim="800000"/>
            <a:headEnd/>
            <a:tailEnd/>
          </a:ln>
        </p:spPr>
      </p:pic>
      <p:sp>
        <p:nvSpPr>
          <p:cNvPr id="5" name="Rectangle 8"/>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181459666"/>
      </p:ext>
    </p:extLst>
  </p:cSld>
  <p:clrMapOvr>
    <a:masterClrMapping/>
  </p:clrMapOvr>
  <p:transition spd="slow"/>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10"/>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48550" y="2660650"/>
            <a:ext cx="1712913" cy="1712913"/>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0"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881312275"/>
      </p:ext>
    </p:extLst>
  </p:cSld>
  <p:clrMapOvr>
    <a:masterClrMapping/>
  </p:clrMapOvr>
  <p:transition spd="slow"/>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1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4"/>
          <p:cNvPicPr>
            <a:picLocks noChangeAspect="1"/>
          </p:cNvPicPr>
          <p:nvPr/>
        </p:nvPicPr>
        <p:blipFill>
          <a:blip r:embed="rId2"/>
          <a:srcRect/>
          <a:stretch>
            <a:fillRect/>
          </a:stretch>
        </p:blipFill>
        <p:spPr bwMode="auto">
          <a:xfrm>
            <a:off x="6832600" y="1049338"/>
            <a:ext cx="2303463" cy="5094287"/>
          </a:xfrm>
          <a:prstGeom prst="rect">
            <a:avLst/>
          </a:prstGeom>
          <a:noFill/>
          <a:ln w="9525">
            <a:noFill/>
            <a:miter lim="800000"/>
            <a:headEnd/>
            <a:tailEnd/>
          </a:ln>
        </p:spPr>
      </p:pic>
      <p:sp>
        <p:nvSpPr>
          <p:cNvPr id="5" name="TextBox 21"/>
          <p:cNvSpPr txBox="1">
            <a:spLocks noChangeArrowheads="1"/>
          </p:cNvSpPr>
          <p:nvPr/>
        </p:nvSpPr>
        <p:spPr bwMode="auto">
          <a:xfrm>
            <a:off x="300038" y="6321425"/>
            <a:ext cx="4089400" cy="307975"/>
          </a:xfrm>
          <a:prstGeom prst="rect">
            <a:avLst/>
          </a:prstGeom>
          <a:noFill/>
          <a:ln>
            <a:noFill/>
          </a:ln>
          <a:extLst/>
        </p:spPr>
        <p:txBody>
          <a:bodyPr>
            <a:spAutoFit/>
          </a:bodyPr>
          <a:lstStyle/>
          <a:p>
            <a:pPr defTabSz="914400" fontAlgn="base">
              <a:spcBef>
                <a:spcPct val="0"/>
              </a:spcBef>
              <a:spcAft>
                <a:spcPct val="0"/>
              </a:spcAft>
              <a:defRPr/>
            </a:pPr>
            <a:r>
              <a:rPr lang="en-US" altLang="zh-CN" sz="1400">
                <a:solidFill>
                  <a:srgbClr val="FF8200"/>
                </a:solidFill>
                <a:latin typeface="NexusSansOT"/>
                <a:ea typeface="MS PGothic" pitchFamily="34" charset="-128"/>
              </a:rPr>
              <a:t>www.elsevier.com/research-intelligence</a:t>
            </a:r>
            <a:endParaRPr lang="en-US" altLang="zh-CN" sz="1400">
              <a:solidFill>
                <a:srgbClr val="53565A"/>
              </a:solidFill>
              <a:latin typeface="NexusSansOT"/>
              <a:ea typeface="MS PGothic" pitchFamily="34" charset="-128"/>
            </a:endParaRPr>
          </a:p>
        </p:txBody>
      </p:sp>
      <p:sp>
        <p:nvSpPr>
          <p:cNvPr id="6" name="Rectangle 20"/>
          <p:cNvSpPr/>
          <p:nvPr/>
        </p:nvSpPr>
        <p:spPr>
          <a:xfrm>
            <a:off x="6794500" y="1049338"/>
            <a:ext cx="236855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7" name="Rectangle 9"/>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a:srcRect/>
          <a:stretch>
            <a:fillRect/>
          </a:stretch>
        </p:blipFill>
        <p:spPr bwMode="auto">
          <a:xfrm>
            <a:off x="419100" y="2185988"/>
            <a:ext cx="3452813" cy="265112"/>
          </a:xfrm>
          <a:prstGeom prst="rect">
            <a:avLst/>
          </a:prstGeom>
          <a:noFill/>
          <a:ln w="9525">
            <a:noFill/>
            <a:miter lim="800000"/>
            <a:headEnd/>
            <a:tailEnd/>
          </a:ln>
        </p:spPr>
      </p:pic>
      <p:sp>
        <p:nvSpPr>
          <p:cNvPr id="13"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1887153017"/>
      </p:ext>
    </p:extLst>
  </p:cSld>
  <p:clrMapOvr>
    <a:masterClrMapping/>
  </p:clrMapOvr>
  <p:transition spd="slow"/>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3565A"/>
                </a:solidFill>
              </a:defRPr>
            </a:lvl1pPr>
          </a:lstStyle>
          <a:p>
            <a:pPr defTabSz="914400" fontAlgn="base">
              <a:spcBef>
                <a:spcPct val="0"/>
              </a:spcBef>
              <a:spcAft>
                <a:spcPct val="0"/>
              </a:spcAft>
              <a:defRPr/>
            </a:pPr>
            <a:fld id="{216CC105-74A7-4168-9773-BA98697D0563}" type="datetime1">
              <a:rPr lang="en-US" altLang="zh-CN">
                <a:ea typeface="宋体" pitchFamily="2" charset="-122"/>
              </a:rPr>
              <a:pPr defTabSz="914400" fontAlgn="base">
                <a:spcBef>
                  <a:spcPct val="0"/>
                </a:spcBef>
                <a:spcAft>
                  <a:spcPct val="0"/>
                </a:spcAft>
                <a:defRPr/>
              </a:pPr>
              <a:t>4/30/2015</a:t>
            </a:fld>
            <a:endParaRPr lang="en-US" altLang="zh-CN">
              <a:ea typeface="宋体" pitchFamily="2" charset="-122"/>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vert="horz" wrap="square" lIns="91440" tIns="45720" rIns="91440" bIns="45720" numCol="1" anchor="t" anchorCtr="0" compatLnSpc="1">
            <a:prstTxWarp prst="textNoShape">
              <a:avLst/>
            </a:prstTxWarp>
          </a:bodyPr>
          <a:lstStyle>
            <a:lvl1pPr>
              <a:defRPr sz="800" b="1">
                <a:solidFill>
                  <a:srgbClr val="53565A"/>
                </a:solidFill>
              </a:defRPr>
            </a:lvl1pPr>
          </a:lstStyle>
          <a:p>
            <a:pPr defTabSz="914400" fontAlgn="base">
              <a:spcBef>
                <a:spcPct val="0"/>
              </a:spcBef>
              <a:spcAft>
                <a:spcPct val="0"/>
              </a:spcAft>
              <a:defRPr/>
            </a:pPr>
            <a:r>
              <a:rPr lang="en-US" altLang="zh-CN">
                <a:ea typeface="宋体" pitchFamily="2" charset="-122"/>
              </a:rPr>
              <a:t>Snowball Metrics Project Partners</a:t>
            </a:r>
          </a:p>
          <a:p>
            <a:pPr defTabSz="914400" fontAlgn="base">
              <a:spcBef>
                <a:spcPct val="0"/>
              </a:spcBef>
              <a:spcAft>
                <a:spcPct val="0"/>
              </a:spcAft>
              <a:defRPr/>
            </a:pPr>
            <a:r>
              <a:rPr lang="en-US" altLang="zh-CN">
                <a:ea typeface="宋体" pitchFamily="2" charset="-122"/>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688" y="1588"/>
            <a:ext cx="457200" cy="3270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defTabSz="914400" fontAlgn="base">
              <a:spcBef>
                <a:spcPct val="0"/>
              </a:spcBef>
              <a:spcAft>
                <a:spcPct val="0"/>
              </a:spcAft>
              <a:defRPr/>
            </a:pPr>
            <a:fld id="{D138442D-0049-4643-B1B7-78AD34B7B7C2}" type="slidenum">
              <a:rPr lang="en-US" altLang="zh-CN">
                <a:ea typeface="宋体" pitchFamily="2" charset="-122"/>
              </a:rPr>
              <a:pPr defTabSz="914400" fontAlgn="base">
                <a:spcBef>
                  <a:spcPct val="0"/>
                </a:spcBef>
                <a:spcAft>
                  <a:spcPct val="0"/>
                </a:spcAft>
                <a:defRPr/>
              </a:pPr>
              <a:t>‹#›</a:t>
            </a:fld>
            <a:endParaRPr lang="en-US" altLang="zh-CN">
              <a:ea typeface="宋体" pitchFamily="2" charset="-122"/>
            </a:endParaRPr>
          </a:p>
        </p:txBody>
      </p:sp>
    </p:spTree>
    <p:extLst>
      <p:ext uri="{BB962C8B-B14F-4D97-AF65-F5344CB8AC3E}">
        <p14:creationId xmlns:p14="http://schemas.microsoft.com/office/powerpoint/2010/main" val="202020409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38451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3" name="Rectangle 6"/>
          <p:cNvSpPr/>
          <p:nvPr userDrawn="1"/>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userDrawn="1"/>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userDrawn="1"/>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userDrawn="1"/>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userDrawn="1"/>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69193435"/>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Rectangle 10"/>
          <p:cNvSpPr/>
          <p:nvPr/>
        </p:nvSpPr>
        <p:spPr>
          <a:xfrm>
            <a:off x="6916738" y="1214438"/>
            <a:ext cx="2228850" cy="4837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5"/>
          <p:cNvPicPr>
            <a:picLocks noChangeAspect="1"/>
          </p:cNvPicPr>
          <p:nvPr/>
        </p:nvPicPr>
        <p:blipFill>
          <a:blip r:embed="rId2"/>
          <a:srcRect/>
          <a:stretch>
            <a:fillRect/>
          </a:stretch>
        </p:blipFill>
        <p:spPr bwMode="auto">
          <a:xfrm>
            <a:off x="6821488" y="1333500"/>
            <a:ext cx="2303462" cy="5097463"/>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6932613" y="1214438"/>
            <a:ext cx="2209800" cy="4837112"/>
          </a:xfrm>
          <a:prstGeom prst="rect">
            <a:avLst/>
          </a:prstGeom>
          <a:noFill/>
          <a:ln w="9525">
            <a:noFill/>
            <a:miter lim="800000"/>
            <a:headEnd/>
            <a:tailEnd/>
          </a:ln>
        </p:spPr>
      </p:pic>
      <p:sp>
        <p:nvSpPr>
          <p:cNvPr id="9" name="Rectangle 17"/>
          <p:cNvSpPr/>
          <p:nvPr/>
        </p:nvSpPr>
        <p:spPr>
          <a:xfrm>
            <a:off x="6842125" y="1214438"/>
            <a:ext cx="230346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1" name="Picture 3" descr="Elsevier_W_Research_Information_1b_aw.eps"/>
          <p:cNvPicPr>
            <a:picLocks/>
          </p:cNvPicPr>
          <p:nvPr/>
        </p:nvPicPr>
        <p:blipFill>
          <a:blip r:embed="rId4"/>
          <a:srcRect/>
          <a:stretch>
            <a:fillRect/>
          </a:stretch>
        </p:blipFill>
        <p:spPr bwMode="auto">
          <a:xfrm>
            <a:off x="7429500" y="2659063"/>
            <a:ext cx="1717675" cy="1716087"/>
          </a:xfrm>
          <a:prstGeom prst="rect">
            <a:avLst/>
          </a:prstGeom>
          <a:noFill/>
          <a:ln w="9525">
            <a:noFill/>
            <a:miter lim="800000"/>
            <a:headEnd/>
            <a:tailEnd/>
          </a:ln>
        </p:spPr>
      </p:pic>
      <p:sp>
        <p:nvSpPr>
          <p:cNvPr id="12" name="Rectangle 12"/>
          <p:cNvSpPr/>
          <p:nvPr/>
        </p:nvSpPr>
        <p:spPr>
          <a:xfrm>
            <a:off x="-19050" y="266065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3" name="Picture 11"/>
          <p:cNvPicPr>
            <a:picLocks noChangeAspect="1"/>
          </p:cNvPicPr>
          <p:nvPr/>
        </p:nvPicPr>
        <p:blipFill>
          <a:blip r:embed="rId5"/>
          <a:srcRect/>
          <a:stretch>
            <a:fillRect/>
          </a:stretch>
        </p:blipFill>
        <p:spPr bwMode="auto">
          <a:xfrm>
            <a:off x="7432675" y="2659063"/>
            <a:ext cx="1714500" cy="1714500"/>
          </a:xfrm>
          <a:prstGeom prst="rect">
            <a:avLst/>
          </a:prstGeom>
          <a:noFill/>
          <a:ln w="9525">
            <a:noFill/>
            <a:miter lim="800000"/>
            <a:headEnd/>
            <a:tailEnd/>
          </a:ln>
        </p:spPr>
      </p:pic>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a:srcRect/>
          <a:stretch>
            <a:fillRect/>
          </a:stretch>
        </p:blipFill>
        <p:spPr bwMode="auto">
          <a:xfrm>
            <a:off x="419100" y="2185988"/>
            <a:ext cx="3452813" cy="265112"/>
          </a:xfrm>
          <a:prstGeom prst="rect">
            <a:avLst/>
          </a:prstGeom>
          <a:noFill/>
          <a:ln w="9525">
            <a:noFill/>
            <a:miter lim="800000"/>
            <a:headEnd/>
            <a:tailEnd/>
          </a:ln>
        </p:spPr>
      </p:pic>
      <p:sp>
        <p:nvSpPr>
          <p:cNvPr id="16" name="Rectangle 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7" name="Picture 13"/>
          <p:cNvPicPr>
            <a:picLocks noChangeAspect="1"/>
          </p:cNvPicPr>
          <p:nvPr/>
        </p:nvPicPr>
        <p:blipFill>
          <a:blip r:embed="rId7"/>
          <a:srcRect/>
          <a:stretch>
            <a:fillRect/>
          </a:stretch>
        </p:blipFill>
        <p:spPr bwMode="auto">
          <a:xfrm>
            <a:off x="7318375" y="6437313"/>
            <a:ext cx="1574800" cy="160337"/>
          </a:xfrm>
          <a:prstGeom prst="rect">
            <a:avLst/>
          </a:prstGeom>
          <a:noFill/>
          <a:ln w="9525">
            <a:noFill/>
            <a:miter lim="800000"/>
            <a:headEnd/>
            <a:tailEnd/>
          </a:ln>
        </p:spPr>
      </p:pic>
      <p:pic>
        <p:nvPicPr>
          <p:cNvPr id="1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a:srcRect/>
          <a:stretch>
            <a:fillRect/>
          </a:stretch>
        </p:blipFill>
        <p:spPr bwMode="auto">
          <a:xfrm>
            <a:off x="8170863" y="223838"/>
            <a:ext cx="649287" cy="715962"/>
          </a:xfrm>
          <a:prstGeom prst="rect">
            <a:avLst/>
          </a:prstGeom>
          <a:noFill/>
          <a:ln w="9525">
            <a:noFill/>
            <a:miter lim="800000"/>
            <a:headEnd/>
            <a:tailEnd/>
          </a:ln>
        </p:spPr>
      </p:pic>
      <p:sp>
        <p:nvSpPr>
          <p:cNvPr id="8" name="Text Placeholder 7"/>
          <p:cNvSpPr>
            <a:spLocks noGrp="1"/>
          </p:cNvSpPr>
          <p:nvPr>
            <p:ph type="body" sz="quarter" idx="17"/>
          </p:nvPr>
        </p:nvSpPr>
        <p:spPr>
          <a:xfrm>
            <a:off x="257175" y="4709826"/>
            <a:ext cx="5483225" cy="527050"/>
          </a:xfrm>
          <a:prstGeom prst="rect">
            <a:avLst/>
          </a:prstGeom>
        </p:spPr>
        <p:txBody>
          <a:bodyPr>
            <a:normAutofit/>
          </a:bodyPr>
          <a:lstStyle>
            <a:lvl1pPr marL="0" indent="0">
              <a:buNone/>
              <a:defRPr sz="2000"/>
            </a:lvl1pPr>
          </a:lstStyle>
          <a:p>
            <a:pPr lvl="0"/>
            <a:r>
              <a:rPr lang="zh-CN" altLang="en-US" smtClean="0"/>
              <a:t>单击此处编辑母版文本样式</a:t>
            </a:r>
          </a:p>
        </p:txBody>
      </p:sp>
      <p:sp>
        <p:nvSpPr>
          <p:cNvPr id="15" name="Title 1"/>
          <p:cNvSpPr>
            <a:spLocks noGrp="1"/>
          </p:cNvSpPr>
          <p:nvPr>
            <p:ph type="ctrTitle"/>
          </p:nvPr>
        </p:nvSpPr>
        <p:spPr>
          <a:xfrm>
            <a:off x="257174" y="2781300"/>
            <a:ext cx="7032625" cy="1470025"/>
          </a:xfrm>
          <a:prstGeom prst="rect">
            <a:avLst/>
          </a:prstGeo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8"/>
          </p:nvPr>
        </p:nvSpPr>
        <p:spPr>
          <a:xfrm>
            <a:off x="257175" y="5303344"/>
            <a:ext cx="3508375" cy="440748"/>
          </a:xfrm>
          <a:prstGeom prst="rect">
            <a:avLst/>
          </a:prstGeom>
        </p:spPr>
        <p:txBody>
          <a:bodyPr/>
          <a:lstStyle>
            <a:lvl1pPr marL="0" indent="0">
              <a:buNone/>
              <a:defRPr sz="1400" b="0"/>
            </a:lvl1pPr>
          </a:lstStyle>
          <a:p>
            <a:pPr lvl="0"/>
            <a:r>
              <a:rPr lang="zh-CN" altLang="en-US" smtClean="0"/>
              <a:t>单击此处编辑母版文本样式</a:t>
            </a:r>
          </a:p>
        </p:txBody>
      </p:sp>
    </p:spTree>
    <p:extLst>
      <p:ext uri="{BB962C8B-B14F-4D97-AF65-F5344CB8AC3E}">
        <p14:creationId xmlns:p14="http://schemas.microsoft.com/office/powerpoint/2010/main" val="3787535140"/>
      </p:ext>
    </p:extLst>
  </p:cSld>
  <p:clrMapOvr>
    <a:masterClrMapping/>
  </p:clrMapOvr>
  <p:transition spd="slow"/>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21948283"/>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37315426"/>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rtlCol="0">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pPr lvl="0"/>
            <a:r>
              <a:rPr lang="zh-CN" altLang="en-US" smtClean="0"/>
              <a:t>单击此处编辑母版文本样式</a:t>
            </a:r>
          </a:p>
        </p:txBody>
      </p:sp>
      <p:sp>
        <p:nvSpPr>
          <p:cNvPr id="9" name="Text Placeholder 8"/>
          <p:cNvSpPr>
            <a:spLocks noGrp="1"/>
          </p:cNvSpPr>
          <p:nvPr>
            <p:ph type="body" sz="quarter" idx="1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zh-CN" altLang="en-US" smtClean="0"/>
              <a:t>单击此处编辑母版文本样式</a:t>
            </a:r>
          </a:p>
        </p:txBody>
      </p:sp>
      <p:sp>
        <p:nvSpPr>
          <p:cNvPr id="18" name="Text Placeholder 17"/>
          <p:cNvSpPr>
            <a:spLocks noGrp="1"/>
          </p:cNvSpPr>
          <p:nvPr>
            <p:ph type="body" sz="quarter" idx="12"/>
          </p:nvPr>
        </p:nvSpPr>
        <p:spPr>
          <a:xfrm>
            <a:off x="457198" y="6165090"/>
            <a:ext cx="8238318" cy="357432"/>
          </a:xfrm>
        </p:spPr>
        <p:txBody>
          <a:bodyPr>
            <a:normAutofit/>
          </a:bodyPr>
          <a:lstStyle>
            <a:lvl1pPr marL="0" indent="0">
              <a:buNone/>
              <a:defRPr sz="1300">
                <a:solidFill>
                  <a:srgbClr val="53565A"/>
                </a:solidFill>
              </a:defRPr>
            </a:lvl1pPr>
          </a:lstStyle>
          <a:p>
            <a:pPr lvl="0"/>
            <a:r>
              <a:rPr lang="zh-CN" altLang="en-US" smtClean="0"/>
              <a:t>单击此处编辑母版文本样式</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0937018"/>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400800" y="1390650"/>
            <a:ext cx="2743200" cy="4597400"/>
          </a:xfrm>
          <a:prstGeom prst="rect">
            <a:avLst/>
          </a:prstGeom>
          <a:noFill/>
          <a:ln w="9525">
            <a:noFill/>
            <a:miter lim="800000"/>
            <a:headEnd/>
            <a:tailEnd/>
          </a:ln>
        </p:spPr>
      </p:pic>
      <p:sp>
        <p:nvSpPr>
          <p:cNvPr id="8" name="Title 11"/>
          <p:cNvSpPr>
            <a:spLocks noGrp="1"/>
          </p:cNvSpPr>
          <p:nvPr>
            <p:ph type="title"/>
          </p:nvPr>
        </p:nvSpPr>
        <p:spPr>
          <a:xfrm>
            <a:off x="292099" y="497304"/>
            <a:ext cx="8514275" cy="593559"/>
          </a:xfrm>
          <a:prstGeom prst="rect">
            <a:avLst/>
          </a:prstGeom>
        </p:spPr>
        <p:txBody>
          <a:bodyPr/>
          <a:lstStyle>
            <a:lvl1pPr>
              <a:defRPr sz="2400" b="1"/>
            </a:lvl1pPr>
          </a:lstStyle>
          <a:p>
            <a:r>
              <a:rPr lang="zh-CN" altLang="en-US" smtClean="0"/>
              <a:t>单击此处编辑母版标题样式</a:t>
            </a:r>
            <a:endParaRPr lang="en-US" dirty="0"/>
          </a:p>
        </p:txBody>
      </p:sp>
      <p:sp>
        <p:nvSpPr>
          <p:cNvPr id="11" name="Text Placeholder 13"/>
          <p:cNvSpPr>
            <a:spLocks noGrp="1"/>
          </p:cNvSpPr>
          <p:nvPr>
            <p:ph type="body" sz="quarter" idx="18"/>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2888583900"/>
      </p:ext>
    </p:extLst>
  </p:cSld>
  <p:clrMapOvr>
    <a:masterClrMapping/>
  </p:clrMapOvr>
  <p:transition spd="slow"/>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5" name="Picture 1"/>
          <p:cNvPicPr>
            <a:picLocks noChangeAspect="1"/>
          </p:cNvPicPr>
          <p:nvPr/>
        </p:nvPicPr>
        <p:blipFill>
          <a:blip r:embed="rId2"/>
          <a:srcRect/>
          <a:stretch>
            <a:fillRect/>
          </a:stretch>
        </p:blipFill>
        <p:spPr bwMode="auto">
          <a:xfrm>
            <a:off x="0" y="2108200"/>
            <a:ext cx="9144000" cy="4748213"/>
          </a:xfrm>
          <a:prstGeom prst="rect">
            <a:avLst/>
          </a:prstGeom>
          <a:noFill/>
          <a:ln w="9525">
            <a:noFill/>
            <a:miter lim="800000"/>
            <a:headEnd/>
            <a:tailEnd/>
          </a:ln>
        </p:spPr>
      </p:pic>
      <p:sp>
        <p:nvSpPr>
          <p:cNvPr id="7" name="Rectangle 2"/>
          <p:cNvSpPr/>
          <p:nvPr/>
        </p:nvSpPr>
        <p:spPr>
          <a:xfrm>
            <a:off x="4930775" y="2862263"/>
            <a:ext cx="3587750" cy="2311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9" name="Picture Placeholder 8"/>
          <p:cNvSpPr>
            <a:spLocks noGrp="1"/>
          </p:cNvSpPr>
          <p:nvPr>
            <p:ph type="pic" sz="quarter" idx="17"/>
          </p:nvPr>
        </p:nvSpPr>
        <p:spPr>
          <a:xfrm>
            <a:off x="4923692" y="2856398"/>
            <a:ext cx="3582000" cy="2321169"/>
          </a:xfrm>
          <a:prstGeom prst="rect">
            <a:avLst/>
          </a:prstGeom>
          <a:ln>
            <a:solidFill>
              <a:schemeClr val="tx1"/>
            </a:solidFill>
          </a:ln>
        </p:spPr>
        <p:txBody>
          <a:bodyPr rtlCol="0">
            <a:normAutofit/>
          </a:bodyPr>
          <a:lstStyle>
            <a:lvl1pPr>
              <a:defRPr/>
            </a:lvl1pPr>
          </a:lstStyle>
          <a:p>
            <a:pPr lvl="0"/>
            <a:r>
              <a:rPr lang="zh-CN" altLang="en-US" noProof="0" smtClean="0"/>
              <a:t>单击图标添加图片</a:t>
            </a:r>
            <a:endParaRPr lang="en-GB" noProof="0" dirty="0"/>
          </a:p>
        </p:txBody>
      </p:sp>
      <p:sp>
        <p:nvSpPr>
          <p:cNvPr id="12"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83291623"/>
      </p:ext>
    </p:extLst>
  </p:cSld>
  <p:clrMapOvr>
    <a:masterClrMapping/>
  </p:clrMapOvr>
  <p:transition spd="slow"/>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15" name="Picture 4"/>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07506544"/>
      </p:ext>
    </p:extLst>
  </p:cSld>
  <p:clrMapOvr>
    <a:masterClrMapping/>
  </p:clrMapOvr>
  <p:transition spd="slow"/>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4643438" y="1508125"/>
            <a:ext cx="4251325" cy="4889500"/>
          </a:xfrm>
          <a:prstGeom prst="rect">
            <a:avLst/>
          </a:prstGeom>
          <a:noFill/>
          <a:ln w="9525">
            <a:noFill/>
            <a:miter lim="800000"/>
            <a:headEnd/>
            <a:tailEnd/>
          </a:ln>
        </p:spPr>
      </p:pic>
      <p:sp>
        <p:nvSpPr>
          <p:cNvPr id="9" name="Picture Placeholder 8"/>
          <p:cNvSpPr>
            <a:spLocks noGrp="1"/>
          </p:cNvSpPr>
          <p:nvPr>
            <p:ph type="pic" sz="quarter" idx="17"/>
          </p:nvPr>
        </p:nvSpPr>
        <p:spPr>
          <a:xfrm>
            <a:off x="4775200" y="1636711"/>
            <a:ext cx="4000500" cy="4619756"/>
          </a:xfrm>
          <a:prstGeom prst="rect">
            <a:avLst/>
          </a:prstGeom>
        </p:spPr>
        <p:txBody>
          <a:bodyPr rtlCol="0">
            <a:normAutofit/>
          </a:bodyPr>
          <a:lstStyle/>
          <a:p>
            <a:pPr lvl="0"/>
            <a:r>
              <a:rPr lang="en-US" noProof="0" smtClean="0"/>
              <a:t>Click icon to add picture</a:t>
            </a:r>
            <a:endParaRPr lang="en-GB" noProof="0" dirty="0"/>
          </a:p>
        </p:txBody>
      </p:sp>
      <p:sp>
        <p:nvSpPr>
          <p:cNvPr id="6" name="Title Placeholder 1"/>
          <p:cNvSpPr>
            <a:spLocks noGrp="1"/>
          </p:cNvSpPr>
          <p:nvPr>
            <p:ph type="title"/>
          </p:nvPr>
        </p:nvSpPr>
        <p:spPr>
          <a:xfrm>
            <a:off x="457199" y="705204"/>
            <a:ext cx="8238319" cy="418645"/>
          </a:xfrm>
          <a:prstGeom prst="rect">
            <a:avLst/>
          </a:prstGeom>
        </p:spPr>
        <p:txBody>
          <a:bodyPr rtlCol="0">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7630706"/>
      </p:ext>
    </p:extLst>
  </p:cSld>
  <p:clrMapOvr>
    <a:masterClrMapping/>
  </p:clrMapOvr>
  <p:transition spd="slow"/>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8" name="Picture 9"/>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6" name="Picture Placeholder 5"/>
          <p:cNvSpPr>
            <a:spLocks noGrp="1"/>
          </p:cNvSpPr>
          <p:nvPr>
            <p:ph type="pic" sz="quarter" idx="11"/>
          </p:nvPr>
        </p:nvSpPr>
        <p:spPr>
          <a:xfrm>
            <a:off x="139700" y="1435100"/>
            <a:ext cx="8839200" cy="4457700"/>
          </a:xfrm>
          <a:prstGeom prst="rect">
            <a:avLst/>
          </a:prstGeom>
        </p:spPr>
        <p:txBody>
          <a:bodyPr rtlCol="0">
            <a:normAutofit/>
          </a:bodyPr>
          <a:lstStyle/>
          <a:p>
            <a:pPr lvl="0"/>
            <a:r>
              <a:rPr lang="en-US" noProof="0" smtClean="0"/>
              <a:t>Click icon to add picture</a:t>
            </a:r>
            <a:endParaRPr lang="en-GB" noProof="0" dirty="0"/>
          </a:p>
        </p:txBody>
      </p:sp>
      <p:sp>
        <p:nvSpPr>
          <p:cNvPr id="5"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2584514"/>
      </p:ext>
    </p:extLst>
  </p:cSld>
  <p:clrMapOvr>
    <a:masterClrMapping/>
  </p:clrMapOvr>
  <p:transition spd="slow"/>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19003108"/>
      </p:ext>
    </p:extLst>
  </p:cSld>
  <p:clrMapOvr>
    <a:masterClrMapping/>
  </p:clrMapOvr>
  <p:transition spd="slow"/>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160948789"/>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p:nvPr>
        </p:nvSpPr>
        <p:spPr>
          <a:xfrm>
            <a:off x="457198" y="1500110"/>
            <a:ext cx="8238320" cy="3878033"/>
          </a:xfrm>
          <a:prstGeom prst="rect">
            <a:avLst/>
          </a:prstGeom>
        </p:spPr>
        <p:txBody>
          <a:bodyPr rtlCol="0">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8"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1447222564"/>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0" y="-7938"/>
            <a:ext cx="6924675" cy="6881813"/>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32675"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811001712"/>
      </p:ext>
    </p:extLst>
  </p:cSld>
  <p:clrMapOvr>
    <a:masterClrMapping/>
  </p:clrMapOvr>
  <p:transition spd="slow"/>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851238351"/>
      </p:ext>
    </p:extLst>
  </p:cSld>
  <p:clrMapOvr>
    <a:masterClrMapping/>
  </p:clrMapOvr>
  <p:transition spd="slow"/>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3"/>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6"/>
          <p:cNvSpPr/>
          <p:nvPr/>
        </p:nvSpPr>
        <p:spPr>
          <a:xfrm>
            <a:off x="0" y="2659063"/>
            <a:ext cx="9178925"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62838" y="2659063"/>
            <a:ext cx="1716087"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739455354"/>
      </p:ext>
    </p:extLst>
  </p:cSld>
  <p:clrMapOvr>
    <a:masterClrMapping/>
  </p:clrMapOvr>
  <p:transition spd="slow"/>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106189810"/>
      </p:ext>
    </p:extLst>
  </p:cSld>
  <p:clrMapOvr>
    <a:masterClrMapping/>
  </p:clrMapOvr>
  <p:transition spd="slow"/>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588" y="-7938"/>
            <a:ext cx="6691313" cy="6865938"/>
          </a:xfrm>
          <a:prstGeom prst="rect">
            <a:avLst/>
          </a:prstGeom>
          <a:noFill/>
          <a:ln w="9525">
            <a:noFill/>
            <a:miter lim="800000"/>
            <a:headEnd/>
            <a:tailEnd/>
          </a:ln>
        </p:spPr>
      </p:pic>
      <p:sp>
        <p:nvSpPr>
          <p:cNvPr id="5" name="Rectangle 8"/>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816215547"/>
      </p:ext>
    </p:extLst>
  </p:cSld>
  <p:clrMapOvr>
    <a:masterClrMapping/>
  </p:clrMapOvr>
  <p:transition spd="slow"/>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10"/>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48550" y="2660650"/>
            <a:ext cx="1712913" cy="1712913"/>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0"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440106182"/>
      </p:ext>
    </p:extLst>
  </p:cSld>
  <p:clrMapOvr>
    <a:masterClrMapping/>
  </p:clrMapOvr>
  <p:transition spd="slow"/>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1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4"/>
          <p:cNvPicPr>
            <a:picLocks noChangeAspect="1"/>
          </p:cNvPicPr>
          <p:nvPr/>
        </p:nvPicPr>
        <p:blipFill>
          <a:blip r:embed="rId2"/>
          <a:srcRect/>
          <a:stretch>
            <a:fillRect/>
          </a:stretch>
        </p:blipFill>
        <p:spPr bwMode="auto">
          <a:xfrm>
            <a:off x="6832600" y="1049338"/>
            <a:ext cx="2303463" cy="5094287"/>
          </a:xfrm>
          <a:prstGeom prst="rect">
            <a:avLst/>
          </a:prstGeom>
          <a:noFill/>
          <a:ln w="9525">
            <a:noFill/>
            <a:miter lim="800000"/>
            <a:headEnd/>
            <a:tailEnd/>
          </a:ln>
        </p:spPr>
      </p:pic>
      <p:sp>
        <p:nvSpPr>
          <p:cNvPr id="5" name="TextBox 21"/>
          <p:cNvSpPr txBox="1">
            <a:spLocks noChangeArrowheads="1"/>
          </p:cNvSpPr>
          <p:nvPr/>
        </p:nvSpPr>
        <p:spPr bwMode="auto">
          <a:xfrm>
            <a:off x="300038" y="6321425"/>
            <a:ext cx="4089400" cy="307975"/>
          </a:xfrm>
          <a:prstGeom prst="rect">
            <a:avLst/>
          </a:prstGeom>
          <a:noFill/>
          <a:ln>
            <a:noFill/>
          </a:ln>
          <a:extLst/>
        </p:spPr>
        <p:txBody>
          <a:bodyPr>
            <a:spAutoFit/>
          </a:bodyPr>
          <a:lstStyle/>
          <a:p>
            <a:pPr defTabSz="914400" fontAlgn="base">
              <a:spcBef>
                <a:spcPct val="0"/>
              </a:spcBef>
              <a:spcAft>
                <a:spcPct val="0"/>
              </a:spcAft>
              <a:defRPr/>
            </a:pPr>
            <a:r>
              <a:rPr lang="en-US" altLang="zh-CN" sz="1400">
                <a:solidFill>
                  <a:srgbClr val="FF8200"/>
                </a:solidFill>
                <a:latin typeface="NexusSansOT"/>
                <a:ea typeface="MS PGothic" pitchFamily="34" charset="-128"/>
              </a:rPr>
              <a:t>www.elsevier.com/research-intelligence</a:t>
            </a:r>
            <a:endParaRPr lang="en-US" altLang="zh-CN" sz="1400">
              <a:solidFill>
                <a:srgbClr val="53565A"/>
              </a:solidFill>
              <a:latin typeface="NexusSansOT"/>
              <a:ea typeface="MS PGothic" pitchFamily="34" charset="-128"/>
            </a:endParaRPr>
          </a:p>
        </p:txBody>
      </p:sp>
      <p:sp>
        <p:nvSpPr>
          <p:cNvPr id="6" name="Rectangle 20"/>
          <p:cNvSpPr/>
          <p:nvPr/>
        </p:nvSpPr>
        <p:spPr>
          <a:xfrm>
            <a:off x="6794500" y="1049338"/>
            <a:ext cx="236855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7" name="Rectangle 9"/>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a:srcRect/>
          <a:stretch>
            <a:fillRect/>
          </a:stretch>
        </p:blipFill>
        <p:spPr bwMode="auto">
          <a:xfrm>
            <a:off x="419100" y="2185988"/>
            <a:ext cx="3452813" cy="265112"/>
          </a:xfrm>
          <a:prstGeom prst="rect">
            <a:avLst/>
          </a:prstGeom>
          <a:noFill/>
          <a:ln w="9525">
            <a:noFill/>
            <a:miter lim="800000"/>
            <a:headEnd/>
            <a:tailEnd/>
          </a:ln>
        </p:spPr>
      </p:pic>
      <p:sp>
        <p:nvSpPr>
          <p:cNvPr id="13"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757015916"/>
      </p:ext>
    </p:extLst>
  </p:cSld>
  <p:clrMapOvr>
    <a:masterClrMapping/>
  </p:clrMapOvr>
  <p:transition spd="slow"/>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62312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3" name="Rectangle 6"/>
          <p:cNvSpPr/>
          <p:nvPr userDrawn="1"/>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userDrawn="1"/>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userDrawn="1"/>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userDrawn="1"/>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userDrawn="1"/>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1887037645"/>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61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62817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8422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3" name="Rectangle 2"/>
          <p:cNvSpPr/>
          <p:nvPr userDrawn="1"/>
        </p:nvSpPr>
        <p:spPr>
          <a:xfrm>
            <a:off x="4929188" y="2388268"/>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Picture Placeholder 8"/>
          <p:cNvSpPr>
            <a:spLocks noGrp="1"/>
          </p:cNvSpPr>
          <p:nvPr>
            <p:ph type="pic" sz="quarter" idx="17" hasCustomPrompt="1"/>
          </p:nvPr>
        </p:nvSpPr>
        <p:spPr>
          <a:xfrm>
            <a:off x="4923692" y="2405452"/>
            <a:ext cx="3582000" cy="2321169"/>
          </a:xfrm>
          <a:prstGeom prst="rect">
            <a:avLst/>
          </a:prstGeom>
        </p:spPr>
        <p:txBody>
          <a:bodyPr/>
          <a:lstStyle>
            <a:lvl1pPr>
              <a:defRPr/>
            </a:lvl1pPr>
          </a:lstStyle>
          <a:p>
            <a:r>
              <a:rPr lang="en-GB" dirty="0" smtClean="0"/>
              <a:t>Screenshot</a:t>
            </a:r>
            <a:endParaRPr lang="en-GB"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4"/>
            <a:ext cx="9144000" cy="1418963"/>
          </a:xfrm>
          <a:prstGeom prst="rect">
            <a:avLst/>
          </a:prstGeom>
        </p:spPr>
      </p:pic>
    </p:spTree>
    <p:extLst>
      <p:ext uri="{BB962C8B-B14F-4D97-AF65-F5344CB8AC3E}">
        <p14:creationId xmlns:p14="http://schemas.microsoft.com/office/powerpoint/2010/main" val="38682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in image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49689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Gallery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66529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65872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255532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76994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1062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97350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3108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header 3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54599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7580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01336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528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300564" y="5381625"/>
            <a:ext cx="1622560" cy="461665"/>
          </a:xfrm>
          <a:prstGeom prst="rect">
            <a:avLst/>
          </a:prstGeom>
          <a:noFill/>
        </p:spPr>
        <p:txBody>
          <a:bodyPr wrap="none" rtlCol="0">
            <a:spAutoFit/>
          </a:bodyPr>
          <a:lstStyle/>
          <a:p>
            <a:r>
              <a:rPr lang="zh-CN" altLang="en-US" sz="2400" dirty="0" smtClean="0">
                <a:solidFill>
                  <a:srgbClr val="53565A"/>
                </a:solidFill>
                <a:latin typeface="SimSun"/>
                <a:cs typeface="SimSun"/>
              </a:rPr>
              <a:t>谢谢</a:t>
            </a:r>
            <a:endParaRPr lang="zh-CN" altLang="en-US" sz="2400" dirty="0">
              <a:solidFill>
                <a:srgbClr val="53565A"/>
              </a:solidFill>
              <a:latin typeface="SimSun"/>
              <a:cs typeface="SimSun"/>
            </a:endParaRPr>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400" dirty="0" smtClean="0">
                <a:solidFill>
                  <a:srgbClr val="FF8200"/>
                </a:solidFill>
                <a:latin typeface="SimSun"/>
                <a:cs typeface="SimSun"/>
              </a:rPr>
              <a:t>www.elsevier.com/research-intelligence</a:t>
            </a:r>
            <a:endParaRPr lang="zh-CN" altLang="en-US" sz="1400" dirty="0">
              <a:solidFill>
                <a:srgbClr val="53565A"/>
              </a:solidFill>
              <a:latin typeface="SimSun"/>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0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723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544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9426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01786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23202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3" name="Rectangle 2"/>
          <p:cNvSpPr/>
          <p:nvPr userDrawn="1"/>
        </p:nvSpPr>
        <p:spPr>
          <a:xfrm>
            <a:off x="4929188" y="2388268"/>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Picture Placeholder 8"/>
          <p:cNvSpPr>
            <a:spLocks noGrp="1"/>
          </p:cNvSpPr>
          <p:nvPr>
            <p:ph type="pic" sz="quarter" idx="17" hasCustomPrompt="1"/>
          </p:nvPr>
        </p:nvSpPr>
        <p:spPr>
          <a:xfrm>
            <a:off x="4923692" y="2405452"/>
            <a:ext cx="3582000" cy="2321169"/>
          </a:xfrm>
          <a:prstGeom prst="rect">
            <a:avLst/>
          </a:prstGeom>
        </p:spPr>
        <p:txBody>
          <a:bodyPr/>
          <a:lstStyle>
            <a:lvl1pPr>
              <a:defRPr/>
            </a:lvl1pPr>
          </a:lstStyle>
          <a:p>
            <a:r>
              <a:rPr lang="en-GB" dirty="0" smtClean="0"/>
              <a:t>Screenshot</a:t>
            </a:r>
            <a:endParaRPr lang="en-GB"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4"/>
            <a:ext cx="9144000" cy="1418963"/>
          </a:xfrm>
          <a:prstGeom prst="rect">
            <a:avLst/>
          </a:prstGeom>
        </p:spPr>
      </p:pic>
    </p:spTree>
    <p:extLst>
      <p:ext uri="{BB962C8B-B14F-4D97-AF65-F5344CB8AC3E}">
        <p14:creationId xmlns:p14="http://schemas.microsoft.com/office/powerpoint/2010/main" val="190466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Main image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856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Gallery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4590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69709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41254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231815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58702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3974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ction header 3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4077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142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7357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2733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681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300564" y="5381625"/>
            <a:ext cx="1622560" cy="461665"/>
          </a:xfrm>
          <a:prstGeom prst="rect">
            <a:avLst/>
          </a:prstGeom>
          <a:noFill/>
        </p:spPr>
        <p:txBody>
          <a:bodyPr wrap="none" rtlCol="0">
            <a:spAutoFit/>
          </a:bodyPr>
          <a:lstStyle/>
          <a:p>
            <a:r>
              <a:rPr lang="zh-CN" altLang="en-US" sz="2400" dirty="0" smtClean="0">
                <a:solidFill>
                  <a:srgbClr val="53565A"/>
                </a:solidFill>
                <a:latin typeface="SimSun"/>
                <a:cs typeface="SimSun"/>
              </a:rPr>
              <a:t>谢谢</a:t>
            </a:r>
            <a:endParaRPr lang="zh-CN" altLang="en-US" sz="2400" dirty="0">
              <a:solidFill>
                <a:srgbClr val="53565A"/>
              </a:solidFill>
              <a:latin typeface="SimSun"/>
              <a:cs typeface="SimSun"/>
            </a:endParaRPr>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400" dirty="0" smtClean="0">
                <a:solidFill>
                  <a:srgbClr val="FF8200"/>
                </a:solidFill>
                <a:latin typeface="SimSun"/>
                <a:cs typeface="SimSun"/>
              </a:rPr>
              <a:t>www.elsevier.com/research-intelligence</a:t>
            </a:r>
            <a:endParaRPr lang="zh-CN" altLang="en-US" sz="1400" dirty="0">
              <a:solidFill>
                <a:srgbClr val="53565A"/>
              </a:solidFill>
              <a:latin typeface="SimSun"/>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2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58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15892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57652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3" name="Rectangle 2"/>
          <p:cNvSpPr/>
          <p:nvPr userDrawn="1"/>
        </p:nvSpPr>
        <p:spPr>
          <a:xfrm>
            <a:off x="4929188" y="2388268"/>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Picture Placeholder 8"/>
          <p:cNvSpPr>
            <a:spLocks noGrp="1"/>
          </p:cNvSpPr>
          <p:nvPr>
            <p:ph type="pic" sz="quarter" idx="17" hasCustomPrompt="1"/>
          </p:nvPr>
        </p:nvSpPr>
        <p:spPr>
          <a:xfrm>
            <a:off x="4923692" y="2405452"/>
            <a:ext cx="3582000" cy="2321169"/>
          </a:xfrm>
          <a:prstGeom prst="rect">
            <a:avLst/>
          </a:prstGeom>
        </p:spPr>
        <p:txBody>
          <a:bodyPr/>
          <a:lstStyle>
            <a:lvl1pPr>
              <a:defRPr/>
            </a:lvl1pPr>
          </a:lstStyle>
          <a:p>
            <a:r>
              <a:rPr lang="en-GB" dirty="0" smtClean="0"/>
              <a:t>Screenshot</a:t>
            </a:r>
            <a:endParaRPr lang="en-GB"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4"/>
            <a:ext cx="9144000" cy="1418963"/>
          </a:xfrm>
          <a:prstGeom prst="rect">
            <a:avLst/>
          </a:prstGeom>
        </p:spPr>
      </p:pic>
    </p:spTree>
    <p:extLst>
      <p:ext uri="{BB962C8B-B14F-4D97-AF65-F5344CB8AC3E}">
        <p14:creationId xmlns:p14="http://schemas.microsoft.com/office/powerpoint/2010/main" val="3307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Main image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2309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Gallery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7459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22595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14138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44198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69572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88204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5156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ction header 3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22624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08070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33508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02018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300564" y="5381625"/>
            <a:ext cx="1622560" cy="461665"/>
          </a:xfrm>
          <a:prstGeom prst="rect">
            <a:avLst/>
          </a:prstGeom>
          <a:noFill/>
        </p:spPr>
        <p:txBody>
          <a:bodyPr wrap="none" rtlCol="0">
            <a:spAutoFit/>
          </a:bodyPr>
          <a:lstStyle/>
          <a:p>
            <a:r>
              <a:rPr lang="zh-CN" altLang="en-US" sz="2400" dirty="0" smtClean="0">
                <a:solidFill>
                  <a:srgbClr val="53565A"/>
                </a:solidFill>
                <a:latin typeface="SimSun"/>
                <a:cs typeface="SimSun"/>
              </a:rPr>
              <a:t>谢谢</a:t>
            </a:r>
            <a:endParaRPr lang="zh-CN" altLang="en-US" sz="2400" dirty="0">
              <a:solidFill>
                <a:srgbClr val="53565A"/>
              </a:solidFill>
              <a:latin typeface="SimSun"/>
              <a:cs typeface="SimSun"/>
            </a:endParaRPr>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400" dirty="0" smtClean="0">
                <a:solidFill>
                  <a:srgbClr val="FF8200"/>
                </a:solidFill>
                <a:latin typeface="SimSun"/>
                <a:cs typeface="SimSun"/>
              </a:rPr>
              <a:t>www.elsevier.com/research-intelligence</a:t>
            </a:r>
            <a:endParaRPr lang="zh-CN" altLang="en-US" sz="1400" dirty="0">
              <a:solidFill>
                <a:srgbClr val="53565A"/>
              </a:solidFill>
              <a:latin typeface="SimSun"/>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defTabSz="914400">
              <a:defRPr/>
            </a:pPr>
            <a:fld id="{A7DC00CE-0100-4D63-9507-905679C73F63}" type="datetime1">
              <a:rPr lang="en-US">
                <a:solidFill>
                  <a:srgbClr val="53565A"/>
                </a:solidFill>
              </a:rPr>
              <a:pPr defTabSz="914400">
                <a:defRPr/>
              </a:pPr>
              <a:t>4/30/2015</a:t>
            </a:fld>
            <a:endParaRPr lang="en-US">
              <a:solidFill>
                <a:srgbClr val="53565A"/>
              </a:solidFil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defTabSz="914400">
              <a:defRPr/>
            </a:pPr>
            <a:r>
              <a:rPr lang="en-US" sz="800">
                <a:solidFill>
                  <a:srgbClr val="53565A"/>
                </a:solidFill>
              </a:rPr>
              <a:t>Snowball Metrics Project Partners</a:t>
            </a:r>
            <a:endParaRPr lang="en-US" sz="800" b="0">
              <a:solidFill>
                <a:srgbClr val="53565A"/>
              </a:solidFill>
            </a:endParaRPr>
          </a:p>
          <a:p>
            <a:pPr defTabSz="914400">
              <a:defRPr/>
            </a:pPr>
            <a:r>
              <a:rPr lang="en-US" b="0">
                <a:solidFill>
                  <a:srgbClr val="53565A"/>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B475C23E-1427-4651-8D2C-9DE5C77431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811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561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23417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3" name="Rectangle 2"/>
          <p:cNvSpPr/>
          <p:nvPr userDrawn="1"/>
        </p:nvSpPr>
        <p:spPr>
          <a:xfrm>
            <a:off x="4929188" y="2388268"/>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Picture Placeholder 8"/>
          <p:cNvSpPr>
            <a:spLocks noGrp="1"/>
          </p:cNvSpPr>
          <p:nvPr>
            <p:ph type="pic" sz="quarter" idx="17" hasCustomPrompt="1"/>
          </p:nvPr>
        </p:nvSpPr>
        <p:spPr>
          <a:xfrm>
            <a:off x="4923692" y="2405452"/>
            <a:ext cx="3582000" cy="2321169"/>
          </a:xfrm>
          <a:prstGeom prst="rect">
            <a:avLst/>
          </a:prstGeom>
        </p:spPr>
        <p:txBody>
          <a:bodyPr/>
          <a:lstStyle>
            <a:lvl1pPr>
              <a:defRPr/>
            </a:lvl1pPr>
          </a:lstStyle>
          <a:p>
            <a:r>
              <a:rPr lang="en-GB" dirty="0" smtClean="0"/>
              <a:t>Screenshot</a:t>
            </a:r>
            <a:endParaRPr lang="en-GB"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4"/>
            <a:ext cx="9144000" cy="1418963"/>
          </a:xfrm>
          <a:prstGeom prst="rect">
            <a:avLst/>
          </a:prstGeom>
        </p:spPr>
      </p:pic>
    </p:spTree>
    <p:extLst>
      <p:ext uri="{BB962C8B-B14F-4D97-AF65-F5344CB8AC3E}">
        <p14:creationId xmlns:p14="http://schemas.microsoft.com/office/powerpoint/2010/main" val="12574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Main image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43332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Gallery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1176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58709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290885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835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345270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10299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9850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header 3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3321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84743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9536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8627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300564" y="5381625"/>
            <a:ext cx="1622560" cy="461665"/>
          </a:xfrm>
          <a:prstGeom prst="rect">
            <a:avLst/>
          </a:prstGeom>
          <a:noFill/>
        </p:spPr>
        <p:txBody>
          <a:bodyPr wrap="none" rtlCol="0">
            <a:spAutoFit/>
          </a:bodyPr>
          <a:lstStyle/>
          <a:p>
            <a:r>
              <a:rPr lang="zh-CN" altLang="en-US" sz="2400" dirty="0" smtClean="0">
                <a:solidFill>
                  <a:srgbClr val="53565A"/>
                </a:solidFill>
                <a:latin typeface="SimSun"/>
                <a:cs typeface="SimSun"/>
              </a:rPr>
              <a:t>谢谢</a:t>
            </a:r>
            <a:endParaRPr lang="zh-CN" altLang="en-US" sz="2400" dirty="0">
              <a:solidFill>
                <a:srgbClr val="53565A"/>
              </a:solidFill>
              <a:latin typeface="SimSun"/>
              <a:cs typeface="SimSun"/>
            </a:endParaRPr>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400" dirty="0" smtClean="0">
                <a:solidFill>
                  <a:srgbClr val="FF8200"/>
                </a:solidFill>
                <a:latin typeface="SimSun"/>
                <a:cs typeface="SimSun"/>
              </a:rPr>
              <a:t>www.elsevier.com/research-intelligence</a:t>
            </a:r>
            <a:endParaRPr lang="zh-CN" altLang="en-US" sz="1400" dirty="0">
              <a:solidFill>
                <a:srgbClr val="53565A"/>
              </a:solidFill>
              <a:latin typeface="SimSun"/>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0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03469" y="-11603"/>
            <a:ext cx="301739" cy="327933"/>
          </a:xfrm>
          <a:prstGeom prst="rect">
            <a:avLst/>
          </a:prstGeom>
        </p:spPr>
        <p:txBody>
          <a:bodyPr/>
          <a:lstStyle/>
          <a:p>
            <a:fld id="{DA15E891-66B8-4B28-AB8F-05A4B1DE573C}" type="slidenum">
              <a:rPr lang="en-US" smtClean="0">
                <a:solidFill>
                  <a:srgbClr val="FFFFFF"/>
                </a:solidFill>
              </a:rPr>
              <a:pPr/>
              <a:t>‹#›</a:t>
            </a:fld>
            <a:endParaRPr lang="en-US" dirty="0">
              <a:solidFill>
                <a:srgbClr val="FFFFFF"/>
              </a:solidFill>
            </a:endParaRPr>
          </a:p>
        </p:txBody>
      </p:sp>
      <p:sp>
        <p:nvSpPr>
          <p:cNvPr id="12" name="Title 11"/>
          <p:cNvSpPr>
            <a:spLocks noGrp="1"/>
          </p:cNvSpPr>
          <p:nvPr>
            <p:ph type="title"/>
          </p:nvPr>
        </p:nvSpPr>
        <p:spPr>
          <a:xfrm>
            <a:off x="577516" y="497304"/>
            <a:ext cx="8000123" cy="59355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1587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defTabSz="914400">
              <a:defRPr/>
            </a:pPr>
            <a:fld id="{A7DC00CE-0100-4D63-9507-905679C73F63}" type="datetime1">
              <a:rPr lang="en-US">
                <a:solidFill>
                  <a:srgbClr val="53565A"/>
                </a:solidFill>
              </a:rPr>
              <a:pPr defTabSz="914400">
                <a:defRPr/>
              </a:pPr>
              <a:t>4/30/2015</a:t>
            </a:fld>
            <a:endParaRPr lang="en-US">
              <a:solidFill>
                <a:srgbClr val="53565A"/>
              </a:solidFil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defTabSz="914400">
              <a:defRPr/>
            </a:pPr>
            <a:r>
              <a:rPr lang="en-US" sz="800">
                <a:solidFill>
                  <a:srgbClr val="53565A"/>
                </a:solidFill>
              </a:rPr>
              <a:t>Snowball Metrics Project Partners</a:t>
            </a:r>
            <a:endParaRPr lang="en-US" sz="800" b="0">
              <a:solidFill>
                <a:srgbClr val="53565A"/>
              </a:solidFill>
            </a:endParaRPr>
          </a:p>
          <a:p>
            <a:pPr defTabSz="914400">
              <a:defRPr/>
            </a:pPr>
            <a:r>
              <a:rPr lang="en-US" b="0">
                <a:solidFill>
                  <a:srgbClr val="53565A"/>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B475C23E-1427-4651-8D2C-9DE5C77431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474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41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1006272"/>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a:prstGeom prst="rect">
            <a:avLst/>
          </a:prstGeom>
        </p:spPr>
        <p:txBody>
          <a:bodyPr/>
          <a:lstStyle/>
          <a:p>
            <a:r>
              <a:rPr lang="en-US" dirty="0" smtClean="0"/>
              <a:t>Click to edit Master title style</a:t>
            </a:r>
            <a:endParaRPr lang="en-US" dirty="0"/>
          </a:p>
        </p:txBody>
      </p:sp>
      <p:sp>
        <p:nvSpPr>
          <p:cNvPr id="4"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5480598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3745" y="615148"/>
            <a:ext cx="7453992" cy="418645"/>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8685441" y="76201"/>
            <a:ext cx="458559" cy="209550"/>
          </a:xfrm>
          <a:prstGeom prst="rect">
            <a:avLst/>
          </a:prstGeom>
          <a:ln/>
        </p:spPr>
        <p:txBody>
          <a:bodyPr/>
          <a:lstStyle>
            <a:lvl1pPr>
              <a:defRPr sz="1100">
                <a:solidFill>
                  <a:schemeClr val="accent3">
                    <a:lumMod val="75000"/>
                  </a:schemeClr>
                </a:solidFill>
                <a:latin typeface="+mn-lt"/>
              </a:defRPr>
            </a:lvl1pPr>
          </a:lstStyle>
          <a:p>
            <a:pPr>
              <a:defRPr/>
            </a:pPr>
            <a:fld id="{1B97398E-F514-4AFF-B74E-9EFDA7887A3E}" type="slidenum">
              <a:rPr lang="en-GB" altLang="en-US" smtClean="0">
                <a:solidFill>
                  <a:srgbClr val="A7A8AA">
                    <a:lumMod val="75000"/>
                  </a:srgbClr>
                </a:solidFill>
              </a:rPr>
              <a:pPr>
                <a:defRPr/>
              </a:pPr>
              <a:t>‹#›</a:t>
            </a:fld>
            <a:endParaRPr lang="en-GB" altLang="en-US" dirty="0">
              <a:solidFill>
                <a:srgbClr val="A7A8AA">
                  <a:lumMod val="75000"/>
                </a:srgbClr>
              </a:solidFill>
            </a:endParaRPr>
          </a:p>
        </p:txBody>
      </p:sp>
    </p:spTree>
    <p:extLst>
      <p:ext uri="{BB962C8B-B14F-4D97-AF65-F5344CB8AC3E}">
        <p14:creationId xmlns:p14="http://schemas.microsoft.com/office/powerpoint/2010/main" val="680077452"/>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76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9901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97805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3" name="Rectangle 2"/>
          <p:cNvSpPr/>
          <p:nvPr userDrawn="1"/>
        </p:nvSpPr>
        <p:spPr>
          <a:xfrm>
            <a:off x="4929188" y="2388268"/>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Picture Placeholder 8"/>
          <p:cNvSpPr>
            <a:spLocks noGrp="1"/>
          </p:cNvSpPr>
          <p:nvPr>
            <p:ph type="pic" sz="quarter" idx="17" hasCustomPrompt="1"/>
          </p:nvPr>
        </p:nvSpPr>
        <p:spPr>
          <a:xfrm>
            <a:off x="4923692" y="2405452"/>
            <a:ext cx="3582000" cy="2321169"/>
          </a:xfrm>
          <a:prstGeom prst="rect">
            <a:avLst/>
          </a:prstGeom>
        </p:spPr>
        <p:txBody>
          <a:bodyPr/>
          <a:lstStyle>
            <a:lvl1pPr>
              <a:defRPr/>
            </a:lvl1pPr>
          </a:lstStyle>
          <a:p>
            <a:r>
              <a:rPr lang="en-GB" dirty="0" smtClean="0"/>
              <a:t>Screenshot</a:t>
            </a:r>
            <a:endParaRPr lang="en-GB"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4"/>
            <a:ext cx="9144000" cy="1418963"/>
          </a:xfrm>
          <a:prstGeom prst="rect">
            <a:avLst/>
          </a:prstGeom>
        </p:spPr>
      </p:pic>
    </p:spTree>
    <p:extLst>
      <p:ext uri="{BB962C8B-B14F-4D97-AF65-F5344CB8AC3E}">
        <p14:creationId xmlns:p14="http://schemas.microsoft.com/office/powerpoint/2010/main" val="207569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Main image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75534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Gallery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26682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08849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5235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817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17393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853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3367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header 3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50979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62829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697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06917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300564" y="5381625"/>
            <a:ext cx="1622560" cy="461665"/>
          </a:xfrm>
          <a:prstGeom prst="rect">
            <a:avLst/>
          </a:prstGeom>
          <a:noFill/>
        </p:spPr>
        <p:txBody>
          <a:bodyPr wrap="none" rtlCol="0">
            <a:spAutoFit/>
          </a:bodyPr>
          <a:lstStyle/>
          <a:p>
            <a:r>
              <a:rPr lang="zh-CN" altLang="en-US" sz="2400" dirty="0" smtClean="0">
                <a:solidFill>
                  <a:srgbClr val="53565A"/>
                </a:solidFill>
                <a:latin typeface="SimSun"/>
                <a:cs typeface="SimSun"/>
              </a:rPr>
              <a:t>谢谢</a:t>
            </a:r>
            <a:endParaRPr lang="zh-CN" altLang="en-US" sz="2400" dirty="0">
              <a:solidFill>
                <a:srgbClr val="53565A"/>
              </a:solidFill>
              <a:latin typeface="SimSun"/>
              <a:cs typeface="SimSun"/>
            </a:endParaRPr>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400" dirty="0" smtClean="0">
                <a:solidFill>
                  <a:srgbClr val="FF8200"/>
                </a:solidFill>
                <a:latin typeface="SimSun"/>
                <a:cs typeface="SimSun"/>
              </a:rPr>
              <a:t>www.elsevier.com/research-intelligence</a:t>
            </a:r>
            <a:endParaRPr lang="zh-CN" altLang="en-US" sz="1400" dirty="0">
              <a:solidFill>
                <a:srgbClr val="53565A"/>
              </a:solidFill>
              <a:latin typeface="SimSun"/>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0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Rectangle 10"/>
          <p:cNvSpPr/>
          <p:nvPr/>
        </p:nvSpPr>
        <p:spPr>
          <a:xfrm>
            <a:off x="6916738" y="1214438"/>
            <a:ext cx="2228850" cy="4837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5"/>
          <p:cNvPicPr>
            <a:picLocks noChangeAspect="1"/>
          </p:cNvPicPr>
          <p:nvPr/>
        </p:nvPicPr>
        <p:blipFill>
          <a:blip r:embed="rId2"/>
          <a:srcRect/>
          <a:stretch>
            <a:fillRect/>
          </a:stretch>
        </p:blipFill>
        <p:spPr bwMode="auto">
          <a:xfrm>
            <a:off x="6821488" y="1333500"/>
            <a:ext cx="2303462" cy="5097463"/>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6932613" y="1214438"/>
            <a:ext cx="2209800" cy="4837112"/>
          </a:xfrm>
          <a:prstGeom prst="rect">
            <a:avLst/>
          </a:prstGeom>
          <a:noFill/>
          <a:ln w="9525">
            <a:noFill/>
            <a:miter lim="800000"/>
            <a:headEnd/>
            <a:tailEnd/>
          </a:ln>
        </p:spPr>
      </p:pic>
      <p:sp>
        <p:nvSpPr>
          <p:cNvPr id="9" name="Rectangle 17"/>
          <p:cNvSpPr/>
          <p:nvPr/>
        </p:nvSpPr>
        <p:spPr>
          <a:xfrm>
            <a:off x="6842125" y="1214438"/>
            <a:ext cx="230346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1" name="Picture 3" descr="Elsevier_W_Research_Information_1b_aw.eps"/>
          <p:cNvPicPr>
            <a:picLocks/>
          </p:cNvPicPr>
          <p:nvPr/>
        </p:nvPicPr>
        <p:blipFill>
          <a:blip r:embed="rId4"/>
          <a:srcRect/>
          <a:stretch>
            <a:fillRect/>
          </a:stretch>
        </p:blipFill>
        <p:spPr bwMode="auto">
          <a:xfrm>
            <a:off x="7429500" y="2659063"/>
            <a:ext cx="1717675" cy="1716087"/>
          </a:xfrm>
          <a:prstGeom prst="rect">
            <a:avLst/>
          </a:prstGeom>
          <a:noFill/>
          <a:ln w="9525">
            <a:noFill/>
            <a:miter lim="800000"/>
            <a:headEnd/>
            <a:tailEnd/>
          </a:ln>
        </p:spPr>
      </p:pic>
      <p:sp>
        <p:nvSpPr>
          <p:cNvPr id="12" name="Rectangle 12"/>
          <p:cNvSpPr/>
          <p:nvPr/>
        </p:nvSpPr>
        <p:spPr>
          <a:xfrm>
            <a:off x="-19050" y="266065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3" name="Picture 11"/>
          <p:cNvPicPr>
            <a:picLocks noChangeAspect="1"/>
          </p:cNvPicPr>
          <p:nvPr/>
        </p:nvPicPr>
        <p:blipFill>
          <a:blip r:embed="rId5"/>
          <a:srcRect/>
          <a:stretch>
            <a:fillRect/>
          </a:stretch>
        </p:blipFill>
        <p:spPr bwMode="auto">
          <a:xfrm>
            <a:off x="7432675" y="2659063"/>
            <a:ext cx="1714500" cy="1714500"/>
          </a:xfrm>
          <a:prstGeom prst="rect">
            <a:avLst/>
          </a:prstGeom>
          <a:noFill/>
          <a:ln w="9525">
            <a:noFill/>
            <a:miter lim="800000"/>
            <a:headEnd/>
            <a:tailEnd/>
          </a:ln>
        </p:spPr>
      </p:pic>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a:srcRect/>
          <a:stretch>
            <a:fillRect/>
          </a:stretch>
        </p:blipFill>
        <p:spPr bwMode="auto">
          <a:xfrm>
            <a:off x="419100" y="2185988"/>
            <a:ext cx="3452813" cy="265112"/>
          </a:xfrm>
          <a:prstGeom prst="rect">
            <a:avLst/>
          </a:prstGeom>
          <a:noFill/>
          <a:ln w="9525">
            <a:noFill/>
            <a:miter lim="800000"/>
            <a:headEnd/>
            <a:tailEnd/>
          </a:ln>
        </p:spPr>
      </p:pic>
      <p:sp>
        <p:nvSpPr>
          <p:cNvPr id="16" name="Rectangle 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7" name="Picture 13"/>
          <p:cNvPicPr>
            <a:picLocks noChangeAspect="1"/>
          </p:cNvPicPr>
          <p:nvPr/>
        </p:nvPicPr>
        <p:blipFill>
          <a:blip r:embed="rId7"/>
          <a:srcRect/>
          <a:stretch>
            <a:fillRect/>
          </a:stretch>
        </p:blipFill>
        <p:spPr bwMode="auto">
          <a:xfrm>
            <a:off x="7318375" y="6437313"/>
            <a:ext cx="1574800" cy="160337"/>
          </a:xfrm>
          <a:prstGeom prst="rect">
            <a:avLst/>
          </a:prstGeom>
          <a:noFill/>
          <a:ln w="9525">
            <a:noFill/>
            <a:miter lim="800000"/>
            <a:headEnd/>
            <a:tailEnd/>
          </a:ln>
        </p:spPr>
      </p:pic>
      <p:pic>
        <p:nvPicPr>
          <p:cNvPr id="1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a:srcRect/>
          <a:stretch>
            <a:fillRect/>
          </a:stretch>
        </p:blipFill>
        <p:spPr bwMode="auto">
          <a:xfrm>
            <a:off x="8170863" y="223838"/>
            <a:ext cx="649287" cy="715962"/>
          </a:xfrm>
          <a:prstGeom prst="rect">
            <a:avLst/>
          </a:prstGeom>
          <a:noFill/>
          <a:ln w="9525">
            <a:noFill/>
            <a:miter lim="800000"/>
            <a:headEnd/>
            <a:tailEnd/>
          </a:ln>
        </p:spPr>
      </p:pic>
      <p:sp>
        <p:nvSpPr>
          <p:cNvPr id="8" name="Text Placeholder 7"/>
          <p:cNvSpPr>
            <a:spLocks noGrp="1"/>
          </p:cNvSpPr>
          <p:nvPr>
            <p:ph type="body" sz="quarter" idx="17"/>
          </p:nvPr>
        </p:nvSpPr>
        <p:spPr>
          <a:xfrm>
            <a:off x="257175" y="4709826"/>
            <a:ext cx="5483225" cy="527050"/>
          </a:xfrm>
          <a:prstGeom prst="rect">
            <a:avLst/>
          </a:prstGeom>
        </p:spPr>
        <p:txBody>
          <a:bodyPr>
            <a:normAutofit/>
          </a:bodyPr>
          <a:lstStyle>
            <a:lvl1pPr marL="0" indent="0">
              <a:buNone/>
              <a:defRPr sz="2000"/>
            </a:lvl1pPr>
          </a:lstStyle>
          <a:p>
            <a:pPr lvl="0"/>
            <a:r>
              <a:rPr lang="zh-CN" altLang="en-US" smtClean="0"/>
              <a:t>单击此处编辑母版文本样式</a:t>
            </a:r>
          </a:p>
        </p:txBody>
      </p:sp>
      <p:sp>
        <p:nvSpPr>
          <p:cNvPr id="15" name="Title 1"/>
          <p:cNvSpPr>
            <a:spLocks noGrp="1"/>
          </p:cNvSpPr>
          <p:nvPr>
            <p:ph type="ctrTitle"/>
          </p:nvPr>
        </p:nvSpPr>
        <p:spPr>
          <a:xfrm>
            <a:off x="257174" y="2781300"/>
            <a:ext cx="7032625" cy="1470025"/>
          </a:xfrm>
          <a:prstGeom prst="rect">
            <a:avLst/>
          </a:prstGeo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8"/>
          </p:nvPr>
        </p:nvSpPr>
        <p:spPr>
          <a:xfrm>
            <a:off x="257175" y="5303344"/>
            <a:ext cx="3508375" cy="440748"/>
          </a:xfrm>
          <a:prstGeom prst="rect">
            <a:avLst/>
          </a:prstGeom>
        </p:spPr>
        <p:txBody>
          <a:bodyPr/>
          <a:lstStyle>
            <a:lvl1pPr marL="0" indent="0">
              <a:buNone/>
              <a:defRPr sz="1400" b="0"/>
            </a:lvl1pPr>
          </a:lstStyle>
          <a:p>
            <a:pPr lvl="0"/>
            <a:r>
              <a:rPr lang="zh-CN" altLang="en-US" smtClean="0"/>
              <a:t>单击此处编辑母版文本样式</a:t>
            </a:r>
          </a:p>
        </p:txBody>
      </p:sp>
    </p:spTree>
    <p:extLst>
      <p:ext uri="{BB962C8B-B14F-4D97-AF65-F5344CB8AC3E}">
        <p14:creationId xmlns:p14="http://schemas.microsoft.com/office/powerpoint/2010/main" val="3793176789"/>
      </p:ext>
    </p:extLst>
  </p:cSld>
  <p:clrMapOvr>
    <a:masterClrMapping/>
  </p:clrMapOvr>
  <p:transition spd="slow"/>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5379219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48302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42219442"/>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rtlCol="0">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pPr lvl="0"/>
            <a:r>
              <a:rPr lang="zh-CN" altLang="en-US" smtClean="0"/>
              <a:t>单击此处编辑母版文本样式</a:t>
            </a:r>
          </a:p>
        </p:txBody>
      </p:sp>
      <p:sp>
        <p:nvSpPr>
          <p:cNvPr id="9" name="Text Placeholder 8"/>
          <p:cNvSpPr>
            <a:spLocks noGrp="1"/>
          </p:cNvSpPr>
          <p:nvPr>
            <p:ph type="body" sz="quarter" idx="1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zh-CN" altLang="en-US" smtClean="0"/>
              <a:t>单击此处编辑母版文本样式</a:t>
            </a:r>
          </a:p>
        </p:txBody>
      </p:sp>
      <p:sp>
        <p:nvSpPr>
          <p:cNvPr id="18" name="Text Placeholder 17"/>
          <p:cNvSpPr>
            <a:spLocks noGrp="1"/>
          </p:cNvSpPr>
          <p:nvPr>
            <p:ph type="body" sz="quarter" idx="12"/>
          </p:nvPr>
        </p:nvSpPr>
        <p:spPr>
          <a:xfrm>
            <a:off x="457198" y="6165090"/>
            <a:ext cx="8238318" cy="357432"/>
          </a:xfrm>
        </p:spPr>
        <p:txBody>
          <a:bodyPr>
            <a:normAutofit/>
          </a:bodyPr>
          <a:lstStyle>
            <a:lvl1pPr marL="0" indent="0">
              <a:buNone/>
              <a:defRPr sz="1300">
                <a:solidFill>
                  <a:srgbClr val="53565A"/>
                </a:solidFill>
              </a:defRPr>
            </a:lvl1pPr>
          </a:lstStyle>
          <a:p>
            <a:pPr lvl="0"/>
            <a:r>
              <a:rPr lang="zh-CN" altLang="en-US" smtClean="0"/>
              <a:t>单击此处编辑母版文本样式</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44905517"/>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400800" y="1390650"/>
            <a:ext cx="2743200" cy="4597400"/>
          </a:xfrm>
          <a:prstGeom prst="rect">
            <a:avLst/>
          </a:prstGeom>
          <a:noFill/>
          <a:ln w="9525">
            <a:noFill/>
            <a:miter lim="800000"/>
            <a:headEnd/>
            <a:tailEnd/>
          </a:ln>
        </p:spPr>
      </p:pic>
      <p:sp>
        <p:nvSpPr>
          <p:cNvPr id="8" name="Title 11"/>
          <p:cNvSpPr>
            <a:spLocks noGrp="1"/>
          </p:cNvSpPr>
          <p:nvPr>
            <p:ph type="title"/>
          </p:nvPr>
        </p:nvSpPr>
        <p:spPr>
          <a:xfrm>
            <a:off x="292099" y="497304"/>
            <a:ext cx="8514275" cy="593559"/>
          </a:xfrm>
          <a:prstGeom prst="rect">
            <a:avLst/>
          </a:prstGeom>
        </p:spPr>
        <p:txBody>
          <a:bodyPr/>
          <a:lstStyle>
            <a:lvl1pPr>
              <a:defRPr sz="2400" b="1"/>
            </a:lvl1pPr>
          </a:lstStyle>
          <a:p>
            <a:r>
              <a:rPr lang="zh-CN" altLang="en-US" smtClean="0"/>
              <a:t>单击此处编辑母版标题样式</a:t>
            </a:r>
            <a:endParaRPr lang="en-US" dirty="0"/>
          </a:p>
        </p:txBody>
      </p:sp>
      <p:sp>
        <p:nvSpPr>
          <p:cNvPr id="11" name="Text Placeholder 13"/>
          <p:cNvSpPr>
            <a:spLocks noGrp="1"/>
          </p:cNvSpPr>
          <p:nvPr>
            <p:ph type="body" sz="quarter" idx="18"/>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241103790"/>
      </p:ext>
    </p:extLst>
  </p:cSld>
  <p:clrMapOvr>
    <a:masterClrMapping/>
  </p:clrMapOvr>
  <p:transition spd="slow"/>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5" name="Picture 1"/>
          <p:cNvPicPr>
            <a:picLocks noChangeAspect="1"/>
          </p:cNvPicPr>
          <p:nvPr/>
        </p:nvPicPr>
        <p:blipFill>
          <a:blip r:embed="rId2"/>
          <a:srcRect/>
          <a:stretch>
            <a:fillRect/>
          </a:stretch>
        </p:blipFill>
        <p:spPr bwMode="auto">
          <a:xfrm>
            <a:off x="0" y="2108200"/>
            <a:ext cx="9144000" cy="4748213"/>
          </a:xfrm>
          <a:prstGeom prst="rect">
            <a:avLst/>
          </a:prstGeom>
          <a:noFill/>
          <a:ln w="9525">
            <a:noFill/>
            <a:miter lim="800000"/>
            <a:headEnd/>
            <a:tailEnd/>
          </a:ln>
        </p:spPr>
      </p:pic>
      <p:sp>
        <p:nvSpPr>
          <p:cNvPr id="7" name="Rectangle 2"/>
          <p:cNvSpPr/>
          <p:nvPr/>
        </p:nvSpPr>
        <p:spPr>
          <a:xfrm>
            <a:off x="4930775" y="2862263"/>
            <a:ext cx="3587750" cy="2311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9" name="Picture Placeholder 8"/>
          <p:cNvSpPr>
            <a:spLocks noGrp="1"/>
          </p:cNvSpPr>
          <p:nvPr>
            <p:ph type="pic" sz="quarter" idx="17"/>
          </p:nvPr>
        </p:nvSpPr>
        <p:spPr>
          <a:xfrm>
            <a:off x="4923692" y="2856398"/>
            <a:ext cx="3582000" cy="2321169"/>
          </a:xfrm>
          <a:prstGeom prst="rect">
            <a:avLst/>
          </a:prstGeom>
          <a:ln>
            <a:solidFill>
              <a:schemeClr val="tx1"/>
            </a:solidFill>
          </a:ln>
        </p:spPr>
        <p:txBody>
          <a:bodyPr rtlCol="0">
            <a:normAutofit/>
          </a:bodyPr>
          <a:lstStyle>
            <a:lvl1pPr>
              <a:defRPr/>
            </a:lvl1pPr>
          </a:lstStyle>
          <a:p>
            <a:pPr lvl="0"/>
            <a:r>
              <a:rPr lang="zh-CN" altLang="en-US" noProof="0" smtClean="0"/>
              <a:t>单击图标添加图片</a:t>
            </a:r>
            <a:endParaRPr lang="en-GB" noProof="0" dirty="0"/>
          </a:p>
        </p:txBody>
      </p:sp>
      <p:sp>
        <p:nvSpPr>
          <p:cNvPr id="12"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97840731"/>
      </p:ext>
    </p:extLst>
  </p:cSld>
  <p:clrMapOvr>
    <a:masterClrMapping/>
  </p:clrMapOvr>
  <p:transition spd="slow"/>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15" name="Picture 4"/>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53851504"/>
      </p:ext>
    </p:extLst>
  </p:cSld>
  <p:clrMapOvr>
    <a:masterClrMapping/>
  </p:clrMapOvr>
  <p:transition spd="slow"/>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4643438" y="1508125"/>
            <a:ext cx="4251325" cy="4889500"/>
          </a:xfrm>
          <a:prstGeom prst="rect">
            <a:avLst/>
          </a:prstGeom>
          <a:noFill/>
          <a:ln w="9525">
            <a:noFill/>
            <a:miter lim="800000"/>
            <a:headEnd/>
            <a:tailEnd/>
          </a:ln>
        </p:spPr>
      </p:pic>
      <p:sp>
        <p:nvSpPr>
          <p:cNvPr id="9" name="Picture Placeholder 8"/>
          <p:cNvSpPr>
            <a:spLocks noGrp="1"/>
          </p:cNvSpPr>
          <p:nvPr>
            <p:ph type="pic" sz="quarter" idx="17"/>
          </p:nvPr>
        </p:nvSpPr>
        <p:spPr>
          <a:xfrm>
            <a:off x="4775200" y="1636711"/>
            <a:ext cx="4000500" cy="4619756"/>
          </a:xfrm>
          <a:prstGeom prst="rect">
            <a:avLst/>
          </a:prstGeom>
        </p:spPr>
        <p:txBody>
          <a:bodyPr rtlCol="0">
            <a:normAutofit/>
          </a:bodyPr>
          <a:lstStyle/>
          <a:p>
            <a:pPr lvl="0"/>
            <a:r>
              <a:rPr lang="en-US" noProof="0" smtClean="0"/>
              <a:t>Click icon to add picture</a:t>
            </a:r>
            <a:endParaRPr lang="en-GB" noProof="0" dirty="0"/>
          </a:p>
        </p:txBody>
      </p:sp>
      <p:sp>
        <p:nvSpPr>
          <p:cNvPr id="6" name="Title Placeholder 1"/>
          <p:cNvSpPr>
            <a:spLocks noGrp="1"/>
          </p:cNvSpPr>
          <p:nvPr>
            <p:ph type="title"/>
          </p:nvPr>
        </p:nvSpPr>
        <p:spPr>
          <a:xfrm>
            <a:off x="457199" y="705204"/>
            <a:ext cx="8238319" cy="418645"/>
          </a:xfrm>
          <a:prstGeom prst="rect">
            <a:avLst/>
          </a:prstGeom>
        </p:spPr>
        <p:txBody>
          <a:bodyPr rtlCol="0">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62401976"/>
      </p:ext>
    </p:extLst>
  </p:cSld>
  <p:clrMapOvr>
    <a:masterClrMapping/>
  </p:clrMapOvr>
  <p:transition spd="slow"/>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8" name="Picture 9"/>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6" name="Picture Placeholder 5"/>
          <p:cNvSpPr>
            <a:spLocks noGrp="1"/>
          </p:cNvSpPr>
          <p:nvPr>
            <p:ph type="pic" sz="quarter" idx="11"/>
          </p:nvPr>
        </p:nvSpPr>
        <p:spPr>
          <a:xfrm>
            <a:off x="139700" y="1435100"/>
            <a:ext cx="8839200" cy="4457700"/>
          </a:xfrm>
          <a:prstGeom prst="rect">
            <a:avLst/>
          </a:prstGeom>
        </p:spPr>
        <p:txBody>
          <a:bodyPr rtlCol="0">
            <a:normAutofit/>
          </a:bodyPr>
          <a:lstStyle/>
          <a:p>
            <a:pPr lvl="0"/>
            <a:r>
              <a:rPr lang="en-US" noProof="0" smtClean="0"/>
              <a:t>Click icon to add picture</a:t>
            </a:r>
            <a:endParaRPr lang="en-GB" noProof="0" dirty="0"/>
          </a:p>
        </p:txBody>
      </p:sp>
      <p:sp>
        <p:nvSpPr>
          <p:cNvPr id="5"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59090534"/>
      </p:ext>
    </p:extLst>
  </p:cSld>
  <p:clrMapOvr>
    <a:masterClrMapping/>
  </p:clrMapOvr>
  <p:transition spd="slow"/>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34130214"/>
      </p:ext>
    </p:extLst>
  </p:cSld>
  <p:clrMapOvr>
    <a:masterClrMapping/>
  </p:clrMapOvr>
  <p:transition spd="slow"/>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3382087148"/>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p:nvPr>
        </p:nvSpPr>
        <p:spPr>
          <a:xfrm>
            <a:off x="457198" y="1500110"/>
            <a:ext cx="8238320" cy="3878033"/>
          </a:xfrm>
          <a:prstGeom prst="rect">
            <a:avLst/>
          </a:prstGeom>
        </p:spPr>
        <p:txBody>
          <a:bodyPr rtlCol="0">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8"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1424756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7851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0" y="-7938"/>
            <a:ext cx="6924675" cy="6881813"/>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32675"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246403856"/>
      </p:ext>
    </p:extLst>
  </p:cSld>
  <p:clrMapOvr>
    <a:masterClrMapping/>
  </p:clrMapOvr>
  <p:transition spd="slow"/>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108808327"/>
      </p:ext>
    </p:extLst>
  </p:cSld>
  <p:clrMapOvr>
    <a:masterClrMapping/>
  </p:clrMapOvr>
  <p:transition spd="slow"/>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3"/>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6"/>
          <p:cNvSpPr/>
          <p:nvPr/>
        </p:nvSpPr>
        <p:spPr>
          <a:xfrm>
            <a:off x="0" y="2659063"/>
            <a:ext cx="9178925"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62838" y="2659063"/>
            <a:ext cx="1716087"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880291890"/>
      </p:ext>
    </p:extLst>
  </p:cSld>
  <p:clrMapOvr>
    <a:masterClrMapping/>
  </p:clrMapOvr>
  <p:transition spd="slow"/>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823407252"/>
      </p:ext>
    </p:extLst>
  </p:cSld>
  <p:clrMapOvr>
    <a:masterClrMapping/>
  </p:clrMapOvr>
  <p:transition spd="slow"/>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588" y="-7938"/>
            <a:ext cx="6691313" cy="6865938"/>
          </a:xfrm>
          <a:prstGeom prst="rect">
            <a:avLst/>
          </a:prstGeom>
          <a:noFill/>
          <a:ln w="9525">
            <a:noFill/>
            <a:miter lim="800000"/>
            <a:headEnd/>
            <a:tailEnd/>
          </a:ln>
        </p:spPr>
      </p:pic>
      <p:sp>
        <p:nvSpPr>
          <p:cNvPr id="5" name="Rectangle 8"/>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1866300496"/>
      </p:ext>
    </p:extLst>
  </p:cSld>
  <p:clrMapOvr>
    <a:masterClrMapping/>
  </p:clrMapOvr>
  <p:transition spd="slow"/>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10"/>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48550" y="2660650"/>
            <a:ext cx="1712913" cy="1712913"/>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0"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4139428638"/>
      </p:ext>
    </p:extLst>
  </p:cSld>
  <p:clrMapOvr>
    <a:masterClrMapping/>
  </p:clrMapOvr>
  <p:transition spd="slow"/>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1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4"/>
          <p:cNvPicPr>
            <a:picLocks noChangeAspect="1"/>
          </p:cNvPicPr>
          <p:nvPr/>
        </p:nvPicPr>
        <p:blipFill>
          <a:blip r:embed="rId2"/>
          <a:srcRect/>
          <a:stretch>
            <a:fillRect/>
          </a:stretch>
        </p:blipFill>
        <p:spPr bwMode="auto">
          <a:xfrm>
            <a:off x="6832600" y="1049338"/>
            <a:ext cx="2303463" cy="5094287"/>
          </a:xfrm>
          <a:prstGeom prst="rect">
            <a:avLst/>
          </a:prstGeom>
          <a:noFill/>
          <a:ln w="9525">
            <a:noFill/>
            <a:miter lim="800000"/>
            <a:headEnd/>
            <a:tailEnd/>
          </a:ln>
        </p:spPr>
      </p:pic>
      <p:sp>
        <p:nvSpPr>
          <p:cNvPr id="5" name="TextBox 21"/>
          <p:cNvSpPr txBox="1">
            <a:spLocks noChangeArrowheads="1"/>
          </p:cNvSpPr>
          <p:nvPr/>
        </p:nvSpPr>
        <p:spPr bwMode="auto">
          <a:xfrm>
            <a:off x="300038" y="6321425"/>
            <a:ext cx="4089400" cy="307975"/>
          </a:xfrm>
          <a:prstGeom prst="rect">
            <a:avLst/>
          </a:prstGeom>
          <a:noFill/>
          <a:ln>
            <a:noFill/>
          </a:ln>
          <a:extLst/>
        </p:spPr>
        <p:txBody>
          <a:bodyPr>
            <a:spAutoFit/>
          </a:bodyPr>
          <a:lstStyle/>
          <a:p>
            <a:pPr defTabSz="914400" fontAlgn="base">
              <a:spcBef>
                <a:spcPct val="0"/>
              </a:spcBef>
              <a:spcAft>
                <a:spcPct val="0"/>
              </a:spcAft>
              <a:defRPr/>
            </a:pPr>
            <a:r>
              <a:rPr lang="en-US" altLang="zh-CN" sz="1400">
                <a:solidFill>
                  <a:srgbClr val="FF8200"/>
                </a:solidFill>
                <a:latin typeface="NexusSansOT"/>
                <a:ea typeface="MS PGothic" pitchFamily="34" charset="-128"/>
              </a:rPr>
              <a:t>www.elsevier.com/research-intelligence</a:t>
            </a:r>
            <a:endParaRPr lang="en-US" altLang="zh-CN" sz="1400">
              <a:solidFill>
                <a:srgbClr val="53565A"/>
              </a:solidFill>
              <a:latin typeface="NexusSansOT"/>
              <a:ea typeface="MS PGothic" pitchFamily="34" charset="-128"/>
            </a:endParaRPr>
          </a:p>
        </p:txBody>
      </p:sp>
      <p:sp>
        <p:nvSpPr>
          <p:cNvPr id="6" name="Rectangle 20"/>
          <p:cNvSpPr/>
          <p:nvPr/>
        </p:nvSpPr>
        <p:spPr>
          <a:xfrm>
            <a:off x="6794500" y="1049338"/>
            <a:ext cx="236855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7" name="Rectangle 9"/>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a:srcRect/>
          <a:stretch>
            <a:fillRect/>
          </a:stretch>
        </p:blipFill>
        <p:spPr bwMode="auto">
          <a:xfrm>
            <a:off x="419100" y="2185988"/>
            <a:ext cx="3452813" cy="265112"/>
          </a:xfrm>
          <a:prstGeom prst="rect">
            <a:avLst/>
          </a:prstGeom>
          <a:noFill/>
          <a:ln w="9525">
            <a:noFill/>
            <a:miter lim="800000"/>
            <a:headEnd/>
            <a:tailEnd/>
          </a:ln>
        </p:spPr>
      </p:pic>
      <p:sp>
        <p:nvSpPr>
          <p:cNvPr id="13"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12272000"/>
      </p:ext>
    </p:extLst>
  </p:cSld>
  <p:clrMapOvr>
    <a:masterClrMapping/>
  </p:clrMapOvr>
  <p:transition spd="slow"/>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3" name="Rectangle 6"/>
          <p:cNvSpPr/>
          <p:nvPr userDrawn="1"/>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userDrawn="1"/>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userDrawn="1"/>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userDrawn="1"/>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userDrawn="1"/>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951846001"/>
      </p:ext>
    </p:extLst>
  </p:cSld>
  <p:clrMapOvr>
    <a:masterClrMapping/>
  </p:clrMapOvr>
  <p:transition spd="med">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2" name="Title 11"/>
          <p:cNvSpPr>
            <a:spLocks noGrp="1"/>
          </p:cNvSpPr>
          <p:nvPr>
            <p:ph type="title"/>
          </p:nvPr>
        </p:nvSpPr>
        <p:spPr>
          <a:xfrm>
            <a:off x="577516" y="497304"/>
            <a:ext cx="8000123" cy="593559"/>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704263" y="-11113"/>
            <a:ext cx="301625" cy="327026"/>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defTabSz="914400" fontAlgn="base">
              <a:spcBef>
                <a:spcPct val="0"/>
              </a:spcBef>
              <a:spcAft>
                <a:spcPct val="0"/>
              </a:spcAft>
              <a:defRPr/>
            </a:pPr>
            <a:fld id="{B4AF6B93-DF8A-43DB-A452-9CBC193E84E1}" type="slidenum">
              <a:rPr lang="en-US" altLang="zh-CN">
                <a:ea typeface="宋体" pitchFamily="2" charset="-122"/>
              </a:rPr>
              <a:pPr defTabSz="914400" fontAlgn="base">
                <a:spcBef>
                  <a:spcPct val="0"/>
                </a:spcBef>
                <a:spcAft>
                  <a:spcPct val="0"/>
                </a:spcAft>
                <a:defRPr/>
              </a:pPr>
              <a:t>‹#›</a:t>
            </a:fld>
            <a:endParaRPr lang="en-US" altLang="zh-CN">
              <a:ea typeface="宋体" pitchFamily="2" charset="-122"/>
            </a:endParaRPr>
          </a:p>
        </p:txBody>
      </p:sp>
    </p:spTree>
    <p:extLst>
      <p:ext uri="{BB962C8B-B14F-4D97-AF65-F5344CB8AC3E}">
        <p14:creationId xmlns:p14="http://schemas.microsoft.com/office/powerpoint/2010/main" val="1518222396"/>
      </p:ext>
    </p:extLst>
  </p:cSld>
  <p:clrMapOvr>
    <a:masterClrMapping/>
  </p:clrMapOvr>
  <p:transition spd="med">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190078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900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158664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2916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07510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206450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42670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40074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7" name="Content Placeholder 1"/>
          <p:cNvSpPr>
            <a:spLocks noGrp="1"/>
          </p:cNvSpPr>
          <p:nvPr>
            <p:ph idx="10"/>
          </p:nvPr>
        </p:nvSpPr>
        <p:spPr>
          <a:xfrm>
            <a:off x="457198" y="1500110"/>
            <a:ext cx="823832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582547121"/>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3803285"/>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0433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234903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1700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848161330"/>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srgbClr val="53565A"/>
                </a:solidFill>
              </a:rPr>
              <a:pPr defTabSz="914400"/>
              <a:t>‹#›</a:t>
            </a:fld>
            <a:endParaRPr lang="en-US">
              <a:solidFill>
                <a:srgbClr val="53565A"/>
              </a:solidFill>
            </a:endParaRPr>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srgbClr val="53565A">
                  <a:tint val="75000"/>
                </a:srgbClr>
              </a:solidFill>
            </a:endParaRPr>
          </a:p>
        </p:txBody>
      </p:sp>
    </p:spTree>
    <p:extLst>
      <p:ext uri="{BB962C8B-B14F-4D97-AF65-F5344CB8AC3E}">
        <p14:creationId xmlns:p14="http://schemas.microsoft.com/office/powerpoint/2010/main" val="374173881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038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prstClr val="black">
                    <a:tint val="75000"/>
                  </a:prstClr>
                </a:solidFill>
              </a:rPr>
              <a:pPr defTabSz="914400"/>
              <a:t>‹#›</a:t>
            </a:fld>
            <a:endParaRPr lang="en-US">
              <a:solidFill>
                <a:prstClr val="black">
                  <a:tint val="75000"/>
                </a:prstClr>
              </a:solidFill>
            </a:endParaRPr>
          </a:p>
        </p:txBody>
      </p:sp>
      <p:pic>
        <p:nvPicPr>
          <p:cNvPr id="12" name="Picture 7" descr="ELS"/>
          <p:cNvPicPr>
            <a:picLocks noChangeAspect="1" noChangeArrowheads="1"/>
          </p:cNvPicPr>
          <p:nvPr userDrawn="1"/>
        </p:nvPicPr>
        <p:blipFill>
          <a:blip r:embed="rId2" cstate="print"/>
          <a:srcRect/>
          <a:stretch>
            <a:fillRect/>
          </a:stretch>
        </p:blipFill>
        <p:spPr bwMode="auto">
          <a:xfrm>
            <a:off x="228600" y="6019800"/>
            <a:ext cx="629992" cy="695325"/>
          </a:xfrm>
          <a:prstGeom prst="rect">
            <a:avLst/>
          </a:prstGeom>
          <a:noFill/>
          <a:ln w="9525">
            <a:noFill/>
            <a:miter lim="800000"/>
            <a:headEnd/>
            <a:tailEnd/>
          </a:ln>
        </p:spPr>
      </p:pic>
    </p:spTree>
    <p:extLst>
      <p:ext uri="{BB962C8B-B14F-4D97-AF65-F5344CB8AC3E}">
        <p14:creationId xmlns:p14="http://schemas.microsoft.com/office/powerpoint/2010/main" val="2507235452"/>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76243"/>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82146173"/>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76243"/>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61331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409905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332316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445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28069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2722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20199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05946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userDrawn="1"/>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1735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2525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4803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 Picture Content Slide (gre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0856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417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7054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427630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ection header 1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8755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260210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89861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424592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29688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16434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1864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5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6"/>
          <p:cNvSpPr>
            <a:spLocks noGrp="1" noChangeArrowheads="1"/>
          </p:cNvSpPr>
          <p:nvPr>
            <p:ph type="sldNum" sz="quarter" idx="10"/>
            <p:custDataLst>
              <p:tags r:id="rId1"/>
            </p:custDataLst>
          </p:nvPr>
        </p:nvSpPr>
        <p:spPr>
          <a:xfrm>
            <a:off x="8244408" y="6448251"/>
            <a:ext cx="941982" cy="365125"/>
          </a:xfrm>
          <a:prstGeom prst="rect">
            <a:avLst/>
          </a:prstGeom>
          <a:ln/>
        </p:spPr>
        <p:txBody>
          <a:bodyPr/>
          <a:lstStyle>
            <a:lvl1pPr>
              <a:defRPr/>
            </a:lvl1pPr>
          </a:lstStyle>
          <a:p>
            <a:pPr>
              <a:defRPr/>
            </a:pPr>
            <a:fld id="{AFE1BFAC-DD13-43AF-BE25-3A4DDDC8A985}" type="slidenum">
              <a:rPr lang="en-GB">
                <a:solidFill>
                  <a:srgbClr val="53565A"/>
                </a:solidFill>
              </a:rPr>
              <a:pPr>
                <a:defRPr/>
              </a:pPr>
              <a:t>‹#›</a:t>
            </a:fld>
            <a:endParaRPr lang="en-GB">
              <a:solidFill>
                <a:srgbClr val="53565A"/>
              </a:solidFill>
            </a:endParaRPr>
          </a:p>
        </p:txBody>
      </p:sp>
    </p:spTree>
    <p:extLst>
      <p:ext uri="{BB962C8B-B14F-4D97-AF65-F5344CB8AC3E}">
        <p14:creationId xmlns:p14="http://schemas.microsoft.com/office/powerpoint/2010/main" val="18464822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76243"/>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22805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29647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76243"/>
            <a:ext cx="2895600" cy="365125"/>
          </a:xfrm>
          <a:prstGeom prst="rect">
            <a:avLst/>
          </a:prstGeom>
        </p:spPr>
        <p:txBody>
          <a:bodyPr/>
          <a:lstStyle/>
          <a:p>
            <a:endParaRPr lang="en-US">
              <a:solidFill>
                <a:srgbClr val="53565A"/>
              </a:solidFill>
            </a:endParaRPr>
          </a:p>
        </p:txBody>
      </p:sp>
      <p:sp>
        <p:nvSpPr>
          <p:cNvPr id="5" name="Slide Number Placeholder 4"/>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31483596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20585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2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Title and object (blue)">
    <p:bg>
      <p:bgPr>
        <a:solidFill>
          <a:schemeClr val="tx2"/>
        </a:solidFill>
        <a:effectLst/>
      </p:bgPr>
    </p:bg>
    <p:spTree>
      <p:nvGrpSpPr>
        <p:cNvPr id="1" name=""/>
        <p:cNvGrpSpPr/>
        <p:nvPr/>
      </p:nvGrpSpPr>
      <p:grpSpPr>
        <a:xfrm>
          <a:off x="0" y="0"/>
          <a:ext cx="0" cy="0"/>
          <a:chOff x="0" y="0"/>
          <a:chExt cx="0" cy="0"/>
        </a:xfrm>
      </p:grpSpPr>
      <p:sp>
        <p:nvSpPr>
          <p:cNvPr id="2" name="Titel 1"/>
          <p:cNvSpPr>
            <a:spLocks noGrp="1" noChangeAspect="1"/>
          </p:cNvSpPr>
          <p:nvPr>
            <p:ph type="title"/>
          </p:nvPr>
        </p:nvSpPr>
        <p:spPr/>
        <p:txBody>
          <a:bodyPr/>
          <a:lstStyle>
            <a:lvl1pPr>
              <a:defRPr>
                <a:solidFill>
                  <a:schemeClr val="bg1"/>
                </a:solidFill>
              </a:defRPr>
            </a:lvl1pPr>
          </a:lstStyle>
          <a:p>
            <a:r>
              <a:rPr lang="en-US" noProof="1" smtClean="0"/>
              <a:t>Click to edit Master title style</a:t>
            </a:r>
            <a:endParaRPr lang="en-US" noProof="1"/>
          </a:p>
        </p:txBody>
      </p:sp>
      <p:sp>
        <p:nvSpPr>
          <p:cNvPr id="4" name="Tijdelijke aanduiding voor datum 3"/>
          <p:cNvSpPr>
            <a:spLocks noGrp="1"/>
          </p:cNvSpPr>
          <p:nvPr>
            <p:ph type="dt" sz="half" idx="10"/>
          </p:nvPr>
        </p:nvSpPr>
        <p:spPr>
          <a:xfrm>
            <a:off x="10152000" y="7524000"/>
            <a:ext cx="36000" cy="36000"/>
          </a:xfrm>
          <a:prstGeom prst="rect">
            <a:avLst/>
          </a:prstGeom>
        </p:spPr>
        <p:txBody>
          <a:bodyPr/>
          <a:lstStyle>
            <a:lvl1pPr>
              <a:defRPr sz="100">
                <a:solidFill>
                  <a:schemeClr val="bg1"/>
                </a:solidFill>
              </a:defRPr>
            </a:lvl1pPr>
          </a:lstStyle>
          <a:p>
            <a:fld id="{98D38558-C875-4E80-9E78-B87198221E89}" type="datetime4">
              <a:rPr lang="en-US" noProof="1" dirty="0" smtClean="0">
                <a:solidFill>
                  <a:prstClr val="white"/>
                </a:solidFill>
              </a:rPr>
              <a:pPr/>
              <a:t>April 30, 2015</a:t>
            </a:fld>
            <a:endParaRPr lang="en-US" noProof="1">
              <a:solidFill>
                <a:prstClr val="white"/>
              </a:solidFill>
            </a:endParaRPr>
          </a:p>
        </p:txBody>
      </p:sp>
      <p:sp>
        <p:nvSpPr>
          <p:cNvPr id="5" name="Tijdelijke aanduiding voor voettekst 4"/>
          <p:cNvSpPr>
            <a:spLocks noGrp="1"/>
          </p:cNvSpPr>
          <p:nvPr>
            <p:ph type="ftr" sz="quarter" idx="11"/>
          </p:nvPr>
        </p:nvSpPr>
        <p:spPr>
          <a:xfrm>
            <a:off x="5119200" y="6382800"/>
            <a:ext cx="2895600" cy="365125"/>
          </a:xfrm>
          <a:prstGeom prst="rect">
            <a:avLst/>
          </a:prstGeom>
        </p:spPr>
        <p:txBody>
          <a:bodyPr/>
          <a:lstStyle>
            <a:lvl1pPr>
              <a:defRPr>
                <a:solidFill>
                  <a:schemeClr val="bg1"/>
                </a:solidFill>
              </a:defRPr>
            </a:lvl1pPr>
          </a:lstStyle>
          <a:p>
            <a:r>
              <a:rPr lang="en-US" noProof="1" smtClean="0">
                <a:solidFill>
                  <a:prstClr val="white"/>
                </a:solidFill>
              </a:rPr>
              <a:t>SciVal Analytics</a:t>
            </a:r>
            <a:endParaRPr lang="en-US" noProof="1">
              <a:solidFill>
                <a:prstClr val="white"/>
              </a:solidFill>
            </a:endParaRPr>
          </a:p>
        </p:txBody>
      </p:sp>
      <p:sp>
        <p:nvSpPr>
          <p:cNvPr id="6" name="Tijdelijke aanduiding voor dianummer 5"/>
          <p:cNvSpPr>
            <a:spLocks noGrp="1"/>
          </p:cNvSpPr>
          <p:nvPr>
            <p:ph type="sldNum" sz="quarter" idx="12"/>
          </p:nvPr>
        </p:nvSpPr>
        <p:spPr>
          <a:xfrm>
            <a:off x="8031600" y="6382800"/>
            <a:ext cx="360000" cy="365125"/>
          </a:xfrm>
          <a:prstGeom prst="rect">
            <a:avLst/>
          </a:prstGeom>
        </p:spPr>
        <p:txBody>
          <a:bodyPr/>
          <a:lstStyle>
            <a:lvl1pPr>
              <a:defRPr>
                <a:solidFill>
                  <a:schemeClr val="bg1"/>
                </a:solidFill>
              </a:defRPr>
            </a:lvl1pPr>
          </a:lstStyle>
          <a:p>
            <a:fld id="{1336C48C-F87C-4E4B-81EF-5027B17D1F61}" type="slidenum">
              <a:rPr lang="en-US" noProof="1" dirty="0" smtClean="0">
                <a:solidFill>
                  <a:prstClr val="white"/>
                </a:solidFill>
              </a:rPr>
              <a:pPr/>
              <a:t>‹#›</a:t>
            </a:fld>
            <a:endParaRPr lang="en-US" noProof="1">
              <a:solidFill>
                <a:prstClr val="white"/>
              </a:solidFill>
            </a:endParaRPr>
          </a:p>
        </p:txBody>
      </p:sp>
      <p:sp>
        <p:nvSpPr>
          <p:cNvPr id="8" name="Tijdelijke aanduiding voor tekst 7"/>
          <p:cNvSpPr>
            <a:spLocks noGrp="1" noChangeAspect="1"/>
          </p:cNvSpPr>
          <p:nvPr>
            <p:ph type="body" sz="quarter" idx="13" hasCustomPrompt="1"/>
          </p:nvPr>
        </p:nvSpPr>
        <p:spPr>
          <a:xfrm>
            <a:off x="770400" y="514800"/>
            <a:ext cx="7704000" cy="448568"/>
          </a:xfrm>
        </p:spPr>
        <p:txBody>
          <a:bodyPr>
            <a:noAutofit/>
          </a:bodyPr>
          <a:lstStyle>
            <a:lvl1pPr>
              <a:lnSpc>
                <a:spcPct val="100000"/>
              </a:lnSpc>
              <a:defRPr sz="3000">
                <a:solidFill>
                  <a:schemeClr val="bg1"/>
                </a:solidFill>
              </a:defRPr>
            </a:lvl1pPr>
            <a:lvl5pPr>
              <a:defRPr/>
            </a:lvl5pPr>
          </a:lstStyle>
          <a:p>
            <a:pPr lvl="0"/>
            <a:r>
              <a:rPr lang="en-US" noProof="1" smtClean="0"/>
              <a:t>Slide or chapter number #No.</a:t>
            </a:r>
          </a:p>
        </p:txBody>
      </p:sp>
      <p:sp>
        <p:nvSpPr>
          <p:cNvPr id="10" name="Tijdelijke aanduiding voor inhoud 9"/>
          <p:cNvSpPr>
            <a:spLocks noGrp="1"/>
          </p:cNvSpPr>
          <p:nvPr>
            <p:ph sz="quarter" idx="14"/>
          </p:nvPr>
        </p:nvSpPr>
        <p:spPr>
          <a:xfrm>
            <a:off x="770400" y="1620000"/>
            <a:ext cx="7704000"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extLst>
      <p:ext uri="{BB962C8B-B14F-4D97-AF65-F5344CB8AC3E}">
        <p14:creationId xmlns:p14="http://schemas.microsoft.com/office/powerpoint/2010/main" val="65065670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542499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6362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83354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2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7" name="Content Placeholder 1"/>
          <p:cNvSpPr>
            <a:spLocks noGrp="1"/>
          </p:cNvSpPr>
          <p:nvPr>
            <p:ph idx="10"/>
          </p:nvPr>
        </p:nvSpPr>
        <p:spPr>
          <a:xfrm>
            <a:off x="457198" y="1500110"/>
            <a:ext cx="823832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8517778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745751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87747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73098115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srgbClr val="53565A"/>
                </a:solidFill>
              </a:rPr>
              <a:pPr defTabSz="914400"/>
              <a:t>‹#›</a:t>
            </a:fld>
            <a:endParaRPr lang="en-US">
              <a:solidFill>
                <a:srgbClr val="53565A"/>
              </a:solidFill>
            </a:endParaRPr>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srgbClr val="53565A">
                  <a:tint val="75000"/>
                </a:srgbClr>
              </a:solidFill>
            </a:endParaRPr>
          </a:p>
        </p:txBody>
      </p:sp>
    </p:spTree>
    <p:extLst>
      <p:ext uri="{BB962C8B-B14F-4D97-AF65-F5344CB8AC3E}">
        <p14:creationId xmlns:p14="http://schemas.microsoft.com/office/powerpoint/2010/main" val="10669371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038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prstClr val="black">
                    <a:tint val="75000"/>
                  </a:prstClr>
                </a:solidFill>
              </a:rPr>
              <a:pPr defTabSz="914400"/>
              <a:t>‹#›</a:t>
            </a:fld>
            <a:endParaRPr lang="en-US">
              <a:solidFill>
                <a:prstClr val="black">
                  <a:tint val="75000"/>
                </a:prstClr>
              </a:solidFill>
            </a:endParaRPr>
          </a:p>
        </p:txBody>
      </p:sp>
      <p:pic>
        <p:nvPicPr>
          <p:cNvPr id="12" name="Picture 7" descr="ELS"/>
          <p:cNvPicPr>
            <a:picLocks noChangeAspect="1" noChangeArrowheads="1"/>
          </p:cNvPicPr>
          <p:nvPr userDrawn="1"/>
        </p:nvPicPr>
        <p:blipFill>
          <a:blip r:embed="rId2" cstate="print"/>
          <a:srcRect/>
          <a:stretch>
            <a:fillRect/>
          </a:stretch>
        </p:blipFill>
        <p:spPr bwMode="auto">
          <a:xfrm>
            <a:off x="228600" y="6019800"/>
            <a:ext cx="629992" cy="695325"/>
          </a:xfrm>
          <a:prstGeom prst="rect">
            <a:avLst/>
          </a:prstGeom>
          <a:noFill/>
          <a:ln w="9525">
            <a:noFill/>
            <a:miter lim="800000"/>
            <a:headEnd/>
            <a:tailEnd/>
          </a:ln>
        </p:spPr>
      </p:pic>
    </p:spTree>
    <p:extLst>
      <p:ext uri="{BB962C8B-B14F-4D97-AF65-F5344CB8AC3E}">
        <p14:creationId xmlns:p14="http://schemas.microsoft.com/office/powerpoint/2010/main" val="16436384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76243"/>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02907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76243"/>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8244408" y="6448251"/>
            <a:ext cx="941982" cy="365125"/>
          </a:xfrm>
          <a:prstGeom prst="rect">
            <a:avLst/>
          </a:prstGeom>
        </p:spPr>
        <p:txBody>
          <a:bodyPr/>
          <a:lstStyle/>
          <a:p>
            <a:pPr defTabSz="914400"/>
            <a:fld id="{6FF143CE-B2F2-4E10-8847-F2E300A111D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604065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3412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762780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72641110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ain image slide 1">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0172504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Gallery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26396068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56253651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262823331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324948414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header 3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48689935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400" dirty="0" smtClean="0">
                <a:solidFill>
                  <a:srgbClr val="FF8200"/>
                </a:solidFill>
                <a:latin typeface="NexusSansOT" pitchFamily="-104" charset="0"/>
              </a:rPr>
              <a:t>www.elsevier.com/scopus</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Thank you</a:t>
            </a:r>
          </a:p>
        </p:txBody>
      </p:sp>
    </p:spTree>
    <p:extLst>
      <p:ext uri="{BB962C8B-B14F-4D97-AF65-F5344CB8AC3E}">
        <p14:creationId xmlns:p14="http://schemas.microsoft.com/office/powerpoint/2010/main" val="70704017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Subtitl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US" sz="1200" dirty="0">
              <a:solidFill>
                <a:srgbClr val="53565A"/>
              </a:solidFill>
            </a:endParaRPr>
          </a:p>
        </p:txBody>
      </p:sp>
      <p:sp>
        <p:nvSpPr>
          <p:cNvPr id="3" name="Rectangle 2"/>
          <p:cNvSpPr/>
          <p:nvPr userDrawn="1"/>
        </p:nvSpPr>
        <p:spPr>
          <a:xfrm>
            <a:off x="-11113" y="0"/>
            <a:ext cx="9144001" cy="685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US" sz="1200" dirty="0">
              <a:solidFill>
                <a:srgbClr val="53565A"/>
              </a:solidFill>
            </a:endParaRPr>
          </a:p>
        </p:txBody>
      </p:sp>
      <p:sp>
        <p:nvSpPr>
          <p:cNvPr id="5" name="Slide Number Placeholder 5"/>
          <p:cNvSpPr>
            <a:spLocks noGrp="1"/>
          </p:cNvSpPr>
          <p:nvPr>
            <p:ph type="sldNum" sz="quarter" idx="11"/>
          </p:nvPr>
        </p:nvSpPr>
        <p:spPr>
          <a:xfrm>
            <a:off x="8518525" y="6477000"/>
            <a:ext cx="455613" cy="365125"/>
          </a:xfrm>
          <a:prstGeom prst="rect">
            <a:avLst/>
          </a:prstGeom>
        </p:spPr>
        <p:txBody>
          <a:bodyPr/>
          <a:lstStyle>
            <a:lvl1pPr>
              <a:defRPr/>
            </a:lvl1pPr>
          </a:lstStyle>
          <a:p>
            <a:pPr>
              <a:defRPr/>
            </a:pPr>
            <a:fld id="{FF9BACF9-B521-4E7D-9906-3DBE7BCFAF0B}" type="slidenum">
              <a:rPr lang="en-US">
                <a:solidFill>
                  <a:srgbClr val="FFFFFF"/>
                </a:solidFill>
              </a:rPr>
              <a:pPr>
                <a:defRPr/>
              </a:pPr>
              <a:t>‹#›</a:t>
            </a:fld>
            <a:endParaRPr lang="en-US" dirty="0">
              <a:solidFill>
                <a:srgbClr val="FFFFFF"/>
              </a:solidFill>
            </a:endParaRPr>
          </a:p>
        </p:txBody>
      </p:sp>
      <p:sp>
        <p:nvSpPr>
          <p:cNvPr id="6" name="Date Placeholder 4"/>
          <p:cNvSpPr>
            <a:spLocks noGrp="1"/>
          </p:cNvSpPr>
          <p:nvPr>
            <p:ph type="dt" sz="half" idx="2"/>
          </p:nvPr>
        </p:nvSpPr>
        <p:spPr>
          <a:xfrm>
            <a:off x="6849374" y="6390758"/>
            <a:ext cx="1696235" cy="365125"/>
          </a:xfrm>
          <a:prstGeom prst="rect">
            <a:avLst/>
          </a:prstGeom>
        </p:spPr>
        <p:txBody>
          <a:bodyPr vert="horz" lIns="91440" tIns="45720" rIns="91440" bIns="45720" rtlCol="0" anchor="ctr" anchorCtr="0"/>
          <a:lstStyle>
            <a:lvl1pPr algn="r" fontAlgn="auto">
              <a:spcBef>
                <a:spcPts val="0"/>
              </a:spcBef>
              <a:spcAft>
                <a:spcPts val="0"/>
              </a:spcAft>
              <a:defRPr sz="1000">
                <a:solidFill>
                  <a:srgbClr val="595959"/>
                </a:solidFill>
                <a:latin typeface="Franklin Gothic Book" pitchFamily="34" charset="0"/>
                <a:ea typeface="+mn-ea"/>
                <a:cs typeface="+mn-cs"/>
              </a:defRPr>
            </a:lvl1pPr>
          </a:lstStyle>
          <a:p>
            <a:pPr defTabSz="914400">
              <a:defRPr/>
            </a:pPr>
            <a:r>
              <a:rPr lang="en-US" dirty="0" smtClean="0"/>
              <a:t>May 28, 2013</a:t>
            </a:r>
            <a:endParaRPr lang="en-US" dirty="0"/>
          </a:p>
        </p:txBody>
      </p:sp>
      <p:sp>
        <p:nvSpPr>
          <p:cNvPr id="7" name="Footer Placeholder 4"/>
          <p:cNvSpPr>
            <a:spLocks noGrp="1"/>
          </p:cNvSpPr>
          <p:nvPr>
            <p:ph type="ftr" sz="quarter" idx="3"/>
          </p:nvPr>
        </p:nvSpPr>
        <p:spPr>
          <a:xfrm>
            <a:off x="389512" y="6449705"/>
            <a:ext cx="2895600" cy="365125"/>
          </a:xfrm>
          <a:prstGeom prst="rect">
            <a:avLst/>
          </a:prstGeom>
        </p:spPr>
        <p:txBody>
          <a:bodyPr/>
          <a:lstStyle>
            <a:lvl1pPr>
              <a:defRPr sz="1050">
                <a:solidFill>
                  <a:srgbClr val="FF9933"/>
                </a:solidFill>
                <a:latin typeface="Franklin Gothic Demi" pitchFamily="34" charset="0"/>
              </a:defRPr>
            </a:lvl1pPr>
          </a:lstStyle>
          <a:p>
            <a:pPr defTabSz="914400"/>
            <a:r>
              <a:rPr lang="en-US" dirty="0" smtClean="0"/>
              <a:t>Elsevier Masterbrand Task Force</a:t>
            </a:r>
            <a:endParaRPr lang="en-US" dirty="0"/>
          </a:p>
        </p:txBody>
      </p:sp>
    </p:spTree>
    <p:extLst>
      <p:ext uri="{BB962C8B-B14F-4D97-AF65-F5344CB8AC3E}">
        <p14:creationId xmlns:p14="http://schemas.microsoft.com/office/powerpoint/2010/main" val="471561108"/>
      </p:ext>
    </p:extLst>
  </p:cSld>
  <p:clrMapOvr>
    <a:masterClrMapping/>
  </p:clrMapOvr>
  <p:transition advClick="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4" name="Slide Number Placeholder 4"/>
          <p:cNvSpPr>
            <a:spLocks noGrp="1"/>
          </p:cNvSpPr>
          <p:nvPr>
            <p:ph type="sldNum" sz="quarter" idx="10"/>
          </p:nvPr>
        </p:nvSpPr>
        <p:spPr/>
        <p:txBody>
          <a:bodyPr/>
          <a:lstStyle>
            <a:lvl1pPr>
              <a:defRPr/>
            </a:lvl1pPr>
          </a:lstStyle>
          <a:p>
            <a:pPr>
              <a:defRPr/>
            </a:pPr>
            <a:fld id="{8122E726-5BBF-4A06-8E6D-4A70369287A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873035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311150"/>
            <a:ext cx="7620000" cy="43815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066800"/>
            <a:ext cx="3733800" cy="800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3733800" cy="800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2019300"/>
            <a:ext cx="3733800" cy="800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019300"/>
            <a:ext cx="3733800" cy="800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248400" y="6607175"/>
            <a:ext cx="2743200" cy="228600"/>
          </a:xfrm>
        </p:spPr>
        <p:txBody>
          <a:bodyPr/>
          <a:lstStyle>
            <a:lvl1pPr>
              <a:defRPr/>
            </a:lvl1pPr>
          </a:lstStyle>
          <a:p>
            <a:pPr>
              <a:defRPr/>
            </a:pPr>
            <a:fld id="{46EB1C26-7D31-48F7-B3CD-394FEFB4852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063933"/>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3CFACEAE-A7D0-4566-8601-7D50823924F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30916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12321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Rectangle 10"/>
          <p:cNvSpPr/>
          <p:nvPr/>
        </p:nvSpPr>
        <p:spPr>
          <a:xfrm>
            <a:off x="6916738" y="1214438"/>
            <a:ext cx="2228850" cy="4837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5"/>
          <p:cNvPicPr>
            <a:picLocks noChangeAspect="1"/>
          </p:cNvPicPr>
          <p:nvPr/>
        </p:nvPicPr>
        <p:blipFill>
          <a:blip r:embed="rId2"/>
          <a:srcRect/>
          <a:stretch>
            <a:fillRect/>
          </a:stretch>
        </p:blipFill>
        <p:spPr bwMode="auto">
          <a:xfrm>
            <a:off x="6821488" y="1333500"/>
            <a:ext cx="2303462" cy="5097463"/>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6932613" y="1214438"/>
            <a:ext cx="2209800" cy="4837112"/>
          </a:xfrm>
          <a:prstGeom prst="rect">
            <a:avLst/>
          </a:prstGeom>
          <a:noFill/>
          <a:ln w="9525">
            <a:noFill/>
            <a:miter lim="800000"/>
            <a:headEnd/>
            <a:tailEnd/>
          </a:ln>
        </p:spPr>
      </p:pic>
      <p:sp>
        <p:nvSpPr>
          <p:cNvPr id="9" name="Rectangle 17"/>
          <p:cNvSpPr/>
          <p:nvPr/>
        </p:nvSpPr>
        <p:spPr>
          <a:xfrm>
            <a:off x="6842125" y="1214438"/>
            <a:ext cx="230346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1" name="Picture 3" descr="Elsevier_W_Research_Information_1b_aw.eps"/>
          <p:cNvPicPr>
            <a:picLocks/>
          </p:cNvPicPr>
          <p:nvPr/>
        </p:nvPicPr>
        <p:blipFill>
          <a:blip r:embed="rId4"/>
          <a:srcRect/>
          <a:stretch>
            <a:fillRect/>
          </a:stretch>
        </p:blipFill>
        <p:spPr bwMode="auto">
          <a:xfrm>
            <a:off x="7429500" y="2659063"/>
            <a:ext cx="1717675" cy="1716087"/>
          </a:xfrm>
          <a:prstGeom prst="rect">
            <a:avLst/>
          </a:prstGeom>
          <a:noFill/>
          <a:ln w="9525">
            <a:noFill/>
            <a:miter lim="800000"/>
            <a:headEnd/>
            <a:tailEnd/>
          </a:ln>
        </p:spPr>
      </p:pic>
      <p:sp>
        <p:nvSpPr>
          <p:cNvPr id="12" name="Rectangle 12"/>
          <p:cNvSpPr/>
          <p:nvPr/>
        </p:nvSpPr>
        <p:spPr>
          <a:xfrm>
            <a:off x="-19050" y="266065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3" name="Picture 11"/>
          <p:cNvPicPr>
            <a:picLocks noChangeAspect="1"/>
          </p:cNvPicPr>
          <p:nvPr/>
        </p:nvPicPr>
        <p:blipFill>
          <a:blip r:embed="rId5"/>
          <a:srcRect/>
          <a:stretch>
            <a:fillRect/>
          </a:stretch>
        </p:blipFill>
        <p:spPr bwMode="auto">
          <a:xfrm>
            <a:off x="7432675" y="2659063"/>
            <a:ext cx="1714500" cy="1714500"/>
          </a:xfrm>
          <a:prstGeom prst="rect">
            <a:avLst/>
          </a:prstGeom>
          <a:noFill/>
          <a:ln w="9525">
            <a:noFill/>
            <a:miter lim="800000"/>
            <a:headEnd/>
            <a:tailEnd/>
          </a:ln>
        </p:spPr>
      </p:pic>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a:srcRect/>
          <a:stretch>
            <a:fillRect/>
          </a:stretch>
        </p:blipFill>
        <p:spPr bwMode="auto">
          <a:xfrm>
            <a:off x="419100" y="2185988"/>
            <a:ext cx="3452813" cy="265112"/>
          </a:xfrm>
          <a:prstGeom prst="rect">
            <a:avLst/>
          </a:prstGeom>
          <a:noFill/>
          <a:ln w="9525">
            <a:noFill/>
            <a:miter lim="800000"/>
            <a:headEnd/>
            <a:tailEnd/>
          </a:ln>
        </p:spPr>
      </p:pic>
      <p:sp>
        <p:nvSpPr>
          <p:cNvPr id="16" name="Rectangle 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17" name="Picture 13"/>
          <p:cNvPicPr>
            <a:picLocks noChangeAspect="1"/>
          </p:cNvPicPr>
          <p:nvPr/>
        </p:nvPicPr>
        <p:blipFill>
          <a:blip r:embed="rId7"/>
          <a:srcRect/>
          <a:stretch>
            <a:fillRect/>
          </a:stretch>
        </p:blipFill>
        <p:spPr bwMode="auto">
          <a:xfrm>
            <a:off x="7318375" y="6437313"/>
            <a:ext cx="1574800" cy="160337"/>
          </a:xfrm>
          <a:prstGeom prst="rect">
            <a:avLst/>
          </a:prstGeom>
          <a:noFill/>
          <a:ln w="9525">
            <a:noFill/>
            <a:miter lim="800000"/>
            <a:headEnd/>
            <a:tailEnd/>
          </a:ln>
        </p:spPr>
      </p:pic>
      <p:pic>
        <p:nvPicPr>
          <p:cNvPr id="1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a:srcRect/>
          <a:stretch>
            <a:fillRect/>
          </a:stretch>
        </p:blipFill>
        <p:spPr bwMode="auto">
          <a:xfrm>
            <a:off x="8170863" y="223838"/>
            <a:ext cx="649287" cy="715962"/>
          </a:xfrm>
          <a:prstGeom prst="rect">
            <a:avLst/>
          </a:prstGeom>
          <a:noFill/>
          <a:ln w="9525">
            <a:noFill/>
            <a:miter lim="800000"/>
            <a:headEnd/>
            <a:tailEnd/>
          </a:ln>
        </p:spPr>
      </p:pic>
      <p:sp>
        <p:nvSpPr>
          <p:cNvPr id="8" name="Text Placeholder 7"/>
          <p:cNvSpPr>
            <a:spLocks noGrp="1"/>
          </p:cNvSpPr>
          <p:nvPr>
            <p:ph type="body" sz="quarter" idx="17"/>
          </p:nvPr>
        </p:nvSpPr>
        <p:spPr>
          <a:xfrm>
            <a:off x="257175" y="4709826"/>
            <a:ext cx="5483225" cy="527050"/>
          </a:xfrm>
          <a:prstGeom prst="rect">
            <a:avLst/>
          </a:prstGeom>
        </p:spPr>
        <p:txBody>
          <a:bodyPr>
            <a:normAutofit/>
          </a:bodyPr>
          <a:lstStyle>
            <a:lvl1pPr marL="0" indent="0">
              <a:buNone/>
              <a:defRPr sz="2000"/>
            </a:lvl1pPr>
          </a:lstStyle>
          <a:p>
            <a:pPr lvl="0"/>
            <a:r>
              <a:rPr lang="zh-CN" altLang="en-US" smtClean="0"/>
              <a:t>单击此处编辑母版文本样式</a:t>
            </a:r>
          </a:p>
        </p:txBody>
      </p:sp>
      <p:sp>
        <p:nvSpPr>
          <p:cNvPr id="15" name="Title 1"/>
          <p:cNvSpPr>
            <a:spLocks noGrp="1"/>
          </p:cNvSpPr>
          <p:nvPr>
            <p:ph type="ctrTitle"/>
          </p:nvPr>
        </p:nvSpPr>
        <p:spPr>
          <a:xfrm>
            <a:off x="257174" y="2781300"/>
            <a:ext cx="7032625" cy="1470025"/>
          </a:xfrm>
          <a:prstGeom prst="rect">
            <a:avLst/>
          </a:prstGeo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9"/>
          <p:cNvSpPr>
            <a:spLocks noGrp="1"/>
          </p:cNvSpPr>
          <p:nvPr>
            <p:ph type="body" sz="quarter" idx="18"/>
          </p:nvPr>
        </p:nvSpPr>
        <p:spPr>
          <a:xfrm>
            <a:off x="257175" y="5303344"/>
            <a:ext cx="3508375" cy="440748"/>
          </a:xfrm>
          <a:prstGeom prst="rect">
            <a:avLst/>
          </a:prstGeom>
        </p:spPr>
        <p:txBody>
          <a:bodyPr/>
          <a:lstStyle>
            <a:lvl1pPr marL="0" indent="0">
              <a:buNone/>
              <a:defRPr sz="1400" b="0"/>
            </a:lvl1pPr>
          </a:lstStyle>
          <a:p>
            <a:pPr lvl="0"/>
            <a:r>
              <a:rPr lang="zh-CN" altLang="en-US" smtClean="0"/>
              <a:t>单击此处编辑母版文本样式</a:t>
            </a:r>
          </a:p>
        </p:txBody>
      </p:sp>
    </p:spTree>
    <p:extLst>
      <p:ext uri="{BB962C8B-B14F-4D97-AF65-F5344CB8AC3E}">
        <p14:creationId xmlns:p14="http://schemas.microsoft.com/office/powerpoint/2010/main" val="1381392423"/>
      </p:ext>
    </p:extLst>
  </p:cSld>
  <p:clrMapOvr>
    <a:masterClrMapping/>
  </p:clrMapOvr>
  <p:transition spd="slow"/>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28699919"/>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6314741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rtlCol="0">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pPr lvl="0"/>
            <a:r>
              <a:rPr lang="zh-CN" altLang="en-US" smtClean="0"/>
              <a:t>单击此处编辑母版文本样式</a:t>
            </a:r>
          </a:p>
        </p:txBody>
      </p:sp>
      <p:sp>
        <p:nvSpPr>
          <p:cNvPr id="9" name="Text Placeholder 8"/>
          <p:cNvSpPr>
            <a:spLocks noGrp="1"/>
          </p:cNvSpPr>
          <p:nvPr>
            <p:ph type="body" sz="quarter" idx="1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zh-CN" altLang="en-US" smtClean="0"/>
              <a:t>单击此处编辑母版文本样式</a:t>
            </a:r>
          </a:p>
        </p:txBody>
      </p:sp>
      <p:sp>
        <p:nvSpPr>
          <p:cNvPr id="18" name="Text Placeholder 17"/>
          <p:cNvSpPr>
            <a:spLocks noGrp="1"/>
          </p:cNvSpPr>
          <p:nvPr>
            <p:ph type="body" sz="quarter" idx="12"/>
          </p:nvPr>
        </p:nvSpPr>
        <p:spPr>
          <a:xfrm>
            <a:off x="457198" y="6165090"/>
            <a:ext cx="8238318" cy="357432"/>
          </a:xfrm>
        </p:spPr>
        <p:txBody>
          <a:bodyPr>
            <a:normAutofit/>
          </a:bodyPr>
          <a:lstStyle>
            <a:lvl1pPr marL="0" indent="0">
              <a:buNone/>
              <a:defRPr sz="1300">
                <a:solidFill>
                  <a:srgbClr val="53565A"/>
                </a:solidFill>
              </a:defRPr>
            </a:lvl1pPr>
          </a:lstStyle>
          <a:p>
            <a:pPr lvl="0"/>
            <a:r>
              <a:rPr lang="zh-CN" altLang="en-US" smtClean="0"/>
              <a:t>单击此处编辑母版文本样式</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453628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userDrawn="1"/>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400800" y="1390650"/>
            <a:ext cx="2743200" cy="4597400"/>
          </a:xfrm>
          <a:prstGeom prst="rect">
            <a:avLst/>
          </a:prstGeom>
          <a:noFill/>
          <a:ln w="9525">
            <a:noFill/>
            <a:miter lim="800000"/>
            <a:headEnd/>
            <a:tailEnd/>
          </a:ln>
        </p:spPr>
      </p:pic>
      <p:sp>
        <p:nvSpPr>
          <p:cNvPr id="8" name="Title 11"/>
          <p:cNvSpPr>
            <a:spLocks noGrp="1"/>
          </p:cNvSpPr>
          <p:nvPr>
            <p:ph type="title"/>
          </p:nvPr>
        </p:nvSpPr>
        <p:spPr>
          <a:xfrm>
            <a:off x="292099" y="497304"/>
            <a:ext cx="8514275" cy="593559"/>
          </a:xfrm>
          <a:prstGeom prst="rect">
            <a:avLst/>
          </a:prstGeom>
        </p:spPr>
        <p:txBody>
          <a:bodyPr/>
          <a:lstStyle>
            <a:lvl1pPr>
              <a:defRPr sz="2400" b="1"/>
            </a:lvl1pPr>
          </a:lstStyle>
          <a:p>
            <a:r>
              <a:rPr lang="zh-CN" altLang="en-US" smtClean="0"/>
              <a:t>单击此处编辑母版标题样式</a:t>
            </a:r>
            <a:endParaRPr lang="en-US" dirty="0"/>
          </a:p>
        </p:txBody>
      </p:sp>
      <p:sp>
        <p:nvSpPr>
          <p:cNvPr id="11" name="Text Placeholder 13"/>
          <p:cNvSpPr>
            <a:spLocks noGrp="1"/>
          </p:cNvSpPr>
          <p:nvPr>
            <p:ph type="body" sz="quarter" idx="18"/>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3575443973"/>
      </p:ext>
    </p:extLst>
  </p:cSld>
  <p:clrMapOvr>
    <a:masterClrMapping/>
  </p:clrMapOvr>
  <p:transition spd="slow"/>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5" name="Picture 1"/>
          <p:cNvPicPr>
            <a:picLocks noChangeAspect="1"/>
          </p:cNvPicPr>
          <p:nvPr/>
        </p:nvPicPr>
        <p:blipFill>
          <a:blip r:embed="rId2"/>
          <a:srcRect/>
          <a:stretch>
            <a:fillRect/>
          </a:stretch>
        </p:blipFill>
        <p:spPr bwMode="auto">
          <a:xfrm>
            <a:off x="0" y="2108200"/>
            <a:ext cx="9144000" cy="4748213"/>
          </a:xfrm>
          <a:prstGeom prst="rect">
            <a:avLst/>
          </a:prstGeom>
          <a:noFill/>
          <a:ln w="9525">
            <a:noFill/>
            <a:miter lim="800000"/>
            <a:headEnd/>
            <a:tailEnd/>
          </a:ln>
        </p:spPr>
      </p:pic>
      <p:sp>
        <p:nvSpPr>
          <p:cNvPr id="7" name="Rectangle 2"/>
          <p:cNvSpPr/>
          <p:nvPr/>
        </p:nvSpPr>
        <p:spPr>
          <a:xfrm>
            <a:off x="4930775" y="2862263"/>
            <a:ext cx="3587750" cy="2311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9" name="Picture Placeholder 8"/>
          <p:cNvSpPr>
            <a:spLocks noGrp="1"/>
          </p:cNvSpPr>
          <p:nvPr>
            <p:ph type="pic" sz="quarter" idx="17"/>
          </p:nvPr>
        </p:nvSpPr>
        <p:spPr>
          <a:xfrm>
            <a:off x="4923692" y="2856398"/>
            <a:ext cx="3582000" cy="2321169"/>
          </a:xfrm>
          <a:prstGeom prst="rect">
            <a:avLst/>
          </a:prstGeom>
          <a:ln>
            <a:solidFill>
              <a:schemeClr val="tx1"/>
            </a:solidFill>
          </a:ln>
        </p:spPr>
        <p:txBody>
          <a:bodyPr rtlCol="0">
            <a:normAutofit/>
          </a:bodyPr>
          <a:lstStyle>
            <a:lvl1pPr>
              <a:defRPr/>
            </a:lvl1pPr>
          </a:lstStyle>
          <a:p>
            <a:pPr lvl="0"/>
            <a:r>
              <a:rPr lang="zh-CN" altLang="en-US" noProof="0" smtClean="0"/>
              <a:t>单击图标添加图片</a:t>
            </a:r>
            <a:endParaRPr lang="en-GB" noProof="0" dirty="0"/>
          </a:p>
        </p:txBody>
      </p:sp>
      <p:sp>
        <p:nvSpPr>
          <p:cNvPr id="12"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21008434"/>
      </p:ext>
    </p:extLst>
  </p:cSld>
  <p:clrMapOvr>
    <a:masterClrMapping/>
  </p:clrMapOvr>
  <p:transition spd="slow"/>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15" name="Picture 4"/>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10286442"/>
      </p:ext>
    </p:extLst>
  </p:cSld>
  <p:clrMapOvr>
    <a:masterClrMapping/>
  </p:clrMapOvr>
  <p:transition spd="slow"/>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4643438" y="1508125"/>
            <a:ext cx="4251325" cy="4889500"/>
          </a:xfrm>
          <a:prstGeom prst="rect">
            <a:avLst/>
          </a:prstGeom>
          <a:noFill/>
          <a:ln w="9525">
            <a:noFill/>
            <a:miter lim="800000"/>
            <a:headEnd/>
            <a:tailEnd/>
          </a:ln>
        </p:spPr>
      </p:pic>
      <p:sp>
        <p:nvSpPr>
          <p:cNvPr id="9" name="Picture Placeholder 8"/>
          <p:cNvSpPr>
            <a:spLocks noGrp="1"/>
          </p:cNvSpPr>
          <p:nvPr>
            <p:ph type="pic" sz="quarter" idx="17"/>
          </p:nvPr>
        </p:nvSpPr>
        <p:spPr>
          <a:xfrm>
            <a:off x="4775200" y="1636711"/>
            <a:ext cx="4000500" cy="4619756"/>
          </a:xfrm>
          <a:prstGeom prst="rect">
            <a:avLst/>
          </a:prstGeom>
        </p:spPr>
        <p:txBody>
          <a:bodyPr rtlCol="0">
            <a:normAutofit/>
          </a:bodyPr>
          <a:lstStyle/>
          <a:p>
            <a:pPr lvl="0"/>
            <a:r>
              <a:rPr lang="en-US" noProof="0" smtClean="0"/>
              <a:t>Click icon to add picture</a:t>
            </a:r>
            <a:endParaRPr lang="en-GB" noProof="0" dirty="0"/>
          </a:p>
        </p:txBody>
      </p:sp>
      <p:sp>
        <p:nvSpPr>
          <p:cNvPr id="6" name="Title Placeholder 1"/>
          <p:cNvSpPr>
            <a:spLocks noGrp="1"/>
          </p:cNvSpPr>
          <p:nvPr>
            <p:ph type="title"/>
          </p:nvPr>
        </p:nvSpPr>
        <p:spPr>
          <a:xfrm>
            <a:off x="457199" y="705204"/>
            <a:ext cx="8238319" cy="418645"/>
          </a:xfrm>
          <a:prstGeom prst="rect">
            <a:avLst/>
          </a:prstGeom>
        </p:spPr>
        <p:txBody>
          <a:bodyPr rtlCol="0">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66763296"/>
      </p:ext>
    </p:extLst>
  </p:cSld>
  <p:clrMapOvr>
    <a:masterClrMapping/>
  </p:clrMapOvr>
  <p:transition spd="slow"/>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8" name="Picture 9"/>
          <p:cNvPicPr>
            <a:picLocks noChangeAspect="1"/>
          </p:cNvPicPr>
          <p:nvPr/>
        </p:nvPicPr>
        <p:blipFill>
          <a:blip r:embed="rId2"/>
          <a:srcRect/>
          <a:stretch>
            <a:fillRect/>
          </a:stretch>
        </p:blipFill>
        <p:spPr bwMode="auto">
          <a:xfrm>
            <a:off x="0" y="1327150"/>
            <a:ext cx="9144000" cy="4937125"/>
          </a:xfrm>
          <a:prstGeom prst="rect">
            <a:avLst/>
          </a:prstGeom>
          <a:noFill/>
          <a:ln w="9525">
            <a:noFill/>
            <a:miter lim="800000"/>
            <a:headEnd/>
            <a:tailEnd/>
          </a:ln>
        </p:spPr>
      </p:pic>
      <p:sp>
        <p:nvSpPr>
          <p:cNvPr id="6" name="Picture Placeholder 5"/>
          <p:cNvSpPr>
            <a:spLocks noGrp="1"/>
          </p:cNvSpPr>
          <p:nvPr>
            <p:ph type="pic" sz="quarter" idx="11"/>
          </p:nvPr>
        </p:nvSpPr>
        <p:spPr>
          <a:xfrm>
            <a:off x="139700" y="1435100"/>
            <a:ext cx="8839200" cy="4457700"/>
          </a:xfrm>
          <a:prstGeom prst="rect">
            <a:avLst/>
          </a:prstGeom>
        </p:spPr>
        <p:txBody>
          <a:bodyPr rtlCol="0">
            <a:normAutofit/>
          </a:bodyPr>
          <a:lstStyle/>
          <a:p>
            <a:pPr lvl="0"/>
            <a:r>
              <a:rPr lang="en-US" noProof="0" smtClean="0"/>
              <a:t>Click icon to add picture</a:t>
            </a:r>
            <a:endParaRPr lang="en-GB" noProof="0" dirty="0"/>
          </a:p>
        </p:txBody>
      </p:sp>
      <p:sp>
        <p:nvSpPr>
          <p:cNvPr id="5"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19713166"/>
      </p:ext>
    </p:extLst>
  </p:cSld>
  <p:clrMapOvr>
    <a:masterClrMapping/>
  </p:clrMapOvr>
  <p:transition spd="slow"/>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0" name="Picture Placeholder 6"/>
          <p:cNvSpPr>
            <a:spLocks noGrp="1"/>
          </p:cNvSpPr>
          <p:nvPr>
            <p:ph type="pic" sz="quarter" idx="12"/>
          </p:nvPr>
        </p:nvSpPr>
        <p:spPr>
          <a:xfrm>
            <a:off x="6076950"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11" name="Picture Placeholder 6"/>
          <p:cNvSpPr>
            <a:spLocks noGrp="1"/>
          </p:cNvSpPr>
          <p:nvPr>
            <p:ph type="pic" sz="quarter" idx="13"/>
          </p:nvPr>
        </p:nvSpPr>
        <p:spPr>
          <a:xfrm>
            <a:off x="3089275" y="1494886"/>
            <a:ext cx="2806700" cy="2209800"/>
          </a:xfrm>
          <a:prstGeom prst="rect">
            <a:avLst/>
          </a:prstGeom>
        </p:spPr>
        <p:txBody>
          <a:bodyPr rtlCol="0">
            <a:normAutofit/>
          </a:bodyPr>
          <a:lstStyle/>
          <a:p>
            <a:pPr lvl="0"/>
            <a:r>
              <a:rPr lang="en-US" noProof="0" smtClean="0"/>
              <a:t>Click icon to add picture</a:t>
            </a:r>
            <a:endParaRPr lang="en-GB" noProof="0"/>
          </a:p>
        </p:txBody>
      </p:sp>
      <p:sp>
        <p:nvSpPr>
          <p:cNvPr id="9" name="Picture Placeholder 8"/>
          <p:cNvSpPr>
            <a:spLocks noGrp="1"/>
          </p:cNvSpPr>
          <p:nvPr>
            <p:ph type="pic" sz="quarter" idx="14"/>
          </p:nvPr>
        </p:nvSpPr>
        <p:spPr>
          <a:xfrm>
            <a:off x="126208" y="3872962"/>
            <a:ext cx="2782092" cy="2235737"/>
          </a:xfrm>
          <a:prstGeom prst="rect">
            <a:avLst/>
          </a:prstGeom>
        </p:spPr>
        <p:txBody>
          <a:bodyPr rtlCol="0">
            <a:normAutofit/>
          </a:bodyPr>
          <a:lstStyle/>
          <a:p>
            <a:pPr lvl="0"/>
            <a:r>
              <a:rPr lang="en-US" noProof="0" smtClean="0"/>
              <a:t>Click icon to add picture</a:t>
            </a:r>
            <a:endParaRPr lang="en-GB" noProof="0"/>
          </a:p>
        </p:txBody>
      </p:sp>
      <p:sp>
        <p:nvSpPr>
          <p:cNvPr id="14" name="Picture Placeholder 8"/>
          <p:cNvSpPr>
            <a:spLocks noGrp="1"/>
          </p:cNvSpPr>
          <p:nvPr>
            <p:ph type="pic" sz="quarter" idx="15"/>
          </p:nvPr>
        </p:nvSpPr>
        <p:spPr>
          <a:xfrm>
            <a:off x="3113883" y="3890421"/>
            <a:ext cx="2782092" cy="2235737"/>
          </a:xfrm>
          <a:prstGeom prst="rect">
            <a:avLst/>
          </a:prstGeom>
        </p:spPr>
        <p:txBody>
          <a:bodyPr rtlCol="0">
            <a:normAutofit/>
          </a:bodyPr>
          <a:lstStyle/>
          <a:p>
            <a:pPr lvl="0"/>
            <a:r>
              <a:rPr lang="en-US" noProof="0" smtClean="0"/>
              <a:t>Click icon to add picture</a:t>
            </a:r>
            <a:endParaRPr lang="en-GB" noProof="0"/>
          </a:p>
        </p:txBody>
      </p:sp>
      <p:sp>
        <p:nvSpPr>
          <p:cNvPr id="16" name="Picture Placeholder 8"/>
          <p:cNvSpPr>
            <a:spLocks noGrp="1"/>
          </p:cNvSpPr>
          <p:nvPr>
            <p:ph type="pic" sz="quarter" idx="16"/>
          </p:nvPr>
        </p:nvSpPr>
        <p:spPr>
          <a:xfrm>
            <a:off x="6076950" y="3890420"/>
            <a:ext cx="2782092" cy="2235737"/>
          </a:xfrm>
          <a:prstGeom prst="rect">
            <a:avLst/>
          </a:prstGeom>
        </p:spPr>
        <p:txBody>
          <a:bodyPr rtlCol="0">
            <a:normAutofit/>
          </a:bodyPr>
          <a:lstStyle/>
          <a:p>
            <a:pPr lvl="0"/>
            <a:r>
              <a:rPr lang="en-US" noProof="0" smtClean="0"/>
              <a:t>Click icon to add picture</a:t>
            </a:r>
            <a:endParaRPr lang="en-GB" noProof="0"/>
          </a:p>
        </p:txBody>
      </p:sp>
      <p:sp>
        <p:nvSpPr>
          <p:cNvPr id="12" name="Text Placeholder 22"/>
          <p:cNvSpPr>
            <a:spLocks noGrp="1"/>
          </p:cNvSpPr>
          <p:nvPr>
            <p:ph type="body" sz="quarter" idx="17"/>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43709851"/>
      </p:ext>
    </p:extLst>
  </p:cSld>
  <p:clrMapOvr>
    <a:masterClrMapping/>
  </p:clrMapOvr>
  <p:transition spd="slow"/>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17008049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p:nvPr>
        </p:nvSpPr>
        <p:spPr>
          <a:xfrm>
            <a:off x="457198" y="1500110"/>
            <a:ext cx="8238320" cy="3878033"/>
          </a:xfrm>
          <a:prstGeom prst="rect">
            <a:avLst/>
          </a:prstGeom>
        </p:spPr>
        <p:txBody>
          <a:bodyPr rtlCol="0">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8"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zh-CN" altLang="en-US" smtClean="0"/>
              <a:t>单击此处编辑母版文本样式</a:t>
            </a:r>
          </a:p>
        </p:txBody>
      </p:sp>
    </p:spTree>
    <p:extLst>
      <p:ext uri="{BB962C8B-B14F-4D97-AF65-F5344CB8AC3E}">
        <p14:creationId xmlns:p14="http://schemas.microsoft.com/office/powerpoint/2010/main" val="260617241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0" y="-7938"/>
            <a:ext cx="6924675" cy="6881813"/>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32675"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968201283"/>
      </p:ext>
    </p:extLst>
  </p:cSld>
  <p:clrMapOvr>
    <a:masterClrMapping/>
  </p:clrMapOvr>
  <p:transition spd="slow"/>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Rectangle 6"/>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696657986"/>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17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3"/>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6"/>
          <p:cNvSpPr/>
          <p:nvPr/>
        </p:nvSpPr>
        <p:spPr>
          <a:xfrm>
            <a:off x="0" y="2659063"/>
            <a:ext cx="9178925"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62838" y="2659063"/>
            <a:ext cx="1716087"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1080848076"/>
      </p:ext>
    </p:extLst>
  </p:cSld>
  <p:clrMapOvr>
    <a:masterClrMapping/>
  </p:clrMapOvr>
  <p:transition spd="slow"/>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7"/>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1918854201"/>
      </p:ext>
    </p:extLst>
  </p:cSld>
  <p:clrMapOvr>
    <a:masterClrMapping/>
  </p:clrMapOvr>
  <p:transition spd="slow"/>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p:nvPicPr>
        <p:blipFill>
          <a:blip r:embed="rId2"/>
          <a:srcRect/>
          <a:stretch>
            <a:fillRect/>
          </a:stretch>
        </p:blipFill>
        <p:spPr bwMode="auto">
          <a:xfrm>
            <a:off x="-1588" y="-7938"/>
            <a:ext cx="6691313" cy="6865938"/>
          </a:xfrm>
          <a:prstGeom prst="rect">
            <a:avLst/>
          </a:prstGeom>
          <a:noFill/>
          <a:ln w="9525">
            <a:noFill/>
            <a:miter lim="800000"/>
            <a:headEnd/>
            <a:tailEnd/>
          </a:ln>
        </p:spPr>
      </p:pic>
      <p:sp>
        <p:nvSpPr>
          <p:cNvPr id="5" name="Rectangle 8"/>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3"/>
          <p:cNvPicPr>
            <a:picLocks noChangeAspect="1"/>
          </p:cNvPicPr>
          <p:nvPr/>
        </p:nvPicPr>
        <p:blipFill>
          <a:blip r:embed="rId3"/>
          <a:srcRect/>
          <a:stretch>
            <a:fillRect/>
          </a:stretch>
        </p:blipFill>
        <p:spPr bwMode="auto">
          <a:xfrm>
            <a:off x="7429500" y="2659063"/>
            <a:ext cx="1714500" cy="1714500"/>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2"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018795987"/>
      </p:ext>
    </p:extLst>
  </p:cSld>
  <p:clrMapOvr>
    <a:masterClrMapping/>
  </p:clrMapOvr>
  <p:transition spd="slow"/>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3" name="Rectangle 5"/>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1"/>
          <p:cNvPicPr>
            <a:picLocks noChangeAspect="1"/>
          </p:cNvPicPr>
          <p:nvPr/>
        </p:nvPicPr>
        <p:blipFill>
          <a:blip r:embed="rId2"/>
          <a:srcRect/>
          <a:stretch>
            <a:fillRect/>
          </a:stretch>
        </p:blipFill>
        <p:spPr bwMode="auto">
          <a:xfrm>
            <a:off x="0" y="-7938"/>
            <a:ext cx="6865938" cy="6865938"/>
          </a:xfrm>
          <a:prstGeom prst="rect">
            <a:avLst/>
          </a:prstGeom>
          <a:noFill/>
          <a:ln w="9525">
            <a:noFill/>
            <a:miter lim="800000"/>
            <a:headEnd/>
            <a:tailEnd/>
          </a:ln>
        </p:spPr>
      </p:pic>
      <p:sp>
        <p:nvSpPr>
          <p:cNvPr id="5" name="Rectangle 10"/>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6" name="Picture 4"/>
          <p:cNvPicPr>
            <a:picLocks noChangeAspect="1"/>
          </p:cNvPicPr>
          <p:nvPr/>
        </p:nvPicPr>
        <p:blipFill>
          <a:blip r:embed="rId3"/>
          <a:srcRect/>
          <a:stretch>
            <a:fillRect/>
          </a:stretch>
        </p:blipFill>
        <p:spPr bwMode="auto">
          <a:xfrm>
            <a:off x="7448550" y="2660650"/>
            <a:ext cx="1712913" cy="1712913"/>
          </a:xfrm>
          <a:prstGeom prst="rect">
            <a:avLst/>
          </a:prstGeom>
          <a:noFill/>
          <a:ln w="9525">
            <a:noFill/>
            <a:miter lim="800000"/>
            <a:headEnd/>
            <a:tailEnd/>
          </a:ln>
        </p:spPr>
      </p:pic>
      <p:pic>
        <p:nvPicPr>
          <p:cNvPr id="7" name="Picture 13"/>
          <p:cNvPicPr>
            <a:picLocks noChangeAspect="1"/>
          </p:cNvPicPr>
          <p:nvPr/>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0"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242153183"/>
      </p:ext>
    </p:extLst>
  </p:cSld>
  <p:clrMapOvr>
    <a:masterClrMapping/>
  </p:clrMapOvr>
  <p:transition spd="slow"/>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11"/>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4" name="Picture 24"/>
          <p:cNvPicPr>
            <a:picLocks noChangeAspect="1"/>
          </p:cNvPicPr>
          <p:nvPr/>
        </p:nvPicPr>
        <p:blipFill>
          <a:blip r:embed="rId2"/>
          <a:srcRect/>
          <a:stretch>
            <a:fillRect/>
          </a:stretch>
        </p:blipFill>
        <p:spPr bwMode="auto">
          <a:xfrm>
            <a:off x="6832600" y="1049338"/>
            <a:ext cx="2303463" cy="5094287"/>
          </a:xfrm>
          <a:prstGeom prst="rect">
            <a:avLst/>
          </a:prstGeom>
          <a:noFill/>
          <a:ln w="9525">
            <a:noFill/>
            <a:miter lim="800000"/>
            <a:headEnd/>
            <a:tailEnd/>
          </a:ln>
        </p:spPr>
      </p:pic>
      <p:sp>
        <p:nvSpPr>
          <p:cNvPr id="5" name="TextBox 21"/>
          <p:cNvSpPr txBox="1">
            <a:spLocks noChangeArrowheads="1"/>
          </p:cNvSpPr>
          <p:nvPr/>
        </p:nvSpPr>
        <p:spPr bwMode="auto">
          <a:xfrm>
            <a:off x="300038" y="6321425"/>
            <a:ext cx="4089400" cy="307975"/>
          </a:xfrm>
          <a:prstGeom prst="rect">
            <a:avLst/>
          </a:prstGeom>
          <a:noFill/>
          <a:ln>
            <a:noFill/>
          </a:ln>
          <a:extLst/>
        </p:spPr>
        <p:txBody>
          <a:bodyPr>
            <a:spAutoFit/>
          </a:bodyPr>
          <a:lstStyle/>
          <a:p>
            <a:pPr defTabSz="914400" fontAlgn="base">
              <a:spcBef>
                <a:spcPct val="0"/>
              </a:spcBef>
              <a:spcAft>
                <a:spcPct val="0"/>
              </a:spcAft>
              <a:defRPr/>
            </a:pPr>
            <a:r>
              <a:rPr lang="en-US" altLang="zh-CN" sz="1400">
                <a:solidFill>
                  <a:srgbClr val="FF8200"/>
                </a:solidFill>
                <a:latin typeface="NexusSansOT"/>
                <a:ea typeface="MS PGothic" pitchFamily="34" charset="-128"/>
              </a:rPr>
              <a:t>www.elsevier.com/research-intelligence</a:t>
            </a:r>
            <a:endParaRPr lang="en-US" altLang="zh-CN" sz="1400">
              <a:solidFill>
                <a:srgbClr val="53565A"/>
              </a:solidFill>
              <a:latin typeface="NexusSansOT"/>
              <a:ea typeface="MS PGothic" pitchFamily="34" charset="-128"/>
            </a:endParaRPr>
          </a:p>
        </p:txBody>
      </p:sp>
      <p:sp>
        <p:nvSpPr>
          <p:cNvPr id="6" name="Rectangle 20"/>
          <p:cNvSpPr/>
          <p:nvPr/>
        </p:nvSpPr>
        <p:spPr>
          <a:xfrm>
            <a:off x="6794500" y="1049338"/>
            <a:ext cx="236855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sp>
        <p:nvSpPr>
          <p:cNvPr id="7" name="Rectangle 9"/>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ltLang="zh-CN">
              <a:solidFill>
                <a:srgbClr val="FFFFFF"/>
              </a:solidFill>
              <a:ea typeface="宋体" pitchFamily="2" charset="-122"/>
            </a:endParaRPr>
          </a:p>
        </p:txBody>
      </p:sp>
      <p:pic>
        <p:nvPicPr>
          <p:cNvPr id="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a:srcRect/>
          <a:stretch>
            <a:fillRect/>
          </a:stretch>
        </p:blipFill>
        <p:spPr bwMode="auto">
          <a:xfrm>
            <a:off x="419100" y="2185988"/>
            <a:ext cx="3452813" cy="265112"/>
          </a:xfrm>
          <a:prstGeom prst="rect">
            <a:avLst/>
          </a:prstGeom>
          <a:noFill/>
          <a:ln w="9525">
            <a:noFill/>
            <a:miter lim="800000"/>
            <a:headEnd/>
            <a:tailEnd/>
          </a:ln>
        </p:spPr>
      </p:pic>
      <p:sp>
        <p:nvSpPr>
          <p:cNvPr id="13"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611713106"/>
      </p:ext>
    </p:extLst>
  </p:cSld>
  <p:clrMapOvr>
    <a:masterClrMapping/>
  </p:clrMapOvr>
  <p:transition spd="slow"/>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3565A"/>
                </a:solidFill>
              </a:defRPr>
            </a:lvl1pPr>
          </a:lstStyle>
          <a:p>
            <a:pPr defTabSz="914400" fontAlgn="base">
              <a:spcBef>
                <a:spcPct val="0"/>
              </a:spcBef>
              <a:spcAft>
                <a:spcPct val="0"/>
              </a:spcAft>
              <a:defRPr/>
            </a:pPr>
            <a:fld id="{216CC105-74A7-4168-9773-BA98697D0563}" type="datetime1">
              <a:rPr lang="en-US" altLang="zh-CN">
                <a:ea typeface="宋体" pitchFamily="2" charset="-122"/>
              </a:rPr>
              <a:pPr defTabSz="914400" fontAlgn="base">
                <a:spcBef>
                  <a:spcPct val="0"/>
                </a:spcBef>
                <a:spcAft>
                  <a:spcPct val="0"/>
                </a:spcAft>
                <a:defRPr/>
              </a:pPr>
              <a:t>4/30/2015</a:t>
            </a:fld>
            <a:endParaRPr lang="en-US" altLang="zh-CN">
              <a:ea typeface="宋体" pitchFamily="2" charset="-122"/>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vert="horz" wrap="square" lIns="91440" tIns="45720" rIns="91440" bIns="45720" numCol="1" anchor="t" anchorCtr="0" compatLnSpc="1">
            <a:prstTxWarp prst="textNoShape">
              <a:avLst/>
            </a:prstTxWarp>
          </a:bodyPr>
          <a:lstStyle>
            <a:lvl1pPr>
              <a:defRPr sz="800" b="1">
                <a:solidFill>
                  <a:srgbClr val="53565A"/>
                </a:solidFill>
              </a:defRPr>
            </a:lvl1pPr>
          </a:lstStyle>
          <a:p>
            <a:pPr defTabSz="914400" fontAlgn="base">
              <a:spcBef>
                <a:spcPct val="0"/>
              </a:spcBef>
              <a:spcAft>
                <a:spcPct val="0"/>
              </a:spcAft>
              <a:defRPr/>
            </a:pPr>
            <a:r>
              <a:rPr lang="en-US" altLang="zh-CN">
                <a:ea typeface="宋体" pitchFamily="2" charset="-122"/>
              </a:rPr>
              <a:t>Snowball Metrics Project Partners</a:t>
            </a:r>
          </a:p>
          <a:p>
            <a:pPr defTabSz="914400" fontAlgn="base">
              <a:spcBef>
                <a:spcPct val="0"/>
              </a:spcBef>
              <a:spcAft>
                <a:spcPct val="0"/>
              </a:spcAft>
              <a:defRPr/>
            </a:pPr>
            <a:r>
              <a:rPr lang="en-US" altLang="zh-CN">
                <a:ea typeface="宋体" pitchFamily="2" charset="-122"/>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688" y="1588"/>
            <a:ext cx="457200" cy="3270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defTabSz="914400" fontAlgn="base">
              <a:spcBef>
                <a:spcPct val="0"/>
              </a:spcBef>
              <a:spcAft>
                <a:spcPct val="0"/>
              </a:spcAft>
              <a:defRPr/>
            </a:pPr>
            <a:fld id="{D138442D-0049-4643-B1B7-78AD34B7B7C2}" type="slidenum">
              <a:rPr lang="en-US" altLang="zh-CN">
                <a:ea typeface="宋体" pitchFamily="2" charset="-122"/>
              </a:rPr>
              <a:pPr defTabSz="914400" fontAlgn="base">
                <a:spcBef>
                  <a:spcPct val="0"/>
                </a:spcBef>
                <a:spcAft>
                  <a:spcPct val="0"/>
                </a:spcAft>
                <a:defRPr/>
              </a:pPr>
              <a:t>‹#›</a:t>
            </a:fld>
            <a:endParaRPr lang="en-US" altLang="zh-CN">
              <a:ea typeface="宋体" pitchFamily="2" charset="-122"/>
            </a:endParaRPr>
          </a:p>
        </p:txBody>
      </p:sp>
    </p:spTree>
    <p:extLst>
      <p:ext uri="{BB962C8B-B14F-4D97-AF65-F5344CB8AC3E}">
        <p14:creationId xmlns:p14="http://schemas.microsoft.com/office/powerpoint/2010/main" val="157965267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3" name="Rectangle 6"/>
          <p:cNvSpPr/>
          <p:nvPr userDrawn="1"/>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4" name="Picture 2"/>
          <p:cNvPicPr>
            <a:picLocks noChangeAspect="1"/>
          </p:cNvPicPr>
          <p:nvPr userDrawn="1"/>
        </p:nvPicPr>
        <p:blipFill>
          <a:blip r:embed="rId2"/>
          <a:srcRect/>
          <a:stretch>
            <a:fillRect/>
          </a:stretch>
        </p:blipFill>
        <p:spPr bwMode="auto">
          <a:xfrm>
            <a:off x="-17463" y="-7938"/>
            <a:ext cx="6865938" cy="6865938"/>
          </a:xfrm>
          <a:prstGeom prst="rect">
            <a:avLst/>
          </a:prstGeom>
          <a:noFill/>
          <a:ln w="9525">
            <a:noFill/>
            <a:miter lim="800000"/>
            <a:headEnd/>
            <a:tailEnd/>
          </a:ln>
        </p:spPr>
      </p:pic>
      <p:sp>
        <p:nvSpPr>
          <p:cNvPr id="5" name="Rectangle 7"/>
          <p:cNvSpPr/>
          <p:nvPr userDrawn="1"/>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ltLang="zh-CN">
              <a:solidFill>
                <a:srgbClr val="FFFFFF"/>
              </a:solidFill>
              <a:ea typeface="宋体" pitchFamily="2" charset="-122"/>
            </a:endParaRPr>
          </a:p>
        </p:txBody>
      </p:sp>
      <p:pic>
        <p:nvPicPr>
          <p:cNvPr id="6" name="Picture 13"/>
          <p:cNvPicPr>
            <a:picLocks/>
          </p:cNvPicPr>
          <p:nvPr userDrawn="1"/>
        </p:nvPicPr>
        <p:blipFill>
          <a:blip r:embed="rId3"/>
          <a:srcRect/>
          <a:stretch>
            <a:fillRect/>
          </a:stretch>
        </p:blipFill>
        <p:spPr bwMode="auto">
          <a:xfrm>
            <a:off x="7445375" y="2659063"/>
            <a:ext cx="1716088" cy="1716087"/>
          </a:xfrm>
          <a:prstGeom prst="rect">
            <a:avLst/>
          </a:prstGeom>
          <a:noFill/>
          <a:ln w="9525">
            <a:noFill/>
            <a:miter lim="800000"/>
            <a:headEnd/>
            <a:tailEnd/>
          </a:ln>
        </p:spPr>
      </p:pic>
      <p:pic>
        <p:nvPicPr>
          <p:cNvPr id="7" name="Picture 13"/>
          <p:cNvPicPr>
            <a:picLocks noChangeAspect="1"/>
          </p:cNvPicPr>
          <p:nvPr userDrawn="1"/>
        </p:nvPicPr>
        <p:blipFill>
          <a:blip r:embed="rId4"/>
          <a:srcRect/>
          <a:stretch>
            <a:fillRect/>
          </a:stretch>
        </p:blipFill>
        <p:spPr bwMode="auto">
          <a:xfrm>
            <a:off x="7318375" y="6437313"/>
            <a:ext cx="1574800" cy="160337"/>
          </a:xfrm>
          <a:prstGeom prst="rect">
            <a:avLst/>
          </a:prstGeom>
          <a:noFill/>
          <a:ln w="9525">
            <a:noFill/>
            <a:miter lim="800000"/>
            <a:headEnd/>
            <a:tailEnd/>
          </a:ln>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a:srcRect/>
          <a:stretch>
            <a:fillRect/>
          </a:stretch>
        </p:blipFill>
        <p:spPr bwMode="auto">
          <a:xfrm>
            <a:off x="8170863" y="223838"/>
            <a:ext cx="649287" cy="715962"/>
          </a:xfrm>
          <a:prstGeom prst="rect">
            <a:avLst/>
          </a:prstGeom>
          <a:noFill/>
          <a:ln w="9525">
            <a:noFill/>
            <a:miter lim="800000"/>
            <a:headEnd/>
            <a:tailEnd/>
          </a:ln>
        </p:spPr>
      </p:pic>
      <p:sp>
        <p:nvSpPr>
          <p:cNvPr id="11" name="Text Placeholder 21"/>
          <p:cNvSpPr>
            <a:spLocks noGrp="1"/>
          </p:cNvSpPr>
          <p:nvPr>
            <p:ph type="body" sz="quarter" idx="13"/>
          </p:nvPr>
        </p:nvSpPr>
        <p:spPr>
          <a:xfrm>
            <a:off x="300038" y="2768138"/>
            <a:ext cx="6511923" cy="1504604"/>
          </a:xfrm>
          <a:prstGeom prst="rect">
            <a:avLst/>
          </a:prstGeom>
        </p:spPr>
        <p:txBody>
          <a:bodyPr anchor="ctr">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3845361989"/>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2" name="Title 11"/>
          <p:cNvSpPr>
            <a:spLocks noGrp="1"/>
          </p:cNvSpPr>
          <p:nvPr>
            <p:ph type="title"/>
          </p:nvPr>
        </p:nvSpPr>
        <p:spPr>
          <a:xfrm>
            <a:off x="577516" y="497304"/>
            <a:ext cx="8000123" cy="593559"/>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704263" y="-11113"/>
            <a:ext cx="301625" cy="327026"/>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defTabSz="914400" fontAlgn="base">
              <a:spcBef>
                <a:spcPct val="0"/>
              </a:spcBef>
              <a:spcAft>
                <a:spcPct val="0"/>
              </a:spcAft>
              <a:defRPr/>
            </a:pPr>
            <a:fld id="{B4AF6B93-DF8A-43DB-A452-9CBC193E84E1}" type="slidenum">
              <a:rPr lang="en-US" altLang="zh-CN">
                <a:ea typeface="宋体" pitchFamily="2" charset="-122"/>
              </a:rPr>
              <a:pPr defTabSz="914400" fontAlgn="base">
                <a:spcBef>
                  <a:spcPct val="0"/>
                </a:spcBef>
                <a:spcAft>
                  <a:spcPct val="0"/>
                </a:spcAft>
                <a:defRPr/>
              </a:pPr>
              <a:t>‹#›</a:t>
            </a:fld>
            <a:endParaRPr lang="en-US" altLang="zh-CN">
              <a:ea typeface="宋体" pitchFamily="2" charset="-122"/>
            </a:endParaRPr>
          </a:p>
        </p:txBody>
      </p:sp>
    </p:spTree>
    <p:extLst>
      <p:ext uri="{BB962C8B-B14F-4D97-AF65-F5344CB8AC3E}">
        <p14:creationId xmlns:p14="http://schemas.microsoft.com/office/powerpoint/2010/main" val="2526322615"/>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240306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588772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21165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08129462"/>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92183229"/>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815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1280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4743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smtClean="0"/>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6141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smtClean="0"/>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3951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4541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4002406707"/>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2050007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icture Content Slide (gre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2942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50238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823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93432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48167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29169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8923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spTree>
    <p:extLst>
      <p:ext uri="{BB962C8B-B14F-4D97-AF65-F5344CB8AC3E}">
        <p14:creationId xmlns:p14="http://schemas.microsoft.com/office/powerpoint/2010/main" val="9125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60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defTabSz="914400">
              <a:defRPr/>
            </a:pPr>
            <a:fld id="{A7DC00CE-0100-4D63-9507-905679C73F63}" type="datetime1">
              <a:rPr lang="en-US">
                <a:solidFill>
                  <a:srgbClr val="53565A"/>
                </a:solidFill>
              </a:rPr>
              <a:pPr defTabSz="914400">
                <a:defRPr/>
              </a:pPr>
              <a:t>4/30/2015</a:t>
            </a:fld>
            <a:endParaRPr lang="en-US">
              <a:solidFill>
                <a:srgbClr val="53565A"/>
              </a:solidFil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defTabSz="914400">
              <a:defRPr/>
            </a:pPr>
            <a:r>
              <a:rPr lang="en-US" sz="800">
                <a:solidFill>
                  <a:srgbClr val="53565A"/>
                </a:solidFill>
              </a:rPr>
              <a:t>Snowball Metrics Project Partners</a:t>
            </a:r>
            <a:endParaRPr lang="en-US" sz="800" b="0">
              <a:solidFill>
                <a:srgbClr val="53565A"/>
              </a:solidFill>
            </a:endParaRPr>
          </a:p>
          <a:p>
            <a:pPr defTabSz="914400">
              <a:defRPr/>
            </a:pPr>
            <a:r>
              <a:rPr lang="en-US" b="0">
                <a:solidFill>
                  <a:srgbClr val="53565A"/>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008" y="928"/>
            <a:ext cx="457200" cy="327933"/>
          </a:xfrm>
          <a:prstGeom prst="rect">
            <a:avLst/>
          </a:prstGeom>
        </p:spPr>
        <p:txBody>
          <a:bodyPr/>
          <a:lstStyle>
            <a:lvl1pPr>
              <a:defRPr/>
            </a:lvl1pPr>
          </a:lstStyle>
          <a:p>
            <a:pPr defTabSz="914400" fontAlgn="base">
              <a:spcBef>
                <a:spcPct val="0"/>
              </a:spcBef>
              <a:spcAft>
                <a:spcPct val="0"/>
              </a:spcAft>
              <a:defRPr/>
            </a:pPr>
            <a:fld id="{B475C23E-1427-4651-8D2C-9DE5C77431A0}"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53900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572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theme" Target="../theme/theme10.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image" Target="../media/image30.jpe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image" Target="../media/image29.png"/><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image" Target="../media/image30.jpeg"/><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image" Target="../media/image29.png"/><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image" Target="../media/image29.pn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theme" Target="../theme/theme12.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19" Type="http://schemas.openxmlformats.org/officeDocument/2006/relationships/image" Target="../media/image30.jpeg"/><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3" Type="http://schemas.openxmlformats.org/officeDocument/2006/relationships/slideLayout" Target="../slideLayouts/slideLayout230.xml"/><Relationship Id="rId21" Type="http://schemas.openxmlformats.org/officeDocument/2006/relationships/slideLayout" Target="../slideLayouts/slideLayout248.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image" Target="../media/image2.png"/><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image" Target="../media/image28.jpeg"/><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image" Target="../media/image1.jpeg"/><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10" Type="http://schemas.openxmlformats.org/officeDocument/2006/relationships/slideLayout" Target="../slideLayouts/slideLayout258.xml"/><Relationship Id="rId19" Type="http://schemas.openxmlformats.org/officeDocument/2006/relationships/theme" Target="../theme/theme14.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26" Type="http://schemas.openxmlformats.org/officeDocument/2006/relationships/slideLayout" Target="../slideLayouts/slideLayout292.xml"/><Relationship Id="rId3" Type="http://schemas.openxmlformats.org/officeDocument/2006/relationships/slideLayout" Target="../slideLayouts/slideLayout269.xml"/><Relationship Id="rId21" Type="http://schemas.openxmlformats.org/officeDocument/2006/relationships/slideLayout" Target="../slideLayouts/slideLayout287.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5" Type="http://schemas.openxmlformats.org/officeDocument/2006/relationships/slideLayout" Target="../slideLayouts/slideLayout291.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29" Type="http://schemas.openxmlformats.org/officeDocument/2006/relationships/image" Target="../media/image2.png"/><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24" Type="http://schemas.openxmlformats.org/officeDocument/2006/relationships/slideLayout" Target="../slideLayouts/slideLayout290.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23" Type="http://schemas.openxmlformats.org/officeDocument/2006/relationships/slideLayout" Target="../slideLayouts/slideLayout289.xml"/><Relationship Id="rId28" Type="http://schemas.openxmlformats.org/officeDocument/2006/relationships/image" Target="../media/image1.jpeg"/><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slideLayout" Target="../slideLayouts/slideLayout288.xml"/><Relationship Id="rId27"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7.jp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3.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2.png"/><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28.jpe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1.jpe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theme" Target="../theme/theme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image" Target="../media/image2.png"/><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image" Target="../media/image28.jpeg"/><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theme" Target="../theme/theme7.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image" Target="../media/image2.png"/><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image" Target="../media/image2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image" Target="../media/image30.jpe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29.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29.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theme" Target="../theme/theme9.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19" Type="http://schemas.openxmlformats.org/officeDocument/2006/relationships/image" Target="../media/image30.jpeg"/><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userDrawn="1"/>
        </p:nvPicPr>
        <p:blipFill>
          <a:blip r:embed="rId26"/>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userDrawn="1"/>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61" r:id="rId1"/>
    <p:sldLayoutId id="2147483750" r:id="rId2"/>
    <p:sldLayoutId id="2147483754" r:id="rId3"/>
    <p:sldLayoutId id="2147483753" r:id="rId4"/>
    <p:sldLayoutId id="2147483760" r:id="rId5"/>
    <p:sldLayoutId id="2147483757" r:id="rId6"/>
    <p:sldLayoutId id="2147483759" r:id="rId7"/>
    <p:sldLayoutId id="2147483756" r:id="rId8"/>
    <p:sldLayoutId id="2147483758" r:id="rId9"/>
    <p:sldLayoutId id="2147483769" r:id="rId10"/>
    <p:sldLayoutId id="2147483752" r:id="rId11"/>
    <p:sldLayoutId id="2147483755" r:id="rId12"/>
    <p:sldLayoutId id="2147483764" r:id="rId13"/>
    <p:sldLayoutId id="2147483762" r:id="rId14"/>
    <p:sldLayoutId id="2147483763" r:id="rId15"/>
    <p:sldLayoutId id="2147483765" r:id="rId16"/>
    <p:sldLayoutId id="2147483766" r:id="rId17"/>
    <p:sldLayoutId id="2147483767" r:id="rId18"/>
    <p:sldLayoutId id="2147483768" r:id="rId19"/>
    <p:sldLayoutId id="2147483770" r:id="rId20"/>
    <p:sldLayoutId id="2147483771" r:id="rId21"/>
    <p:sldLayoutId id="2147483776" r:id="rId22"/>
    <p:sldLayoutId id="2147483814" r:id="rId23"/>
    <p:sldLayoutId id="214748407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8531679" y="14738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sp>
        <p:nvSpPr>
          <p:cNvPr id="18" name="Slide Number Placeholder 7"/>
          <p:cNvSpPr txBox="1">
            <a:spLocks/>
          </p:cNvSpPr>
          <p:nvPr userDrawn="1"/>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zh-CN" altLang="en-US" dirty="0">
              <a:solidFill>
                <a:srgbClr val="FFFFFF"/>
              </a:solidFill>
            </a:endParaRP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userDrawn="1"/>
        </p:nvSpPr>
        <p:spPr>
          <a:xfrm>
            <a:off x="8531679" y="6592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pic>
        <p:nvPicPr>
          <p:cNvPr id="12" name="Pictur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pic>
        <p:nvPicPr>
          <p:cNvPr id="16" name="Picture 15" descr="header.jpg"/>
          <p:cNvPicPr>
            <a:picLocks noChangeAspect="1"/>
          </p:cNvPicPr>
          <p:nvPr userDrawn="1"/>
        </p:nvPicPr>
        <p:blipFill>
          <a:blip r:embed="rId20" cstate="print"/>
          <a:stretch>
            <a:fillRect/>
          </a:stretch>
        </p:blipFill>
        <p:spPr>
          <a:xfrm>
            <a:off x="0" y="0"/>
            <a:ext cx="9144000" cy="375646"/>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sp>
        <p:nvSpPr>
          <p:cNvPr id="19"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mtClean="0">
                <a:solidFill>
                  <a:srgbClr val="FFFFFF"/>
                </a:solidFill>
                <a:latin typeface="SimSun"/>
                <a:cs typeface="SimSun"/>
              </a:rPr>
              <a:t>   </a:t>
            </a:r>
            <a:r>
              <a:rPr lang="en-US" altLang="zh-CN" smtClean="0">
                <a:solidFill>
                  <a:srgbClr val="FFFFFF"/>
                </a:solidFill>
                <a:latin typeface="SimSun"/>
                <a:cs typeface="SimSun"/>
              </a:rPr>
              <a:t>|   </a:t>
            </a:r>
            <a:fld id="{DA15E891-66B8-4B28-AB8F-05A4B1DE573C}" type="slidenum">
              <a:rPr lang="en-US" smtClean="0">
                <a:solidFill>
                  <a:srgbClr val="FFFFFF"/>
                </a:solidFill>
              </a:rPr>
              <a:pPr/>
              <a:t>‹#›</a:t>
            </a:fld>
            <a:endParaRPr lang="zh-CN" altLang="en-US" dirty="0">
              <a:solidFill>
                <a:srgbClr val="FFFFFF"/>
              </a:solidFill>
            </a:endParaRPr>
          </a:p>
        </p:txBody>
      </p:sp>
    </p:spTree>
    <p:extLst>
      <p:ext uri="{BB962C8B-B14F-4D97-AF65-F5344CB8AC3E}">
        <p14:creationId xmlns:p14="http://schemas.microsoft.com/office/powerpoint/2010/main" val="1124378634"/>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8531679" y="14738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sp>
        <p:nvSpPr>
          <p:cNvPr id="18" name="Slide Number Placeholder 7"/>
          <p:cNvSpPr txBox="1">
            <a:spLocks/>
          </p:cNvSpPr>
          <p:nvPr userDrawn="1"/>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zh-CN" altLang="en-US" dirty="0">
              <a:solidFill>
                <a:srgbClr val="FFFFFF"/>
              </a:solidFill>
            </a:endParaRP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userDrawn="1"/>
        </p:nvSpPr>
        <p:spPr>
          <a:xfrm>
            <a:off x="8531679" y="6592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pic>
        <p:nvPicPr>
          <p:cNvPr id="12" name="Picture 1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pic>
        <p:nvPicPr>
          <p:cNvPr id="16" name="Picture 15" descr="header.jpg"/>
          <p:cNvPicPr>
            <a:picLocks noChangeAspect="1"/>
          </p:cNvPicPr>
          <p:nvPr userDrawn="1"/>
        </p:nvPicPr>
        <p:blipFill>
          <a:blip r:embed="rId24" cstate="print"/>
          <a:stretch>
            <a:fillRect/>
          </a:stretch>
        </p:blipFill>
        <p:spPr>
          <a:xfrm>
            <a:off x="0" y="0"/>
            <a:ext cx="9144000" cy="375646"/>
          </a:xfrm>
          <a:prstGeom prst="rect">
            <a:avLst/>
          </a:prstGeom>
        </p:spPr>
      </p:pic>
      <p:pic>
        <p:nvPicPr>
          <p:cNvPr id="17" name="Picture 1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sp>
        <p:nvSpPr>
          <p:cNvPr id="19"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mtClean="0">
                <a:solidFill>
                  <a:srgbClr val="FFFFFF"/>
                </a:solidFill>
                <a:latin typeface="SimSun"/>
                <a:cs typeface="SimSun"/>
              </a:rPr>
              <a:t>   </a:t>
            </a:r>
            <a:r>
              <a:rPr lang="en-US" altLang="zh-CN" smtClean="0">
                <a:solidFill>
                  <a:srgbClr val="FFFFFF"/>
                </a:solidFill>
                <a:latin typeface="SimSun"/>
                <a:cs typeface="SimSun"/>
              </a:rPr>
              <a:t>|   </a:t>
            </a:r>
            <a:fld id="{DA15E891-66B8-4B28-AB8F-05A4B1DE573C}" type="slidenum">
              <a:rPr lang="en-US" smtClean="0">
                <a:solidFill>
                  <a:srgbClr val="FFFFFF"/>
                </a:solidFill>
              </a:rPr>
              <a:pPr/>
              <a:t>‹#›</a:t>
            </a:fld>
            <a:endParaRPr lang="zh-CN" altLang="en-US" dirty="0">
              <a:solidFill>
                <a:srgbClr val="FFFFFF"/>
              </a:solidFill>
            </a:endParaRPr>
          </a:p>
        </p:txBody>
      </p:sp>
    </p:spTree>
    <p:extLst>
      <p:ext uri="{BB962C8B-B14F-4D97-AF65-F5344CB8AC3E}">
        <p14:creationId xmlns:p14="http://schemas.microsoft.com/office/powerpoint/2010/main" val="3797146884"/>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8531679" y="14738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sp>
        <p:nvSpPr>
          <p:cNvPr id="18" name="Slide Number Placeholder 7"/>
          <p:cNvSpPr txBox="1">
            <a:spLocks/>
          </p:cNvSpPr>
          <p:nvPr userDrawn="1"/>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zh-CN" altLang="en-US" dirty="0">
              <a:solidFill>
                <a:srgbClr val="FFFFFF"/>
              </a:solidFill>
            </a:endParaRP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userDrawn="1"/>
        </p:nvSpPr>
        <p:spPr>
          <a:xfrm>
            <a:off x="8531679" y="6592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pic>
        <p:nvPicPr>
          <p:cNvPr id="16" name="Picture 15" descr="header.jpg"/>
          <p:cNvPicPr>
            <a:picLocks noChangeAspect="1"/>
          </p:cNvPicPr>
          <p:nvPr userDrawn="1"/>
        </p:nvPicPr>
        <p:blipFill>
          <a:blip r:embed="rId19" cstate="print"/>
          <a:stretch>
            <a:fillRect/>
          </a:stretch>
        </p:blipFill>
        <p:spPr>
          <a:xfrm>
            <a:off x="0" y="0"/>
            <a:ext cx="9144000" cy="375646"/>
          </a:xfrm>
          <a:prstGeom prst="rect">
            <a:avLst/>
          </a:prstGeom>
        </p:spPr>
      </p:pic>
      <p:pic>
        <p:nvPicPr>
          <p:cNvPr id="17" name="Picture 1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sp>
        <p:nvSpPr>
          <p:cNvPr id="19"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mtClean="0">
                <a:solidFill>
                  <a:srgbClr val="FFFFFF"/>
                </a:solidFill>
                <a:latin typeface="SimSun"/>
                <a:cs typeface="SimSun"/>
              </a:rPr>
              <a:t>   </a:t>
            </a:r>
            <a:r>
              <a:rPr lang="en-US" altLang="zh-CN" smtClean="0">
                <a:solidFill>
                  <a:srgbClr val="FFFFFF"/>
                </a:solidFill>
                <a:latin typeface="SimSun"/>
                <a:cs typeface="SimSun"/>
              </a:rPr>
              <a:t>|   </a:t>
            </a:r>
            <a:fld id="{DA15E891-66B8-4B28-AB8F-05A4B1DE573C}" type="slidenum">
              <a:rPr lang="en-US" smtClean="0">
                <a:solidFill>
                  <a:srgbClr val="FFFFFF"/>
                </a:solidFill>
              </a:rPr>
              <a:pPr/>
              <a:t>‹#›</a:t>
            </a:fld>
            <a:endParaRPr lang="zh-CN" altLang="en-US" dirty="0">
              <a:solidFill>
                <a:srgbClr val="FFFFFF"/>
              </a:solidFill>
            </a:endParaRPr>
          </a:p>
        </p:txBody>
      </p:sp>
    </p:spTree>
    <p:extLst>
      <p:ext uri="{BB962C8B-B14F-4D97-AF65-F5344CB8AC3E}">
        <p14:creationId xmlns:p14="http://schemas.microsoft.com/office/powerpoint/2010/main" val="418377236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header.jpg"/>
          <p:cNvPicPr>
            <a:picLocks noChangeAspect="1"/>
          </p:cNvPicPr>
          <p:nvPr/>
        </p:nvPicPr>
        <p:blipFill>
          <a:blip r:embed="rId23"/>
          <a:srcRect/>
          <a:stretch>
            <a:fillRect/>
          </a:stretch>
        </p:blipFill>
        <p:spPr bwMode="auto">
          <a:xfrm>
            <a:off x="0" y="0"/>
            <a:ext cx="9144000" cy="376238"/>
          </a:xfrm>
          <a:prstGeom prst="rect">
            <a:avLst/>
          </a:prstGeom>
          <a:noFill/>
          <a:ln w="9525">
            <a:noFill/>
            <a:miter lim="800000"/>
            <a:headEnd/>
            <a:tailEnd/>
          </a:ln>
        </p:spPr>
      </p:pic>
      <p:sp>
        <p:nvSpPr>
          <p:cNvPr id="1027" name="Title Placeholder 1"/>
          <p:cNvSpPr>
            <a:spLocks noGrp="1"/>
          </p:cNvSpPr>
          <p:nvPr>
            <p:ph type="title"/>
          </p:nvPr>
        </p:nvSpPr>
        <p:spPr bwMode="auto">
          <a:xfrm>
            <a:off x="457200" y="704850"/>
            <a:ext cx="8237538" cy="419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Title of Slide</a:t>
            </a:r>
          </a:p>
        </p:txBody>
      </p:sp>
      <p:sp>
        <p:nvSpPr>
          <p:cNvPr id="1028" name="Text Placeholder 8"/>
          <p:cNvSpPr>
            <a:spLocks noGrp="1"/>
          </p:cNvSpPr>
          <p:nvPr>
            <p:ph type="body" idx="1"/>
          </p:nvPr>
        </p:nvSpPr>
        <p:spPr bwMode="auto">
          <a:xfrm>
            <a:off x="457200" y="1500188"/>
            <a:ext cx="823753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TextBox 7"/>
          <p:cNvSpPr txBox="1"/>
          <p:nvPr/>
        </p:nvSpPr>
        <p:spPr>
          <a:xfrm>
            <a:off x="8316913" y="85725"/>
            <a:ext cx="592137" cy="200025"/>
          </a:xfrm>
          <a:prstGeom prst="rect">
            <a:avLst/>
          </a:prstGeom>
          <a:noFill/>
        </p:spPr>
        <p:txBody>
          <a:bodyPr>
            <a:spAutoFit/>
          </a:bodyPr>
          <a:lstStyle/>
          <a:p>
            <a:pPr algn="r" defTabSz="914400" fontAlgn="base">
              <a:spcBef>
                <a:spcPct val="0"/>
              </a:spcBef>
              <a:spcAft>
                <a:spcPct val="0"/>
              </a:spcAft>
              <a:defRPr/>
            </a:pPr>
            <a:r>
              <a:rPr lang="en-US" altLang="zh-CN" sz="700" b="1">
                <a:solidFill>
                  <a:srgbClr val="FFFFFF"/>
                </a:solidFill>
                <a:ea typeface="宋体" pitchFamily="2" charset="-122"/>
                <a:cs typeface="Arial" pitchFamily="34" charset="0"/>
              </a:rPr>
              <a:t>|     </a:t>
            </a:r>
            <a:fld id="{38712595-2B16-44AD-93EA-647D282CDFED}" type="slidenum">
              <a:rPr lang="en-US" altLang="zh-CN" sz="700" b="1">
                <a:solidFill>
                  <a:srgbClr val="FFFFFF"/>
                </a:solidFill>
                <a:ea typeface="宋体" pitchFamily="2" charset="-122"/>
                <a:cs typeface="Arial" pitchFamily="34" charset="0"/>
              </a:rPr>
              <a:pPr algn="r" defTabSz="914400" fontAlgn="base">
                <a:spcBef>
                  <a:spcPct val="0"/>
                </a:spcBef>
                <a:spcAft>
                  <a:spcPct val="0"/>
                </a:spcAft>
                <a:defRPr/>
              </a:pPr>
              <a:t>‹#›</a:t>
            </a:fld>
            <a:endParaRPr lang="en-US" altLang="zh-CN" sz="700" b="1">
              <a:solidFill>
                <a:srgbClr val="FFFFFF"/>
              </a:solidFill>
              <a:ea typeface="宋体" pitchFamily="2" charset="-122"/>
              <a:cs typeface="Arial" pitchFamily="34" charset="0"/>
            </a:endParaRPr>
          </a:p>
        </p:txBody>
      </p:sp>
      <p:pic>
        <p:nvPicPr>
          <p:cNvPr id="1030" name="Picture 5"/>
          <p:cNvPicPr>
            <a:picLocks noChangeAspect="1"/>
          </p:cNvPicPr>
          <p:nvPr/>
        </p:nvPicPr>
        <p:blipFill>
          <a:blip r:embed="rId24"/>
          <a:srcRect/>
          <a:stretch>
            <a:fillRect/>
          </a:stretch>
        </p:blipFill>
        <p:spPr bwMode="auto">
          <a:xfrm rot="10800000" flipH="1" flipV="1">
            <a:off x="6523038" y="117475"/>
            <a:ext cx="1933575" cy="147638"/>
          </a:xfrm>
          <a:prstGeom prst="rect">
            <a:avLst/>
          </a:prstGeom>
          <a:noFill/>
          <a:ln w="9525">
            <a:noFill/>
            <a:miter lim="800000"/>
            <a:headEnd/>
            <a:tailEnd/>
          </a:ln>
        </p:spPr>
      </p:pic>
    </p:spTree>
    <p:extLst>
      <p:ext uri="{BB962C8B-B14F-4D97-AF65-F5344CB8AC3E}">
        <p14:creationId xmlns:p14="http://schemas.microsoft.com/office/powerpoint/2010/main" val="1231737541"/>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7" r:id="rId20"/>
    <p:sldLayoutId id="2147484028" r:id="rId2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accent1"/>
          </a:solidFill>
          <a:latin typeface="Arial Bold"/>
          <a:ea typeface="Arial Bold"/>
          <a:cs typeface="Arial Bold"/>
        </a:defRPr>
      </a:lvl1pPr>
      <a:lvl2pPr algn="l" defTabSz="457200" rtl="0" eaLnBrk="0" fontAlgn="base" hangingPunct="0">
        <a:spcBef>
          <a:spcPct val="0"/>
        </a:spcBef>
        <a:spcAft>
          <a:spcPct val="0"/>
        </a:spcAft>
        <a:defRPr sz="2400" b="1">
          <a:solidFill>
            <a:schemeClr val="accent1"/>
          </a:solidFill>
          <a:latin typeface="Arial Bold"/>
          <a:ea typeface="Arial Bold"/>
          <a:cs typeface="Arial Bold"/>
        </a:defRPr>
      </a:lvl2pPr>
      <a:lvl3pPr algn="l" defTabSz="457200" rtl="0" eaLnBrk="0" fontAlgn="base" hangingPunct="0">
        <a:spcBef>
          <a:spcPct val="0"/>
        </a:spcBef>
        <a:spcAft>
          <a:spcPct val="0"/>
        </a:spcAft>
        <a:defRPr sz="2400" b="1">
          <a:solidFill>
            <a:schemeClr val="accent1"/>
          </a:solidFill>
          <a:latin typeface="Arial Bold"/>
          <a:ea typeface="Arial Bold"/>
          <a:cs typeface="Arial Bold"/>
        </a:defRPr>
      </a:lvl3pPr>
      <a:lvl4pPr algn="l" defTabSz="457200" rtl="0" eaLnBrk="0" fontAlgn="base" hangingPunct="0">
        <a:spcBef>
          <a:spcPct val="0"/>
        </a:spcBef>
        <a:spcAft>
          <a:spcPct val="0"/>
        </a:spcAft>
        <a:defRPr sz="2400" b="1">
          <a:solidFill>
            <a:schemeClr val="accent1"/>
          </a:solidFill>
          <a:latin typeface="Arial Bold"/>
          <a:ea typeface="Arial Bold"/>
          <a:cs typeface="Arial Bold"/>
        </a:defRPr>
      </a:lvl4pPr>
      <a:lvl5pPr algn="l" defTabSz="457200" rtl="0" eaLnBrk="0" fontAlgn="base" hangingPunct="0">
        <a:spcBef>
          <a:spcPct val="0"/>
        </a:spcBef>
        <a:spcAft>
          <a:spcPct val="0"/>
        </a:spcAft>
        <a:defRPr sz="2400" b="1">
          <a:solidFill>
            <a:schemeClr val="accent1"/>
          </a:solidFill>
          <a:latin typeface="Arial Bold"/>
          <a:ea typeface="Arial Bold"/>
          <a:cs typeface="Arial Bold"/>
        </a:defRPr>
      </a:lvl5pPr>
      <a:lvl6pPr marL="457200" algn="l" defTabSz="457200" rtl="0" fontAlgn="base">
        <a:spcBef>
          <a:spcPct val="0"/>
        </a:spcBef>
        <a:spcAft>
          <a:spcPct val="0"/>
        </a:spcAft>
        <a:defRPr sz="2400" b="1">
          <a:solidFill>
            <a:schemeClr val="accent1"/>
          </a:solidFill>
          <a:latin typeface="Arial Bold"/>
          <a:ea typeface="Arial Bold"/>
          <a:cs typeface="Arial Bold"/>
        </a:defRPr>
      </a:lvl6pPr>
      <a:lvl7pPr marL="914400" algn="l" defTabSz="457200" rtl="0" fontAlgn="base">
        <a:spcBef>
          <a:spcPct val="0"/>
        </a:spcBef>
        <a:spcAft>
          <a:spcPct val="0"/>
        </a:spcAft>
        <a:defRPr sz="2400" b="1">
          <a:solidFill>
            <a:schemeClr val="accent1"/>
          </a:solidFill>
          <a:latin typeface="Arial Bold"/>
          <a:ea typeface="Arial Bold"/>
          <a:cs typeface="Arial Bold"/>
        </a:defRPr>
      </a:lvl7pPr>
      <a:lvl8pPr marL="1371600" algn="l" defTabSz="457200" rtl="0" fontAlgn="base">
        <a:spcBef>
          <a:spcPct val="0"/>
        </a:spcBef>
        <a:spcAft>
          <a:spcPct val="0"/>
        </a:spcAft>
        <a:defRPr sz="2400" b="1">
          <a:solidFill>
            <a:schemeClr val="accent1"/>
          </a:solidFill>
          <a:latin typeface="Arial Bold"/>
          <a:ea typeface="Arial Bold"/>
          <a:cs typeface="Arial Bold"/>
        </a:defRPr>
      </a:lvl8pPr>
      <a:lvl9pPr marL="1828800" algn="l" defTabSz="457200" rtl="0" fontAlgn="base">
        <a:spcBef>
          <a:spcPct val="0"/>
        </a:spcBef>
        <a:spcAft>
          <a:spcPct val="0"/>
        </a:spcAft>
        <a:defRPr sz="2400" b="1">
          <a:solidFill>
            <a:schemeClr val="accent1"/>
          </a:solidFill>
          <a:latin typeface="Arial Bold"/>
          <a:ea typeface="Arial Bold"/>
          <a:cs typeface="Arial Bold"/>
        </a:defRPr>
      </a:lvl9pPr>
    </p:titleStyle>
    <p:body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sz="2800"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0"/>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defTabSz="914400"/>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defTabSz="914400"/>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301739465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4" r:id="rId14"/>
    <p:sldLayoutId id="2147484045" r:id="rId15"/>
    <p:sldLayoutId id="2147484046" r:id="rId16"/>
    <p:sldLayoutId id="2147484047" r:id="rId17"/>
    <p:sldLayoutId id="214748404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userDrawn="1"/>
        </p:nvPicPr>
        <p:blipFill>
          <a:blip r:embed="rId28"/>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userDrawn="1"/>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287538509"/>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8" r:id="rId19"/>
    <p:sldLayoutId id="2147484071" r:id="rId20"/>
    <p:sldLayoutId id="2147484072" r:id="rId21"/>
    <p:sldLayoutId id="2147484073" r:id="rId22"/>
    <p:sldLayoutId id="2147484074" r:id="rId23"/>
    <p:sldLayoutId id="2147484075" r:id="rId24"/>
    <p:sldLayoutId id="2147484076" r:id="rId25"/>
    <p:sldLayoutId id="214748407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9"/>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defTabSz="914400"/>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defTabSz="914400"/>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67989949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90" r:id="rId11"/>
    <p:sldLayoutId id="2147483791" r:id="rId12"/>
    <p:sldLayoutId id="2147483793" r:id="rId13"/>
    <p:sldLayoutId id="2147483794" r:id="rId14"/>
    <p:sldLayoutId id="2147483795" r:id="rId15"/>
    <p:sldLayoutId id="2147483796" r:id="rId16"/>
    <p:sldLayoutId id="21474837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495"/>
            <a:ext cx="9144000" cy="342900"/>
          </a:xfrm>
          <a:prstGeom prst="rect">
            <a:avLst/>
          </a:prstGeom>
        </p:spPr>
      </p:pic>
      <p:sp>
        <p:nvSpPr>
          <p:cNvPr id="11" name="TextBox 10"/>
          <p:cNvSpPr txBox="1"/>
          <p:nvPr/>
        </p:nvSpPr>
        <p:spPr>
          <a:xfrm>
            <a:off x="8531679" y="147388"/>
            <a:ext cx="269421" cy="200055"/>
          </a:xfrm>
          <a:prstGeom prst="rect">
            <a:avLst/>
          </a:prstGeom>
          <a:noFill/>
        </p:spPr>
        <p:txBody>
          <a:bodyPr wrap="square" rtlCol="0">
            <a:spAutoFit/>
          </a:bodyPr>
          <a:lstStyle/>
          <a:p>
            <a:pPr defTabSz="914400"/>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914400"/>
            <a:fld id="{6FD8351F-64BB-4102-8B6F-33DFE304CB37}" type="slidenum">
              <a:rPr lang="en-US" smtClean="0">
                <a:solidFill>
                  <a:srgbClr val="FFFFFF"/>
                </a:solidFill>
              </a:rPr>
              <a:pPr defTabSz="914400"/>
              <a:t>‹#›</a:t>
            </a:fld>
            <a:endParaRPr lang="en-US">
              <a:solidFill>
                <a:srgbClr val="FFFFFF"/>
              </a:solidFill>
            </a:endParaRPr>
          </a:p>
        </p:txBody>
      </p:sp>
      <p:sp>
        <p:nvSpPr>
          <p:cNvPr id="8" name="Slide Number Placeholder 7"/>
          <p:cNvSpPr txBox="1">
            <a:spLocks/>
          </p:cNvSpPr>
          <p:nvPr/>
        </p:nvSpPr>
        <p:spPr>
          <a:xfrm>
            <a:off x="8531679" y="928"/>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p:nvSpPr>
        <p:spPr>
          <a:xfrm>
            <a:off x="8531679" y="65928"/>
            <a:ext cx="269421" cy="200055"/>
          </a:xfrm>
          <a:prstGeom prst="rect">
            <a:avLst/>
          </a:prstGeom>
          <a:noFill/>
        </p:spPr>
        <p:txBody>
          <a:bodyPr wrap="square" rtlCol="0">
            <a:spAutoFit/>
          </a:bodyPr>
          <a:lstStyle/>
          <a:p>
            <a:pPr defTabSz="914400"/>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2411265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header.jpg"/>
          <p:cNvPicPr>
            <a:picLocks noChangeAspect="1"/>
          </p:cNvPicPr>
          <p:nvPr/>
        </p:nvPicPr>
        <p:blipFill>
          <a:blip r:embed="rId24"/>
          <a:srcRect/>
          <a:stretch>
            <a:fillRect/>
          </a:stretch>
        </p:blipFill>
        <p:spPr bwMode="auto">
          <a:xfrm>
            <a:off x="0" y="0"/>
            <a:ext cx="9144000" cy="376238"/>
          </a:xfrm>
          <a:prstGeom prst="rect">
            <a:avLst/>
          </a:prstGeom>
          <a:noFill/>
          <a:ln w="9525">
            <a:noFill/>
            <a:miter lim="800000"/>
            <a:headEnd/>
            <a:tailEnd/>
          </a:ln>
        </p:spPr>
      </p:pic>
      <p:sp>
        <p:nvSpPr>
          <p:cNvPr id="1027" name="Title Placeholder 1"/>
          <p:cNvSpPr>
            <a:spLocks noGrp="1"/>
          </p:cNvSpPr>
          <p:nvPr>
            <p:ph type="title"/>
          </p:nvPr>
        </p:nvSpPr>
        <p:spPr bwMode="auto">
          <a:xfrm>
            <a:off x="457200" y="704850"/>
            <a:ext cx="8237538" cy="419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Title of Slide</a:t>
            </a:r>
          </a:p>
        </p:txBody>
      </p:sp>
      <p:sp>
        <p:nvSpPr>
          <p:cNvPr id="1028" name="Text Placeholder 8"/>
          <p:cNvSpPr>
            <a:spLocks noGrp="1"/>
          </p:cNvSpPr>
          <p:nvPr>
            <p:ph type="body" idx="1"/>
          </p:nvPr>
        </p:nvSpPr>
        <p:spPr bwMode="auto">
          <a:xfrm>
            <a:off x="457200" y="1500188"/>
            <a:ext cx="823753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TextBox 7"/>
          <p:cNvSpPr txBox="1"/>
          <p:nvPr/>
        </p:nvSpPr>
        <p:spPr>
          <a:xfrm>
            <a:off x="8316913" y="85725"/>
            <a:ext cx="592137" cy="200025"/>
          </a:xfrm>
          <a:prstGeom prst="rect">
            <a:avLst/>
          </a:prstGeom>
          <a:noFill/>
        </p:spPr>
        <p:txBody>
          <a:bodyPr>
            <a:spAutoFit/>
          </a:bodyPr>
          <a:lstStyle/>
          <a:p>
            <a:pPr algn="r" defTabSz="914400" fontAlgn="base">
              <a:spcBef>
                <a:spcPct val="0"/>
              </a:spcBef>
              <a:spcAft>
                <a:spcPct val="0"/>
              </a:spcAft>
              <a:defRPr/>
            </a:pPr>
            <a:r>
              <a:rPr lang="en-US" altLang="zh-CN" sz="700" b="1">
                <a:solidFill>
                  <a:srgbClr val="FFFFFF"/>
                </a:solidFill>
                <a:ea typeface="宋体" pitchFamily="2" charset="-122"/>
                <a:cs typeface="Arial" pitchFamily="34" charset="0"/>
              </a:rPr>
              <a:t>|     </a:t>
            </a:r>
            <a:fld id="{38712595-2B16-44AD-93EA-647D282CDFED}" type="slidenum">
              <a:rPr lang="en-US" altLang="zh-CN" sz="700" b="1">
                <a:solidFill>
                  <a:srgbClr val="FFFFFF"/>
                </a:solidFill>
                <a:ea typeface="宋体" pitchFamily="2" charset="-122"/>
                <a:cs typeface="Arial" pitchFamily="34" charset="0"/>
              </a:rPr>
              <a:pPr algn="r" defTabSz="914400" fontAlgn="base">
                <a:spcBef>
                  <a:spcPct val="0"/>
                </a:spcBef>
                <a:spcAft>
                  <a:spcPct val="0"/>
                </a:spcAft>
                <a:defRPr/>
              </a:pPr>
              <a:t>‹#›</a:t>
            </a:fld>
            <a:endParaRPr lang="en-US" altLang="zh-CN" sz="700" b="1">
              <a:solidFill>
                <a:srgbClr val="FFFFFF"/>
              </a:solidFill>
              <a:ea typeface="宋体" pitchFamily="2" charset="-122"/>
              <a:cs typeface="Arial" pitchFamily="34" charset="0"/>
            </a:endParaRPr>
          </a:p>
        </p:txBody>
      </p:sp>
      <p:pic>
        <p:nvPicPr>
          <p:cNvPr id="1030" name="Picture 5"/>
          <p:cNvPicPr>
            <a:picLocks noChangeAspect="1"/>
          </p:cNvPicPr>
          <p:nvPr/>
        </p:nvPicPr>
        <p:blipFill>
          <a:blip r:embed="rId25"/>
          <a:srcRect/>
          <a:stretch>
            <a:fillRect/>
          </a:stretch>
        </p:blipFill>
        <p:spPr bwMode="auto">
          <a:xfrm rot="10800000" flipH="1" flipV="1">
            <a:off x="6523038" y="117475"/>
            <a:ext cx="1933575" cy="147638"/>
          </a:xfrm>
          <a:prstGeom prst="rect">
            <a:avLst/>
          </a:prstGeom>
          <a:noFill/>
          <a:ln w="9525">
            <a:noFill/>
            <a:miter lim="800000"/>
            <a:headEnd/>
            <a:tailEnd/>
          </a:ln>
        </p:spPr>
      </p:pic>
    </p:spTree>
    <p:extLst>
      <p:ext uri="{BB962C8B-B14F-4D97-AF65-F5344CB8AC3E}">
        <p14:creationId xmlns:p14="http://schemas.microsoft.com/office/powerpoint/2010/main" val="206258512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6" r:id="rId20"/>
    <p:sldLayoutId id="2147483837" r:id="rId21"/>
    <p:sldLayoutId id="2147483838" r:id="rId22"/>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accent1"/>
          </a:solidFill>
          <a:latin typeface="Arial Bold"/>
          <a:ea typeface="Arial Bold"/>
          <a:cs typeface="Arial Bold"/>
        </a:defRPr>
      </a:lvl1pPr>
      <a:lvl2pPr algn="l" defTabSz="457200" rtl="0" eaLnBrk="0" fontAlgn="base" hangingPunct="0">
        <a:spcBef>
          <a:spcPct val="0"/>
        </a:spcBef>
        <a:spcAft>
          <a:spcPct val="0"/>
        </a:spcAft>
        <a:defRPr sz="2400" b="1">
          <a:solidFill>
            <a:schemeClr val="accent1"/>
          </a:solidFill>
          <a:latin typeface="Arial Bold"/>
          <a:ea typeface="Arial Bold"/>
          <a:cs typeface="Arial Bold"/>
        </a:defRPr>
      </a:lvl2pPr>
      <a:lvl3pPr algn="l" defTabSz="457200" rtl="0" eaLnBrk="0" fontAlgn="base" hangingPunct="0">
        <a:spcBef>
          <a:spcPct val="0"/>
        </a:spcBef>
        <a:spcAft>
          <a:spcPct val="0"/>
        </a:spcAft>
        <a:defRPr sz="2400" b="1">
          <a:solidFill>
            <a:schemeClr val="accent1"/>
          </a:solidFill>
          <a:latin typeface="Arial Bold"/>
          <a:ea typeface="Arial Bold"/>
          <a:cs typeface="Arial Bold"/>
        </a:defRPr>
      </a:lvl3pPr>
      <a:lvl4pPr algn="l" defTabSz="457200" rtl="0" eaLnBrk="0" fontAlgn="base" hangingPunct="0">
        <a:spcBef>
          <a:spcPct val="0"/>
        </a:spcBef>
        <a:spcAft>
          <a:spcPct val="0"/>
        </a:spcAft>
        <a:defRPr sz="2400" b="1">
          <a:solidFill>
            <a:schemeClr val="accent1"/>
          </a:solidFill>
          <a:latin typeface="Arial Bold"/>
          <a:ea typeface="Arial Bold"/>
          <a:cs typeface="Arial Bold"/>
        </a:defRPr>
      </a:lvl4pPr>
      <a:lvl5pPr algn="l" defTabSz="457200" rtl="0" eaLnBrk="0" fontAlgn="base" hangingPunct="0">
        <a:spcBef>
          <a:spcPct val="0"/>
        </a:spcBef>
        <a:spcAft>
          <a:spcPct val="0"/>
        </a:spcAft>
        <a:defRPr sz="2400" b="1">
          <a:solidFill>
            <a:schemeClr val="accent1"/>
          </a:solidFill>
          <a:latin typeface="Arial Bold"/>
          <a:ea typeface="Arial Bold"/>
          <a:cs typeface="Arial Bold"/>
        </a:defRPr>
      </a:lvl5pPr>
      <a:lvl6pPr marL="457200" algn="l" defTabSz="457200" rtl="0" fontAlgn="base">
        <a:spcBef>
          <a:spcPct val="0"/>
        </a:spcBef>
        <a:spcAft>
          <a:spcPct val="0"/>
        </a:spcAft>
        <a:defRPr sz="2400" b="1">
          <a:solidFill>
            <a:schemeClr val="accent1"/>
          </a:solidFill>
          <a:latin typeface="Arial Bold"/>
          <a:ea typeface="Arial Bold"/>
          <a:cs typeface="Arial Bold"/>
        </a:defRPr>
      </a:lvl6pPr>
      <a:lvl7pPr marL="914400" algn="l" defTabSz="457200" rtl="0" fontAlgn="base">
        <a:spcBef>
          <a:spcPct val="0"/>
        </a:spcBef>
        <a:spcAft>
          <a:spcPct val="0"/>
        </a:spcAft>
        <a:defRPr sz="2400" b="1">
          <a:solidFill>
            <a:schemeClr val="accent1"/>
          </a:solidFill>
          <a:latin typeface="Arial Bold"/>
          <a:ea typeface="Arial Bold"/>
          <a:cs typeface="Arial Bold"/>
        </a:defRPr>
      </a:lvl7pPr>
      <a:lvl8pPr marL="1371600" algn="l" defTabSz="457200" rtl="0" fontAlgn="base">
        <a:spcBef>
          <a:spcPct val="0"/>
        </a:spcBef>
        <a:spcAft>
          <a:spcPct val="0"/>
        </a:spcAft>
        <a:defRPr sz="2400" b="1">
          <a:solidFill>
            <a:schemeClr val="accent1"/>
          </a:solidFill>
          <a:latin typeface="Arial Bold"/>
          <a:ea typeface="Arial Bold"/>
          <a:cs typeface="Arial Bold"/>
        </a:defRPr>
      </a:lvl8pPr>
      <a:lvl9pPr marL="1828800" algn="l" defTabSz="457200" rtl="0" fontAlgn="base">
        <a:spcBef>
          <a:spcPct val="0"/>
        </a:spcBef>
        <a:spcAft>
          <a:spcPct val="0"/>
        </a:spcAft>
        <a:defRPr sz="2400" b="1">
          <a:solidFill>
            <a:schemeClr val="accent1"/>
          </a:solidFill>
          <a:latin typeface="Arial Bold"/>
          <a:ea typeface="Arial Bold"/>
          <a:cs typeface="Arial Bold"/>
        </a:defRPr>
      </a:lvl9pPr>
    </p:titleStyle>
    <p:body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sz="2800"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4"/>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defTabSz="914400" fontAlgn="base">
              <a:spcBef>
                <a:spcPct val="0"/>
              </a:spcBef>
              <a:spcAft>
                <a:spcPct val="0"/>
              </a:spcAft>
            </a:pP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defTabSz="914400" fontAlgn="base">
                <a:spcBef>
                  <a:spcPct val="0"/>
                </a:spcBef>
                <a:spcAft>
                  <a:spcPct val="0"/>
                </a:spcAft>
              </a:pPr>
              <a:t>‹#›</a:t>
            </a:fld>
            <a:endParaRPr lang="en-US" sz="700" b="1" dirty="0" err="1" smtClean="0">
              <a:solidFill>
                <a:prstClr val="white"/>
              </a:solidFill>
              <a:cs typeface="Arial" pitchFamily="34" charset="0"/>
            </a:endParaRPr>
          </a:p>
        </p:txBody>
      </p:sp>
      <p:pic>
        <p:nvPicPr>
          <p:cNvPr id="6" name="Picture 5"/>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17054420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header.jpg"/>
          <p:cNvPicPr>
            <a:picLocks noChangeAspect="1"/>
          </p:cNvPicPr>
          <p:nvPr/>
        </p:nvPicPr>
        <p:blipFill>
          <a:blip r:embed="rId23"/>
          <a:srcRect/>
          <a:stretch>
            <a:fillRect/>
          </a:stretch>
        </p:blipFill>
        <p:spPr bwMode="auto">
          <a:xfrm>
            <a:off x="0" y="0"/>
            <a:ext cx="9144000" cy="376238"/>
          </a:xfrm>
          <a:prstGeom prst="rect">
            <a:avLst/>
          </a:prstGeom>
          <a:noFill/>
          <a:ln w="9525">
            <a:noFill/>
            <a:miter lim="800000"/>
            <a:headEnd/>
            <a:tailEnd/>
          </a:ln>
        </p:spPr>
      </p:pic>
      <p:sp>
        <p:nvSpPr>
          <p:cNvPr id="1027" name="Title Placeholder 1"/>
          <p:cNvSpPr>
            <a:spLocks noGrp="1"/>
          </p:cNvSpPr>
          <p:nvPr>
            <p:ph type="title"/>
          </p:nvPr>
        </p:nvSpPr>
        <p:spPr bwMode="auto">
          <a:xfrm>
            <a:off x="457200" y="704850"/>
            <a:ext cx="8237538" cy="419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Title of Slide</a:t>
            </a:r>
          </a:p>
        </p:txBody>
      </p:sp>
      <p:sp>
        <p:nvSpPr>
          <p:cNvPr id="1028" name="Text Placeholder 8"/>
          <p:cNvSpPr>
            <a:spLocks noGrp="1"/>
          </p:cNvSpPr>
          <p:nvPr>
            <p:ph type="body" idx="1"/>
          </p:nvPr>
        </p:nvSpPr>
        <p:spPr bwMode="auto">
          <a:xfrm>
            <a:off x="457200" y="1500188"/>
            <a:ext cx="823753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TextBox 7"/>
          <p:cNvSpPr txBox="1"/>
          <p:nvPr/>
        </p:nvSpPr>
        <p:spPr>
          <a:xfrm>
            <a:off x="8316913" y="85725"/>
            <a:ext cx="592137" cy="200025"/>
          </a:xfrm>
          <a:prstGeom prst="rect">
            <a:avLst/>
          </a:prstGeom>
          <a:noFill/>
        </p:spPr>
        <p:txBody>
          <a:bodyPr>
            <a:spAutoFit/>
          </a:bodyPr>
          <a:lstStyle/>
          <a:p>
            <a:pPr algn="r" defTabSz="914400" fontAlgn="base">
              <a:spcBef>
                <a:spcPct val="0"/>
              </a:spcBef>
              <a:spcAft>
                <a:spcPct val="0"/>
              </a:spcAft>
              <a:defRPr/>
            </a:pPr>
            <a:r>
              <a:rPr lang="en-US" altLang="zh-CN" sz="700" b="1">
                <a:solidFill>
                  <a:srgbClr val="FFFFFF"/>
                </a:solidFill>
                <a:ea typeface="宋体" pitchFamily="2" charset="-122"/>
                <a:cs typeface="Arial" pitchFamily="34" charset="0"/>
              </a:rPr>
              <a:t>|     </a:t>
            </a:r>
            <a:fld id="{38712595-2B16-44AD-93EA-647D282CDFED}" type="slidenum">
              <a:rPr lang="en-US" altLang="zh-CN" sz="700" b="1">
                <a:solidFill>
                  <a:srgbClr val="FFFFFF"/>
                </a:solidFill>
                <a:ea typeface="宋体" pitchFamily="2" charset="-122"/>
                <a:cs typeface="Arial" pitchFamily="34" charset="0"/>
              </a:rPr>
              <a:pPr algn="r" defTabSz="914400" fontAlgn="base">
                <a:spcBef>
                  <a:spcPct val="0"/>
                </a:spcBef>
                <a:spcAft>
                  <a:spcPct val="0"/>
                </a:spcAft>
                <a:defRPr/>
              </a:pPr>
              <a:t>‹#›</a:t>
            </a:fld>
            <a:endParaRPr lang="en-US" altLang="zh-CN" sz="700" b="1">
              <a:solidFill>
                <a:srgbClr val="FFFFFF"/>
              </a:solidFill>
              <a:ea typeface="宋体" pitchFamily="2" charset="-122"/>
              <a:cs typeface="Arial" pitchFamily="34" charset="0"/>
            </a:endParaRPr>
          </a:p>
        </p:txBody>
      </p:sp>
      <p:pic>
        <p:nvPicPr>
          <p:cNvPr id="1030" name="Picture 5"/>
          <p:cNvPicPr>
            <a:picLocks noChangeAspect="1"/>
          </p:cNvPicPr>
          <p:nvPr/>
        </p:nvPicPr>
        <p:blipFill>
          <a:blip r:embed="rId24"/>
          <a:srcRect/>
          <a:stretch>
            <a:fillRect/>
          </a:stretch>
        </p:blipFill>
        <p:spPr bwMode="auto">
          <a:xfrm rot="10800000" flipH="1" flipV="1">
            <a:off x="6523038" y="117475"/>
            <a:ext cx="1933575" cy="147638"/>
          </a:xfrm>
          <a:prstGeom prst="rect">
            <a:avLst/>
          </a:prstGeom>
          <a:noFill/>
          <a:ln w="9525">
            <a:noFill/>
            <a:miter lim="800000"/>
            <a:headEnd/>
            <a:tailEnd/>
          </a:ln>
        </p:spPr>
      </p:pic>
    </p:spTree>
    <p:extLst>
      <p:ext uri="{BB962C8B-B14F-4D97-AF65-F5344CB8AC3E}">
        <p14:creationId xmlns:p14="http://schemas.microsoft.com/office/powerpoint/2010/main" val="299976356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3" r:id="rId20"/>
    <p:sldLayoutId id="2147483884" r:id="rId2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accent1"/>
          </a:solidFill>
          <a:latin typeface="Arial Bold"/>
          <a:ea typeface="Arial Bold"/>
          <a:cs typeface="Arial Bold"/>
        </a:defRPr>
      </a:lvl1pPr>
      <a:lvl2pPr algn="l" defTabSz="457200" rtl="0" eaLnBrk="0" fontAlgn="base" hangingPunct="0">
        <a:spcBef>
          <a:spcPct val="0"/>
        </a:spcBef>
        <a:spcAft>
          <a:spcPct val="0"/>
        </a:spcAft>
        <a:defRPr sz="2400" b="1">
          <a:solidFill>
            <a:schemeClr val="accent1"/>
          </a:solidFill>
          <a:latin typeface="Arial Bold"/>
          <a:ea typeface="Arial Bold"/>
          <a:cs typeface="Arial Bold"/>
        </a:defRPr>
      </a:lvl2pPr>
      <a:lvl3pPr algn="l" defTabSz="457200" rtl="0" eaLnBrk="0" fontAlgn="base" hangingPunct="0">
        <a:spcBef>
          <a:spcPct val="0"/>
        </a:spcBef>
        <a:spcAft>
          <a:spcPct val="0"/>
        </a:spcAft>
        <a:defRPr sz="2400" b="1">
          <a:solidFill>
            <a:schemeClr val="accent1"/>
          </a:solidFill>
          <a:latin typeface="Arial Bold"/>
          <a:ea typeface="Arial Bold"/>
          <a:cs typeface="Arial Bold"/>
        </a:defRPr>
      </a:lvl3pPr>
      <a:lvl4pPr algn="l" defTabSz="457200" rtl="0" eaLnBrk="0" fontAlgn="base" hangingPunct="0">
        <a:spcBef>
          <a:spcPct val="0"/>
        </a:spcBef>
        <a:spcAft>
          <a:spcPct val="0"/>
        </a:spcAft>
        <a:defRPr sz="2400" b="1">
          <a:solidFill>
            <a:schemeClr val="accent1"/>
          </a:solidFill>
          <a:latin typeface="Arial Bold"/>
          <a:ea typeface="Arial Bold"/>
          <a:cs typeface="Arial Bold"/>
        </a:defRPr>
      </a:lvl4pPr>
      <a:lvl5pPr algn="l" defTabSz="457200" rtl="0" eaLnBrk="0" fontAlgn="base" hangingPunct="0">
        <a:spcBef>
          <a:spcPct val="0"/>
        </a:spcBef>
        <a:spcAft>
          <a:spcPct val="0"/>
        </a:spcAft>
        <a:defRPr sz="2400" b="1">
          <a:solidFill>
            <a:schemeClr val="accent1"/>
          </a:solidFill>
          <a:latin typeface="Arial Bold"/>
          <a:ea typeface="Arial Bold"/>
          <a:cs typeface="Arial Bold"/>
        </a:defRPr>
      </a:lvl5pPr>
      <a:lvl6pPr marL="457200" algn="l" defTabSz="457200" rtl="0" fontAlgn="base">
        <a:spcBef>
          <a:spcPct val="0"/>
        </a:spcBef>
        <a:spcAft>
          <a:spcPct val="0"/>
        </a:spcAft>
        <a:defRPr sz="2400" b="1">
          <a:solidFill>
            <a:schemeClr val="accent1"/>
          </a:solidFill>
          <a:latin typeface="Arial Bold"/>
          <a:ea typeface="Arial Bold"/>
          <a:cs typeface="Arial Bold"/>
        </a:defRPr>
      </a:lvl6pPr>
      <a:lvl7pPr marL="914400" algn="l" defTabSz="457200" rtl="0" fontAlgn="base">
        <a:spcBef>
          <a:spcPct val="0"/>
        </a:spcBef>
        <a:spcAft>
          <a:spcPct val="0"/>
        </a:spcAft>
        <a:defRPr sz="2400" b="1">
          <a:solidFill>
            <a:schemeClr val="accent1"/>
          </a:solidFill>
          <a:latin typeface="Arial Bold"/>
          <a:ea typeface="Arial Bold"/>
          <a:cs typeface="Arial Bold"/>
        </a:defRPr>
      </a:lvl7pPr>
      <a:lvl8pPr marL="1371600" algn="l" defTabSz="457200" rtl="0" fontAlgn="base">
        <a:spcBef>
          <a:spcPct val="0"/>
        </a:spcBef>
        <a:spcAft>
          <a:spcPct val="0"/>
        </a:spcAft>
        <a:defRPr sz="2400" b="1">
          <a:solidFill>
            <a:schemeClr val="accent1"/>
          </a:solidFill>
          <a:latin typeface="Arial Bold"/>
          <a:ea typeface="Arial Bold"/>
          <a:cs typeface="Arial Bold"/>
        </a:defRPr>
      </a:lvl8pPr>
      <a:lvl9pPr marL="1828800" algn="l" defTabSz="457200" rtl="0" fontAlgn="base">
        <a:spcBef>
          <a:spcPct val="0"/>
        </a:spcBef>
        <a:spcAft>
          <a:spcPct val="0"/>
        </a:spcAft>
        <a:defRPr sz="2400" b="1">
          <a:solidFill>
            <a:schemeClr val="accent1"/>
          </a:solidFill>
          <a:latin typeface="Arial Bold"/>
          <a:ea typeface="Arial Bold"/>
          <a:cs typeface="Arial Bold"/>
        </a:defRPr>
      </a:lvl9pPr>
    </p:titleStyle>
    <p:body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sz="2800"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header.jpg"/>
          <p:cNvPicPr>
            <a:picLocks noChangeAspect="1"/>
          </p:cNvPicPr>
          <p:nvPr/>
        </p:nvPicPr>
        <p:blipFill>
          <a:blip r:embed="rId22"/>
          <a:srcRect/>
          <a:stretch>
            <a:fillRect/>
          </a:stretch>
        </p:blipFill>
        <p:spPr bwMode="auto">
          <a:xfrm>
            <a:off x="0" y="0"/>
            <a:ext cx="9144000" cy="376238"/>
          </a:xfrm>
          <a:prstGeom prst="rect">
            <a:avLst/>
          </a:prstGeom>
          <a:noFill/>
          <a:ln w="9525">
            <a:noFill/>
            <a:miter lim="800000"/>
            <a:headEnd/>
            <a:tailEnd/>
          </a:ln>
        </p:spPr>
      </p:pic>
      <p:sp>
        <p:nvSpPr>
          <p:cNvPr id="1027" name="Title Placeholder 1"/>
          <p:cNvSpPr>
            <a:spLocks noGrp="1"/>
          </p:cNvSpPr>
          <p:nvPr>
            <p:ph type="title"/>
          </p:nvPr>
        </p:nvSpPr>
        <p:spPr bwMode="auto">
          <a:xfrm>
            <a:off x="457200" y="704850"/>
            <a:ext cx="8237538" cy="419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Title of Slide</a:t>
            </a:r>
          </a:p>
        </p:txBody>
      </p:sp>
      <p:sp>
        <p:nvSpPr>
          <p:cNvPr id="1028" name="Text Placeholder 8"/>
          <p:cNvSpPr>
            <a:spLocks noGrp="1"/>
          </p:cNvSpPr>
          <p:nvPr>
            <p:ph type="body" idx="1"/>
          </p:nvPr>
        </p:nvSpPr>
        <p:spPr bwMode="auto">
          <a:xfrm>
            <a:off x="457200" y="1500188"/>
            <a:ext cx="823753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TextBox 7"/>
          <p:cNvSpPr txBox="1"/>
          <p:nvPr/>
        </p:nvSpPr>
        <p:spPr>
          <a:xfrm>
            <a:off x="8316913" y="85725"/>
            <a:ext cx="592137" cy="200025"/>
          </a:xfrm>
          <a:prstGeom prst="rect">
            <a:avLst/>
          </a:prstGeom>
          <a:noFill/>
        </p:spPr>
        <p:txBody>
          <a:bodyPr>
            <a:spAutoFit/>
          </a:bodyPr>
          <a:lstStyle/>
          <a:p>
            <a:pPr algn="r" defTabSz="914400" fontAlgn="base">
              <a:spcBef>
                <a:spcPct val="0"/>
              </a:spcBef>
              <a:spcAft>
                <a:spcPct val="0"/>
              </a:spcAft>
              <a:defRPr/>
            </a:pPr>
            <a:r>
              <a:rPr lang="en-US" altLang="zh-CN" sz="700" b="1">
                <a:solidFill>
                  <a:srgbClr val="FFFFFF"/>
                </a:solidFill>
                <a:ea typeface="宋体" pitchFamily="2" charset="-122"/>
                <a:cs typeface="Arial" pitchFamily="34" charset="0"/>
              </a:rPr>
              <a:t>|     </a:t>
            </a:r>
            <a:fld id="{38712595-2B16-44AD-93EA-647D282CDFED}" type="slidenum">
              <a:rPr lang="en-US" altLang="zh-CN" sz="700" b="1">
                <a:solidFill>
                  <a:srgbClr val="FFFFFF"/>
                </a:solidFill>
                <a:ea typeface="宋体" pitchFamily="2" charset="-122"/>
                <a:cs typeface="Arial" pitchFamily="34" charset="0"/>
              </a:rPr>
              <a:pPr algn="r" defTabSz="914400" fontAlgn="base">
                <a:spcBef>
                  <a:spcPct val="0"/>
                </a:spcBef>
                <a:spcAft>
                  <a:spcPct val="0"/>
                </a:spcAft>
                <a:defRPr/>
              </a:pPr>
              <a:t>‹#›</a:t>
            </a:fld>
            <a:endParaRPr lang="en-US" altLang="zh-CN" sz="700" b="1">
              <a:solidFill>
                <a:srgbClr val="FFFFFF"/>
              </a:solidFill>
              <a:ea typeface="宋体" pitchFamily="2" charset="-122"/>
              <a:cs typeface="Arial" pitchFamily="34" charset="0"/>
            </a:endParaRPr>
          </a:p>
        </p:txBody>
      </p:sp>
      <p:pic>
        <p:nvPicPr>
          <p:cNvPr id="1030" name="Picture 5"/>
          <p:cNvPicPr>
            <a:picLocks noChangeAspect="1"/>
          </p:cNvPicPr>
          <p:nvPr/>
        </p:nvPicPr>
        <p:blipFill>
          <a:blip r:embed="rId23"/>
          <a:srcRect/>
          <a:stretch>
            <a:fillRect/>
          </a:stretch>
        </p:blipFill>
        <p:spPr bwMode="auto">
          <a:xfrm rot="10800000" flipH="1" flipV="1">
            <a:off x="6523038" y="117475"/>
            <a:ext cx="1933575" cy="147638"/>
          </a:xfrm>
          <a:prstGeom prst="rect">
            <a:avLst/>
          </a:prstGeom>
          <a:noFill/>
          <a:ln w="9525">
            <a:noFill/>
            <a:miter lim="800000"/>
            <a:headEnd/>
            <a:tailEnd/>
          </a:ln>
        </p:spPr>
      </p:pic>
    </p:spTree>
    <p:extLst>
      <p:ext uri="{BB962C8B-B14F-4D97-AF65-F5344CB8AC3E}">
        <p14:creationId xmlns:p14="http://schemas.microsoft.com/office/powerpoint/2010/main" val="332881744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7" r:id="rId20"/>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accent1"/>
          </a:solidFill>
          <a:latin typeface="Arial Bold"/>
          <a:ea typeface="Arial Bold"/>
          <a:cs typeface="Arial Bold"/>
        </a:defRPr>
      </a:lvl1pPr>
      <a:lvl2pPr algn="l" defTabSz="457200" rtl="0" eaLnBrk="0" fontAlgn="base" hangingPunct="0">
        <a:spcBef>
          <a:spcPct val="0"/>
        </a:spcBef>
        <a:spcAft>
          <a:spcPct val="0"/>
        </a:spcAft>
        <a:defRPr sz="2400" b="1">
          <a:solidFill>
            <a:schemeClr val="accent1"/>
          </a:solidFill>
          <a:latin typeface="Arial Bold"/>
          <a:ea typeface="Arial Bold"/>
          <a:cs typeface="Arial Bold"/>
        </a:defRPr>
      </a:lvl2pPr>
      <a:lvl3pPr algn="l" defTabSz="457200" rtl="0" eaLnBrk="0" fontAlgn="base" hangingPunct="0">
        <a:spcBef>
          <a:spcPct val="0"/>
        </a:spcBef>
        <a:spcAft>
          <a:spcPct val="0"/>
        </a:spcAft>
        <a:defRPr sz="2400" b="1">
          <a:solidFill>
            <a:schemeClr val="accent1"/>
          </a:solidFill>
          <a:latin typeface="Arial Bold"/>
          <a:ea typeface="Arial Bold"/>
          <a:cs typeface="Arial Bold"/>
        </a:defRPr>
      </a:lvl3pPr>
      <a:lvl4pPr algn="l" defTabSz="457200" rtl="0" eaLnBrk="0" fontAlgn="base" hangingPunct="0">
        <a:spcBef>
          <a:spcPct val="0"/>
        </a:spcBef>
        <a:spcAft>
          <a:spcPct val="0"/>
        </a:spcAft>
        <a:defRPr sz="2400" b="1">
          <a:solidFill>
            <a:schemeClr val="accent1"/>
          </a:solidFill>
          <a:latin typeface="Arial Bold"/>
          <a:ea typeface="Arial Bold"/>
          <a:cs typeface="Arial Bold"/>
        </a:defRPr>
      </a:lvl4pPr>
      <a:lvl5pPr algn="l" defTabSz="457200" rtl="0" eaLnBrk="0" fontAlgn="base" hangingPunct="0">
        <a:spcBef>
          <a:spcPct val="0"/>
        </a:spcBef>
        <a:spcAft>
          <a:spcPct val="0"/>
        </a:spcAft>
        <a:defRPr sz="2400" b="1">
          <a:solidFill>
            <a:schemeClr val="accent1"/>
          </a:solidFill>
          <a:latin typeface="Arial Bold"/>
          <a:ea typeface="Arial Bold"/>
          <a:cs typeface="Arial Bold"/>
        </a:defRPr>
      </a:lvl5pPr>
      <a:lvl6pPr marL="457200" algn="l" defTabSz="457200" rtl="0" fontAlgn="base">
        <a:spcBef>
          <a:spcPct val="0"/>
        </a:spcBef>
        <a:spcAft>
          <a:spcPct val="0"/>
        </a:spcAft>
        <a:defRPr sz="2400" b="1">
          <a:solidFill>
            <a:schemeClr val="accent1"/>
          </a:solidFill>
          <a:latin typeface="Arial Bold"/>
          <a:ea typeface="Arial Bold"/>
          <a:cs typeface="Arial Bold"/>
        </a:defRPr>
      </a:lvl6pPr>
      <a:lvl7pPr marL="914400" algn="l" defTabSz="457200" rtl="0" fontAlgn="base">
        <a:spcBef>
          <a:spcPct val="0"/>
        </a:spcBef>
        <a:spcAft>
          <a:spcPct val="0"/>
        </a:spcAft>
        <a:defRPr sz="2400" b="1">
          <a:solidFill>
            <a:schemeClr val="accent1"/>
          </a:solidFill>
          <a:latin typeface="Arial Bold"/>
          <a:ea typeface="Arial Bold"/>
          <a:cs typeface="Arial Bold"/>
        </a:defRPr>
      </a:lvl7pPr>
      <a:lvl8pPr marL="1371600" algn="l" defTabSz="457200" rtl="0" fontAlgn="base">
        <a:spcBef>
          <a:spcPct val="0"/>
        </a:spcBef>
        <a:spcAft>
          <a:spcPct val="0"/>
        </a:spcAft>
        <a:defRPr sz="2400" b="1">
          <a:solidFill>
            <a:schemeClr val="accent1"/>
          </a:solidFill>
          <a:latin typeface="Arial Bold"/>
          <a:ea typeface="Arial Bold"/>
          <a:cs typeface="Arial Bold"/>
        </a:defRPr>
      </a:lvl8pPr>
      <a:lvl9pPr marL="1828800" algn="l" defTabSz="457200" rtl="0" fontAlgn="base">
        <a:spcBef>
          <a:spcPct val="0"/>
        </a:spcBef>
        <a:spcAft>
          <a:spcPct val="0"/>
        </a:spcAft>
        <a:defRPr sz="2400" b="1">
          <a:solidFill>
            <a:schemeClr val="accent1"/>
          </a:solidFill>
          <a:latin typeface="Arial Bold"/>
          <a:ea typeface="Arial Bold"/>
          <a:cs typeface="Arial Bold"/>
        </a:defRPr>
      </a:lvl9pPr>
    </p:titleStyle>
    <p:body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sz="2800"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8531679" y="14738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sp>
        <p:nvSpPr>
          <p:cNvPr id="18" name="Slide Number Placeholder 7"/>
          <p:cNvSpPr txBox="1">
            <a:spLocks/>
          </p:cNvSpPr>
          <p:nvPr userDrawn="1"/>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zh-CN" altLang="en-US" dirty="0">
              <a:solidFill>
                <a:srgbClr val="FFFFFF"/>
              </a:solidFill>
            </a:endParaRP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userDrawn="1"/>
        </p:nvSpPr>
        <p:spPr>
          <a:xfrm>
            <a:off x="8531679" y="6592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pic>
        <p:nvPicPr>
          <p:cNvPr id="12" name="Pictur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pic>
        <p:nvPicPr>
          <p:cNvPr id="16" name="Picture 15" descr="header.jpg"/>
          <p:cNvPicPr>
            <a:picLocks noChangeAspect="1"/>
          </p:cNvPicPr>
          <p:nvPr userDrawn="1"/>
        </p:nvPicPr>
        <p:blipFill>
          <a:blip r:embed="rId20" cstate="print"/>
          <a:stretch>
            <a:fillRect/>
          </a:stretch>
        </p:blipFill>
        <p:spPr>
          <a:xfrm>
            <a:off x="0" y="0"/>
            <a:ext cx="9144000" cy="375646"/>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sp>
        <p:nvSpPr>
          <p:cNvPr id="19"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mtClean="0">
                <a:solidFill>
                  <a:srgbClr val="FFFFFF"/>
                </a:solidFill>
                <a:latin typeface="SimSun"/>
                <a:cs typeface="SimSun"/>
              </a:rPr>
              <a:t>   </a:t>
            </a:r>
            <a:r>
              <a:rPr lang="en-US" altLang="zh-CN" smtClean="0">
                <a:solidFill>
                  <a:srgbClr val="FFFFFF"/>
                </a:solidFill>
                <a:latin typeface="SimSun"/>
                <a:cs typeface="SimSun"/>
              </a:rPr>
              <a:t>|   </a:t>
            </a:r>
            <a:fld id="{DA15E891-66B8-4B28-AB8F-05A4B1DE573C}" type="slidenum">
              <a:rPr lang="en-US" smtClean="0">
                <a:solidFill>
                  <a:srgbClr val="FFFFFF"/>
                </a:solidFill>
              </a:rPr>
              <a:pPr/>
              <a:t>‹#›</a:t>
            </a:fld>
            <a:endParaRPr lang="zh-CN" altLang="en-US" dirty="0">
              <a:solidFill>
                <a:srgbClr val="FFFFFF"/>
              </a:solidFill>
            </a:endParaRPr>
          </a:p>
        </p:txBody>
      </p:sp>
    </p:spTree>
    <p:extLst>
      <p:ext uri="{BB962C8B-B14F-4D97-AF65-F5344CB8AC3E}">
        <p14:creationId xmlns:p14="http://schemas.microsoft.com/office/powerpoint/2010/main" val="136055372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8531679" y="14738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sp>
        <p:nvSpPr>
          <p:cNvPr id="18" name="Slide Number Placeholder 7"/>
          <p:cNvSpPr txBox="1">
            <a:spLocks/>
          </p:cNvSpPr>
          <p:nvPr userDrawn="1"/>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zh-CN" altLang="en-US" dirty="0">
              <a:solidFill>
                <a:srgbClr val="FFFFFF"/>
              </a:solidFill>
            </a:endParaRP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userDrawn="1"/>
        </p:nvSpPr>
        <p:spPr>
          <a:xfrm>
            <a:off x="8531679" y="65928"/>
            <a:ext cx="269421" cy="200055"/>
          </a:xfrm>
          <a:prstGeom prst="rect">
            <a:avLst/>
          </a:prstGeom>
          <a:noFill/>
        </p:spPr>
        <p:txBody>
          <a:bodyPr wrap="square" rtlCol="0">
            <a:spAutoFit/>
          </a:bodyPr>
          <a:lstStyle/>
          <a:p>
            <a:pPr defTabSz="914400"/>
            <a:r>
              <a:rPr lang="zh-CN" altLang="en-US" sz="700" dirty="0" smtClean="0">
                <a:solidFill>
                  <a:srgbClr val="FFFFFF"/>
                </a:solidFill>
                <a:latin typeface="SimSun"/>
                <a:cs typeface="SimSun"/>
              </a:rPr>
              <a:t> </a:t>
            </a:r>
            <a:r>
              <a:rPr lang="en-US" altLang="zh-CN" sz="700" dirty="0" smtClean="0">
                <a:solidFill>
                  <a:srgbClr val="FFFFFF"/>
                </a:solidFill>
                <a:latin typeface="SimSun"/>
                <a:cs typeface="SimSun"/>
              </a:rPr>
              <a:t>|</a:t>
            </a:r>
            <a:endParaRPr lang="zh-CN" altLang="en-US" sz="700" dirty="0">
              <a:solidFill>
                <a:srgbClr val="FFFFFF"/>
              </a:solidFill>
              <a:latin typeface="SimSun"/>
              <a:cs typeface="SimSun"/>
            </a:endParaRPr>
          </a:p>
        </p:txBody>
      </p:sp>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pic>
        <p:nvPicPr>
          <p:cNvPr id="16" name="Picture 15" descr="header.jpg"/>
          <p:cNvPicPr>
            <a:picLocks noChangeAspect="1"/>
          </p:cNvPicPr>
          <p:nvPr userDrawn="1"/>
        </p:nvPicPr>
        <p:blipFill>
          <a:blip r:embed="rId19" cstate="print"/>
          <a:stretch>
            <a:fillRect/>
          </a:stretch>
        </p:blipFill>
        <p:spPr>
          <a:xfrm>
            <a:off x="0" y="0"/>
            <a:ext cx="9144000" cy="375646"/>
          </a:xfrm>
          <a:prstGeom prst="rect">
            <a:avLst/>
          </a:prstGeom>
        </p:spPr>
      </p:pic>
      <p:pic>
        <p:nvPicPr>
          <p:cNvPr id="17" name="Picture 1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sp>
        <p:nvSpPr>
          <p:cNvPr id="19"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mtClean="0">
                <a:solidFill>
                  <a:srgbClr val="FFFFFF"/>
                </a:solidFill>
                <a:latin typeface="SimSun"/>
                <a:cs typeface="SimSun"/>
              </a:rPr>
              <a:t>   </a:t>
            </a:r>
            <a:r>
              <a:rPr lang="en-US" altLang="zh-CN" smtClean="0">
                <a:solidFill>
                  <a:srgbClr val="FFFFFF"/>
                </a:solidFill>
                <a:latin typeface="SimSun"/>
                <a:cs typeface="SimSun"/>
              </a:rPr>
              <a:t>|   </a:t>
            </a:r>
            <a:fld id="{DA15E891-66B8-4B28-AB8F-05A4B1DE573C}" type="slidenum">
              <a:rPr lang="en-US" smtClean="0">
                <a:solidFill>
                  <a:srgbClr val="FFFFFF"/>
                </a:solidFill>
              </a:rPr>
              <a:pPr/>
              <a:t>‹#›</a:t>
            </a:fld>
            <a:endParaRPr lang="zh-CN" altLang="en-US" dirty="0">
              <a:solidFill>
                <a:srgbClr val="FFFFFF"/>
              </a:solidFill>
            </a:endParaRPr>
          </a:p>
        </p:txBody>
      </p:sp>
    </p:spTree>
    <p:extLst>
      <p:ext uri="{BB962C8B-B14F-4D97-AF65-F5344CB8AC3E}">
        <p14:creationId xmlns:p14="http://schemas.microsoft.com/office/powerpoint/2010/main" val="309876528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chart" Target="../charts/chart4.xml"/><Relationship Id="rId9" Type="http://schemas.openxmlformats.org/officeDocument/2006/relationships/image" Target="../media/image92.png"/></Relationships>
</file>

<file path=ppt/slides/_rels/slide1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0.xml"/><Relationship Id="rId5" Type="http://schemas.openxmlformats.org/officeDocument/2006/relationships/image" Target="../media/image100.png"/><Relationship Id="rId4" Type="http://schemas.openxmlformats.org/officeDocument/2006/relationships/image" Target="../media/image99.png"/></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2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21.png"/></Relationships>
</file>

<file path=ppt/slides/_rels/slide3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0.xml"/><Relationship Id="rId5" Type="http://schemas.openxmlformats.org/officeDocument/2006/relationships/image" Target="../media/image126.png"/><Relationship Id="rId4" Type="http://schemas.openxmlformats.org/officeDocument/2006/relationships/image" Target="../media/image125.png"/></Relationships>
</file>

<file path=ppt/slides/_rels/slide3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mailto:sginfo@elsevier.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18" Type="http://schemas.openxmlformats.org/officeDocument/2006/relationships/image" Target="../media/image47.emf"/><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45.png"/><Relationship Id="rId1" Type="http://schemas.openxmlformats.org/officeDocument/2006/relationships/slideLayout" Target="../slideLayouts/slideLayout20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www.elsevier.com/research-intellige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jpeg"/><Relationship Id="rId17" Type="http://schemas.openxmlformats.org/officeDocument/2006/relationships/image" Target="../media/image64.png"/><Relationship Id="rId2" Type="http://schemas.openxmlformats.org/officeDocument/2006/relationships/notesSlide" Target="../notesSlides/notesSlide6.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jpeg"/><Relationship Id="rId5" Type="http://schemas.openxmlformats.org/officeDocument/2006/relationships/image" Target="../media/image52.jpe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jpeg"/><Relationship Id="rId3" Type="http://schemas.openxmlformats.org/officeDocument/2006/relationships/chart" Target="../charts/chart1.xml"/><Relationship Id="rId7" Type="http://schemas.openxmlformats.org/officeDocument/2006/relationships/image" Target="../media/image71.jpeg"/><Relationship Id="rId12" Type="http://schemas.openxmlformats.org/officeDocument/2006/relationships/image" Target="../media/image76.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jpe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257175" y="4947331"/>
            <a:ext cx="5483225" cy="1192211"/>
          </a:xfrm>
        </p:spPr>
        <p:txBody>
          <a:bodyPr>
            <a:noAutofit/>
          </a:bodyPr>
          <a:lstStyle/>
          <a:p>
            <a:r>
              <a:rPr lang="zh-CN" altLang="en-US" sz="1600" dirty="0">
                <a:latin typeface="微软雅黑" panose="020B0503020204020204" pitchFamily="34" charset="-122"/>
                <a:ea typeface="微软雅黑" panose="020B0503020204020204" pitchFamily="34" charset="-122"/>
              </a:rPr>
              <a:t>程赛鹤</a:t>
            </a:r>
            <a:endParaRPr lang="en-US" altLang="zh-CN" sz="1600"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Elsevier</a:t>
            </a:r>
            <a:r>
              <a:rPr lang="zh-CN" altLang="en-US" sz="1600" dirty="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科研管理咨询顾问</a:t>
            </a:r>
            <a:endParaRPr lang="en-US" altLang="zh-CN" sz="1600" dirty="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c.cheng@elsevier.com</a:t>
            </a:r>
          </a:p>
        </p:txBody>
      </p:sp>
      <p:sp>
        <p:nvSpPr>
          <p:cNvPr id="2" name="Title 1"/>
          <p:cNvSpPr>
            <a:spLocks noGrp="1"/>
          </p:cNvSpPr>
          <p:nvPr>
            <p:ph type="ctrTitle"/>
          </p:nvPr>
        </p:nvSpPr>
        <p:spPr>
          <a:xfrm>
            <a:off x="257174" y="2781300"/>
            <a:ext cx="7032625" cy="1564363"/>
          </a:xfrm>
        </p:spPr>
        <p:txBody>
          <a:bodyPr anchor="ctr"/>
          <a:lstStyle/>
          <a:p>
            <a:r>
              <a:rPr lang="en-GB" sz="2700" dirty="0" smtClean="0">
                <a:latin typeface="+mn-lt"/>
                <a:cs typeface="Arial" charset="0"/>
              </a:rPr>
              <a:t>S</a:t>
            </a:r>
            <a:r>
              <a:rPr lang="en-US" altLang="zh-CN" sz="2700" dirty="0" smtClean="0">
                <a:latin typeface="+mn-lt"/>
                <a:cs typeface="Arial" charset="0"/>
              </a:rPr>
              <a:t>COPUS</a:t>
            </a:r>
            <a:r>
              <a:rPr lang="en-GB" sz="2700" dirty="0" smtClean="0">
                <a:latin typeface="+mn-lt"/>
                <a:cs typeface="Arial" charset="0"/>
              </a:rPr>
              <a:t>: 55 </a:t>
            </a:r>
            <a:r>
              <a:rPr lang="en-US" sz="2700" dirty="0">
                <a:latin typeface="+mn-lt"/>
                <a:cs typeface="Arial" charset="0"/>
              </a:rPr>
              <a:t>million records and counting</a:t>
            </a:r>
            <a:r>
              <a:rPr lang="en-US" sz="3200" dirty="0">
                <a:latin typeface="+mn-lt"/>
                <a:cs typeface="Arial" charset="0"/>
              </a:rPr>
              <a:t/>
            </a:r>
            <a:br>
              <a:rPr lang="en-US" sz="3200" dirty="0">
                <a:latin typeface="+mn-lt"/>
                <a:cs typeface="Arial" charset="0"/>
              </a:rPr>
            </a:br>
            <a:r>
              <a:rPr lang="zh-CN" altLang="en-US" sz="3200" dirty="0" smtClean="0">
                <a:latin typeface="+mn-lt"/>
                <a:ea typeface="+mn-ea"/>
                <a:cs typeface="Arial" charset="0"/>
              </a:rPr>
              <a:t>五千五百万</a:t>
            </a:r>
            <a:r>
              <a:rPr lang="zh-CN" altLang="en-US" sz="3200" dirty="0">
                <a:latin typeface="+mn-lt"/>
                <a:ea typeface="+mn-ea"/>
                <a:cs typeface="Arial" charset="0"/>
              </a:rPr>
              <a:t>条记录</a:t>
            </a:r>
            <a:r>
              <a:rPr lang="en-US" altLang="zh-CN" sz="3200" dirty="0">
                <a:latin typeface="+mn-lt"/>
                <a:ea typeface="+mn-ea"/>
                <a:cs typeface="Arial" charset="0"/>
              </a:rPr>
              <a:t>, </a:t>
            </a:r>
            <a:r>
              <a:rPr lang="zh-CN" altLang="en-US" sz="3200" dirty="0">
                <a:latin typeface="+mn-lt"/>
                <a:ea typeface="+mn-ea"/>
                <a:cs typeface="Arial" charset="0"/>
              </a:rPr>
              <a:t>还在继续</a:t>
            </a:r>
            <a:r>
              <a:rPr lang="en-US" altLang="zh-CN" sz="3200" dirty="0">
                <a:latin typeface="+mn-lt"/>
                <a:ea typeface="+mn-ea"/>
                <a:cs typeface="Arial" charset="0"/>
              </a:rPr>
              <a:t>…</a:t>
            </a:r>
            <a:endParaRPr lang="en-US" sz="3200" dirty="0">
              <a:latin typeface="+mn-lt"/>
              <a:ea typeface="+mn-ea"/>
            </a:endParaRPr>
          </a:p>
        </p:txBody>
      </p:sp>
    </p:spTree>
    <p:extLst>
      <p:ext uri="{BB962C8B-B14F-4D97-AF65-F5344CB8AC3E}">
        <p14:creationId xmlns:p14="http://schemas.microsoft.com/office/powerpoint/2010/main" val="15655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390" y="1779820"/>
            <a:ext cx="4013610" cy="1963628"/>
          </a:xfrm>
          <a:prstGeom prst="rect">
            <a:avLst/>
          </a:prstGeom>
        </p:spPr>
      </p:pic>
      <p:pic>
        <p:nvPicPr>
          <p:cNvPr id="8" name="Picture 100"/>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61723" y="4155572"/>
            <a:ext cx="5451533" cy="1893858"/>
          </a:xfrm>
          <a:prstGeom prst="rect">
            <a:avLst/>
          </a:prstGeom>
          <a:noFill/>
          <a:ln w="9525">
            <a:noFill/>
            <a:miter lim="800000"/>
            <a:headEnd/>
            <a:tailEnd/>
          </a:ln>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923" y="1772816"/>
            <a:ext cx="2486204" cy="19706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itle 1"/>
          <p:cNvSpPr txBox="1">
            <a:spLocks/>
          </p:cNvSpPr>
          <p:nvPr/>
        </p:nvSpPr>
        <p:spPr>
          <a:xfrm>
            <a:off x="452840" y="614604"/>
            <a:ext cx="8238319" cy="63674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zh-CN" altLang="en-US" sz="2800" dirty="0"/>
              <a:t>自</a:t>
            </a:r>
            <a:r>
              <a:rPr lang="en-US" altLang="zh-CN" sz="2800" dirty="0"/>
              <a:t>2015</a:t>
            </a:r>
            <a:r>
              <a:rPr lang="zh-CN" altLang="en-US" sz="2800" dirty="0"/>
              <a:t>年，</a:t>
            </a:r>
            <a:r>
              <a:rPr lang="en-US" altLang="zh-CN" sz="2800" dirty="0"/>
              <a:t>THE</a:t>
            </a:r>
            <a:r>
              <a:rPr lang="zh-CN" altLang="en-US" sz="2800" dirty="0"/>
              <a:t>开始采用</a:t>
            </a:r>
            <a:r>
              <a:rPr lang="en-US" altLang="zh-CN" sz="2800" dirty="0"/>
              <a:t>Scopus</a:t>
            </a:r>
            <a:r>
              <a:rPr lang="zh-CN" altLang="en-US" sz="2800" dirty="0"/>
              <a:t>的数据和</a:t>
            </a:r>
            <a:r>
              <a:rPr lang="en-US" altLang="zh-CN" sz="2800" dirty="0" err="1"/>
              <a:t>SciVal</a:t>
            </a:r>
            <a:r>
              <a:rPr lang="zh-CN" altLang="en-US" sz="2800" dirty="0"/>
              <a:t>的分析指标进行全球学校排名。</a:t>
            </a:r>
            <a:endParaRPr lang="en-US" sz="2800" dirty="0"/>
          </a:p>
        </p:txBody>
      </p:sp>
    </p:spTree>
    <p:extLst>
      <p:ext uri="{BB962C8B-B14F-4D97-AF65-F5344CB8AC3E}">
        <p14:creationId xmlns:p14="http://schemas.microsoft.com/office/powerpoint/2010/main" val="413120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38319" cy="418645"/>
          </a:xfrm>
        </p:spPr>
        <p:txBody>
          <a:bodyPr/>
          <a:lstStyle/>
          <a:p>
            <a:r>
              <a:rPr lang="zh-CN" altLang="en-US" sz="3600" dirty="0" smtClean="0"/>
              <a:t>‘</a:t>
            </a:r>
            <a:r>
              <a:rPr lang="en-US" altLang="zh-CN" sz="3600" dirty="0"/>
              <a:t>2015</a:t>
            </a:r>
            <a:r>
              <a:rPr lang="zh-CN" altLang="en-US" sz="3600" dirty="0"/>
              <a:t>最好大学排名’</a:t>
            </a:r>
            <a:endParaRPr lang="en-US" sz="3600" dirty="0"/>
          </a:p>
        </p:txBody>
      </p:sp>
      <p:sp>
        <p:nvSpPr>
          <p:cNvPr id="3" name="Rectangle 2"/>
          <p:cNvSpPr/>
          <p:nvPr/>
        </p:nvSpPr>
        <p:spPr>
          <a:xfrm>
            <a:off x="733456" y="1037905"/>
            <a:ext cx="3857594" cy="430887"/>
          </a:xfrm>
          <a:prstGeom prst="rect">
            <a:avLst/>
          </a:prstGeom>
        </p:spPr>
        <p:txBody>
          <a:bodyPr wrap="none">
            <a:spAutoFit/>
          </a:bodyPr>
          <a:lstStyle/>
          <a:p>
            <a:r>
              <a:rPr lang="en-US" sz="2200" dirty="0">
                <a:solidFill>
                  <a:srgbClr val="0000FF"/>
                </a:solidFill>
              </a:rPr>
              <a:t>http://www.zuihaodaxue.com</a:t>
            </a:r>
            <a:r>
              <a:rPr lang="en-US" sz="2200" dirty="0" smtClean="0">
                <a:solidFill>
                  <a:srgbClr val="0000FF"/>
                </a:solidFill>
              </a:rPr>
              <a:t>/</a:t>
            </a:r>
          </a:p>
        </p:txBody>
      </p:sp>
      <p:grpSp>
        <p:nvGrpSpPr>
          <p:cNvPr id="6" name="Group 5"/>
          <p:cNvGrpSpPr/>
          <p:nvPr/>
        </p:nvGrpSpPr>
        <p:grpSpPr>
          <a:xfrm>
            <a:off x="88900" y="3886200"/>
            <a:ext cx="8991600" cy="2073595"/>
            <a:chOff x="-13855" y="3119438"/>
            <a:chExt cx="10325100" cy="302895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119438"/>
              <a:ext cx="10325100" cy="619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3738563"/>
              <a:ext cx="10325100" cy="2409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2941"/>
            <a:ext cx="4445577" cy="18098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650" y="914400"/>
            <a:ext cx="3429000" cy="2600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5200650" y="1468792"/>
            <a:ext cx="3429000" cy="1169313"/>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0" name="Straight Arrow Connector 9"/>
          <p:cNvCxnSpPr/>
          <p:nvPr/>
        </p:nvCxnSpPr>
        <p:spPr>
          <a:xfrm>
            <a:off x="5429250" y="2638105"/>
            <a:ext cx="0" cy="914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8899" y="6194568"/>
            <a:ext cx="9417409" cy="461665"/>
          </a:xfrm>
          <a:prstGeom prst="rect">
            <a:avLst/>
          </a:prstGeom>
        </p:spPr>
        <p:txBody>
          <a:bodyPr wrap="square">
            <a:spAutoFit/>
          </a:bodyPr>
          <a:lstStyle/>
          <a:p>
            <a:r>
              <a:rPr lang="zh-CN" altLang="en-US" sz="2400" b="1" dirty="0"/>
              <a:t>上海交大</a:t>
            </a:r>
            <a:r>
              <a:rPr lang="en-US" altLang="zh-CN" sz="2400" b="1" dirty="0"/>
              <a:t>2</a:t>
            </a:r>
            <a:r>
              <a:rPr lang="zh-CN" altLang="en-US" sz="2400" b="1" dirty="0"/>
              <a:t>月排名发布中</a:t>
            </a:r>
            <a:r>
              <a:rPr lang="zh-CN" altLang="en-US" sz="2400" b="1" dirty="0" smtClean="0"/>
              <a:t>国最好大学网，采用</a:t>
            </a:r>
            <a:r>
              <a:rPr lang="en-US" altLang="zh-CN" sz="2400" b="1" dirty="0" smtClean="0"/>
              <a:t>Scopus</a:t>
            </a:r>
            <a:r>
              <a:rPr lang="zh-CN" altLang="en-US" sz="2400" b="1" dirty="0" smtClean="0"/>
              <a:t>数据源。</a:t>
            </a:r>
            <a:endParaRPr lang="en-US" sz="2400" b="1" dirty="0"/>
          </a:p>
        </p:txBody>
      </p:sp>
    </p:spTree>
    <p:extLst>
      <p:ext uri="{BB962C8B-B14F-4D97-AF65-F5344CB8AC3E}">
        <p14:creationId xmlns:p14="http://schemas.microsoft.com/office/powerpoint/2010/main" val="79418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286913"/>
            <a:ext cx="8238319" cy="418645"/>
          </a:xfrm>
        </p:spPr>
        <p:txBody>
          <a:bodyPr/>
          <a:lstStyle/>
          <a:p>
            <a:r>
              <a:rPr lang="en-US" altLang="zh-CN" sz="3600" dirty="0"/>
              <a:t>2014</a:t>
            </a:r>
            <a:r>
              <a:rPr lang="zh-CN" altLang="en-US" sz="3600" dirty="0"/>
              <a:t>年中国高被引学者榜单发布</a:t>
            </a:r>
            <a:endParaRPr lang="en-US" sz="3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847226"/>
            <a:ext cx="4467111" cy="57809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791075" y="1076631"/>
            <a:ext cx="3981449" cy="4857750"/>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r>
              <a:rPr lang="zh-CN" altLang="en-US" b="1" dirty="0" smtClean="0"/>
              <a:t>顶</a:t>
            </a:r>
            <a:r>
              <a:rPr lang="zh-CN" altLang="en-US" b="1" dirty="0"/>
              <a:t>尖人才（高被引学者）</a:t>
            </a:r>
          </a:p>
          <a:p>
            <a:r>
              <a:rPr lang="zh-CN" altLang="en-US" sz="1400" dirty="0"/>
              <a:t>指各个学科被引用次数最高的中国学者（</a:t>
            </a:r>
            <a:r>
              <a:rPr lang="en-US" altLang="zh-CN" sz="1400" dirty="0"/>
              <a:t>Most Cited Researchers in China</a:t>
            </a:r>
            <a:r>
              <a:rPr lang="zh-CN" altLang="en-US" sz="1400" dirty="0"/>
              <a:t>，简称高被引学者）数。高被引学者总人数</a:t>
            </a:r>
            <a:r>
              <a:rPr lang="en-US" altLang="zh-CN" sz="1400" dirty="0"/>
              <a:t>1650</a:t>
            </a:r>
            <a:r>
              <a:rPr lang="zh-CN" altLang="en-US" sz="1400" dirty="0"/>
              <a:t>人左右，</a:t>
            </a:r>
            <a:r>
              <a:rPr lang="zh-CN" altLang="en-US" sz="1400" dirty="0"/>
              <a:t>各学科的人数分布根据各学科论文中出现的中国作者数量的分布确定。高被引学者的筛选标准客观统一，从纯学术影响力的角度给出了中国的高被引学者名单。大学的高被引学者数量体现了学校拥有的各个学科的最具影响力的人才情况。</a:t>
            </a:r>
          </a:p>
          <a:p>
            <a:r>
              <a:rPr lang="zh-CN" altLang="en-US" sz="1400" dirty="0"/>
              <a:t>统计方法：（</a:t>
            </a:r>
            <a:r>
              <a:rPr lang="en-US" altLang="zh-CN" sz="1400" dirty="0"/>
              <a:t>1</a:t>
            </a:r>
            <a:r>
              <a:rPr lang="zh-CN" altLang="en-US" sz="1400" dirty="0"/>
              <a:t>）列出各个学科的论文地址中曾经包括中国（大陆）机构的所有作者，并按总数</a:t>
            </a:r>
            <a:r>
              <a:rPr lang="en-US" altLang="zh-CN" sz="1400" dirty="0"/>
              <a:t>2000</a:t>
            </a:r>
            <a:r>
              <a:rPr lang="zh-CN" altLang="en-US" sz="1400" dirty="0"/>
              <a:t>人和各学科所有中国（大陆）机构作者数量的分布计算出各学科在</a:t>
            </a:r>
            <a:r>
              <a:rPr lang="en-US" altLang="zh-CN" sz="1400" dirty="0"/>
              <a:t>2000</a:t>
            </a:r>
            <a:r>
              <a:rPr lang="zh-CN" altLang="en-US" sz="1400" dirty="0"/>
              <a:t>人中的名额分配；（</a:t>
            </a:r>
            <a:r>
              <a:rPr lang="en-US" altLang="zh-CN" sz="1400" dirty="0"/>
              <a:t>2</a:t>
            </a:r>
            <a:r>
              <a:rPr lang="zh-CN" altLang="en-US" sz="1400" dirty="0"/>
              <a:t>）在各个学科按相应名额筛选出作为通讯作者或第一作者发表的论文被引总次数排名最高的作者名单；（</a:t>
            </a:r>
            <a:r>
              <a:rPr lang="en-US" altLang="zh-CN" sz="1400" dirty="0"/>
              <a:t>3</a:t>
            </a:r>
            <a:r>
              <a:rPr lang="zh-CN" altLang="en-US" sz="1400" dirty="0"/>
              <a:t>）排除从未发表过被引次数世界前</a:t>
            </a:r>
            <a:r>
              <a:rPr lang="en-US" altLang="zh-CN" sz="1400" dirty="0"/>
              <a:t>1%</a:t>
            </a:r>
            <a:r>
              <a:rPr lang="zh-CN" altLang="en-US" sz="1400" dirty="0"/>
              <a:t>论文且</a:t>
            </a:r>
            <a:r>
              <a:rPr lang="en-US" altLang="zh-CN" sz="1400" dirty="0"/>
              <a:t>FWCI</a:t>
            </a:r>
            <a:r>
              <a:rPr lang="zh-CN" altLang="en-US" sz="1400" dirty="0"/>
              <a:t>低于</a:t>
            </a:r>
            <a:r>
              <a:rPr lang="en-US" altLang="zh-CN" sz="1400" dirty="0"/>
              <a:t>1</a:t>
            </a:r>
            <a:r>
              <a:rPr lang="zh-CN" altLang="en-US" sz="1400" dirty="0"/>
              <a:t>（世界平均水平）的作者；（</a:t>
            </a:r>
            <a:r>
              <a:rPr lang="en-US" altLang="zh-CN" sz="1400" dirty="0"/>
              <a:t>4</a:t>
            </a:r>
            <a:r>
              <a:rPr lang="zh-CN" altLang="en-US" sz="1400" dirty="0"/>
              <a:t>）排除现职工作单位是中国（大陆）以外机构的作者。</a:t>
            </a:r>
          </a:p>
          <a:p>
            <a:endParaRPr lang="en-US" altLang="zh-CN" sz="1400" dirty="0" smtClean="0"/>
          </a:p>
          <a:p>
            <a:r>
              <a:rPr lang="zh-CN" altLang="en-US" sz="2000" b="1" dirty="0" smtClean="0"/>
              <a:t>数</a:t>
            </a:r>
            <a:r>
              <a:rPr lang="zh-CN" altLang="en-US" sz="2000" b="1" dirty="0"/>
              <a:t>据来源：</a:t>
            </a:r>
            <a:r>
              <a:rPr lang="en-US" altLang="zh-CN" sz="2000" b="1" dirty="0"/>
              <a:t>Scopus</a:t>
            </a:r>
            <a:r>
              <a:rPr lang="zh-CN" altLang="en-US" sz="2000" b="1" dirty="0"/>
              <a:t>数据库。</a:t>
            </a:r>
          </a:p>
        </p:txBody>
      </p:sp>
      <p:sp>
        <p:nvSpPr>
          <p:cNvPr id="6" name="TextBox 5"/>
          <p:cNvSpPr txBox="1"/>
          <p:nvPr/>
        </p:nvSpPr>
        <p:spPr>
          <a:xfrm>
            <a:off x="5048518" y="6001555"/>
            <a:ext cx="3249608" cy="369332"/>
          </a:xfrm>
          <a:prstGeom prst="rect">
            <a:avLst/>
          </a:prstGeom>
          <a:noFill/>
        </p:spPr>
        <p:txBody>
          <a:bodyPr wrap="none" rtlCol="0">
            <a:spAutoFit/>
          </a:bodyPr>
          <a:lstStyle/>
          <a:p>
            <a:r>
              <a:rPr lang="zh-CN" altLang="en-US" dirty="0">
                <a:solidFill>
                  <a:srgbClr val="FF0000"/>
                </a:solidFill>
              </a:rPr>
              <a:t>网</a:t>
            </a:r>
            <a:r>
              <a:rPr lang="zh-CN" altLang="en-US" dirty="0" smtClean="0">
                <a:solidFill>
                  <a:srgbClr val="FF0000"/>
                </a:solidFill>
              </a:rPr>
              <a:t>络</a:t>
            </a:r>
            <a:r>
              <a:rPr lang="zh-CN" altLang="en-US" dirty="0">
                <a:solidFill>
                  <a:srgbClr val="FF0000"/>
                </a:solidFill>
              </a:rPr>
              <a:t>链</a:t>
            </a:r>
            <a:r>
              <a:rPr lang="zh-CN" altLang="en-US" dirty="0" smtClean="0">
                <a:solidFill>
                  <a:srgbClr val="FF0000"/>
                </a:solidFill>
              </a:rPr>
              <a:t>接：</a:t>
            </a:r>
            <a:r>
              <a:rPr lang="en-US" altLang="zh-CN" dirty="0" smtClean="0">
                <a:solidFill>
                  <a:srgbClr val="FF0000"/>
                </a:solidFill>
              </a:rPr>
              <a:t>c</a:t>
            </a:r>
            <a:r>
              <a:rPr lang="en-US" dirty="0" smtClean="0">
                <a:solidFill>
                  <a:srgbClr val="FF0000"/>
                </a:solidFill>
              </a:rPr>
              <a:t>hina.elseveri.com</a:t>
            </a:r>
            <a:endParaRPr lang="en-US" dirty="0">
              <a:solidFill>
                <a:srgbClr val="FF0000"/>
              </a:solidFill>
            </a:endParaRPr>
          </a:p>
        </p:txBody>
      </p:sp>
    </p:spTree>
    <p:extLst>
      <p:ext uri="{BB962C8B-B14F-4D97-AF65-F5344CB8AC3E}">
        <p14:creationId xmlns:p14="http://schemas.microsoft.com/office/powerpoint/2010/main" val="34486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099" y="497304"/>
            <a:ext cx="8514275" cy="593559"/>
          </a:xfrm>
        </p:spPr>
        <p:txBody>
          <a:bodyPr/>
          <a:lstStyle/>
          <a:p>
            <a:r>
              <a:rPr lang="en-US" altLang="zh-CN" sz="3600" dirty="0" smtClean="0"/>
              <a:t>Scopus</a:t>
            </a:r>
            <a:r>
              <a:rPr lang="zh-CN" altLang="en-US" sz="3600" dirty="0" smtClean="0"/>
              <a:t>内容概述</a:t>
            </a:r>
            <a:endParaRPr lang="en-US" sz="3600" dirty="0"/>
          </a:p>
        </p:txBody>
      </p:sp>
      <p:sp>
        <p:nvSpPr>
          <p:cNvPr id="35" name="Rounded Rectangle 34"/>
          <p:cNvSpPr/>
          <p:nvPr/>
        </p:nvSpPr>
        <p:spPr>
          <a:xfrm>
            <a:off x="7543800" y="1689080"/>
            <a:ext cx="1447800" cy="3492520"/>
          </a:xfrm>
          <a:prstGeom prst="roundRect">
            <a:avLst>
              <a:gd name="adj" fmla="val 5176"/>
            </a:avLst>
          </a:prstGeom>
          <a:solidFill>
            <a:srgbClr val="007398">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a:endParaRPr>
          </a:p>
        </p:txBody>
      </p:sp>
      <p:sp>
        <p:nvSpPr>
          <p:cNvPr id="36" name="Rounded Rectangle 35"/>
          <p:cNvSpPr/>
          <p:nvPr/>
        </p:nvSpPr>
        <p:spPr>
          <a:xfrm>
            <a:off x="5791200" y="1689080"/>
            <a:ext cx="1822704" cy="3492520"/>
          </a:xfrm>
          <a:prstGeom prst="roundRect">
            <a:avLst>
              <a:gd name="adj" fmla="val 5176"/>
            </a:avLst>
          </a:prstGeom>
          <a:solidFill>
            <a:srgbClr val="007398"/>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a:endParaRPr>
          </a:p>
        </p:txBody>
      </p:sp>
      <p:sp>
        <p:nvSpPr>
          <p:cNvPr id="53" name="Rounded Rectangle 52"/>
          <p:cNvSpPr/>
          <p:nvPr/>
        </p:nvSpPr>
        <p:spPr>
          <a:xfrm>
            <a:off x="4038600" y="1689080"/>
            <a:ext cx="1822704" cy="3492520"/>
          </a:xfrm>
          <a:prstGeom prst="roundRect">
            <a:avLst>
              <a:gd name="adj" fmla="val 5176"/>
            </a:avLst>
          </a:prstGeom>
          <a:solidFill>
            <a:srgbClr val="007398"/>
          </a:solidFill>
          <a:ln w="25400" cap="flat" cmpd="sng" algn="ctr">
            <a:solidFill>
              <a:sysClr val="window" lastClr="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FFFFFF"/>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Calibri"/>
            </a:endParaRPr>
          </a:p>
        </p:txBody>
      </p:sp>
      <p:sp>
        <p:nvSpPr>
          <p:cNvPr id="54" name="TextBox 53"/>
          <p:cNvSpPr txBox="1"/>
          <p:nvPr/>
        </p:nvSpPr>
        <p:spPr>
          <a:xfrm>
            <a:off x="4114800" y="1676400"/>
            <a:ext cx="1746504" cy="33239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CONFERENCES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17k </a:t>
            </a:r>
            <a:r>
              <a:rPr kumimoji="0" lang="en-US" sz="1400" b="0" i="0" u="none" strike="noStrike" kern="0" cap="none" spc="0" normalizeH="0" baseline="0" noProof="0" dirty="0" smtClean="0">
                <a:ln>
                  <a:noFill/>
                </a:ln>
                <a:solidFill>
                  <a:srgbClr val="FFFFFF"/>
                </a:solidFill>
                <a:effectLst/>
                <a:uLnTx/>
                <a:uFillTx/>
              </a:rPr>
              <a:t>events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5.5M </a:t>
            </a:r>
            <a:r>
              <a:rPr kumimoji="0" lang="en-US" sz="1400" b="0" i="0" u="none" strike="noStrike" kern="0" cap="none" spc="0" normalizeH="0" baseline="0" noProof="0" dirty="0" smtClean="0">
                <a:ln>
                  <a:noFill/>
                </a:ln>
                <a:solidFill>
                  <a:srgbClr val="FFFFFF"/>
                </a:solidFill>
                <a:effectLst/>
                <a:uLnTx/>
                <a:uFillTx/>
              </a:rPr>
              <a:t>records (10%)</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Conf. expansion:</a:t>
            </a:r>
            <a:endParaRPr kumimoji="0" lang="en-US"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1,000</a:t>
            </a:r>
            <a:r>
              <a:rPr kumimoji="0" lang="en-US" sz="1400" b="0" i="0" u="none" strike="noStrike" kern="0" cap="none" spc="0" normalizeH="0" baseline="0" noProof="0" dirty="0" smtClean="0">
                <a:ln>
                  <a:noFill/>
                </a:ln>
                <a:solidFill>
                  <a:srgbClr val="FFFFFF"/>
                </a:solidFill>
                <a:effectLst/>
                <a:uLnTx/>
                <a:uFillTx/>
              </a:rPr>
              <a:t> conferences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6,000</a:t>
            </a:r>
            <a:r>
              <a:rPr kumimoji="0" lang="en-US" sz="1400" b="0" i="0" u="none" strike="noStrike" kern="0" cap="none" spc="0" normalizeH="0" baseline="0" noProof="0" dirty="0" smtClean="0">
                <a:ln>
                  <a:noFill/>
                </a:ln>
                <a:solidFill>
                  <a:srgbClr val="FFFFFF"/>
                </a:solidFill>
                <a:effectLst/>
                <a:uLnTx/>
                <a:uFillTx/>
              </a:rPr>
              <a:t> conf. events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400k</a:t>
            </a:r>
            <a:r>
              <a:rPr kumimoji="0" lang="en-US" sz="1400" b="0" i="0" u="none" strike="noStrike" kern="0" cap="none" spc="0" normalizeH="0" baseline="0" noProof="0" dirty="0" smtClean="0">
                <a:ln>
                  <a:noFill/>
                </a:ln>
                <a:solidFill>
                  <a:srgbClr val="FFFFFF"/>
                </a:solidFill>
                <a:effectLst/>
                <a:uLnTx/>
                <a:uFillTx/>
              </a:rPr>
              <a:t> conf. papers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5M</a:t>
            </a:r>
            <a:r>
              <a:rPr kumimoji="0" lang="en-US" sz="1400" b="0" i="0" u="none" strike="noStrike" kern="0" cap="none" spc="0" normalizeH="0" baseline="0" noProof="0" dirty="0" smtClean="0">
                <a:ln>
                  <a:noFill/>
                </a:ln>
                <a:solidFill>
                  <a:srgbClr val="FFFFFF"/>
                </a:solidFill>
                <a:effectLst/>
                <a:uLnTx/>
                <a:uFillTx/>
              </a:rPr>
              <a:t> citations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Mainly Engineering and Physical Sciences</a:t>
            </a:r>
            <a:endParaRPr kumimoji="0" lang="en-US" sz="1400" b="0" i="0" u="none" strike="noStrike" kern="0" cap="none" spc="0" normalizeH="0" baseline="0" noProof="0" dirty="0">
              <a:ln>
                <a:noFill/>
              </a:ln>
              <a:solidFill>
                <a:srgbClr val="FFFFFF"/>
              </a:solidFill>
              <a:effectLst/>
              <a:uLnTx/>
              <a:uFillTx/>
            </a:endParaRPr>
          </a:p>
        </p:txBody>
      </p:sp>
      <p:sp>
        <p:nvSpPr>
          <p:cNvPr id="55" name="TextBox 54"/>
          <p:cNvSpPr txBox="1"/>
          <p:nvPr/>
        </p:nvSpPr>
        <p:spPr>
          <a:xfrm>
            <a:off x="5867402" y="1676400"/>
            <a:ext cx="1752600" cy="33239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BOOKS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421</a:t>
            </a:r>
            <a:r>
              <a:rPr kumimoji="0" lang="en-US" sz="1400" b="0" i="0" u="none" strike="noStrike" kern="0" cap="none" spc="0" normalizeH="0" baseline="0" noProof="0" dirty="0">
                <a:ln>
                  <a:noFill/>
                </a:ln>
                <a:solidFill>
                  <a:srgbClr val="FFFFFF"/>
                </a:solidFill>
                <a:effectLst/>
                <a:uLnTx/>
                <a:uFillTx/>
              </a:rPr>
              <a:t> book series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- 28K </a:t>
            </a:r>
            <a:r>
              <a:rPr kumimoji="0" lang="en-US" sz="1400" b="0" i="0" u="none" strike="noStrike" kern="0" cap="none" spc="0" normalizeH="0" baseline="0" noProof="0" dirty="0">
                <a:ln>
                  <a:noFill/>
                </a:ln>
                <a:solidFill>
                  <a:srgbClr val="FFFFFF"/>
                </a:solidFill>
                <a:effectLst/>
                <a:uLnTx/>
                <a:uFillTx/>
              </a:rPr>
              <a:t>Volumes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- 925K items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29,917</a:t>
            </a:r>
            <a:r>
              <a:rPr kumimoji="0" lang="en-US" sz="1400" b="0" i="0" u="none" strike="noStrike" kern="0" cap="none" spc="0" normalizeH="0" baseline="0" noProof="0" dirty="0" smtClean="0">
                <a:ln>
                  <a:noFill/>
                </a:ln>
                <a:solidFill>
                  <a:srgbClr val="FFFFFF"/>
                </a:solidFill>
                <a:effectLst/>
                <a:uLnTx/>
                <a:uFillTx/>
              </a:rPr>
              <a:t> </a:t>
            </a:r>
            <a:r>
              <a:rPr kumimoji="0" lang="en-US" sz="1400" b="0" i="0" u="none" strike="noStrike" kern="0" cap="none" spc="0" normalizeH="0" baseline="0" noProof="0" dirty="0">
                <a:ln>
                  <a:noFill/>
                </a:ln>
                <a:solidFill>
                  <a:srgbClr val="FFFFFF"/>
                </a:solidFill>
                <a:effectLst/>
                <a:uLnTx/>
                <a:uFillTx/>
              </a:rPr>
              <a:t>books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 </a:t>
            </a:r>
            <a:r>
              <a:rPr kumimoji="0" lang="en-US" sz="1400" b="0" i="0" u="none" strike="noStrike" kern="0" cap="none" spc="0" normalizeH="0" baseline="0" noProof="0" dirty="0" smtClean="0">
                <a:ln>
                  <a:noFill/>
                </a:ln>
                <a:solidFill>
                  <a:srgbClr val="FFFFFF"/>
                </a:solidFill>
                <a:effectLst/>
                <a:uLnTx/>
                <a:uFillTx/>
              </a:rPr>
              <a:t>311K </a:t>
            </a:r>
            <a:r>
              <a:rPr kumimoji="0" lang="en-US" sz="1400" b="0" i="0" u="none" strike="noStrike" kern="0" cap="none" spc="0" normalizeH="0" baseline="0" noProof="0" dirty="0">
                <a:ln>
                  <a:noFill/>
                </a:ln>
                <a:solidFill>
                  <a:srgbClr val="FFFFFF"/>
                </a:solidFill>
                <a:effectLst/>
                <a:uLnTx/>
                <a:uFillTx/>
              </a:rPr>
              <a:t>items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Books expansion</a:t>
            </a:r>
            <a:r>
              <a:rPr kumimoji="0" lang="en-US" sz="1400" b="0" i="0" u="none" strike="noStrike" kern="0" cap="none" spc="0" normalizeH="0" baseline="0" noProof="0" dirty="0" smtClean="0">
                <a:ln>
                  <a:noFill/>
                </a:ln>
                <a:solidFill>
                  <a:srgbClr val="FFFFFF"/>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75K </a:t>
            </a:r>
            <a:r>
              <a:rPr kumimoji="0" lang="en-US" sz="1400" b="0" i="0" u="none" strike="noStrike" kern="0" cap="none" spc="0" normalizeH="0" baseline="0" noProof="0" dirty="0" smtClean="0">
                <a:ln>
                  <a:noFill/>
                </a:ln>
                <a:solidFill>
                  <a:srgbClr val="FFFFFF"/>
                </a:solidFill>
                <a:effectLst/>
                <a:uLnTx/>
                <a:uFillTx/>
              </a:rPr>
              <a:t>books by 2015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 Focus on Social Sciences and A&amp;H</a:t>
            </a:r>
            <a:endParaRPr kumimoji="0" lang="en-US"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endParaRPr>
          </a:p>
        </p:txBody>
      </p:sp>
      <p:sp>
        <p:nvSpPr>
          <p:cNvPr id="56" name="TextBox 55"/>
          <p:cNvSpPr txBox="1"/>
          <p:nvPr/>
        </p:nvSpPr>
        <p:spPr>
          <a:xfrm>
            <a:off x="7620001" y="1676400"/>
            <a:ext cx="1371599"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PATENTS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24M</a:t>
            </a:r>
            <a:r>
              <a:rPr kumimoji="0" lang="en-US" sz="1400" b="0" i="0" u="none" strike="noStrike" kern="0" cap="none" spc="0" normalizeH="0" baseline="0" noProof="0" dirty="0" smtClean="0">
                <a:ln>
                  <a:noFill/>
                </a:ln>
                <a:solidFill>
                  <a:srgbClr val="FFFFFF"/>
                </a:solidFill>
                <a:effectLst/>
                <a:uLnTx/>
                <a:uFillTx/>
              </a:rPr>
              <a:t> patents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from 5 major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patent offices</a:t>
            </a:r>
            <a:endParaRPr kumimoji="0" lang="en-US" sz="1400" b="0" i="0" u="none" strike="noStrike" kern="0" cap="none" spc="0" normalizeH="0" baseline="0" noProof="0" dirty="0">
              <a:ln>
                <a:noFill/>
              </a:ln>
              <a:solidFill>
                <a:srgbClr val="FFFFFF"/>
              </a:solidFill>
              <a:effectLst/>
              <a:uLnTx/>
              <a:uFillTx/>
            </a:endParaRPr>
          </a:p>
        </p:txBody>
      </p:sp>
      <p:sp>
        <p:nvSpPr>
          <p:cNvPr id="57" name="Rounded Rectangle 56"/>
          <p:cNvSpPr/>
          <p:nvPr/>
        </p:nvSpPr>
        <p:spPr>
          <a:xfrm>
            <a:off x="228600" y="1689080"/>
            <a:ext cx="1219200" cy="1250950"/>
          </a:xfrm>
          <a:prstGeom prst="roundRect">
            <a:avLst/>
          </a:prstGeom>
          <a:solidFill>
            <a:srgbClr val="EAAA00">
              <a:lumMod val="60000"/>
              <a:lumOff val="40000"/>
            </a:srgbClr>
          </a:solidFill>
          <a:ln w="25400" cap="flat" cmpd="sng" algn="ctr">
            <a:solidFill>
              <a:srgbClr val="EAAA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ndParaRPr>
          </a:p>
        </p:txBody>
      </p:sp>
      <p:sp>
        <p:nvSpPr>
          <p:cNvPr id="58" name="Rounded Rectangle 57"/>
          <p:cNvSpPr/>
          <p:nvPr/>
        </p:nvSpPr>
        <p:spPr>
          <a:xfrm>
            <a:off x="228600" y="2514601"/>
            <a:ext cx="1219200" cy="1250950"/>
          </a:xfrm>
          <a:prstGeom prst="roundRect">
            <a:avLst/>
          </a:prstGeom>
          <a:solidFill>
            <a:srgbClr val="53565A">
              <a:lumMod val="60000"/>
              <a:lumOff val="40000"/>
            </a:srgbClr>
          </a:solidFill>
          <a:ln w="25400" cap="flat" cmpd="sng" algn="ctr">
            <a:solidFill>
              <a:srgbClr val="53565A">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ndParaRPr>
          </a:p>
        </p:txBody>
      </p:sp>
      <p:sp>
        <p:nvSpPr>
          <p:cNvPr id="59" name="Rounded Rectangle 58"/>
          <p:cNvSpPr/>
          <p:nvPr/>
        </p:nvSpPr>
        <p:spPr>
          <a:xfrm>
            <a:off x="228600" y="3313132"/>
            <a:ext cx="1219200" cy="1250950"/>
          </a:xfrm>
          <a:prstGeom prst="roundRect">
            <a:avLst/>
          </a:prstGeom>
          <a:solidFill>
            <a:srgbClr val="FF8200">
              <a:lumMod val="60000"/>
              <a:lumOff val="40000"/>
            </a:srgbClr>
          </a:solidFill>
          <a:ln w="25400" cap="flat" cmpd="sng" algn="ctr">
            <a:solidFill>
              <a:srgbClr val="FF82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ndParaRPr>
          </a:p>
        </p:txBody>
      </p:sp>
      <p:sp>
        <p:nvSpPr>
          <p:cNvPr id="60" name="Rounded Rectangle 59"/>
          <p:cNvSpPr/>
          <p:nvPr/>
        </p:nvSpPr>
        <p:spPr>
          <a:xfrm>
            <a:off x="228600" y="4175184"/>
            <a:ext cx="1219200" cy="1006416"/>
          </a:xfrm>
          <a:prstGeom prst="roundRect">
            <a:avLst/>
          </a:prstGeom>
          <a:solidFill>
            <a:srgbClr val="FFFFFF">
              <a:lumMod val="75000"/>
            </a:srgbClr>
          </a:solidFill>
          <a:ln w="2540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ndParaRPr>
          </a:p>
        </p:txBody>
      </p:sp>
      <p:sp>
        <p:nvSpPr>
          <p:cNvPr id="61" name="Rounded Rectangle 60"/>
          <p:cNvSpPr/>
          <p:nvPr/>
        </p:nvSpPr>
        <p:spPr>
          <a:xfrm>
            <a:off x="1219200" y="1689080"/>
            <a:ext cx="2895600" cy="3492520"/>
          </a:xfrm>
          <a:prstGeom prst="roundRect">
            <a:avLst>
              <a:gd name="adj" fmla="val 5176"/>
            </a:avLst>
          </a:prstGeom>
          <a:solidFill>
            <a:srgbClr val="007398"/>
          </a:solidFill>
          <a:ln w="25400" cap="flat" cmpd="sng" algn="ctr">
            <a:solidFill>
              <a:sysClr val="window" lastClr="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a:endParaRPr>
          </a:p>
        </p:txBody>
      </p:sp>
      <p:sp>
        <p:nvSpPr>
          <p:cNvPr id="62" name="TextBox 61"/>
          <p:cNvSpPr txBox="1"/>
          <p:nvPr/>
        </p:nvSpPr>
        <p:spPr>
          <a:xfrm>
            <a:off x="1219200" y="1676400"/>
            <a:ext cx="2971800"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JOURNALS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rPr>
              <a:t>21,915</a:t>
            </a:r>
            <a:r>
              <a:rPr kumimoji="0" lang="en-US" sz="1400" b="0" i="0" u="none" strike="noStrike" kern="0" cap="none" spc="0" normalizeH="0" baseline="0" noProof="0" dirty="0" smtClean="0">
                <a:ln>
                  <a:noFill/>
                </a:ln>
                <a:solidFill>
                  <a:srgbClr val="FFFFFF"/>
                </a:solidFill>
                <a:effectLst/>
                <a:uLnTx/>
                <a:uFillTx/>
              </a:rPr>
              <a:t> </a:t>
            </a:r>
            <a:r>
              <a:rPr kumimoji="0" lang="en-US" sz="1400" b="0" i="0" u="none" strike="noStrike" kern="0" cap="none" spc="0" normalizeH="0" baseline="0" noProof="0" dirty="0">
                <a:ln>
                  <a:noFill/>
                </a:ln>
                <a:solidFill>
                  <a:srgbClr val="FFFFFF"/>
                </a:solidFill>
                <a:effectLst/>
                <a:uLnTx/>
                <a:uFillTx/>
              </a:rPr>
              <a:t>peer-reviewed journals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367</a:t>
            </a:r>
            <a:r>
              <a:rPr kumimoji="0" lang="en-US" sz="1400" b="0" i="0" u="none" strike="noStrike" kern="0" cap="none" spc="0" normalizeH="0" baseline="0" noProof="0" dirty="0">
                <a:ln>
                  <a:noFill/>
                </a:ln>
                <a:solidFill>
                  <a:srgbClr val="FFFFFF"/>
                </a:solidFill>
                <a:effectLst/>
                <a:uLnTx/>
                <a:uFillTx/>
              </a:rPr>
              <a:t> trade journals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 Full metadata, abstracts 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  cited references (pre-1996)</a:t>
            </a:r>
            <a:endParaRPr kumimoji="0" lang="en-US"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 &gt;2,800 fully Open Access titles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 Going back to 1823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 Funding data from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rPr>
              <a:t>  acknowledgements</a:t>
            </a:r>
          </a:p>
        </p:txBody>
      </p:sp>
      <p:sp>
        <p:nvSpPr>
          <p:cNvPr id="63" name="TextBox 62"/>
          <p:cNvSpPr txBox="1"/>
          <p:nvPr/>
        </p:nvSpPr>
        <p:spPr>
          <a:xfrm>
            <a:off x="228600" y="1752600"/>
            <a:ext cx="990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Physical </a:t>
            </a:r>
            <a:endParaRPr kumimoji="0" lang="en-US" sz="12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Sciences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6,600</a:t>
            </a:r>
            <a:endParaRPr kumimoji="0" lang="en-US" sz="12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228600" y="2545600"/>
            <a:ext cx="990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Health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Sciences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6,300</a:t>
            </a:r>
            <a:endParaRPr kumimoji="0" lang="en-US" sz="1200" b="0" i="0" u="none" strike="noStrike" kern="0" cap="none" spc="0" normalizeH="0" baseline="0" noProof="0" dirty="0">
              <a:ln>
                <a:noFill/>
              </a:ln>
              <a:solidFill>
                <a:sysClr val="windowText" lastClr="000000"/>
              </a:solidFill>
              <a:effectLst/>
              <a:uLnTx/>
              <a:uFillTx/>
            </a:endParaRPr>
          </a:p>
        </p:txBody>
      </p:sp>
      <p:sp>
        <p:nvSpPr>
          <p:cNvPr id="65" name="TextBox 64"/>
          <p:cNvSpPr txBox="1"/>
          <p:nvPr/>
        </p:nvSpPr>
        <p:spPr>
          <a:xfrm>
            <a:off x="228600" y="3403580"/>
            <a:ext cx="990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Social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Sciences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6,350</a:t>
            </a:r>
            <a:endParaRPr kumimoji="0" lang="en-US" sz="1200" b="0" i="0" u="none" strike="noStrike" kern="0" cap="none" spc="0" normalizeH="0" baseline="0" noProof="0" dirty="0">
              <a:ln>
                <a:noFill/>
              </a:ln>
              <a:solidFill>
                <a:sysClr val="windowText" lastClr="000000"/>
              </a:solidFill>
              <a:effectLst/>
              <a:uLnTx/>
              <a:uFillTx/>
            </a:endParaRPr>
          </a:p>
        </p:txBody>
      </p:sp>
      <p:sp>
        <p:nvSpPr>
          <p:cNvPr id="66" name="TextBox 65"/>
          <p:cNvSpPr txBox="1"/>
          <p:nvPr/>
        </p:nvSpPr>
        <p:spPr>
          <a:xfrm>
            <a:off x="228600" y="4275119"/>
            <a:ext cx="990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Life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Sciences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4,050</a:t>
            </a:r>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74521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53" grpId="0" animBg="1"/>
      <p:bldP spid="54" grpId="0"/>
      <p:bldP spid="55" grpId="0"/>
      <p:bldP spid="56" grpId="0"/>
      <p:bldP spid="57" grpId="0" animBg="1"/>
      <p:bldP spid="58" grpId="0" animBg="1"/>
      <p:bldP spid="59" grpId="0" animBg="1"/>
      <p:bldP spid="60" grpId="0" animBg="1"/>
      <p:bldP spid="61" grpId="0" animBg="1"/>
      <p:bldP spid="62" grpId="0"/>
      <p:bldP spid="63" grpId="0"/>
      <p:bldP spid="64" grpId="0"/>
      <p:bldP spid="65"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99" y="497304"/>
            <a:ext cx="8980101" cy="593559"/>
          </a:xfrm>
        </p:spPr>
        <p:txBody>
          <a:bodyPr/>
          <a:lstStyle/>
          <a:p>
            <a:r>
              <a:rPr lang="en-US" sz="3600" dirty="0" smtClean="0"/>
              <a:t>Scopus </a:t>
            </a:r>
            <a:r>
              <a:rPr lang="zh-CN" altLang="en-US" sz="3600" dirty="0"/>
              <a:t>正持</a:t>
            </a:r>
            <a:r>
              <a:rPr lang="zh-CN" altLang="en-US" sz="3600" dirty="0" smtClean="0"/>
              <a:t>续进行的内容扩展计划</a:t>
            </a:r>
            <a:endParaRPr lang="en-US" sz="3600" dirty="0"/>
          </a:p>
        </p:txBody>
      </p:sp>
      <p:sp>
        <p:nvSpPr>
          <p:cNvPr id="3" name="Text Placeholder 2"/>
          <p:cNvSpPr>
            <a:spLocks noGrp="1"/>
          </p:cNvSpPr>
          <p:nvPr>
            <p:ph type="body" sz="quarter" idx="12"/>
          </p:nvPr>
        </p:nvSpPr>
        <p:spPr/>
        <p:txBody>
          <a:bodyPr/>
          <a:lstStyle/>
          <a:p>
            <a:pPr>
              <a:buFont typeface="Wingdings" panose="05000000000000000000" pitchFamily="2" charset="2"/>
              <a:buChar char="ü"/>
            </a:pPr>
            <a:r>
              <a:rPr lang="zh-CN" altLang="en-US" sz="1800" b="1" dirty="0" smtClean="0">
                <a:solidFill>
                  <a:srgbClr val="C00000"/>
                </a:solidFill>
                <a:latin typeface="微软雅黑" panose="020B0503020204020204" pitchFamily="34" charset="-122"/>
                <a:ea typeface="微软雅黑" panose="020B0503020204020204" pitchFamily="34" charset="-122"/>
              </a:rPr>
              <a:t>图书收录增强计划</a:t>
            </a:r>
            <a:r>
              <a:rPr lang="en-US" sz="1800" b="1" dirty="0" smtClean="0">
                <a:solidFill>
                  <a:srgbClr val="C00000"/>
                </a:solidFill>
                <a:latin typeface="微软雅黑" panose="020B0503020204020204" pitchFamily="34" charset="-122"/>
                <a:ea typeface="微软雅黑" panose="020B0503020204020204" pitchFamily="34" charset="-122"/>
              </a:rPr>
              <a:t>, </a:t>
            </a:r>
            <a:r>
              <a:rPr lang="zh-CN" altLang="en-US" sz="1800" b="1" dirty="0" smtClean="0">
                <a:solidFill>
                  <a:srgbClr val="C00000"/>
                </a:solidFill>
                <a:latin typeface="微软雅黑" panose="020B0503020204020204" pitchFamily="34" charset="-122"/>
                <a:ea typeface="微软雅黑" panose="020B0503020204020204" pitchFamily="34" charset="-122"/>
              </a:rPr>
              <a:t>从</a:t>
            </a:r>
            <a:r>
              <a:rPr lang="en-US" sz="1800" b="1" dirty="0" smtClean="0">
                <a:solidFill>
                  <a:srgbClr val="C00000"/>
                </a:solidFill>
                <a:latin typeface="微软雅黑" panose="020B0503020204020204" pitchFamily="34" charset="-122"/>
                <a:ea typeface="微软雅黑" panose="020B0503020204020204" pitchFamily="34" charset="-122"/>
              </a:rPr>
              <a:t>2013</a:t>
            </a:r>
            <a:r>
              <a:rPr lang="zh-CN" altLang="en-US" sz="1800" b="1" dirty="0" smtClean="0">
                <a:solidFill>
                  <a:srgbClr val="C00000"/>
                </a:solidFill>
                <a:latin typeface="微软雅黑" panose="020B0503020204020204" pitchFamily="34" charset="-122"/>
                <a:ea typeface="微软雅黑" panose="020B0503020204020204" pitchFamily="34" charset="-122"/>
              </a:rPr>
              <a:t>年</a:t>
            </a:r>
            <a:r>
              <a:rPr lang="en-US" altLang="zh-CN" sz="1800" b="1" dirty="0" smtClean="0">
                <a:solidFill>
                  <a:srgbClr val="C00000"/>
                </a:solidFill>
                <a:latin typeface="微软雅黑" panose="020B0503020204020204" pitchFamily="34" charset="-122"/>
                <a:ea typeface="微软雅黑" panose="020B0503020204020204" pitchFamily="34" charset="-122"/>
              </a:rPr>
              <a:t>6</a:t>
            </a:r>
            <a:r>
              <a:rPr lang="zh-CN" altLang="en-US" sz="1800" b="1" dirty="0" smtClean="0">
                <a:solidFill>
                  <a:srgbClr val="C00000"/>
                </a:solidFill>
                <a:latin typeface="微软雅黑" panose="020B0503020204020204" pitchFamily="34" charset="-122"/>
                <a:ea typeface="微软雅黑" panose="020B0503020204020204" pitchFamily="34" charset="-122"/>
              </a:rPr>
              <a:t>月开始</a:t>
            </a:r>
            <a:endParaRPr lang="en-US" altLang="zh-CN" sz="1800" b="1" dirty="0" smtClean="0">
              <a:solidFill>
                <a:srgbClr val="C00000"/>
              </a:solidFill>
              <a:latin typeface="微软雅黑" panose="020B0503020204020204" pitchFamily="34" charset="-122"/>
              <a:ea typeface="微软雅黑" panose="020B0503020204020204" pitchFamily="34" charset="-122"/>
            </a:endParaRPr>
          </a:p>
          <a:p>
            <a:pPr marL="0" indent="0">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每年增加约</a:t>
            </a:r>
            <a:r>
              <a:rPr lang="en-US" altLang="zh-CN" sz="1600" dirty="0" smtClean="0">
                <a:latin typeface="微软雅黑" panose="020B0503020204020204" pitchFamily="34" charset="-122"/>
                <a:ea typeface="微软雅黑" panose="020B0503020204020204" pitchFamily="34" charset="-122"/>
              </a:rPr>
              <a:t>10000</a:t>
            </a:r>
            <a:r>
              <a:rPr lang="zh-CN" altLang="en-US" sz="1600" dirty="0" smtClean="0">
                <a:latin typeface="微软雅黑" panose="020B0503020204020204" pitchFamily="34" charset="-122"/>
                <a:ea typeface="微软雅黑" panose="020B0503020204020204" pitchFamily="34" charset="-122"/>
              </a:rPr>
              <a:t>本，在</a:t>
            </a:r>
            <a:r>
              <a:rPr lang="en-US" altLang="zh-CN" sz="1600" dirty="0" smtClean="0">
                <a:latin typeface="微软雅黑" panose="020B0503020204020204" pitchFamily="34" charset="-122"/>
                <a:ea typeface="微软雅黑" panose="020B0503020204020204" pitchFamily="34" charset="-122"/>
              </a:rPr>
              <a:t>2015</a:t>
            </a:r>
            <a:r>
              <a:rPr lang="zh-CN" altLang="en-US" sz="1600" dirty="0" smtClean="0">
                <a:latin typeface="微软雅黑" panose="020B0503020204020204" pitchFamily="34" charset="-122"/>
                <a:ea typeface="微软雅黑" panose="020B0503020204020204" pitchFamily="34" charset="-122"/>
              </a:rPr>
              <a:t>年底达到</a:t>
            </a:r>
            <a:r>
              <a:rPr lang="en-US" altLang="zh-CN" sz="1600" dirty="0" smtClean="0">
                <a:latin typeface="微软雅黑" panose="020B0503020204020204" pitchFamily="34" charset="-122"/>
                <a:ea typeface="微软雅黑" panose="020B0503020204020204" pitchFamily="34" charset="-122"/>
              </a:rPr>
              <a:t>75000</a:t>
            </a:r>
            <a:r>
              <a:rPr lang="zh-CN" altLang="en-US" sz="1600" dirty="0" smtClean="0">
                <a:latin typeface="微软雅黑" panose="020B0503020204020204" pitchFamily="34" charset="-122"/>
                <a:ea typeface="微软雅黑" panose="020B0503020204020204" pitchFamily="34" charset="-122"/>
              </a:rPr>
              <a:t>本。</a:t>
            </a:r>
            <a:endParaRPr lang="en-US" altLang="zh-CN" sz="1600" dirty="0" smtClean="0">
              <a:latin typeface="微软雅黑" panose="020B0503020204020204" pitchFamily="34" charset="-122"/>
              <a:ea typeface="微软雅黑" panose="020B0503020204020204" pitchFamily="34" charset="-122"/>
            </a:endParaRPr>
          </a:p>
          <a:p>
            <a:pPr marL="0" indent="0">
              <a:buNone/>
            </a:pPr>
            <a:r>
              <a:rPr lang="en-US" sz="1600" dirty="0">
                <a:latin typeface="微软雅黑" panose="020B0503020204020204" pitchFamily="34" charset="-122"/>
                <a:ea typeface="微软雅黑" panose="020B0503020204020204" pitchFamily="34" charset="-122"/>
              </a:rPr>
              <a:t> </a:t>
            </a:r>
            <a:r>
              <a:rPr lang="en-US" sz="1600" dirty="0" smtClean="0">
                <a:latin typeface="微软雅黑" panose="020B0503020204020204" pitchFamily="34" charset="-122"/>
                <a:ea typeface="微软雅黑" panose="020B0503020204020204" pitchFamily="34" charset="-122"/>
              </a:rPr>
              <a:t>     </a:t>
            </a:r>
            <a:endParaRPr lang="en-US" sz="1500" dirty="0" smtClean="0">
              <a:solidFill>
                <a:srgbClr val="31859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800" b="1" dirty="0">
                <a:solidFill>
                  <a:srgbClr val="C00000"/>
                </a:solidFill>
                <a:latin typeface="微软雅黑" panose="020B0503020204020204" pitchFamily="34" charset="-122"/>
                <a:ea typeface="微软雅黑" panose="020B0503020204020204" pitchFamily="34" charset="-122"/>
              </a:rPr>
              <a:t>会议论文扩展计划</a:t>
            </a:r>
            <a:r>
              <a:rPr lang="en-US" sz="1800" b="1" dirty="0">
                <a:solidFill>
                  <a:srgbClr val="C00000"/>
                </a:solidFill>
                <a:latin typeface="微软雅黑" panose="020B0503020204020204" pitchFamily="34" charset="-122"/>
                <a:ea typeface="微软雅黑" panose="020B0503020204020204" pitchFamily="34" charset="-122"/>
              </a:rPr>
              <a:t>, </a:t>
            </a:r>
            <a:r>
              <a:rPr lang="zh-CN" altLang="en-US" sz="1800" b="1" dirty="0">
                <a:solidFill>
                  <a:srgbClr val="C00000"/>
                </a:solidFill>
                <a:latin typeface="微软雅黑" panose="020B0503020204020204" pitchFamily="34" charset="-122"/>
                <a:ea typeface="微软雅黑" panose="020B0503020204020204" pitchFamily="34" charset="-122"/>
              </a:rPr>
              <a:t>从</a:t>
            </a:r>
            <a:r>
              <a:rPr lang="en-US" sz="1800" b="1" dirty="0">
                <a:solidFill>
                  <a:srgbClr val="C00000"/>
                </a:solidFill>
                <a:latin typeface="微软雅黑" panose="020B0503020204020204" pitchFamily="34" charset="-122"/>
                <a:ea typeface="微软雅黑" panose="020B0503020204020204" pitchFamily="34" charset="-122"/>
              </a:rPr>
              <a:t>2011</a:t>
            </a:r>
            <a:r>
              <a:rPr lang="zh-CN" altLang="en-US" sz="1800" b="1" dirty="0">
                <a:solidFill>
                  <a:srgbClr val="C00000"/>
                </a:solidFill>
                <a:latin typeface="微软雅黑" panose="020B0503020204020204" pitchFamily="34" charset="-122"/>
                <a:ea typeface="微软雅黑" panose="020B0503020204020204" pitchFamily="34" charset="-122"/>
              </a:rPr>
              <a:t>年开始</a:t>
            </a:r>
            <a:r>
              <a:rPr lang="en-US" sz="1800" b="1" dirty="0">
                <a:solidFill>
                  <a:srgbClr val="C00000"/>
                </a:solidFill>
                <a:latin typeface="微软雅黑" panose="020B0503020204020204" pitchFamily="34" charset="-122"/>
                <a:ea typeface="微软雅黑" panose="020B0503020204020204" pitchFamily="34" charset="-122"/>
              </a:rPr>
              <a:t> </a:t>
            </a:r>
          </a:p>
          <a:p>
            <a:pPr marL="0" indent="0">
              <a:buNone/>
            </a:pPr>
            <a:r>
              <a:rPr lang="en-US" sz="1600" dirty="0" smtClean="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截止到</a:t>
            </a:r>
            <a:r>
              <a:rPr lang="en-US" altLang="zh-CN" sz="1600" dirty="0">
                <a:latin typeface="微软雅黑" panose="020B0503020204020204" pitchFamily="34" charset="-122"/>
                <a:ea typeface="微软雅黑" panose="020B0503020204020204" pitchFamily="34" charset="-122"/>
              </a:rPr>
              <a:t>2014</a:t>
            </a:r>
            <a:r>
              <a:rPr lang="zh-CN" altLang="en-US" sz="1600" dirty="0">
                <a:latin typeface="微软雅黑" panose="020B0503020204020204" pitchFamily="34" charset="-122"/>
                <a:ea typeface="微软雅黑" panose="020B0503020204020204" pitchFamily="34" charset="-122"/>
              </a:rPr>
              <a:t>年底，会议论文种类增至</a:t>
            </a:r>
            <a:r>
              <a:rPr lang="en-US" altLang="zh-CN" sz="1600" dirty="0">
                <a:latin typeface="微软雅黑" panose="020B0503020204020204" pitchFamily="34" charset="-122"/>
                <a:ea typeface="微软雅黑" panose="020B0503020204020204" pitchFamily="34" charset="-122"/>
              </a:rPr>
              <a:t>1000</a:t>
            </a:r>
            <a:r>
              <a:rPr lang="zh-CN" altLang="en-US" sz="1600" dirty="0">
                <a:latin typeface="微软雅黑" panose="020B0503020204020204" pitchFamily="34" charset="-122"/>
                <a:ea typeface="微软雅黑" panose="020B0503020204020204" pitchFamily="34" charset="-122"/>
              </a:rPr>
              <a:t>，会议活动收录增至</a:t>
            </a:r>
            <a:r>
              <a:rPr lang="en-US" altLang="zh-CN" sz="1600" dirty="0">
                <a:latin typeface="微软雅黑" panose="020B0503020204020204" pitchFamily="34" charset="-122"/>
                <a:ea typeface="微软雅黑" panose="020B0503020204020204" pitchFamily="34" charset="-122"/>
              </a:rPr>
              <a:t>6000</a:t>
            </a:r>
            <a:r>
              <a:rPr lang="zh-CN" altLang="en-US" sz="1600" dirty="0">
                <a:latin typeface="微软雅黑" panose="020B0503020204020204" pitchFamily="34" charset="-122"/>
                <a:ea typeface="微软雅黑" panose="020B0503020204020204" pitchFamily="34" charset="-122"/>
              </a:rPr>
              <a:t>次，会议论文收录增加</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多万篇，引文增加至</a:t>
            </a:r>
            <a:r>
              <a:rPr lang="en-US" altLang="zh-CN" sz="1600" dirty="0">
                <a:latin typeface="微软雅黑" panose="020B0503020204020204" pitchFamily="34" charset="-122"/>
                <a:ea typeface="微软雅黑" panose="020B0503020204020204" pitchFamily="34" charset="-122"/>
              </a:rPr>
              <a:t>5M</a:t>
            </a:r>
            <a:r>
              <a:rPr lang="zh-CN" altLang="en-US" sz="1600" dirty="0">
                <a:latin typeface="微软雅黑" panose="020B0503020204020204" pitchFamily="34" charset="-122"/>
                <a:ea typeface="微软雅黑" panose="020B0503020204020204" pitchFamily="34" charset="-122"/>
              </a:rPr>
              <a:t>篇</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0" indent="0">
              <a:buNone/>
            </a:pPr>
            <a:endParaRPr lang="en-US" sz="1500" dirty="0">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800" b="1" dirty="0">
                <a:solidFill>
                  <a:srgbClr val="C00000"/>
                </a:solidFill>
                <a:latin typeface="微软雅黑" panose="020B0503020204020204" pitchFamily="34" charset="-122"/>
                <a:ea typeface="微软雅黑" panose="020B0503020204020204" pitchFamily="34" charset="-122"/>
              </a:rPr>
              <a:t>施引文献扩</a:t>
            </a:r>
            <a:r>
              <a:rPr lang="zh-CN" altLang="en-US" sz="1800" b="1" dirty="0" smtClean="0">
                <a:solidFill>
                  <a:srgbClr val="C00000"/>
                </a:solidFill>
                <a:latin typeface="微软雅黑" panose="020B0503020204020204" pitchFamily="34" charset="-122"/>
                <a:ea typeface="微软雅黑" panose="020B0503020204020204" pitchFamily="34" charset="-122"/>
              </a:rPr>
              <a:t>展计划（回溯库）</a:t>
            </a:r>
            <a:r>
              <a:rPr lang="en-US" sz="1800" b="1" dirty="0" smtClean="0">
                <a:solidFill>
                  <a:srgbClr val="C00000"/>
                </a:solidFill>
                <a:latin typeface="微软雅黑" panose="020B0503020204020204" pitchFamily="34" charset="-122"/>
                <a:ea typeface="微软雅黑" panose="020B0503020204020204" pitchFamily="34" charset="-122"/>
              </a:rPr>
              <a:t>, </a:t>
            </a:r>
            <a:r>
              <a:rPr lang="zh-CN" altLang="en-US" sz="1800" b="1" dirty="0" smtClean="0">
                <a:solidFill>
                  <a:srgbClr val="C00000"/>
                </a:solidFill>
                <a:latin typeface="微软雅黑" panose="020B0503020204020204" pitchFamily="34" charset="-122"/>
                <a:ea typeface="微软雅黑" panose="020B0503020204020204" pitchFamily="34" charset="-122"/>
              </a:rPr>
              <a:t>从</a:t>
            </a:r>
            <a:r>
              <a:rPr lang="en-US" altLang="zh-CN" sz="1800" b="1" dirty="0" smtClean="0">
                <a:solidFill>
                  <a:srgbClr val="C00000"/>
                </a:solidFill>
                <a:latin typeface="微软雅黑" panose="020B0503020204020204" pitchFamily="34" charset="-122"/>
                <a:ea typeface="微软雅黑" panose="020B0503020204020204" pitchFamily="34" charset="-122"/>
              </a:rPr>
              <a:t>2014</a:t>
            </a:r>
            <a:r>
              <a:rPr lang="zh-CN" altLang="en-US" sz="1800" b="1" dirty="0" smtClean="0">
                <a:solidFill>
                  <a:srgbClr val="C00000"/>
                </a:solidFill>
                <a:latin typeface="微软雅黑" panose="020B0503020204020204" pitchFamily="34" charset="-122"/>
                <a:ea typeface="微软雅黑" panose="020B0503020204020204" pitchFamily="34" charset="-122"/>
              </a:rPr>
              <a:t>年</a:t>
            </a:r>
            <a:r>
              <a:rPr lang="en-US" altLang="zh-CN" sz="1800" b="1" dirty="0" smtClean="0">
                <a:solidFill>
                  <a:srgbClr val="C00000"/>
                </a:solidFill>
                <a:latin typeface="微软雅黑" panose="020B0503020204020204" pitchFamily="34" charset="-122"/>
                <a:ea typeface="微软雅黑" panose="020B0503020204020204" pitchFamily="34" charset="-122"/>
              </a:rPr>
              <a:t>3</a:t>
            </a:r>
            <a:r>
              <a:rPr lang="zh-CN" altLang="en-US" sz="1800" b="1" dirty="0" smtClean="0">
                <a:solidFill>
                  <a:srgbClr val="C00000"/>
                </a:solidFill>
                <a:latin typeface="微软雅黑" panose="020B0503020204020204" pitchFamily="34" charset="-122"/>
                <a:ea typeface="微软雅黑" panose="020B0503020204020204" pitchFamily="34" charset="-122"/>
              </a:rPr>
              <a:t>月开始</a:t>
            </a:r>
          </a:p>
          <a:p>
            <a:pPr marL="0" indent="0">
              <a:buNone/>
            </a:pPr>
            <a:r>
              <a:rPr lang="en-US" sz="1600" dirty="0" smtClean="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到</a:t>
            </a: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Scopus</a:t>
            </a:r>
            <a:r>
              <a:rPr lang="zh-CN" altLang="en-US" sz="1600" dirty="0">
                <a:latin typeface="微软雅黑" panose="020B0503020204020204" pitchFamily="34" charset="-122"/>
                <a:ea typeface="微软雅黑" panose="020B0503020204020204" pitchFamily="34" charset="-122"/>
              </a:rPr>
              <a:t>收录的文章引文回溯到</a:t>
            </a:r>
            <a:r>
              <a:rPr lang="en-US" altLang="zh-CN" sz="1600" dirty="0">
                <a:latin typeface="微软雅黑" panose="020B0503020204020204" pitchFamily="34" charset="-122"/>
                <a:ea typeface="微软雅黑" panose="020B0503020204020204" pitchFamily="34" charset="-122"/>
              </a:rPr>
              <a:t>1970</a:t>
            </a:r>
            <a:r>
              <a:rPr lang="zh-CN" altLang="en-US" sz="1600" dirty="0">
                <a:latin typeface="微软雅黑" panose="020B0503020204020204" pitchFamily="34" charset="-122"/>
                <a:ea typeface="微软雅黑" panose="020B0503020204020204" pitchFamily="34" charset="-122"/>
              </a:rPr>
              <a:t>年，增加</a:t>
            </a:r>
            <a:r>
              <a:rPr lang="en-US" altLang="zh-CN" sz="1600" dirty="0">
                <a:latin typeface="微软雅黑" panose="020B0503020204020204" pitchFamily="34" charset="-122"/>
                <a:ea typeface="微软雅黑" panose="020B0503020204020204" pitchFamily="34" charset="-122"/>
              </a:rPr>
              <a:t>1996</a:t>
            </a:r>
            <a:r>
              <a:rPr lang="zh-CN" altLang="en-US" sz="1600" dirty="0">
                <a:latin typeface="微软雅黑" panose="020B0503020204020204" pitchFamily="34" charset="-122"/>
                <a:ea typeface="微软雅黑" panose="020B0503020204020204" pitchFamily="34" charset="-122"/>
              </a:rPr>
              <a:t>年前引文条目</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百万条。</a:t>
            </a:r>
            <a:endParaRPr 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397078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ounded Rectangle 106"/>
          <p:cNvSpPr/>
          <p:nvPr/>
        </p:nvSpPr>
        <p:spPr>
          <a:xfrm>
            <a:off x="67063" y="1359932"/>
            <a:ext cx="5674706" cy="5391517"/>
          </a:xfrm>
          <a:prstGeom prst="roundRect">
            <a:avLst>
              <a:gd name="adj" fmla="val 3357"/>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alibri"/>
            </a:endParaRPr>
          </a:p>
        </p:txBody>
      </p:sp>
      <p:graphicFrame>
        <p:nvGraphicFramePr>
          <p:cNvPr id="109" name="Chart 18"/>
          <p:cNvGraphicFramePr>
            <a:graphicFrameLocks/>
          </p:cNvGraphicFramePr>
          <p:nvPr>
            <p:extLst>
              <p:ext uri="{D42A27DB-BD31-4B8C-83A1-F6EECF244321}">
                <p14:modId xmlns:p14="http://schemas.microsoft.com/office/powerpoint/2010/main" val="3487002303"/>
              </p:ext>
            </p:extLst>
          </p:nvPr>
        </p:nvGraphicFramePr>
        <p:xfrm>
          <a:off x="228601" y="1800715"/>
          <a:ext cx="5486400" cy="4416213"/>
        </p:xfrm>
        <a:graphic>
          <a:graphicData uri="http://schemas.openxmlformats.org/drawingml/2006/chart">
            <c:chart xmlns:c="http://schemas.openxmlformats.org/drawingml/2006/chart" xmlns:r="http://schemas.openxmlformats.org/officeDocument/2006/relationships" r:id="rId2"/>
          </a:graphicData>
        </a:graphic>
      </p:graphicFrame>
      <p:grpSp>
        <p:nvGrpSpPr>
          <p:cNvPr id="110" name="Group 185"/>
          <p:cNvGrpSpPr>
            <a:grpSpLocks/>
          </p:cNvGrpSpPr>
          <p:nvPr/>
        </p:nvGrpSpPr>
        <p:grpSpPr bwMode="auto">
          <a:xfrm>
            <a:off x="2803525" y="6350283"/>
            <a:ext cx="1458918" cy="188913"/>
            <a:chOff x="3523" y="929"/>
            <a:chExt cx="919" cy="119"/>
          </a:xfrm>
        </p:grpSpPr>
        <p:sp>
          <p:nvSpPr>
            <p:cNvPr id="111" name="LegendRectangle2"/>
            <p:cNvSpPr>
              <a:spLocks noChangeArrowheads="1"/>
            </p:cNvSpPr>
            <p:nvPr/>
          </p:nvSpPr>
          <p:spPr bwMode="auto">
            <a:xfrm>
              <a:off x="3523" y="945"/>
              <a:ext cx="138" cy="103"/>
            </a:xfrm>
            <a:prstGeom prst="rect">
              <a:avLst/>
            </a:prstGeom>
            <a:solidFill>
              <a:srgbClr val="9BBB59"/>
            </a:solidFill>
            <a:ln w="9525">
              <a:noFill/>
              <a:miter lim="800000"/>
              <a:headEnd/>
              <a:tailEnd/>
            </a:ln>
          </p:spPr>
          <p:txBody>
            <a:bodyPr lIns="0" tIns="0" rIns="0" bIns="0"/>
            <a:lstStyle/>
            <a:p>
              <a:pPr marL="0" marR="0" lvl="0" indent="0" defTabSz="93345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endParaRPr>
            </a:p>
          </p:txBody>
        </p:sp>
        <p:sp>
          <p:nvSpPr>
            <p:cNvPr id="112" name="Legend2"/>
            <p:cNvSpPr>
              <a:spLocks noChangeArrowheads="1"/>
            </p:cNvSpPr>
            <p:nvPr/>
          </p:nvSpPr>
          <p:spPr bwMode="auto">
            <a:xfrm>
              <a:off x="3700" y="929"/>
              <a:ext cx="742" cy="116"/>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036635"/>
                </a:buClr>
                <a:buSzPct val="140000"/>
                <a:buFontTx/>
                <a:buNone/>
                <a:tabLst/>
                <a:defRPr/>
              </a:pPr>
              <a:r>
                <a:rPr kumimoji="0" lang="en-US" sz="1200" b="1" i="0" u="none" strike="noStrike" kern="0" cap="none" spc="0" normalizeH="0" baseline="0" noProof="0" dirty="0" smtClean="0">
                  <a:ln>
                    <a:noFill/>
                  </a:ln>
                  <a:solidFill>
                    <a:srgbClr val="31859B">
                      <a:lumMod val="75000"/>
                    </a:srgbClr>
                  </a:solidFill>
                  <a:effectLst/>
                  <a:uLnTx/>
                  <a:uFillTx/>
                </a:rPr>
                <a:t>Health Sciences</a:t>
              </a:r>
              <a:endParaRPr kumimoji="0" lang="en-US" sz="1200" b="1" i="0" u="none" strike="noStrike" kern="0" cap="none" spc="0" normalizeH="0" baseline="0" noProof="0" dirty="0">
                <a:ln>
                  <a:noFill/>
                </a:ln>
                <a:solidFill>
                  <a:srgbClr val="31859B">
                    <a:lumMod val="75000"/>
                  </a:srgbClr>
                </a:solidFill>
                <a:effectLst/>
                <a:uLnTx/>
                <a:uFillTx/>
              </a:endParaRPr>
            </a:p>
          </p:txBody>
        </p:sp>
      </p:grpSp>
      <p:grpSp>
        <p:nvGrpSpPr>
          <p:cNvPr id="113" name="Group 185"/>
          <p:cNvGrpSpPr>
            <a:grpSpLocks/>
          </p:cNvGrpSpPr>
          <p:nvPr/>
        </p:nvGrpSpPr>
        <p:grpSpPr bwMode="auto">
          <a:xfrm>
            <a:off x="142886" y="6350279"/>
            <a:ext cx="1381120" cy="184150"/>
            <a:chOff x="3562" y="929"/>
            <a:chExt cx="870" cy="116"/>
          </a:xfrm>
        </p:grpSpPr>
        <p:sp>
          <p:nvSpPr>
            <p:cNvPr id="114" name="LegendRectangle2"/>
            <p:cNvSpPr>
              <a:spLocks noChangeArrowheads="1"/>
            </p:cNvSpPr>
            <p:nvPr/>
          </p:nvSpPr>
          <p:spPr bwMode="auto">
            <a:xfrm>
              <a:off x="3562" y="940"/>
              <a:ext cx="138" cy="103"/>
            </a:xfrm>
            <a:prstGeom prst="rect">
              <a:avLst/>
            </a:prstGeom>
            <a:solidFill>
              <a:schemeClr val="accent2"/>
            </a:solidFill>
            <a:ln w="9525">
              <a:noFill/>
              <a:miter lim="800000"/>
              <a:headEnd/>
              <a:tailEnd/>
            </a:ln>
          </p:spPr>
          <p:txBody>
            <a:bodyPr lIns="0" tIns="0" rIns="0" bIns="0"/>
            <a:lstStyle/>
            <a:p>
              <a:pPr marL="0" marR="0" lvl="0" indent="0" defTabSz="93345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endParaRPr>
            </a:p>
          </p:txBody>
        </p:sp>
        <p:sp>
          <p:nvSpPr>
            <p:cNvPr id="115" name="Legend2"/>
            <p:cNvSpPr>
              <a:spLocks noChangeArrowheads="1"/>
            </p:cNvSpPr>
            <p:nvPr/>
          </p:nvSpPr>
          <p:spPr bwMode="auto">
            <a:xfrm>
              <a:off x="3700" y="929"/>
              <a:ext cx="732" cy="116"/>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036635"/>
                </a:buClr>
                <a:buSzPct val="140000"/>
                <a:buFontTx/>
                <a:buNone/>
                <a:tabLst/>
                <a:defRPr/>
              </a:pPr>
              <a:r>
                <a:rPr kumimoji="0" lang="en-US" sz="1200" b="1" i="0" u="none" strike="noStrike" kern="0" cap="none" spc="0" normalizeH="0" baseline="0" noProof="0" dirty="0" smtClean="0">
                  <a:ln>
                    <a:noFill/>
                  </a:ln>
                  <a:solidFill>
                    <a:srgbClr val="31859B">
                      <a:lumMod val="75000"/>
                    </a:srgbClr>
                  </a:solidFill>
                  <a:effectLst/>
                  <a:uLnTx/>
                  <a:uFillTx/>
                </a:rPr>
                <a:t>Social Sciences</a:t>
              </a:r>
              <a:endParaRPr kumimoji="0" lang="en-US" sz="1200" b="1" i="0" u="none" strike="noStrike" kern="0" cap="none" spc="0" normalizeH="0" baseline="0" noProof="0" dirty="0">
                <a:ln>
                  <a:noFill/>
                </a:ln>
                <a:solidFill>
                  <a:srgbClr val="31859B">
                    <a:lumMod val="75000"/>
                  </a:srgbClr>
                </a:solidFill>
                <a:effectLst/>
                <a:uLnTx/>
                <a:uFillTx/>
              </a:endParaRPr>
            </a:p>
          </p:txBody>
        </p:sp>
      </p:grpSp>
      <p:grpSp>
        <p:nvGrpSpPr>
          <p:cNvPr id="116" name="Group 185"/>
          <p:cNvGrpSpPr>
            <a:grpSpLocks/>
          </p:cNvGrpSpPr>
          <p:nvPr/>
        </p:nvGrpSpPr>
        <p:grpSpPr bwMode="auto">
          <a:xfrm>
            <a:off x="4329645" y="6357423"/>
            <a:ext cx="1579567" cy="184150"/>
            <a:chOff x="3544" y="929"/>
            <a:chExt cx="995" cy="116"/>
          </a:xfrm>
        </p:grpSpPr>
        <p:sp>
          <p:nvSpPr>
            <p:cNvPr id="117" name="LegendRectangle2"/>
            <p:cNvSpPr>
              <a:spLocks noChangeArrowheads="1"/>
            </p:cNvSpPr>
            <p:nvPr/>
          </p:nvSpPr>
          <p:spPr bwMode="auto">
            <a:xfrm>
              <a:off x="3544" y="940"/>
              <a:ext cx="138" cy="103"/>
            </a:xfrm>
            <a:prstGeom prst="rect">
              <a:avLst/>
            </a:prstGeom>
            <a:solidFill>
              <a:srgbClr val="31859B"/>
            </a:solidFill>
            <a:ln w="9525">
              <a:noFill/>
              <a:miter lim="800000"/>
              <a:headEnd/>
              <a:tailEnd/>
            </a:ln>
          </p:spPr>
          <p:txBody>
            <a:bodyPr lIns="0" tIns="0" rIns="0" bIns="0"/>
            <a:lstStyle/>
            <a:p>
              <a:pPr marL="0" marR="0" lvl="0" indent="0" defTabSz="93345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endParaRPr>
            </a:p>
          </p:txBody>
        </p:sp>
        <p:sp>
          <p:nvSpPr>
            <p:cNvPr id="118" name="Legend2"/>
            <p:cNvSpPr>
              <a:spLocks noChangeArrowheads="1"/>
            </p:cNvSpPr>
            <p:nvPr/>
          </p:nvSpPr>
          <p:spPr bwMode="auto">
            <a:xfrm>
              <a:off x="3700" y="929"/>
              <a:ext cx="839" cy="116"/>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036635"/>
                </a:buClr>
                <a:buSzPct val="140000"/>
                <a:buFont typeface="Arial" pitchFamily="34" charset="0"/>
                <a:buNone/>
                <a:tabLst/>
                <a:defRPr/>
              </a:pPr>
              <a:r>
                <a:rPr kumimoji="0" lang="en-US" sz="1200" b="1" i="0" u="none" strike="noStrike" kern="0" cap="none" spc="0" normalizeH="0" baseline="0" noProof="0" dirty="0" smtClean="0">
                  <a:ln>
                    <a:noFill/>
                  </a:ln>
                  <a:solidFill>
                    <a:srgbClr val="31859B">
                      <a:lumMod val="75000"/>
                    </a:srgbClr>
                  </a:solidFill>
                  <a:effectLst/>
                  <a:uLnTx/>
                  <a:uFillTx/>
                </a:rPr>
                <a:t>Physical Sciences</a:t>
              </a:r>
              <a:endParaRPr kumimoji="0" lang="en-US" sz="1200" b="1" i="0" u="none" strike="noStrike" kern="0" cap="none" spc="0" normalizeH="0" baseline="0" noProof="0" dirty="0">
                <a:ln>
                  <a:noFill/>
                </a:ln>
                <a:solidFill>
                  <a:srgbClr val="31859B">
                    <a:lumMod val="75000"/>
                  </a:srgbClr>
                </a:solidFill>
                <a:effectLst/>
                <a:uLnTx/>
                <a:uFillTx/>
              </a:endParaRPr>
            </a:p>
          </p:txBody>
        </p:sp>
      </p:grpSp>
      <p:grpSp>
        <p:nvGrpSpPr>
          <p:cNvPr id="119" name="Group 185"/>
          <p:cNvGrpSpPr>
            <a:grpSpLocks/>
          </p:cNvGrpSpPr>
          <p:nvPr/>
        </p:nvGrpSpPr>
        <p:grpSpPr bwMode="auto">
          <a:xfrm>
            <a:off x="1546227" y="6350279"/>
            <a:ext cx="1225554" cy="184150"/>
            <a:chOff x="3547" y="929"/>
            <a:chExt cx="772" cy="116"/>
          </a:xfrm>
        </p:grpSpPr>
        <p:sp>
          <p:nvSpPr>
            <p:cNvPr id="120" name="LegendRectangle2"/>
            <p:cNvSpPr>
              <a:spLocks noChangeArrowheads="1"/>
            </p:cNvSpPr>
            <p:nvPr/>
          </p:nvSpPr>
          <p:spPr bwMode="auto">
            <a:xfrm>
              <a:off x="3547" y="940"/>
              <a:ext cx="138" cy="103"/>
            </a:xfrm>
            <a:prstGeom prst="rect">
              <a:avLst/>
            </a:prstGeom>
            <a:solidFill>
              <a:srgbClr val="FFFF00"/>
            </a:solidFill>
            <a:ln w="9525">
              <a:noFill/>
              <a:miter lim="800000"/>
              <a:headEnd/>
              <a:tailEnd/>
            </a:ln>
          </p:spPr>
          <p:txBody>
            <a:bodyPr lIns="0" tIns="0" rIns="0" bIns="0"/>
            <a:lstStyle/>
            <a:p>
              <a:pPr marL="0" marR="0" lvl="0" indent="0" defTabSz="93345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endParaRPr>
            </a:p>
          </p:txBody>
        </p:sp>
        <p:sp>
          <p:nvSpPr>
            <p:cNvPr id="121" name="Legend2"/>
            <p:cNvSpPr>
              <a:spLocks noChangeArrowheads="1"/>
            </p:cNvSpPr>
            <p:nvPr/>
          </p:nvSpPr>
          <p:spPr bwMode="auto">
            <a:xfrm>
              <a:off x="3700" y="929"/>
              <a:ext cx="619" cy="116"/>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036635"/>
                </a:buClr>
                <a:buSzPct val="140000"/>
                <a:buFont typeface="Arial" pitchFamily="34" charset="0"/>
                <a:buNone/>
                <a:tabLst/>
                <a:defRPr/>
              </a:pPr>
              <a:r>
                <a:rPr kumimoji="0" lang="en-US" sz="1200" b="1" i="0" u="none" strike="noStrike" kern="0" cap="none" spc="0" normalizeH="0" baseline="0" noProof="0" dirty="0" smtClean="0">
                  <a:ln>
                    <a:noFill/>
                  </a:ln>
                  <a:solidFill>
                    <a:srgbClr val="31859B">
                      <a:lumMod val="75000"/>
                    </a:srgbClr>
                  </a:solidFill>
                  <a:effectLst/>
                  <a:uLnTx/>
                  <a:uFillTx/>
                </a:rPr>
                <a:t>Life Sciences</a:t>
              </a:r>
              <a:endParaRPr kumimoji="0" lang="en-US" sz="1200" b="1" i="0" u="none" strike="noStrike" kern="0" cap="none" spc="0" normalizeH="0" baseline="0" noProof="0" dirty="0">
                <a:ln>
                  <a:noFill/>
                </a:ln>
                <a:solidFill>
                  <a:srgbClr val="31859B">
                    <a:lumMod val="75000"/>
                  </a:srgbClr>
                </a:solidFill>
                <a:effectLst/>
                <a:uLnTx/>
                <a:uFillTx/>
              </a:endParaRPr>
            </a:p>
          </p:txBody>
        </p:sp>
      </p:grpSp>
      <p:sp>
        <p:nvSpPr>
          <p:cNvPr id="122" name="Left Brace 121"/>
          <p:cNvSpPr/>
          <p:nvPr/>
        </p:nvSpPr>
        <p:spPr>
          <a:xfrm rot="5400000">
            <a:off x="1431927" y="3004326"/>
            <a:ext cx="228600" cy="717546"/>
          </a:xfrm>
          <a:prstGeom prst="leftBrace">
            <a:avLst>
              <a:gd name="adj1" fmla="val 8333"/>
              <a:gd name="adj2" fmla="val 51418"/>
            </a:avLst>
          </a:prstGeom>
          <a:noFill/>
          <a:ln w="19050" cap="flat" cmpd="sng" algn="ctr">
            <a:solidFill>
              <a:srgbClr val="31859B">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3" name="Left Brace 122"/>
          <p:cNvSpPr/>
          <p:nvPr/>
        </p:nvSpPr>
        <p:spPr>
          <a:xfrm rot="5400000">
            <a:off x="2338448" y="2765427"/>
            <a:ext cx="228600" cy="717546"/>
          </a:xfrm>
          <a:prstGeom prst="leftBrace">
            <a:avLst>
              <a:gd name="adj1" fmla="val 8333"/>
              <a:gd name="adj2" fmla="val 51418"/>
            </a:avLst>
          </a:prstGeom>
          <a:noFill/>
          <a:ln w="19050" cap="flat" cmpd="sng" algn="ctr">
            <a:solidFill>
              <a:srgbClr val="31859B">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4" name="Left Brace 123"/>
          <p:cNvSpPr/>
          <p:nvPr/>
        </p:nvSpPr>
        <p:spPr>
          <a:xfrm rot="5400000">
            <a:off x="3278188" y="2236373"/>
            <a:ext cx="228600" cy="717546"/>
          </a:xfrm>
          <a:prstGeom prst="leftBrace">
            <a:avLst>
              <a:gd name="adj1" fmla="val 8333"/>
              <a:gd name="adj2" fmla="val 51418"/>
            </a:avLst>
          </a:prstGeom>
          <a:noFill/>
          <a:ln w="19050" cap="flat" cmpd="sng" algn="ctr">
            <a:solidFill>
              <a:srgbClr val="31859B">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5" name="Left Brace 124"/>
          <p:cNvSpPr/>
          <p:nvPr/>
        </p:nvSpPr>
        <p:spPr>
          <a:xfrm rot="5400000">
            <a:off x="4215345" y="2045335"/>
            <a:ext cx="228600" cy="717546"/>
          </a:xfrm>
          <a:prstGeom prst="leftBrace">
            <a:avLst>
              <a:gd name="adj1" fmla="val 8333"/>
              <a:gd name="adj2" fmla="val 51418"/>
            </a:avLst>
          </a:prstGeom>
          <a:noFill/>
          <a:ln w="19050" cap="flat" cmpd="sng" algn="ctr">
            <a:solidFill>
              <a:srgbClr val="31859B">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6" name="Left Brace 125"/>
          <p:cNvSpPr/>
          <p:nvPr/>
        </p:nvSpPr>
        <p:spPr>
          <a:xfrm rot="5400000">
            <a:off x="5164841" y="1945255"/>
            <a:ext cx="228600" cy="717546"/>
          </a:xfrm>
          <a:prstGeom prst="leftBrace">
            <a:avLst>
              <a:gd name="adj1" fmla="val 8333"/>
              <a:gd name="adj2" fmla="val 51418"/>
            </a:avLst>
          </a:prstGeom>
          <a:noFill/>
          <a:ln w="19050" cap="flat" cmpd="sng" algn="ctr">
            <a:solidFill>
              <a:srgbClr val="31859B">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7" name="TextBox 126"/>
          <p:cNvSpPr txBox="1"/>
          <p:nvPr/>
        </p:nvSpPr>
        <p:spPr>
          <a:xfrm>
            <a:off x="1111254" y="2878723"/>
            <a:ext cx="92525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31859B">
                    <a:lumMod val="75000"/>
                  </a:srgbClr>
                </a:solidFill>
                <a:effectLst/>
                <a:uLnTx/>
                <a:uFillTx/>
              </a:rPr>
              <a:t>296,896</a:t>
            </a:r>
            <a:endParaRPr kumimoji="0" lang="en-US" sz="1600" b="1" i="0" u="none" strike="noStrike" kern="0" cap="none" spc="0" normalizeH="0" baseline="0" noProof="0" dirty="0">
              <a:ln>
                <a:noFill/>
              </a:ln>
              <a:solidFill>
                <a:srgbClr val="31859B">
                  <a:lumMod val="75000"/>
                </a:srgbClr>
              </a:solidFill>
              <a:effectLst/>
              <a:uLnTx/>
              <a:uFillTx/>
            </a:endParaRPr>
          </a:p>
        </p:txBody>
      </p:sp>
      <p:sp>
        <p:nvSpPr>
          <p:cNvPr id="128" name="TextBox 127"/>
          <p:cNvSpPr txBox="1"/>
          <p:nvPr/>
        </p:nvSpPr>
        <p:spPr>
          <a:xfrm>
            <a:off x="2026850" y="2709446"/>
            <a:ext cx="92525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31859B">
                    <a:lumMod val="75000"/>
                  </a:srgbClr>
                </a:solidFill>
                <a:effectLst/>
                <a:uLnTx/>
                <a:uFillTx/>
              </a:rPr>
              <a:t>334,580</a:t>
            </a:r>
            <a:endParaRPr kumimoji="0" lang="en-US" sz="1600" b="1" i="0" u="none" strike="noStrike" kern="0" cap="none" spc="0" normalizeH="0" baseline="0" noProof="0" dirty="0">
              <a:ln>
                <a:noFill/>
              </a:ln>
              <a:solidFill>
                <a:srgbClr val="31859B">
                  <a:lumMod val="75000"/>
                </a:srgbClr>
              </a:solidFill>
              <a:effectLst/>
              <a:uLnTx/>
              <a:uFillTx/>
            </a:endParaRPr>
          </a:p>
        </p:txBody>
      </p:sp>
      <p:sp>
        <p:nvSpPr>
          <p:cNvPr id="129" name="TextBox 128"/>
          <p:cNvSpPr txBox="1"/>
          <p:nvPr/>
        </p:nvSpPr>
        <p:spPr>
          <a:xfrm>
            <a:off x="2952104" y="2142292"/>
            <a:ext cx="92525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31859B">
                    <a:lumMod val="75000"/>
                  </a:srgbClr>
                </a:solidFill>
                <a:effectLst/>
                <a:uLnTx/>
                <a:uFillTx/>
              </a:rPr>
              <a:t>387,242</a:t>
            </a:r>
            <a:endParaRPr kumimoji="0" lang="en-US" sz="1600" b="1" i="0" u="none" strike="noStrike" kern="0" cap="none" spc="0" normalizeH="0" baseline="0" noProof="0" dirty="0">
              <a:ln>
                <a:noFill/>
              </a:ln>
              <a:solidFill>
                <a:srgbClr val="31859B">
                  <a:lumMod val="75000"/>
                </a:srgbClr>
              </a:solidFill>
              <a:effectLst/>
              <a:uLnTx/>
              <a:uFillTx/>
            </a:endParaRPr>
          </a:p>
        </p:txBody>
      </p:sp>
      <p:sp>
        <p:nvSpPr>
          <p:cNvPr id="130" name="TextBox 129"/>
          <p:cNvSpPr txBox="1"/>
          <p:nvPr/>
        </p:nvSpPr>
        <p:spPr>
          <a:xfrm>
            <a:off x="3891262" y="1965474"/>
            <a:ext cx="92525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31859B">
                    <a:lumMod val="75000"/>
                  </a:srgbClr>
                </a:solidFill>
                <a:effectLst/>
                <a:uLnTx/>
                <a:uFillTx/>
              </a:rPr>
              <a:t>404,266</a:t>
            </a:r>
            <a:endParaRPr kumimoji="0" lang="en-US" sz="1600" b="1" i="0" u="none" strike="noStrike" kern="0" cap="none" spc="0" normalizeH="0" baseline="0" noProof="0" dirty="0">
              <a:ln>
                <a:noFill/>
              </a:ln>
              <a:solidFill>
                <a:srgbClr val="31859B">
                  <a:lumMod val="75000"/>
                </a:srgbClr>
              </a:solidFill>
              <a:effectLst/>
              <a:uLnTx/>
              <a:uFillTx/>
            </a:endParaRPr>
          </a:p>
        </p:txBody>
      </p:sp>
      <p:sp>
        <p:nvSpPr>
          <p:cNvPr id="131" name="TextBox 130"/>
          <p:cNvSpPr txBox="1"/>
          <p:nvPr/>
        </p:nvSpPr>
        <p:spPr>
          <a:xfrm>
            <a:off x="4816515" y="1851174"/>
            <a:ext cx="92525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31859B">
                    <a:lumMod val="75000"/>
                  </a:srgbClr>
                </a:solidFill>
                <a:effectLst/>
                <a:uLnTx/>
                <a:uFillTx/>
              </a:rPr>
              <a:t>425,405</a:t>
            </a:r>
            <a:endParaRPr kumimoji="0" lang="en-US" sz="1600" b="1" i="0" u="none" strike="noStrike" kern="0" cap="none" spc="0" normalizeH="0" baseline="0" noProof="0" dirty="0">
              <a:ln>
                <a:noFill/>
              </a:ln>
              <a:solidFill>
                <a:srgbClr val="31859B">
                  <a:lumMod val="75000"/>
                </a:srgbClr>
              </a:solidFill>
              <a:effectLst/>
              <a:uLnTx/>
              <a:uFillTx/>
            </a:endParaRPr>
          </a:p>
        </p:txBody>
      </p:sp>
      <p:sp>
        <p:nvSpPr>
          <p:cNvPr id="132" name="Rectangle 131"/>
          <p:cNvSpPr/>
          <p:nvPr/>
        </p:nvSpPr>
        <p:spPr>
          <a:xfrm>
            <a:off x="-152400" y="990600"/>
            <a:ext cx="6216654"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36635"/>
              </a:buClr>
              <a:buSzPct val="140000"/>
              <a:buFont typeface="Arial" charset="0"/>
              <a:buNone/>
              <a:tabLst/>
              <a:defRPr/>
            </a:pPr>
            <a:r>
              <a:rPr kumimoji="0" lang="en-US" sz="1800" b="1" i="0" u="none" strike="noStrike" kern="0" cap="none" spc="0" normalizeH="0" baseline="0" noProof="0" dirty="0">
                <a:ln>
                  <a:noFill/>
                </a:ln>
                <a:solidFill>
                  <a:sysClr val="windowText" lastClr="000000"/>
                </a:solidFill>
                <a:effectLst/>
                <a:uLnTx/>
                <a:uFillTx/>
              </a:rPr>
              <a:t>D</a:t>
            </a:r>
            <a:r>
              <a:rPr kumimoji="0" lang="en-US" sz="1800" b="1" i="0" u="none" strike="noStrike" kern="0" cap="none" spc="0" normalizeH="0" baseline="0" noProof="0" dirty="0" smtClean="0">
                <a:ln>
                  <a:noFill/>
                </a:ln>
                <a:solidFill>
                  <a:sysClr val="windowText" lastClr="000000"/>
                </a:solidFill>
                <a:effectLst/>
                <a:uLnTx/>
                <a:uFillTx/>
              </a:rPr>
              <a:t>ocuments</a:t>
            </a:r>
            <a:r>
              <a:rPr kumimoji="0" lang="en-US" sz="1800" b="0" i="0" u="none" strike="noStrike" kern="0" cap="none" spc="0" normalizeH="0" baseline="0" noProof="0" dirty="0" smtClean="0">
                <a:ln>
                  <a:noFill/>
                </a:ln>
                <a:solidFill>
                  <a:sysClr val="windowText" lastClr="000000"/>
                </a:solidFill>
                <a:effectLst/>
                <a:uLnTx/>
                <a:uFillTx/>
              </a:rPr>
              <a:t> with Chinese country affiliation </a:t>
            </a:r>
            <a:r>
              <a:rPr kumimoji="0" lang="en-GB" sz="1800" b="0" i="0" u="none" strike="noStrike" kern="0" cap="none" spc="0" normalizeH="0" baseline="0" noProof="0" dirty="0" smtClean="0">
                <a:ln>
                  <a:noFill/>
                </a:ln>
                <a:solidFill>
                  <a:sysClr val="windowText" lastClr="000000"/>
                </a:solidFill>
                <a:effectLst/>
                <a:uLnTx/>
                <a:uFillTx/>
              </a:rPr>
              <a:t>2009–2013</a:t>
            </a: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Rounded Rectangle 132"/>
          <p:cNvSpPr/>
          <p:nvPr/>
        </p:nvSpPr>
        <p:spPr>
          <a:xfrm>
            <a:off x="6096000" y="1000462"/>
            <a:ext cx="2743200" cy="2047538"/>
          </a:xfrm>
          <a:prstGeom prst="roundRect">
            <a:avLst>
              <a:gd name="adj" fmla="val 3357"/>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alibri"/>
            </a:endParaRPr>
          </a:p>
        </p:txBody>
      </p:sp>
      <p:sp>
        <p:nvSpPr>
          <p:cNvPr id="134" name="Rectangle 133"/>
          <p:cNvSpPr/>
          <p:nvPr/>
        </p:nvSpPr>
        <p:spPr>
          <a:xfrm>
            <a:off x="6122691" y="1062097"/>
            <a:ext cx="2689818"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
                <a:srgbClr val="036635"/>
              </a:buClr>
              <a:buSzPct val="140000"/>
              <a:buFont typeface="Arial" charset="0"/>
              <a:buNone/>
              <a:tabLst/>
              <a:defRPr/>
            </a:pPr>
            <a:r>
              <a:rPr kumimoji="0" lang="en-US" sz="1600" b="0" i="0" u="none" strike="noStrike" kern="0" cap="none" spc="0" normalizeH="0" baseline="0" noProof="0" dirty="0" smtClean="0">
                <a:ln>
                  <a:noFill/>
                </a:ln>
                <a:solidFill>
                  <a:sysClr val="windowText" lastClr="000000"/>
                </a:solidFill>
                <a:effectLst/>
                <a:uLnTx/>
                <a:uFillTx/>
              </a:rPr>
              <a:t>576 active </a:t>
            </a:r>
            <a:r>
              <a:rPr kumimoji="0" lang="en-US" sz="1600" b="1" i="0" u="none" strike="noStrike" kern="0" cap="none" spc="0" normalizeH="0" baseline="0" noProof="0" dirty="0" smtClean="0">
                <a:ln>
                  <a:noFill/>
                </a:ln>
                <a:solidFill>
                  <a:sysClr val="windowText" lastClr="000000"/>
                </a:solidFill>
                <a:effectLst/>
                <a:uLnTx/>
                <a:uFillTx/>
              </a:rPr>
              <a:t>journals</a:t>
            </a:r>
            <a:r>
              <a:rPr kumimoji="0" lang="en-US" sz="1600" b="0" i="0" u="none" strike="noStrike" kern="0" cap="none" spc="0" normalizeH="0" baseline="0" noProof="0" dirty="0" smtClean="0">
                <a:ln>
                  <a:noFill/>
                </a:ln>
                <a:solidFill>
                  <a:sysClr val="windowText" lastClr="000000"/>
                </a:solidFill>
                <a:effectLst/>
                <a:uLnTx/>
                <a:uFillTx/>
              </a:rPr>
              <a:t> from </a:t>
            </a:r>
            <a:r>
              <a:rPr kumimoji="0" lang="en-US" sz="1600" b="1" i="0" u="none" strike="noStrike" kern="0" cap="none" spc="0" normalizeH="0" baseline="0" noProof="0" dirty="0" smtClean="0">
                <a:ln>
                  <a:noFill/>
                </a:ln>
                <a:solidFill>
                  <a:sysClr val="windowText" lastClr="000000"/>
                </a:solidFill>
                <a:effectLst/>
                <a:uLnTx/>
                <a:uFillTx/>
              </a:rPr>
              <a:t>China</a:t>
            </a:r>
            <a:r>
              <a:rPr kumimoji="0" lang="en-US" sz="1600" b="0" i="0" u="none" strike="noStrike" kern="0" cap="none" spc="0" normalizeH="0" baseline="0" noProof="0" dirty="0" smtClean="0">
                <a:ln>
                  <a:noFill/>
                </a:ln>
                <a:solidFill>
                  <a:sysClr val="windowText" lastClr="000000"/>
                </a:solidFill>
                <a:effectLst/>
                <a:uLnTx/>
                <a:uFillTx/>
              </a:rPr>
              <a:t> in Scopus.</a:t>
            </a:r>
          </a:p>
          <a:p>
            <a:pPr marL="0" marR="0" lvl="0" indent="0" defTabSz="914400" eaLnBrk="1" fontAlgn="auto" latinLnBrk="0" hangingPunct="1">
              <a:lnSpc>
                <a:spcPct val="100000"/>
              </a:lnSpc>
              <a:spcBef>
                <a:spcPts val="0"/>
              </a:spcBef>
              <a:spcAft>
                <a:spcPts val="0"/>
              </a:spcAft>
              <a:buClr>
                <a:srgbClr val="036635"/>
              </a:buClr>
              <a:buSzPct val="140000"/>
              <a:buFont typeface="Arial" charset="0"/>
              <a:buNone/>
              <a:tabLst/>
              <a:defRPr/>
            </a:pPr>
            <a:r>
              <a:rPr kumimoji="0" lang="en-US" sz="1600" b="0" i="0" u="none" strike="noStrike" kern="0" cap="none" spc="0" normalizeH="0" baseline="0" noProof="0" dirty="0" smtClean="0">
                <a:ln>
                  <a:noFill/>
                </a:ln>
                <a:solidFill>
                  <a:sysClr val="windowText" lastClr="000000"/>
                </a:solidFill>
                <a:effectLst/>
                <a:uLnTx/>
                <a:uFillTx/>
              </a:rPr>
              <a:t>388 in Physical Sciences</a:t>
            </a:r>
          </a:p>
          <a:p>
            <a:pPr marL="0" marR="0" lvl="0" indent="0" defTabSz="914400" eaLnBrk="1" fontAlgn="auto" latinLnBrk="0" hangingPunct="1">
              <a:lnSpc>
                <a:spcPct val="100000"/>
              </a:lnSpc>
              <a:spcBef>
                <a:spcPts val="0"/>
              </a:spcBef>
              <a:spcAft>
                <a:spcPts val="0"/>
              </a:spcAft>
              <a:buClr>
                <a:srgbClr val="036635"/>
              </a:buClr>
              <a:buSzPct val="140000"/>
              <a:buFont typeface="Arial" charset="0"/>
              <a:buNone/>
              <a:tabLst/>
              <a:defRPr/>
            </a:pPr>
            <a:r>
              <a:rPr kumimoji="0" lang="en-US" sz="1600" b="0" i="0" u="none" strike="noStrike" kern="0" cap="none" spc="0" normalizeH="0" baseline="0" noProof="0" dirty="0" smtClean="0">
                <a:ln>
                  <a:noFill/>
                </a:ln>
                <a:solidFill>
                  <a:sysClr val="windowText" lastClr="000000"/>
                </a:solidFill>
                <a:effectLst/>
                <a:uLnTx/>
                <a:uFillTx/>
              </a:rPr>
              <a:t>120 in Health Sciences</a:t>
            </a:r>
          </a:p>
          <a:p>
            <a:pPr marL="0" marR="0" lvl="0" indent="0" defTabSz="914400" eaLnBrk="1" fontAlgn="auto" latinLnBrk="0" hangingPunct="1">
              <a:lnSpc>
                <a:spcPct val="100000"/>
              </a:lnSpc>
              <a:spcBef>
                <a:spcPts val="0"/>
              </a:spcBef>
              <a:spcAft>
                <a:spcPts val="0"/>
              </a:spcAft>
              <a:buClr>
                <a:srgbClr val="036635"/>
              </a:buClr>
              <a:buSzPct val="140000"/>
              <a:buFont typeface="Arial" charset="0"/>
              <a:buNone/>
              <a:tabLst/>
              <a:defRPr/>
            </a:pPr>
            <a:r>
              <a:rPr kumimoji="0" lang="en-US" sz="1600" b="0" i="0" u="none" strike="noStrike" kern="0" cap="none" spc="0" normalizeH="0" baseline="0" noProof="0" dirty="0" smtClean="0">
                <a:ln>
                  <a:noFill/>
                </a:ln>
                <a:solidFill>
                  <a:sysClr val="windowText" lastClr="000000"/>
                </a:solidFill>
                <a:effectLst/>
                <a:uLnTx/>
                <a:uFillTx/>
              </a:rPr>
              <a:t>86 in Life Sciences</a:t>
            </a:r>
          </a:p>
          <a:p>
            <a:pPr marL="0" marR="0" lvl="0" indent="0" defTabSz="914400" eaLnBrk="1" fontAlgn="auto" latinLnBrk="0" hangingPunct="1">
              <a:lnSpc>
                <a:spcPct val="100000"/>
              </a:lnSpc>
              <a:spcBef>
                <a:spcPts val="0"/>
              </a:spcBef>
              <a:spcAft>
                <a:spcPts val="0"/>
              </a:spcAft>
              <a:buClr>
                <a:srgbClr val="036635"/>
              </a:buClr>
              <a:buSzPct val="140000"/>
              <a:buFont typeface="Arial" charset="0"/>
              <a:buNone/>
              <a:tabLst/>
              <a:defRPr/>
            </a:pPr>
            <a:r>
              <a:rPr kumimoji="0" lang="en-US" sz="1600" b="0" i="0" u="none" strike="noStrike" kern="0" cap="none" spc="0" normalizeH="0" baseline="0" noProof="0" dirty="0" smtClean="0">
                <a:ln>
                  <a:noFill/>
                </a:ln>
                <a:solidFill>
                  <a:sysClr val="windowText" lastClr="000000"/>
                </a:solidFill>
                <a:effectLst/>
                <a:uLnTx/>
                <a:uFillTx/>
              </a:rPr>
              <a:t>29 in Social Sciences </a:t>
            </a:r>
          </a:p>
          <a:p>
            <a:pPr marL="0" marR="0" lvl="0" indent="0" defTabSz="914400" eaLnBrk="1" fontAlgn="auto" latinLnBrk="0" hangingPunct="1">
              <a:lnSpc>
                <a:spcPct val="100000"/>
              </a:lnSpc>
              <a:spcBef>
                <a:spcPts val="0"/>
              </a:spcBef>
              <a:spcAft>
                <a:spcPts val="0"/>
              </a:spcAft>
              <a:buClr>
                <a:srgbClr val="036635"/>
              </a:buClr>
              <a:buSzPct val="140000"/>
              <a:buFont typeface="Arial" charset="0"/>
              <a:buNone/>
              <a:tabLst/>
              <a:defRPr/>
            </a:pPr>
            <a:r>
              <a:rPr kumimoji="0" lang="en-US" sz="1600" b="0" i="0" u="none" strike="noStrike" kern="0" cap="none" spc="0" normalizeH="0" baseline="0" noProof="0" dirty="0" smtClean="0">
                <a:ln>
                  <a:noFill/>
                </a:ln>
                <a:solidFill>
                  <a:sysClr val="windowText" lastClr="000000"/>
                </a:solidFill>
                <a:effectLst/>
                <a:uLnTx/>
                <a:uFillTx/>
              </a:rPr>
              <a:t>+ Chinese titles published by international publishers</a:t>
            </a:r>
            <a:endParaRPr kumimoji="0" lang="en-GB" sz="1600" b="0" i="0" u="none" strike="noStrike" kern="0" cap="none" spc="0" normalizeH="0" baseline="0" noProof="0" dirty="0">
              <a:ln>
                <a:noFill/>
              </a:ln>
              <a:solidFill>
                <a:sysClr val="windowText" lastClr="000000"/>
              </a:solidFill>
              <a:effectLst/>
              <a:uLnTx/>
              <a:uFillTx/>
            </a:endParaRPr>
          </a:p>
        </p:txBody>
      </p:sp>
      <p:sp>
        <p:nvSpPr>
          <p:cNvPr id="135" name="Rectangle 134"/>
          <p:cNvSpPr/>
          <p:nvPr/>
        </p:nvSpPr>
        <p:spPr>
          <a:xfrm>
            <a:off x="5924551" y="3200400"/>
            <a:ext cx="344805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rPr>
              <a:t>Proportion of </a:t>
            </a:r>
            <a:r>
              <a:rPr kumimoji="0" lang="en-US" sz="1500" b="1" i="0" u="none" strike="noStrike" kern="0" cap="none" spc="0" normalizeH="0" baseline="0" noProof="0" dirty="0" smtClean="0">
                <a:ln>
                  <a:noFill/>
                </a:ln>
                <a:solidFill>
                  <a:sysClr val="windowText" lastClr="000000"/>
                </a:solidFill>
                <a:effectLst/>
                <a:uLnTx/>
                <a:uFillTx/>
              </a:rPr>
              <a:t>languages </a:t>
            </a:r>
            <a:r>
              <a:rPr kumimoji="0" lang="en-US" sz="1500" b="0" i="0" u="none" strike="noStrike" kern="0" cap="none" spc="0" normalizeH="0" baseline="0" noProof="0" dirty="0" smtClean="0">
                <a:ln>
                  <a:noFill/>
                </a:ln>
                <a:solidFill>
                  <a:sysClr val="windowText" lastClr="000000"/>
                </a:solidFill>
                <a:effectLst/>
                <a:uLnTx/>
                <a:uFillTx/>
              </a:rPr>
              <a:t>of articles with Chinese country affiliation:</a:t>
            </a:r>
            <a:endParaRPr kumimoji="0" lang="en-US" sz="1500" b="0" i="0" u="none" strike="noStrike" kern="0" cap="none" spc="0" normalizeH="0" baseline="0" noProof="0" dirty="0">
              <a:ln>
                <a:noFill/>
              </a:ln>
              <a:solidFill>
                <a:sysClr val="windowText" lastClr="000000"/>
              </a:solidFill>
              <a:effectLst/>
              <a:uLnTx/>
              <a:uFillTx/>
            </a:endParaRPr>
          </a:p>
        </p:txBody>
      </p:sp>
      <p:graphicFrame>
        <p:nvGraphicFramePr>
          <p:cNvPr id="136" name="Chart 135"/>
          <p:cNvGraphicFramePr/>
          <p:nvPr>
            <p:extLst>
              <p:ext uri="{D42A27DB-BD31-4B8C-83A1-F6EECF244321}">
                <p14:modId xmlns:p14="http://schemas.microsoft.com/office/powerpoint/2010/main" val="4199476375"/>
              </p:ext>
            </p:extLst>
          </p:nvPr>
        </p:nvGraphicFramePr>
        <p:xfrm>
          <a:off x="6589641" y="4036811"/>
          <a:ext cx="2576078" cy="2935905"/>
        </p:xfrm>
        <a:graphic>
          <a:graphicData uri="http://schemas.openxmlformats.org/drawingml/2006/chart">
            <c:chart xmlns:c="http://schemas.openxmlformats.org/drawingml/2006/chart" xmlns:r="http://schemas.openxmlformats.org/officeDocument/2006/relationships" r:id="rId3"/>
          </a:graphicData>
        </a:graphic>
      </p:graphicFrame>
      <p:sp>
        <p:nvSpPr>
          <p:cNvPr id="137" name="TextBox 136"/>
          <p:cNvSpPr txBox="1"/>
          <p:nvPr/>
        </p:nvSpPr>
        <p:spPr>
          <a:xfrm>
            <a:off x="7908801" y="5371888"/>
            <a:ext cx="1018227" cy="646331"/>
          </a:xfrm>
          <a:prstGeom prst="rect">
            <a:avLst/>
          </a:prstGeom>
          <a:noFill/>
        </p:spPr>
        <p:txBody>
          <a:bodyPr wrap="none" rtlCol="0">
            <a:spAutoFit/>
          </a:bodyPr>
          <a:lstStyle/>
          <a:p>
            <a:pPr algn="ctr"/>
            <a:r>
              <a:rPr lang="en-US" b="1" dirty="0" smtClean="0">
                <a:solidFill>
                  <a:schemeClr val="accent1"/>
                </a:solidFill>
                <a:ea typeface="+mj-ea"/>
                <a:cs typeface="Arial" pitchFamily="34" charset="0"/>
              </a:rPr>
              <a:t>English</a:t>
            </a:r>
          </a:p>
          <a:p>
            <a:pPr algn="ctr"/>
            <a:r>
              <a:rPr lang="en-US" b="1" dirty="0" smtClean="0">
                <a:solidFill>
                  <a:schemeClr val="accent1"/>
                </a:solidFill>
                <a:ea typeface="+mj-ea"/>
                <a:cs typeface="Arial" pitchFamily="34" charset="0"/>
              </a:rPr>
              <a:t>71%</a:t>
            </a:r>
            <a:endParaRPr lang="en-US" b="1" dirty="0">
              <a:solidFill>
                <a:schemeClr val="accent1"/>
              </a:solidFill>
              <a:ea typeface="+mj-ea"/>
              <a:cs typeface="Arial" pitchFamily="34" charset="0"/>
            </a:endParaRPr>
          </a:p>
        </p:txBody>
      </p:sp>
      <p:sp>
        <p:nvSpPr>
          <p:cNvPr id="138" name="TextBox 137"/>
          <p:cNvSpPr txBox="1"/>
          <p:nvPr/>
        </p:nvSpPr>
        <p:spPr>
          <a:xfrm>
            <a:off x="5961830" y="4124035"/>
            <a:ext cx="1082348" cy="646331"/>
          </a:xfrm>
          <a:prstGeom prst="rect">
            <a:avLst/>
          </a:prstGeom>
          <a:noFill/>
        </p:spPr>
        <p:txBody>
          <a:bodyPr wrap="none" rtlCol="0">
            <a:spAutoFit/>
          </a:bodyPr>
          <a:lstStyle/>
          <a:p>
            <a:pPr algn="ctr"/>
            <a:r>
              <a:rPr lang="en-US" b="1" dirty="0" smtClean="0">
                <a:solidFill>
                  <a:schemeClr val="accent1"/>
                </a:solidFill>
                <a:ea typeface="+mj-ea"/>
                <a:cs typeface="Arial" pitchFamily="34" charset="0"/>
              </a:rPr>
              <a:t>Chinese</a:t>
            </a:r>
          </a:p>
          <a:p>
            <a:pPr algn="ctr"/>
            <a:r>
              <a:rPr lang="en-US" b="1" dirty="0" smtClean="0">
                <a:solidFill>
                  <a:schemeClr val="accent1"/>
                </a:solidFill>
                <a:ea typeface="+mj-ea"/>
                <a:cs typeface="Arial" pitchFamily="34" charset="0"/>
              </a:rPr>
              <a:t>29%</a:t>
            </a:r>
            <a:endParaRPr lang="en-US" b="1" dirty="0">
              <a:solidFill>
                <a:schemeClr val="accent1"/>
              </a:solidFill>
              <a:ea typeface="+mj-ea"/>
              <a:cs typeface="Arial" pitchFamily="34" charset="0"/>
            </a:endParaRPr>
          </a:p>
        </p:txBody>
      </p:sp>
      <p:cxnSp>
        <p:nvCxnSpPr>
          <p:cNvPr id="139" name="Straight Connector 138"/>
          <p:cNvCxnSpPr/>
          <p:nvPr/>
        </p:nvCxnSpPr>
        <p:spPr>
          <a:xfrm flipV="1">
            <a:off x="7838506" y="4050146"/>
            <a:ext cx="228600" cy="304800"/>
          </a:xfrm>
          <a:prstGeom prst="line">
            <a:avLst/>
          </a:prstGeom>
          <a:noFill/>
          <a:ln w="28575" cap="flat" cmpd="sng" algn="ctr">
            <a:solidFill>
              <a:srgbClr val="31859B">
                <a:shade val="95000"/>
                <a:satMod val="105000"/>
              </a:srgbClr>
            </a:solidFill>
            <a:prstDash val="solid"/>
          </a:ln>
          <a:effectLst/>
        </p:spPr>
      </p:cxnSp>
      <p:cxnSp>
        <p:nvCxnSpPr>
          <p:cNvPr id="140" name="Straight Connector 139"/>
          <p:cNvCxnSpPr/>
          <p:nvPr/>
        </p:nvCxnSpPr>
        <p:spPr>
          <a:xfrm flipH="1" flipV="1">
            <a:off x="6740236" y="4520984"/>
            <a:ext cx="228600" cy="152400"/>
          </a:xfrm>
          <a:prstGeom prst="line">
            <a:avLst/>
          </a:prstGeom>
          <a:noFill/>
          <a:ln w="28575" cap="flat" cmpd="sng" algn="ctr">
            <a:solidFill>
              <a:srgbClr val="31859B">
                <a:shade val="95000"/>
                <a:satMod val="105000"/>
              </a:srgbClr>
            </a:solidFill>
            <a:prstDash val="solid"/>
          </a:ln>
          <a:effectLst/>
        </p:spPr>
      </p:cxnSp>
      <p:sp>
        <p:nvSpPr>
          <p:cNvPr id="141" name="TextBox 140"/>
          <p:cNvSpPr txBox="1"/>
          <p:nvPr/>
        </p:nvSpPr>
        <p:spPr>
          <a:xfrm>
            <a:off x="7971345" y="3657600"/>
            <a:ext cx="800219" cy="646331"/>
          </a:xfrm>
          <a:prstGeom prst="rect">
            <a:avLst/>
          </a:prstGeom>
          <a:noFill/>
        </p:spPr>
        <p:txBody>
          <a:bodyPr wrap="none" rtlCol="0">
            <a:spAutoFit/>
          </a:bodyPr>
          <a:lstStyle/>
          <a:p>
            <a:pPr algn="ctr"/>
            <a:r>
              <a:rPr lang="en-US" b="1" dirty="0" smtClean="0">
                <a:solidFill>
                  <a:schemeClr val="accent1"/>
                </a:solidFill>
                <a:ea typeface="+mj-ea"/>
                <a:cs typeface="Arial" pitchFamily="34" charset="0"/>
              </a:rPr>
              <a:t>Other</a:t>
            </a:r>
          </a:p>
          <a:p>
            <a:pPr algn="ctr"/>
            <a:r>
              <a:rPr lang="en-US" b="1" dirty="0" smtClean="0">
                <a:solidFill>
                  <a:schemeClr val="accent1"/>
                </a:solidFill>
                <a:ea typeface="+mj-ea"/>
                <a:cs typeface="Arial" pitchFamily="34" charset="0"/>
              </a:rPr>
              <a:t>&lt;1%</a:t>
            </a:r>
            <a:endParaRPr lang="en-US" b="1" dirty="0">
              <a:solidFill>
                <a:schemeClr val="accent1"/>
              </a:solidFill>
              <a:ea typeface="+mj-ea"/>
              <a:cs typeface="Arial" pitchFamily="34" charset="0"/>
            </a:endParaRPr>
          </a:p>
        </p:txBody>
      </p:sp>
      <p:sp>
        <p:nvSpPr>
          <p:cNvPr id="2050" name="Title 2049"/>
          <p:cNvSpPr>
            <a:spLocks noGrp="1"/>
          </p:cNvSpPr>
          <p:nvPr>
            <p:ph type="title"/>
          </p:nvPr>
        </p:nvSpPr>
        <p:spPr>
          <a:xfrm>
            <a:off x="239088" y="438388"/>
            <a:ext cx="8229600" cy="562074"/>
          </a:xfrm>
        </p:spPr>
        <p:txBody>
          <a:bodyPr>
            <a:noAutofit/>
          </a:bodyPr>
          <a:lstStyle/>
          <a:p>
            <a:r>
              <a:rPr lang="en-US" altLang="zh-CN" dirty="0" smtClean="0"/>
              <a:t/>
            </a:r>
            <a:br>
              <a:rPr lang="en-US" altLang="zh-CN" dirty="0" smtClean="0"/>
            </a:br>
            <a:r>
              <a:rPr lang="en-GB" dirty="0"/>
              <a:t>Breadth of coverage in </a:t>
            </a:r>
            <a:r>
              <a:rPr lang="en-GB" dirty="0" smtClean="0"/>
              <a:t>China</a:t>
            </a:r>
            <a:br>
              <a:rPr lang="en-GB" dirty="0" smtClean="0"/>
            </a:br>
            <a:r>
              <a:rPr lang="zh-CN" altLang="en-US" dirty="0"/>
              <a:t>覆盖中国内容的广度</a:t>
            </a:r>
            <a:endParaRPr lang="en-US" dirty="0"/>
          </a:p>
        </p:txBody>
      </p:sp>
      <p:sp>
        <p:nvSpPr>
          <p:cNvPr id="2052" name="TextBox 2051"/>
          <p:cNvSpPr txBox="1"/>
          <p:nvPr/>
        </p:nvSpPr>
        <p:spPr>
          <a:xfrm>
            <a:off x="88600" y="6539196"/>
            <a:ext cx="3662661" cy="246221"/>
          </a:xfrm>
          <a:prstGeom prst="rect">
            <a:avLst/>
          </a:prstGeom>
          <a:noFill/>
        </p:spPr>
        <p:txBody>
          <a:bodyPr wrap="square" rtlCol="0">
            <a:spAutoFit/>
          </a:bodyPr>
          <a:lstStyle/>
          <a:p>
            <a:r>
              <a:rPr lang="en-US" sz="1000" b="1" dirty="0" smtClean="0"/>
              <a:t>Source: </a:t>
            </a:r>
            <a:r>
              <a:rPr lang="en-US" sz="1000" dirty="0" smtClean="0"/>
              <a:t>Scopus data 29 </a:t>
            </a:r>
            <a:r>
              <a:rPr lang="en-US" sz="1000" dirty="0"/>
              <a:t>A</a:t>
            </a:r>
            <a:r>
              <a:rPr lang="en-US" sz="1000" dirty="0" smtClean="0"/>
              <a:t>pril 2014</a:t>
            </a:r>
            <a:endParaRPr lang="en-US" sz="1000" dirty="0"/>
          </a:p>
        </p:txBody>
      </p:sp>
    </p:spTree>
    <p:extLst>
      <p:ext uri="{BB962C8B-B14F-4D97-AF65-F5344CB8AC3E}">
        <p14:creationId xmlns:p14="http://schemas.microsoft.com/office/powerpoint/2010/main" val="1593837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Broader coverage does not mean lower standards</a:t>
            </a:r>
            <a:br>
              <a:rPr lang="en-US" dirty="0" smtClean="0"/>
            </a:br>
            <a:r>
              <a:rPr lang="zh-CN" altLang="en-US" dirty="0"/>
              <a:t>内容的广度并</a:t>
            </a:r>
            <a:r>
              <a:rPr lang="zh-CN" altLang="en-US" dirty="0" smtClean="0"/>
              <a:t>不意</a:t>
            </a:r>
            <a:r>
              <a:rPr lang="zh-CN" altLang="en-US" dirty="0"/>
              <a:t>味</a:t>
            </a:r>
            <a:r>
              <a:rPr lang="zh-CN" altLang="en-US" dirty="0" smtClean="0"/>
              <a:t>着要降</a:t>
            </a:r>
            <a:r>
              <a:rPr lang="zh-CN" altLang="en-US" dirty="0"/>
              <a:t>低标准</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1558997"/>
            <a:ext cx="5294599" cy="292987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64869488"/>
              </p:ext>
            </p:extLst>
          </p:nvPr>
        </p:nvGraphicFramePr>
        <p:xfrm>
          <a:off x="564778" y="4801794"/>
          <a:ext cx="7010400" cy="1285240"/>
        </p:xfrm>
        <a:graphic>
          <a:graphicData uri="http://schemas.openxmlformats.org/drawingml/2006/table">
            <a:tbl>
              <a:tblPr firstRow="1" bandRow="1"/>
              <a:tblGrid>
                <a:gridCol w="7010400"/>
              </a:tblGrid>
              <a:tr h="370840">
                <a:tc>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r>
                        <a:rPr lang="en-US" altLang="zh-CN" sz="1800" baseline="0" dirty="0" smtClean="0">
                          <a:latin typeface="Arial" panose="020B0604020202020204" pitchFamily="34" charset="0"/>
                          <a:cs typeface="Arial" panose="020B0604020202020204" pitchFamily="34" charset="0"/>
                        </a:rPr>
                        <a:t>Scopus</a:t>
                      </a:r>
                      <a:r>
                        <a:rPr lang="zh-CN" altLang="en-US" sz="1800" baseline="0" dirty="0" smtClean="0">
                          <a:latin typeface="Arial" panose="020B0604020202020204" pitchFamily="34" charset="0"/>
                          <a:cs typeface="Arial" panose="020B0604020202020204" pitchFamily="34" charset="0"/>
                        </a:rPr>
                        <a:t>通过第三方权威机构来进行收录内容甄选，可以做到</a:t>
                      </a:r>
                      <a:r>
                        <a:rPr lang="en-US" sz="1800" baseline="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398"/>
                    </a:solidFill>
                  </a:tcPr>
                </a:tc>
              </a:tr>
              <a:tr h="370840">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285750" indent="-285750">
                        <a:buFont typeface="Arial" panose="020B0604020202020204" pitchFamily="34" charset="0"/>
                        <a:buChar char="•"/>
                      </a:pPr>
                      <a:r>
                        <a:rPr lang="zh-CN" altLang="en-US" sz="1800" dirty="0" smtClean="0">
                          <a:latin typeface="Arial" panose="020B0604020202020204" pitchFamily="34" charset="0"/>
                          <a:cs typeface="Arial" panose="020B0604020202020204" pitchFamily="34" charset="0"/>
                        </a:rPr>
                        <a:t>可以让用户获取更为准确和有用的搜索结果</a:t>
                      </a:r>
                      <a:endParaRPr lang="en-US"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sz="1800" baseline="0" dirty="0" smtClean="0">
                          <a:latin typeface="Arial" panose="020B0604020202020204" pitchFamily="34" charset="0"/>
                          <a:cs typeface="Arial" panose="020B0604020202020204" pitchFamily="34" charset="0"/>
                        </a:rPr>
                        <a:t>严格的收录标准保证</a:t>
                      </a:r>
                      <a:r>
                        <a:rPr lang="en-US" altLang="zh-CN" sz="1800" baseline="0" dirty="0" smtClean="0">
                          <a:latin typeface="Arial" panose="020B0604020202020204" pitchFamily="34" charset="0"/>
                          <a:cs typeface="Arial" panose="020B0604020202020204" pitchFamily="34" charset="0"/>
                        </a:rPr>
                        <a:t>Scopus</a:t>
                      </a:r>
                      <a:r>
                        <a:rPr lang="zh-CN" altLang="en-US" sz="1800" baseline="0" dirty="0" smtClean="0">
                          <a:latin typeface="Arial" panose="020B0604020202020204" pitchFamily="34" charset="0"/>
                          <a:cs typeface="Arial" panose="020B0604020202020204" pitchFamily="34" charset="0"/>
                        </a:rPr>
                        <a:t>内容的权威和高影响力</a:t>
                      </a:r>
                      <a:endParaRPr lang="en-US" sz="18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sz="1800" baseline="0" dirty="0" smtClean="0">
                          <a:latin typeface="Arial" panose="020B0604020202020204" pitchFamily="34" charset="0"/>
                          <a:cs typeface="Arial" panose="020B0604020202020204" pitchFamily="34" charset="0"/>
                        </a:rPr>
                        <a:t>完善的同行评议机制保证</a:t>
                      </a:r>
                      <a:r>
                        <a:rPr lang="en-US" altLang="zh-CN" sz="1800" baseline="0" dirty="0" smtClean="0">
                          <a:latin typeface="Arial" panose="020B0604020202020204" pitchFamily="34" charset="0"/>
                          <a:cs typeface="Arial" panose="020B0604020202020204" pitchFamily="34" charset="0"/>
                        </a:rPr>
                        <a:t>Scopus</a:t>
                      </a:r>
                      <a:r>
                        <a:rPr lang="zh-CN" altLang="en-US" sz="1800" baseline="0" dirty="0" smtClean="0">
                          <a:latin typeface="Arial" panose="020B0604020202020204" pitchFamily="34" charset="0"/>
                          <a:cs typeface="Arial" panose="020B0604020202020204" pitchFamily="34" charset="0"/>
                        </a:rPr>
                        <a:t>内容收录的真实可靠</a:t>
                      </a:r>
                      <a:endParaRPr lang="en-US" sz="1800" baseline="0" dirty="0" smtClean="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3565A">
                        <a:lumMod val="20000"/>
                        <a:lumOff val="80000"/>
                      </a:srgbClr>
                    </a:solidFill>
                  </a:tcPr>
                </a:tc>
              </a:tr>
            </a:tbl>
          </a:graphicData>
        </a:graphic>
      </p:graphicFrame>
      <p:sp>
        <p:nvSpPr>
          <p:cNvPr id="8" name="TextBox 17"/>
          <p:cNvSpPr txBox="1">
            <a:spLocks noChangeArrowheads="1"/>
          </p:cNvSpPr>
          <p:nvPr/>
        </p:nvSpPr>
        <p:spPr bwMode="auto">
          <a:xfrm>
            <a:off x="6042210" y="2033842"/>
            <a:ext cx="2667000" cy="1754326"/>
          </a:xfrm>
          <a:prstGeom prst="rect">
            <a:avLst/>
          </a:prstGeom>
          <a:noFill/>
          <a:ln w="9525">
            <a:noFill/>
            <a:miter lim="800000"/>
            <a:headEnd/>
            <a:tailEnd/>
          </a:ln>
        </p:spPr>
        <p:txBody>
          <a:bodyPr wrap="square">
            <a:spAutoFit/>
          </a:bodyPr>
          <a:lstStyle/>
          <a:p>
            <a:r>
              <a:rPr lang="en-US" altLang="zh-CN" dirty="0" smtClean="0">
                <a:latin typeface="微软雅黑" panose="020B0503020204020204" pitchFamily="34" charset="-122"/>
                <a:ea typeface="微软雅黑" panose="020B0503020204020204" pitchFamily="34" charset="-122"/>
                <a:cs typeface="Arial" panose="020B0604020202020204" pitchFamily="34" charset="0"/>
              </a:rPr>
              <a:t>Scopus</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收录期刊的挑选工作由国际第三方权威独立机构‘内容甄选委员会’</a:t>
            </a:r>
            <a:r>
              <a:rPr lang="en-GB" dirty="0" smtClean="0">
                <a:latin typeface="微软雅黑" panose="020B0503020204020204" pitchFamily="34" charset="-122"/>
                <a:ea typeface="微软雅黑" panose="020B0503020204020204" pitchFamily="34" charset="-122"/>
                <a:cs typeface="Arial" panose="020B0604020202020204" pitchFamily="34" charset="0"/>
              </a:rPr>
              <a:t> Content </a:t>
            </a:r>
            <a:r>
              <a:rPr lang="en-GB" dirty="0">
                <a:latin typeface="微软雅黑" panose="020B0503020204020204" pitchFamily="34" charset="-122"/>
                <a:ea typeface="微软雅黑" panose="020B0503020204020204" pitchFamily="34" charset="-122"/>
                <a:cs typeface="Arial" panose="020B0604020202020204" pitchFamily="34" charset="0"/>
              </a:rPr>
              <a:t>Selection &amp; Advisory Board (CSAB)</a:t>
            </a:r>
            <a:endParaRPr lang="en-US"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290033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66"/>
          <p:cNvGraphicFramePr>
            <a:graphicFrameLocks noGrp="1"/>
          </p:cNvGraphicFramePr>
          <p:nvPr>
            <p:extLst>
              <p:ext uri="{D42A27DB-BD31-4B8C-83A1-F6EECF244321}">
                <p14:modId xmlns:p14="http://schemas.microsoft.com/office/powerpoint/2010/main" val="1317961145"/>
              </p:ext>
            </p:extLst>
          </p:nvPr>
        </p:nvGraphicFramePr>
        <p:xfrm>
          <a:off x="3173413" y="2119051"/>
          <a:ext cx="5761037" cy="3884570"/>
        </p:xfrm>
        <a:graphic>
          <a:graphicData uri="http://schemas.openxmlformats.org/drawingml/2006/table">
            <a:tbl>
              <a:tblPr/>
              <a:tblGrid>
                <a:gridCol w="1523304"/>
                <a:gridCol w="4237733"/>
              </a:tblGrid>
              <a:tr h="1148337">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Journal</a:t>
                      </a:r>
                      <a:br>
                        <a:rPr kumimoji="0" lang="en-GB" sz="1400" b="1" i="0" u="none" strike="noStrike" cap="none" normalizeH="0" baseline="0" dirty="0" smtClean="0">
                          <a:ln>
                            <a:noFill/>
                          </a:ln>
                          <a:solidFill>
                            <a:schemeClr val="bg1"/>
                          </a:solidFill>
                          <a:effectLst/>
                          <a:latin typeface="Arial" charset="0"/>
                          <a:cs typeface="Times New Roman" pitchFamily="18" charset="0"/>
                        </a:rPr>
                      </a:br>
                      <a:r>
                        <a:rPr kumimoji="0" lang="en-GB" sz="1400" b="1" i="0" u="none" strike="noStrike" cap="none" normalizeH="0" baseline="0" dirty="0" smtClean="0">
                          <a:ln>
                            <a:noFill/>
                          </a:ln>
                          <a:solidFill>
                            <a:schemeClr val="bg1"/>
                          </a:solidFill>
                          <a:effectLst/>
                          <a:latin typeface="Arial" charset="0"/>
                          <a:cs typeface="Times New Roman" pitchFamily="18" charset="0"/>
                        </a:rPr>
                        <a:t>policy</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Convincing editorial concept/policy</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Level of peer-review</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Diversity in geographic distribution of editors</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Diversity in geographic distribution of authors</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109344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Quality of</a:t>
                      </a:r>
                      <a:br>
                        <a:rPr kumimoji="0" lang="en-GB" sz="1400" b="1" i="0" u="none" strike="noStrike" cap="none" normalizeH="0" baseline="0" dirty="0" smtClean="0">
                          <a:ln>
                            <a:noFill/>
                          </a:ln>
                          <a:solidFill>
                            <a:schemeClr val="bg1"/>
                          </a:solidFill>
                          <a:effectLst/>
                          <a:latin typeface="Arial" charset="0"/>
                          <a:cs typeface="Times New Roman" pitchFamily="18" charset="0"/>
                        </a:rPr>
                      </a:br>
                      <a:r>
                        <a:rPr kumimoji="0" lang="en-GB" sz="1400" b="1" i="0" u="none" strike="noStrike" cap="none" normalizeH="0" baseline="0" dirty="0" smtClean="0">
                          <a:ln>
                            <a:noFill/>
                          </a:ln>
                          <a:solidFill>
                            <a:schemeClr val="bg1"/>
                          </a:solidFill>
                          <a:effectLst/>
                          <a:latin typeface="Arial" charset="0"/>
                          <a:cs typeface="Times New Roman" pitchFamily="18" charset="0"/>
                        </a:rPr>
                        <a:t>content</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GB" sz="1400" b="0" i="0" u="none" strike="noStrike" cap="none" normalizeH="0" baseline="0" dirty="0" smtClean="0">
                          <a:ln>
                            <a:noFill/>
                          </a:ln>
                          <a:solidFill>
                            <a:srgbClr val="404040"/>
                          </a:solidFill>
                          <a:effectLst/>
                          <a:latin typeface="Arial" charset="0"/>
                          <a:cs typeface="Times New Roman" pitchFamily="18" charset="0"/>
                        </a:rPr>
                        <a:t>Academic contribution to the field</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Clarity of abstracts</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Quality and conformity with stated aims &amp; scope</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Readability of articles</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547502">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Journal standing</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GB" sz="1400" b="0" i="0" u="none" strike="noStrike" cap="none" normalizeH="0" baseline="0" dirty="0" smtClean="0">
                          <a:ln>
                            <a:noFill/>
                          </a:ln>
                          <a:solidFill>
                            <a:srgbClr val="404040"/>
                          </a:solidFill>
                          <a:effectLst/>
                          <a:latin typeface="Arial" charset="0"/>
                          <a:cs typeface="Times New Roman" pitchFamily="18" charset="0"/>
                        </a:rPr>
                        <a:t>Citedness of journal articles in Scopus</a:t>
                      </a:r>
                    </a:p>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Editor standing</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274812">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Regularity</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GB" sz="1400" b="0" i="0" u="none" strike="noStrike" cap="none" normalizeH="0" baseline="0" dirty="0" smtClean="0">
                          <a:ln>
                            <a:noFill/>
                          </a:ln>
                          <a:solidFill>
                            <a:srgbClr val="404040"/>
                          </a:solidFill>
                          <a:effectLst/>
                          <a:latin typeface="Arial" charset="0"/>
                          <a:cs typeface="Times New Roman" pitchFamily="18" charset="0"/>
                        </a:rPr>
                        <a:t>No delay in publication schedule</a:t>
                      </a:r>
                      <a:endParaRPr kumimoji="0" lang="en-US" sz="1400" b="0" i="0" u="none" strike="noStrike" cap="none" normalizeH="0" baseline="0" dirty="0" smtClean="0">
                        <a:ln>
                          <a:noFill/>
                        </a:ln>
                        <a:solidFill>
                          <a:srgbClr val="404040"/>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820474">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Online availability</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GB" sz="1400" b="0" i="0" u="none" strike="noStrike" cap="none" normalizeH="0" baseline="0" dirty="0" smtClean="0">
                          <a:ln>
                            <a:noFill/>
                          </a:ln>
                          <a:solidFill>
                            <a:srgbClr val="404040"/>
                          </a:solidFill>
                          <a:effectLst/>
                          <a:latin typeface="Arial" charset="0"/>
                          <a:cs typeface="Times New Roman" pitchFamily="18" charset="0"/>
                        </a:rPr>
                        <a:t>Content available online</a:t>
                      </a:r>
                    </a:p>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English-language journal home page</a:t>
                      </a:r>
                    </a:p>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US" sz="1400" b="0" i="0" u="none" strike="noStrike" cap="none" normalizeH="0" baseline="0" dirty="0" smtClean="0">
                          <a:ln>
                            <a:noFill/>
                          </a:ln>
                          <a:solidFill>
                            <a:srgbClr val="404040"/>
                          </a:solidFill>
                          <a:effectLst/>
                          <a:latin typeface="Arial" charset="0"/>
                          <a:cs typeface="Times New Roman" pitchFamily="18" charset="0"/>
                        </a:rPr>
                        <a:t>Quality of home page</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bl>
          </a:graphicData>
        </a:graphic>
      </p:graphicFrame>
      <p:sp>
        <p:nvSpPr>
          <p:cNvPr id="5" name="Rectangle 213"/>
          <p:cNvSpPr>
            <a:spLocks noChangeArrowheads="1"/>
          </p:cNvSpPr>
          <p:nvPr/>
        </p:nvSpPr>
        <p:spPr bwMode="auto">
          <a:xfrm>
            <a:off x="141288" y="3405698"/>
            <a:ext cx="2825750" cy="655638"/>
          </a:xfrm>
          <a:prstGeom prst="rect">
            <a:avLst/>
          </a:prstGeom>
          <a:solidFill>
            <a:schemeClr val="accent1">
              <a:lumMod val="50000"/>
            </a:schemeClr>
          </a:solidFill>
          <a:ln w="9525">
            <a:noFill/>
            <a:miter lim="800000"/>
            <a:headEnd/>
            <a:tailEnd/>
          </a:ln>
        </p:spPr>
        <p:txBody>
          <a:bodyPr wrap="none" anchor="ctr"/>
          <a:lstStyle/>
          <a:p>
            <a:pPr eaLnBrk="0" hangingPunct="0">
              <a:spcBef>
                <a:spcPct val="20000"/>
              </a:spcBef>
              <a:buClr>
                <a:srgbClr val="036635"/>
              </a:buClr>
              <a:buSzPct val="140000"/>
              <a:buFont typeface="Arial" charset="0"/>
              <a:buNone/>
            </a:pPr>
            <a:r>
              <a:rPr lang="en-US" sz="1600" b="1" dirty="0">
                <a:solidFill>
                  <a:schemeClr val="bg1"/>
                </a:solidFill>
              </a:rPr>
              <a:t>Minimum criteria</a:t>
            </a:r>
            <a:r>
              <a:rPr lang="zh-CN" altLang="en-US" sz="1600" b="1" dirty="0">
                <a:solidFill>
                  <a:schemeClr val="bg1"/>
                </a:solidFill>
              </a:rPr>
              <a:t> </a:t>
            </a:r>
            <a:endParaRPr lang="en-US" altLang="zh-CN" sz="1600" b="1" dirty="0" smtClean="0">
              <a:solidFill>
                <a:schemeClr val="bg1"/>
              </a:solidFill>
            </a:endParaRPr>
          </a:p>
          <a:p>
            <a:pPr eaLnBrk="0" hangingPunct="0">
              <a:spcBef>
                <a:spcPct val="20000"/>
              </a:spcBef>
              <a:buClr>
                <a:srgbClr val="036635"/>
              </a:buClr>
              <a:buSzPct val="140000"/>
              <a:buFont typeface="Arial" charset="0"/>
              <a:buNone/>
            </a:pPr>
            <a:r>
              <a:rPr lang="zh-CN" altLang="en-US" sz="1600" dirty="0" smtClean="0">
                <a:solidFill>
                  <a:schemeClr val="bg1"/>
                </a:solidFill>
              </a:rPr>
              <a:t>最</a:t>
            </a:r>
            <a:r>
              <a:rPr lang="zh-CN" altLang="en-US" sz="1600" dirty="0">
                <a:solidFill>
                  <a:schemeClr val="bg1"/>
                </a:solidFill>
              </a:rPr>
              <a:t>低限度标准</a:t>
            </a:r>
            <a:endParaRPr lang="en-US" sz="1600" dirty="0">
              <a:solidFill>
                <a:schemeClr val="bg1"/>
              </a:solidFill>
            </a:endParaRPr>
          </a:p>
        </p:txBody>
      </p:sp>
      <p:sp>
        <p:nvSpPr>
          <p:cNvPr id="37916" name="Rectangle 214"/>
          <p:cNvSpPr>
            <a:spLocks noChangeArrowheads="1"/>
          </p:cNvSpPr>
          <p:nvPr/>
        </p:nvSpPr>
        <p:spPr bwMode="auto">
          <a:xfrm>
            <a:off x="146051" y="4061336"/>
            <a:ext cx="2820987" cy="1928812"/>
          </a:xfrm>
          <a:prstGeom prst="rect">
            <a:avLst/>
          </a:prstGeom>
          <a:noFill/>
          <a:ln w="9525">
            <a:solidFill>
              <a:srgbClr val="036635"/>
            </a:solidFill>
            <a:miter lim="800000"/>
            <a:headEnd/>
            <a:tailEnd/>
          </a:ln>
        </p:spPr>
        <p:txBody>
          <a:bodyPr wrap="none" anchor="ctr"/>
          <a:lstStyle/>
          <a:p>
            <a:endParaRPr lang="en-US"/>
          </a:p>
        </p:txBody>
      </p:sp>
      <p:sp>
        <p:nvSpPr>
          <p:cNvPr id="37918" name="Text Placeholder 2"/>
          <p:cNvSpPr>
            <a:spLocks/>
          </p:cNvSpPr>
          <p:nvPr/>
        </p:nvSpPr>
        <p:spPr bwMode="auto">
          <a:xfrm>
            <a:off x="206375" y="4088702"/>
            <a:ext cx="2787650" cy="1938992"/>
          </a:xfrm>
          <a:prstGeom prst="rect">
            <a:avLst/>
          </a:prstGeom>
          <a:noFill/>
          <a:ln w="9525">
            <a:noFill/>
            <a:miter lim="800000"/>
            <a:headEnd/>
            <a:tailEnd/>
          </a:ln>
        </p:spPr>
        <p:txBody>
          <a:bodyPr lIns="0" tIns="0" rIns="0" bIns="0">
            <a:spAutoFit/>
          </a:bodyPr>
          <a:lstStyle/>
          <a:p>
            <a:pPr marL="228600" indent="-228600" eaLnBrk="0" hangingPunct="0">
              <a:spcBef>
                <a:spcPct val="50000"/>
              </a:spcBef>
              <a:buClr>
                <a:srgbClr val="036635"/>
              </a:buClr>
              <a:buSzPct val="140000"/>
              <a:buFont typeface="Arial" charset="0"/>
              <a:buChar char="•"/>
            </a:pPr>
            <a:r>
              <a:rPr lang="en-US" sz="1400" dirty="0" smtClean="0">
                <a:solidFill>
                  <a:srgbClr val="262626"/>
                </a:solidFill>
              </a:rPr>
              <a:t>Peer-review</a:t>
            </a:r>
            <a:r>
              <a:rPr lang="zh-CN" altLang="en-US" sz="1400" dirty="0">
                <a:solidFill>
                  <a:srgbClr val="262626"/>
                </a:solidFill>
              </a:rPr>
              <a:t>  </a:t>
            </a:r>
            <a:r>
              <a:rPr lang="zh-CN" altLang="en-US" sz="1400" dirty="0" smtClean="0">
                <a:solidFill>
                  <a:srgbClr val="262626"/>
                </a:solidFill>
              </a:rPr>
              <a:t>同行评议</a:t>
            </a:r>
            <a:endParaRPr lang="en-US" sz="1400" dirty="0">
              <a:solidFill>
                <a:srgbClr val="262626"/>
              </a:solidFill>
            </a:endParaRPr>
          </a:p>
          <a:p>
            <a:pPr marL="228600" indent="-228600" eaLnBrk="0" hangingPunct="0">
              <a:spcBef>
                <a:spcPct val="50000"/>
              </a:spcBef>
              <a:buClr>
                <a:srgbClr val="036635"/>
              </a:buClr>
              <a:buSzPct val="140000"/>
              <a:buFont typeface="Arial" charset="0"/>
              <a:buChar char="•"/>
            </a:pPr>
            <a:r>
              <a:rPr lang="en-US" sz="1400" dirty="0">
                <a:solidFill>
                  <a:srgbClr val="262626"/>
                </a:solidFill>
              </a:rPr>
              <a:t>English </a:t>
            </a:r>
            <a:r>
              <a:rPr lang="en-US" sz="1400" dirty="0" smtClean="0">
                <a:solidFill>
                  <a:srgbClr val="262626"/>
                </a:solidFill>
              </a:rPr>
              <a:t>abstracts</a:t>
            </a:r>
            <a:r>
              <a:rPr lang="zh-CN" altLang="en-US" sz="1400" dirty="0" smtClean="0">
                <a:solidFill>
                  <a:srgbClr val="262626"/>
                </a:solidFill>
              </a:rPr>
              <a:t> </a:t>
            </a:r>
            <a:r>
              <a:rPr lang="en-US" altLang="zh-CN" sz="1400" dirty="0">
                <a:solidFill>
                  <a:srgbClr val="262626"/>
                </a:solidFill>
              </a:rPr>
              <a:t> </a:t>
            </a:r>
            <a:r>
              <a:rPr lang="zh-CN" altLang="en-US" sz="1400" dirty="0" smtClean="0">
                <a:solidFill>
                  <a:srgbClr val="262626"/>
                </a:solidFill>
              </a:rPr>
              <a:t>英语摘要</a:t>
            </a:r>
            <a:endParaRPr lang="en-US" sz="1400" dirty="0">
              <a:solidFill>
                <a:srgbClr val="262626"/>
              </a:solidFill>
            </a:endParaRPr>
          </a:p>
          <a:p>
            <a:pPr marL="228600" indent="-228600" eaLnBrk="0" hangingPunct="0">
              <a:spcBef>
                <a:spcPct val="50000"/>
              </a:spcBef>
              <a:buClr>
                <a:srgbClr val="036635"/>
              </a:buClr>
              <a:buSzPct val="140000"/>
              <a:buFont typeface="Arial" charset="0"/>
              <a:buChar char="•"/>
            </a:pPr>
            <a:r>
              <a:rPr lang="en-US" sz="1400" dirty="0">
                <a:solidFill>
                  <a:srgbClr val="262626"/>
                </a:solidFill>
              </a:rPr>
              <a:t>Regular </a:t>
            </a:r>
            <a:r>
              <a:rPr lang="en-US" sz="1400" dirty="0" smtClean="0">
                <a:solidFill>
                  <a:srgbClr val="262626"/>
                </a:solidFill>
              </a:rPr>
              <a:t>publication</a:t>
            </a:r>
            <a:r>
              <a:rPr lang="zh-CN" altLang="en-US" sz="1400" dirty="0" smtClean="0">
                <a:solidFill>
                  <a:srgbClr val="262626"/>
                </a:solidFill>
              </a:rPr>
              <a:t> 定期出版 </a:t>
            </a:r>
            <a:endParaRPr lang="en-US" sz="1400" dirty="0">
              <a:solidFill>
                <a:srgbClr val="262626"/>
              </a:solidFill>
            </a:endParaRPr>
          </a:p>
          <a:p>
            <a:pPr marL="228600" indent="-228600" eaLnBrk="0" hangingPunct="0">
              <a:spcBef>
                <a:spcPct val="50000"/>
              </a:spcBef>
              <a:buClr>
                <a:srgbClr val="036635"/>
              </a:buClr>
              <a:buSzPct val="140000"/>
              <a:buFont typeface="Arial" charset="0"/>
              <a:buChar char="•"/>
            </a:pPr>
            <a:r>
              <a:rPr lang="en-GB" sz="1400" dirty="0">
                <a:solidFill>
                  <a:srgbClr val="262626"/>
                </a:solidFill>
              </a:rPr>
              <a:t>References in Roman </a:t>
            </a:r>
            <a:r>
              <a:rPr lang="en-GB" sz="1400" dirty="0" smtClean="0">
                <a:solidFill>
                  <a:srgbClr val="262626"/>
                </a:solidFill>
              </a:rPr>
              <a:t>script</a:t>
            </a:r>
            <a:r>
              <a:rPr lang="zh-CN" altLang="en-US" sz="1400" dirty="0" smtClean="0">
                <a:solidFill>
                  <a:srgbClr val="262626"/>
                </a:solidFill>
              </a:rPr>
              <a:t> </a:t>
            </a:r>
            <a:r>
              <a:rPr lang="en-US" altLang="zh-CN" sz="1400" dirty="0">
                <a:solidFill>
                  <a:srgbClr val="262626"/>
                </a:solidFill>
              </a:rPr>
              <a:t/>
            </a:r>
            <a:br>
              <a:rPr lang="en-US" altLang="zh-CN" sz="1400" dirty="0">
                <a:solidFill>
                  <a:srgbClr val="262626"/>
                </a:solidFill>
              </a:rPr>
            </a:br>
            <a:r>
              <a:rPr lang="zh-CN" altLang="en-US" sz="1400" dirty="0" smtClean="0">
                <a:solidFill>
                  <a:srgbClr val="262626"/>
                </a:solidFill>
              </a:rPr>
              <a:t>拉丁文字的参考</a:t>
            </a:r>
            <a:endParaRPr lang="en-US" altLang="zh-CN" sz="1400" dirty="0" smtClean="0">
              <a:solidFill>
                <a:srgbClr val="262626"/>
              </a:solidFill>
            </a:endParaRPr>
          </a:p>
          <a:p>
            <a:pPr marL="228600" indent="-228600" eaLnBrk="0" hangingPunct="0">
              <a:spcBef>
                <a:spcPct val="50000"/>
              </a:spcBef>
              <a:buClr>
                <a:srgbClr val="036635"/>
              </a:buClr>
              <a:buSzPct val="140000"/>
              <a:buFont typeface="Arial" charset="0"/>
              <a:buChar char="•"/>
            </a:pPr>
            <a:r>
              <a:rPr lang="en-GB" sz="1400" dirty="0" smtClean="0">
                <a:solidFill>
                  <a:srgbClr val="262626"/>
                </a:solidFill>
              </a:rPr>
              <a:t>Publication </a:t>
            </a:r>
            <a:r>
              <a:rPr lang="en-GB" sz="1400" dirty="0">
                <a:solidFill>
                  <a:srgbClr val="262626"/>
                </a:solidFill>
              </a:rPr>
              <a:t>ethics </a:t>
            </a:r>
            <a:r>
              <a:rPr lang="en-GB" sz="1400" dirty="0" smtClean="0">
                <a:solidFill>
                  <a:srgbClr val="262626"/>
                </a:solidFill>
              </a:rPr>
              <a:t>statement</a:t>
            </a:r>
            <a:r>
              <a:rPr lang="zh-CN" altLang="en-US" sz="1400" dirty="0" smtClean="0">
                <a:solidFill>
                  <a:srgbClr val="262626"/>
                </a:solidFill>
              </a:rPr>
              <a:t> </a:t>
            </a:r>
            <a:r>
              <a:rPr lang="en-US" altLang="zh-CN" sz="1400" dirty="0" smtClean="0">
                <a:solidFill>
                  <a:srgbClr val="262626"/>
                </a:solidFill>
              </a:rPr>
              <a:t/>
            </a:r>
            <a:br>
              <a:rPr lang="en-US" altLang="zh-CN" sz="1400" dirty="0" smtClean="0">
                <a:solidFill>
                  <a:srgbClr val="262626"/>
                </a:solidFill>
              </a:rPr>
            </a:br>
            <a:r>
              <a:rPr lang="zh-CN" altLang="en-US" sz="1400" dirty="0" smtClean="0">
                <a:solidFill>
                  <a:srgbClr val="262626"/>
                </a:solidFill>
              </a:rPr>
              <a:t>出版伦理的声明</a:t>
            </a:r>
            <a:endParaRPr lang="en-GB" sz="1400" dirty="0">
              <a:solidFill>
                <a:srgbClr val="262626"/>
              </a:solidFill>
            </a:endParaRPr>
          </a:p>
        </p:txBody>
      </p:sp>
      <p:sp>
        <p:nvSpPr>
          <p:cNvPr id="2" name="Title 1"/>
          <p:cNvSpPr>
            <a:spLocks noGrp="1"/>
          </p:cNvSpPr>
          <p:nvPr>
            <p:ph type="title"/>
          </p:nvPr>
        </p:nvSpPr>
        <p:spPr>
          <a:xfrm>
            <a:off x="446856" y="387349"/>
            <a:ext cx="8229600" cy="774701"/>
          </a:xfrm>
        </p:spPr>
        <p:txBody>
          <a:bodyPr anchor="t">
            <a:noAutofit/>
          </a:bodyPr>
          <a:lstStyle/>
          <a:p>
            <a:r>
              <a:rPr lang="en-US" altLang="zh-CN" dirty="0" smtClean="0"/>
              <a:t>Scopus</a:t>
            </a:r>
            <a:r>
              <a:rPr lang="zh-CN" altLang="en-US" dirty="0" smtClean="0"/>
              <a:t>内容的</a:t>
            </a:r>
            <a:r>
              <a:rPr lang="zh-CN" altLang="en-US" dirty="0"/>
              <a:t>收录标</a:t>
            </a:r>
            <a:r>
              <a:rPr lang="zh-CN" altLang="en-US" dirty="0" smtClean="0"/>
              <a:t>准</a:t>
            </a:r>
            <a:endParaRPr lang="en-US" dirty="0"/>
          </a:p>
        </p:txBody>
      </p:sp>
      <p:sp>
        <p:nvSpPr>
          <p:cNvPr id="3" name="Rectangle 2"/>
          <p:cNvSpPr/>
          <p:nvPr/>
        </p:nvSpPr>
        <p:spPr>
          <a:xfrm>
            <a:off x="-2" y="6326962"/>
            <a:ext cx="9144002" cy="523220"/>
          </a:xfrm>
          <a:prstGeom prst="rect">
            <a:avLst/>
          </a:prstGeom>
        </p:spPr>
        <p:txBody>
          <a:bodyPr wrap="square">
            <a:spAutoFit/>
          </a:bodyPr>
          <a:lstStyle/>
          <a:p>
            <a:pPr lvl="0" defTabSz="914400">
              <a:defRPr/>
            </a:pPr>
            <a:r>
              <a:rPr lang="en-US" sz="1400" kern="0" dirty="0" smtClean="0">
                <a:solidFill>
                  <a:sysClr val="windowText" lastClr="000000"/>
                </a:solidFill>
              </a:rPr>
              <a:t>Info </a:t>
            </a:r>
            <a:r>
              <a:rPr lang="zh-TW" altLang="en-US" sz="1400" kern="0" dirty="0">
                <a:solidFill>
                  <a:sysClr val="windowText" lastClr="000000"/>
                </a:solidFill>
                <a:latin typeface="SimHei" panose="02010609060101010101" pitchFamily="49" charset="-122"/>
                <a:ea typeface="SimHei" panose="02010609060101010101" pitchFamily="49" charset="-122"/>
              </a:rPr>
              <a:t>消息</a:t>
            </a:r>
            <a:r>
              <a:rPr lang="zh-TW" altLang="en-US" sz="1400" kern="0" dirty="0">
                <a:solidFill>
                  <a:sysClr val="windowText" lastClr="000000"/>
                </a:solidFill>
              </a:rPr>
              <a:t> </a:t>
            </a:r>
            <a:r>
              <a:rPr lang="en-US" sz="1400" kern="0" dirty="0" smtClean="0">
                <a:solidFill>
                  <a:sysClr val="windowText" lastClr="000000"/>
                </a:solidFill>
              </a:rPr>
              <a:t>: </a:t>
            </a:r>
            <a:r>
              <a:rPr lang="en-US" sz="1400" b="1" kern="0" dirty="0">
                <a:solidFill>
                  <a:sysClr val="windowText" lastClr="000000"/>
                </a:solidFill>
              </a:rPr>
              <a:t>http://www.elsevier.com/online-tools/scopus/content-overview </a:t>
            </a:r>
            <a:br>
              <a:rPr lang="en-US" sz="1400" b="1" kern="0" dirty="0">
                <a:solidFill>
                  <a:sysClr val="windowText" lastClr="000000"/>
                </a:solidFill>
              </a:rPr>
            </a:br>
            <a:r>
              <a:rPr lang="en-US" sz="1400" kern="0" dirty="0" smtClean="0">
                <a:solidFill>
                  <a:sysClr val="windowText" lastClr="000000"/>
                </a:solidFill>
              </a:rPr>
              <a:t>Questions </a:t>
            </a:r>
            <a:r>
              <a:rPr lang="zh-TW" altLang="en-US" sz="1400" kern="0" dirty="0">
                <a:solidFill>
                  <a:sysClr val="windowText" lastClr="000000"/>
                </a:solidFill>
                <a:latin typeface="SimHei" panose="02010609060101010101" pitchFamily="49" charset="-122"/>
                <a:ea typeface="SimHei" panose="02010609060101010101" pitchFamily="49" charset="-122"/>
              </a:rPr>
              <a:t>疑问</a:t>
            </a:r>
            <a:r>
              <a:rPr lang="en-US" sz="1400" kern="0" dirty="0" smtClean="0">
                <a:solidFill>
                  <a:sysClr val="windowText" lastClr="000000"/>
                </a:solidFill>
              </a:rPr>
              <a:t>: </a:t>
            </a:r>
            <a:r>
              <a:rPr lang="en-US" sz="1400" b="1" kern="0" dirty="0">
                <a:solidFill>
                  <a:sysClr val="windowText" lastClr="000000"/>
                </a:solidFill>
              </a:rPr>
              <a:t>titlesuggestion@scopus.com</a:t>
            </a:r>
          </a:p>
        </p:txBody>
      </p:sp>
      <p:sp>
        <p:nvSpPr>
          <p:cNvPr id="6" name="Rectangle 5"/>
          <p:cNvSpPr/>
          <p:nvPr/>
        </p:nvSpPr>
        <p:spPr>
          <a:xfrm>
            <a:off x="146051" y="2119051"/>
            <a:ext cx="2794001" cy="1077218"/>
          </a:xfrm>
          <a:prstGeom prst="rect">
            <a:avLst/>
          </a:prstGeom>
        </p:spPr>
        <p:txBody>
          <a:bodyPr wrap="square">
            <a:spAutoFit/>
          </a:bodyPr>
          <a:lstStyle/>
          <a:p>
            <a:r>
              <a:rPr lang="en-US" sz="1600" b="1" u="sng" dirty="0"/>
              <a:t>All</a:t>
            </a:r>
            <a:r>
              <a:rPr lang="en-US" sz="1600" b="1" dirty="0"/>
              <a:t> titles should meet </a:t>
            </a:r>
            <a:r>
              <a:rPr lang="en-US" sz="1600" b="1" u="sng" dirty="0"/>
              <a:t>all</a:t>
            </a:r>
            <a:r>
              <a:rPr lang="en-US" sz="1600" b="1" dirty="0"/>
              <a:t> minimum criteria in order to be considered for Scopus review:</a:t>
            </a:r>
            <a:endParaRPr lang="en-US" sz="1600" dirty="0"/>
          </a:p>
        </p:txBody>
      </p:sp>
      <p:sp>
        <p:nvSpPr>
          <p:cNvPr id="10" name="TextBox 9"/>
          <p:cNvSpPr txBox="1"/>
          <p:nvPr/>
        </p:nvSpPr>
        <p:spPr>
          <a:xfrm>
            <a:off x="3173412" y="1288054"/>
            <a:ext cx="5761037" cy="830997"/>
          </a:xfrm>
          <a:prstGeom prst="rect">
            <a:avLst/>
          </a:prstGeom>
          <a:noFill/>
        </p:spPr>
        <p:txBody>
          <a:bodyPr wrap="square" rtlCol="0">
            <a:spAutoFit/>
          </a:bodyPr>
          <a:lstStyle/>
          <a:p>
            <a:pPr algn="ctr"/>
            <a:r>
              <a:rPr lang="en-US" sz="1600" b="1" dirty="0" smtClean="0"/>
              <a:t>Eligible titles are reviewed by the Content Selection &amp; Advisory Board according to a combination of 14 quantitative and qualitative selection criteria</a:t>
            </a:r>
            <a:r>
              <a:rPr lang="en-US" sz="1600" b="1" dirty="0"/>
              <a:t>:</a:t>
            </a:r>
            <a:endParaRPr lang="en-US" sz="1600" dirty="0"/>
          </a:p>
        </p:txBody>
      </p:sp>
    </p:spTree>
    <p:extLst>
      <p:ext uri="{BB962C8B-B14F-4D97-AF65-F5344CB8AC3E}">
        <p14:creationId xmlns:p14="http://schemas.microsoft.com/office/powerpoint/2010/main" val="2837307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94261"/>
            <a:ext cx="3983612" cy="25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46214" y="0"/>
            <a:ext cx="8229600" cy="831631"/>
          </a:xfrm>
        </p:spPr>
        <p:txBody>
          <a:bodyPr>
            <a:normAutofit/>
          </a:bodyPr>
          <a:lstStyle/>
          <a:p>
            <a:r>
              <a:rPr lang="en-US" altLang="zh-CN" dirty="0" smtClean="0"/>
              <a:t>Scopus</a:t>
            </a:r>
            <a:r>
              <a:rPr lang="zh-CN" altLang="en-US" dirty="0" smtClean="0"/>
              <a:t>期刊的</a:t>
            </a:r>
            <a:r>
              <a:rPr lang="zh-CN" altLang="en-US" dirty="0"/>
              <a:t>评估</a:t>
            </a:r>
            <a:r>
              <a:rPr lang="zh-CN" altLang="en-US" dirty="0" smtClean="0"/>
              <a:t>结果</a:t>
            </a:r>
            <a:endParaRPr lang="en-US" dirty="0"/>
          </a:p>
        </p:txBody>
      </p:sp>
      <p:graphicFrame>
        <p:nvGraphicFramePr>
          <p:cNvPr id="4" name="Chart 3"/>
          <p:cNvGraphicFramePr/>
          <p:nvPr>
            <p:extLst>
              <p:ext uri="{D42A27DB-BD31-4B8C-83A1-F6EECF244321}">
                <p14:modId xmlns:p14="http://schemas.microsoft.com/office/powerpoint/2010/main" val="1902067140"/>
              </p:ext>
            </p:extLst>
          </p:nvPr>
        </p:nvGraphicFramePr>
        <p:xfrm>
          <a:off x="76200" y="2070629"/>
          <a:ext cx="4876800" cy="456009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246700" y="6579414"/>
            <a:ext cx="331787" cy="138113"/>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Rectangle 5"/>
          <p:cNvSpPr/>
          <p:nvPr/>
        </p:nvSpPr>
        <p:spPr>
          <a:xfrm>
            <a:off x="2902464" y="6579414"/>
            <a:ext cx="331787" cy="13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TextBox 6"/>
          <p:cNvSpPr txBox="1"/>
          <p:nvPr/>
        </p:nvSpPr>
        <p:spPr>
          <a:xfrm>
            <a:off x="3269709" y="6504801"/>
            <a:ext cx="1311816" cy="276999"/>
          </a:xfrm>
          <a:prstGeom prst="rect">
            <a:avLst/>
          </a:prstGeom>
          <a:noFill/>
        </p:spPr>
        <p:txBody>
          <a:bodyPr wrap="square">
            <a:spAutoFit/>
          </a:bodyPr>
          <a:lstStyle/>
          <a:p>
            <a:pPr>
              <a:defRPr/>
            </a:pPr>
            <a:r>
              <a:rPr lang="en-GB" sz="1200" b="1" dirty="0" smtClean="0"/>
              <a:t>Rejected </a:t>
            </a:r>
            <a:r>
              <a:rPr lang="zh-CN" altLang="en-US" sz="1200" b="1" dirty="0"/>
              <a:t>拒绝</a:t>
            </a:r>
            <a:endParaRPr lang="en-US" sz="1200" b="1" dirty="0"/>
          </a:p>
        </p:txBody>
      </p:sp>
      <p:sp>
        <p:nvSpPr>
          <p:cNvPr id="8" name="TextBox 7"/>
          <p:cNvSpPr txBox="1"/>
          <p:nvPr/>
        </p:nvSpPr>
        <p:spPr>
          <a:xfrm>
            <a:off x="1578487" y="6509970"/>
            <a:ext cx="1273714" cy="276999"/>
          </a:xfrm>
          <a:prstGeom prst="rect">
            <a:avLst/>
          </a:prstGeom>
          <a:noFill/>
        </p:spPr>
        <p:txBody>
          <a:bodyPr wrap="square">
            <a:spAutoFit/>
          </a:bodyPr>
          <a:lstStyle/>
          <a:p>
            <a:pPr>
              <a:defRPr/>
            </a:pPr>
            <a:r>
              <a:rPr lang="en-GB" sz="1200" b="1" dirty="0" smtClean="0"/>
              <a:t>Accepted</a:t>
            </a:r>
            <a:r>
              <a:rPr lang="zh-CN" altLang="en-US" sz="1200" b="1" dirty="0" smtClean="0"/>
              <a:t> 接</a:t>
            </a:r>
            <a:r>
              <a:rPr lang="zh-CN" altLang="en-US" sz="1200" b="1" dirty="0"/>
              <a:t>受</a:t>
            </a:r>
            <a:endParaRPr lang="en-US" sz="1200" b="1" dirty="0"/>
          </a:p>
        </p:txBody>
      </p:sp>
      <p:sp>
        <p:nvSpPr>
          <p:cNvPr id="9" name="Rectangle 8"/>
          <p:cNvSpPr/>
          <p:nvPr/>
        </p:nvSpPr>
        <p:spPr>
          <a:xfrm>
            <a:off x="762000" y="1771992"/>
            <a:ext cx="4343400" cy="338554"/>
          </a:xfrm>
          <a:prstGeom prst="rect">
            <a:avLst/>
          </a:prstGeom>
        </p:spPr>
        <p:txBody>
          <a:bodyPr wrap="square">
            <a:spAutoFit/>
          </a:bodyPr>
          <a:lstStyle/>
          <a:p>
            <a:r>
              <a:rPr lang="en-GB" sz="1600" dirty="0"/>
              <a:t>Titles reviewed </a:t>
            </a:r>
            <a:r>
              <a:rPr lang="en-GB" sz="1600" dirty="0" smtClean="0"/>
              <a:t>from top </a:t>
            </a:r>
            <a:r>
              <a:rPr lang="en-GB" sz="1600" dirty="0"/>
              <a:t>20 </a:t>
            </a:r>
            <a:r>
              <a:rPr lang="en-GB" sz="1600" b="1" dirty="0" smtClean="0"/>
              <a:t>countries</a:t>
            </a:r>
            <a:r>
              <a:rPr lang="en-GB" sz="1600" dirty="0" smtClean="0"/>
              <a:t>:</a:t>
            </a:r>
            <a:endParaRPr lang="en-US" sz="1600" dirty="0"/>
          </a:p>
        </p:txBody>
      </p:sp>
      <p:sp>
        <p:nvSpPr>
          <p:cNvPr id="12" name="Rounded Rectangle 11"/>
          <p:cNvSpPr/>
          <p:nvPr/>
        </p:nvSpPr>
        <p:spPr>
          <a:xfrm>
            <a:off x="4978101" y="3429000"/>
            <a:ext cx="4089699" cy="3410326"/>
          </a:xfrm>
          <a:prstGeom prst="roundRect">
            <a:avLst>
              <a:gd name="adj" fmla="val 33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600" dirty="0">
              <a:solidFill>
                <a:schemeClr val="tx1"/>
              </a:solidFill>
            </a:endParaRPr>
          </a:p>
        </p:txBody>
      </p:sp>
      <p:sp>
        <p:nvSpPr>
          <p:cNvPr id="13" name="Rectangle 12"/>
          <p:cNvSpPr/>
          <p:nvPr/>
        </p:nvSpPr>
        <p:spPr>
          <a:xfrm>
            <a:off x="152400" y="1106269"/>
            <a:ext cx="4727986" cy="646331"/>
          </a:xfrm>
          <a:prstGeom prst="rect">
            <a:avLst/>
          </a:prstGeom>
        </p:spPr>
        <p:txBody>
          <a:bodyPr wrap="square">
            <a:spAutoFit/>
          </a:bodyPr>
          <a:lstStyle/>
          <a:p>
            <a:r>
              <a:rPr lang="en-GB" dirty="0" smtClean="0"/>
              <a:t>In total 3,683 </a:t>
            </a:r>
            <a:r>
              <a:rPr lang="en-GB" b="1" dirty="0"/>
              <a:t>titles reviewed </a:t>
            </a:r>
            <a:r>
              <a:rPr lang="en-GB" dirty="0" smtClean="0"/>
              <a:t>of </a:t>
            </a:r>
            <a:r>
              <a:rPr lang="en-GB" dirty="0"/>
              <a:t>which </a:t>
            </a:r>
            <a:r>
              <a:rPr lang="en-GB" dirty="0" smtClean="0"/>
              <a:t>1,761 (</a:t>
            </a:r>
            <a:r>
              <a:rPr lang="en-GB" b="1" dirty="0" smtClean="0"/>
              <a:t>47%</a:t>
            </a:r>
            <a:r>
              <a:rPr lang="en-GB" dirty="0" smtClean="0"/>
              <a:t>) </a:t>
            </a:r>
            <a:r>
              <a:rPr lang="en-GB" b="1" dirty="0" smtClean="0"/>
              <a:t>accepted</a:t>
            </a:r>
            <a:r>
              <a:rPr lang="en-GB" dirty="0" smtClean="0"/>
              <a:t> for Scopus (2011 – 2013)  </a:t>
            </a:r>
            <a:endParaRPr lang="en-US" dirty="0"/>
          </a:p>
        </p:txBody>
      </p:sp>
      <p:sp>
        <p:nvSpPr>
          <p:cNvPr id="15" name="Rectangle 14"/>
          <p:cNvSpPr/>
          <p:nvPr/>
        </p:nvSpPr>
        <p:spPr>
          <a:xfrm>
            <a:off x="4978101" y="5092500"/>
            <a:ext cx="4165899" cy="1600438"/>
          </a:xfrm>
          <a:prstGeom prst="rect">
            <a:avLst/>
          </a:prstGeom>
        </p:spPr>
        <p:txBody>
          <a:bodyPr wrap="square">
            <a:spAutoFit/>
          </a:bodyPr>
          <a:lstStyle/>
          <a:p>
            <a:pPr marL="285750" indent="-285750">
              <a:buFont typeface="Arial" panose="020B0604020202020204" pitchFamily="34" charset="0"/>
              <a:buChar char="•"/>
            </a:pPr>
            <a:r>
              <a:rPr lang="en-GB" sz="1400" b="1" dirty="0"/>
              <a:t>Advice from </a:t>
            </a:r>
            <a:r>
              <a:rPr lang="en-GB" sz="1400" b="1" dirty="0" smtClean="0"/>
              <a:t>CSAB</a:t>
            </a:r>
            <a:r>
              <a:rPr lang="en-GB" sz="1400" dirty="0" smtClean="0"/>
              <a:t> and FAQs </a:t>
            </a:r>
            <a:r>
              <a:rPr lang="en-GB" sz="1400" dirty="0"/>
              <a:t>available on </a:t>
            </a:r>
            <a:r>
              <a:rPr lang="en-GB" sz="1400" dirty="0" smtClean="0"/>
              <a:t>Scopus </a:t>
            </a:r>
            <a:r>
              <a:rPr lang="en-GB" sz="1400" dirty="0"/>
              <a:t>info site</a:t>
            </a:r>
          </a:p>
          <a:p>
            <a:pPr marL="285750" indent="-285750">
              <a:buFont typeface="Arial" panose="020B0604020202020204" pitchFamily="34" charset="0"/>
              <a:buChar char="•"/>
            </a:pPr>
            <a:r>
              <a:rPr lang="en-GB" sz="1400" b="1" dirty="0"/>
              <a:t>Publication ethics </a:t>
            </a:r>
            <a:r>
              <a:rPr lang="en-GB" sz="1400" dirty="0" smtClean="0"/>
              <a:t>resources </a:t>
            </a:r>
            <a:r>
              <a:rPr lang="en-GB" sz="1400" dirty="0"/>
              <a:t>via Publishing Ethics Resource Kit (PERK) and Committee on Publication Ethics (COPE)</a:t>
            </a:r>
          </a:p>
          <a:p>
            <a:pPr marL="285750" indent="-285750">
              <a:buFont typeface="Arial" panose="020B0604020202020204" pitchFamily="34" charset="0"/>
              <a:buChar char="•"/>
            </a:pPr>
            <a:r>
              <a:rPr lang="en-US" sz="1400" dirty="0" smtClean="0"/>
              <a:t>Elsevier.com </a:t>
            </a:r>
            <a:r>
              <a:rPr lang="en-US" sz="1400" b="1" dirty="0" smtClean="0"/>
              <a:t>Editors </a:t>
            </a:r>
            <a:r>
              <a:rPr lang="en-US" sz="1400" b="1" dirty="0"/>
              <a:t>section </a:t>
            </a:r>
            <a:r>
              <a:rPr lang="en-US" sz="1400" dirty="0"/>
              <a:t>(for ELS editors but </a:t>
            </a:r>
            <a:r>
              <a:rPr lang="en-US" sz="1400" dirty="0" smtClean="0"/>
              <a:t>applicable to all)</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488907"/>
            <a:ext cx="22075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510227"/>
            <a:ext cx="1321383" cy="75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625" y="4330804"/>
            <a:ext cx="8667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4645" y="4203282"/>
            <a:ext cx="10001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473679"/>
            <a:ext cx="17907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098507"/>
            <a:ext cx="1676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008116" y="5334000"/>
            <a:ext cx="175997" cy="58189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50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descr="C:\Users\habibm\AppData\Local\Microsoft\Windows\Temporary Internet Files\Content.Outlook\CK8BFU0K\IMG-20130305-00257.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6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495881"/>
            <a:ext cx="8238319" cy="418645"/>
          </a:xfrm>
        </p:spPr>
        <p:txBody>
          <a:bodyPr/>
          <a:lstStyle/>
          <a:p>
            <a:r>
              <a:rPr lang="zh-CN" altLang="en-US" sz="3200" dirty="0" smtClean="0"/>
              <a:t>大纲</a:t>
            </a:r>
            <a:endParaRPr lang="en-US" sz="3200" dirty="0"/>
          </a:p>
        </p:txBody>
      </p:sp>
      <p:sp>
        <p:nvSpPr>
          <p:cNvPr id="4" name="Content Placeholder 3"/>
          <p:cNvSpPr>
            <a:spLocks noGrp="1"/>
          </p:cNvSpPr>
          <p:nvPr>
            <p:ph idx="1"/>
          </p:nvPr>
        </p:nvSpPr>
        <p:spPr>
          <a:xfrm>
            <a:off x="457198" y="942100"/>
            <a:ext cx="8238319" cy="4898146"/>
          </a:xfrm>
        </p:spPr>
        <p:txBody>
          <a:bodyPr>
            <a:normAutofit/>
          </a:bodyPr>
          <a:lstStyle/>
          <a:p>
            <a:pPr marL="86868" indent="0">
              <a:lnSpc>
                <a:spcPct val="150000"/>
              </a:lnSpc>
              <a:buNone/>
            </a:pPr>
            <a:r>
              <a:rPr lang="zh-CN" altLang="en-US" sz="2400" b="1" dirty="0" smtClean="0">
                <a:latin typeface="微软雅黑" panose="020B0503020204020204" pitchFamily="34" charset="-122"/>
                <a:ea typeface="微软雅黑" panose="020B0503020204020204" pitchFamily="34" charset="-122"/>
              </a:rPr>
              <a:t>一、</a:t>
            </a:r>
            <a:r>
              <a:rPr lang="en-US" altLang="zh-CN" sz="2400" b="1" dirty="0" smtClean="0">
                <a:latin typeface="微软雅黑" panose="020B0503020204020204" pitchFamily="34" charset="-122"/>
                <a:ea typeface="微软雅黑" panose="020B0503020204020204" pitchFamily="34" charset="-122"/>
              </a:rPr>
              <a:t>Research Intelligence</a:t>
            </a:r>
            <a:r>
              <a:rPr lang="zh-CN" altLang="en-US" sz="2400" b="1" dirty="0" smtClean="0">
                <a:latin typeface="微软雅黑" panose="020B0503020204020204" pitchFamily="34" charset="-122"/>
                <a:ea typeface="微软雅黑" panose="020B0503020204020204" pitchFamily="34" charset="-122"/>
              </a:rPr>
              <a:t>介</a:t>
            </a:r>
            <a:r>
              <a:rPr lang="zh-CN" altLang="en-US" sz="2400" b="1" dirty="0" smtClean="0">
                <a:latin typeface="微软雅黑" panose="020B0503020204020204" pitchFamily="34" charset="-122"/>
                <a:ea typeface="微软雅黑" panose="020B0503020204020204" pitchFamily="34" charset="-122"/>
              </a:rPr>
              <a:t>绍</a:t>
            </a:r>
            <a:endParaRPr lang="en-US" altLang="zh-CN" sz="2400" b="1" dirty="0" smtClean="0">
              <a:latin typeface="微软雅黑" panose="020B0503020204020204" pitchFamily="34" charset="-122"/>
              <a:ea typeface="微软雅黑" panose="020B0503020204020204" pitchFamily="34" charset="-122"/>
            </a:endParaRPr>
          </a:p>
          <a:p>
            <a:pPr marL="86868" indent="0">
              <a:lnSpc>
                <a:spcPct val="150000"/>
              </a:lnSpc>
              <a:buNone/>
            </a:pPr>
            <a:r>
              <a:rPr lang="zh-CN" altLang="en-US" sz="2400" b="1" dirty="0" smtClean="0">
                <a:latin typeface="微软雅黑" panose="020B0503020204020204" pitchFamily="34" charset="-122"/>
                <a:ea typeface="微软雅黑" panose="020B0503020204020204" pitchFamily="34" charset="-122"/>
              </a:rPr>
              <a:t>二、</a:t>
            </a:r>
            <a:r>
              <a:rPr lang="en-US" altLang="zh-CN" sz="2400" b="1" dirty="0" smtClean="0">
                <a:latin typeface="微软雅黑" panose="020B0503020204020204" pitchFamily="34" charset="-122"/>
                <a:ea typeface="微软雅黑" panose="020B0503020204020204" pitchFamily="34" charset="-122"/>
              </a:rPr>
              <a:t>Scopus</a:t>
            </a:r>
            <a:r>
              <a:rPr lang="zh-CN" altLang="en-US" sz="2400" b="1" dirty="0" smtClean="0">
                <a:latin typeface="微软雅黑" panose="020B0503020204020204" pitchFamily="34" charset="-122"/>
                <a:ea typeface="微软雅黑" panose="020B0503020204020204" pitchFamily="34" charset="-122"/>
              </a:rPr>
              <a:t>目前使用情况介绍</a:t>
            </a:r>
            <a:endParaRPr lang="en-US" altLang="zh-CN" sz="2400" b="1" dirty="0">
              <a:latin typeface="微软雅黑" panose="020B0503020204020204" pitchFamily="34" charset="-122"/>
              <a:ea typeface="微软雅黑" panose="020B0503020204020204" pitchFamily="34" charset="-122"/>
            </a:endParaRPr>
          </a:p>
          <a:p>
            <a:pPr marL="86868" indent="0">
              <a:lnSpc>
                <a:spcPct val="150000"/>
              </a:lnSpc>
              <a:buNone/>
            </a:pPr>
            <a:r>
              <a:rPr lang="zh-CN" altLang="en-US" sz="2400" b="1" dirty="0">
                <a:latin typeface="微软雅黑" panose="020B0503020204020204" pitchFamily="34" charset="-122"/>
                <a:ea typeface="微软雅黑" panose="020B0503020204020204" pitchFamily="34" charset="-122"/>
              </a:rPr>
              <a:t>三</a:t>
            </a:r>
            <a:r>
              <a:rPr lang="zh-CN" altLang="en-US"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Scopus </a:t>
            </a:r>
            <a:r>
              <a:rPr lang="zh-CN" altLang="en-US" sz="2400" b="1" dirty="0" smtClean="0">
                <a:latin typeface="微软雅黑" panose="020B0503020204020204" pitchFamily="34" charset="-122"/>
                <a:ea typeface="微软雅黑" panose="020B0503020204020204" pitchFamily="34" charset="-122"/>
              </a:rPr>
              <a:t>功能介绍</a:t>
            </a:r>
            <a:endParaRPr lang="en-US" altLang="zh-CN" sz="2400" b="1"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Scopus</a:t>
            </a:r>
            <a:r>
              <a:rPr lang="zh-CN" altLang="en-US" sz="2000" dirty="0" smtClean="0">
                <a:latin typeface="微软雅黑" panose="020B0503020204020204" pitchFamily="34" charset="-122"/>
                <a:ea typeface="微软雅黑" panose="020B0503020204020204" pitchFamily="34" charset="-122"/>
              </a:rPr>
              <a:t>分析和评估功能介绍</a:t>
            </a:r>
            <a:endParaRPr lang="en-US" altLang="zh-CN"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Scopus</a:t>
            </a:r>
            <a:r>
              <a:rPr lang="zh-CN" altLang="en-US" sz="2000" dirty="0" smtClean="0">
                <a:latin typeface="微软雅黑" panose="020B0503020204020204" pitchFamily="34" charset="-122"/>
                <a:ea typeface="微软雅黑" panose="020B0503020204020204" pitchFamily="34" charset="-122"/>
              </a:rPr>
              <a:t>的人名清理和评</a:t>
            </a:r>
            <a:r>
              <a:rPr lang="zh-CN" altLang="en-US" sz="2000" dirty="0" smtClean="0">
                <a:latin typeface="微软雅黑" panose="020B0503020204020204" pitchFamily="34" charset="-122"/>
                <a:ea typeface="微软雅黑" panose="020B0503020204020204" pitchFamily="34" charset="-122"/>
              </a:rPr>
              <a:t>估</a:t>
            </a:r>
            <a:endParaRPr lang="en-US" altLang="zh-CN" sz="2000" dirty="0" smtClean="0">
              <a:latin typeface="微软雅黑" panose="020B0503020204020204" pitchFamily="34" charset="-122"/>
              <a:ea typeface="微软雅黑" panose="020B0503020204020204" pitchFamily="34" charset="-122"/>
            </a:endParaRPr>
          </a:p>
          <a:p>
            <a:pPr marL="86868" indent="0">
              <a:lnSpc>
                <a:spcPct val="150000"/>
              </a:lnSpc>
              <a:buNone/>
            </a:pPr>
            <a:endParaRPr lang="en-US" sz="2000" b="1" dirty="0" smtClean="0">
              <a:latin typeface="微软雅黑" panose="020B0503020204020204" pitchFamily="34" charset="-122"/>
              <a:ea typeface="微软雅黑" panose="020B0503020204020204" pitchFamily="34" charset="-122"/>
            </a:endParaRPr>
          </a:p>
          <a:p>
            <a:endParaRPr lang="en-US" dirty="0" smtClean="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596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tLang="zh-CN" dirty="0" smtClean="0"/>
              <a:t>Scopus</a:t>
            </a:r>
            <a:r>
              <a:rPr lang="zh-CN" altLang="en-US" dirty="0" smtClean="0"/>
              <a:t>的功能介绍</a:t>
            </a:r>
            <a:endParaRPr lang="en-US" dirty="0"/>
          </a:p>
        </p:txBody>
      </p:sp>
    </p:spTree>
    <p:extLst>
      <p:ext uri="{BB962C8B-B14F-4D97-AF65-F5344CB8AC3E}">
        <p14:creationId xmlns:p14="http://schemas.microsoft.com/office/powerpoint/2010/main" val="12639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检索语言</a:t>
            </a:r>
            <a:endParaRPr lang="en-US" dirty="0"/>
          </a:p>
        </p:txBody>
      </p:sp>
      <p:pic>
        <p:nvPicPr>
          <p:cNvPr id="102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35" y="1123849"/>
            <a:ext cx="7177178" cy="53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4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4634"/>
            <a:ext cx="8229600" cy="562074"/>
          </a:xfrm>
        </p:spPr>
        <p:txBody>
          <a:bodyPr>
            <a:noAutofit/>
          </a:bodyPr>
          <a:lstStyle/>
          <a:p>
            <a:r>
              <a:rPr lang="zh-CN" altLang="en-US" dirty="0" smtClean="0"/>
              <a:t>中文页面</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4166"/>
            <a:ext cx="8892352" cy="526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xplosion 1 2"/>
          <p:cNvSpPr/>
          <p:nvPr/>
        </p:nvSpPr>
        <p:spPr>
          <a:xfrm>
            <a:off x="2131433" y="746311"/>
            <a:ext cx="3251450" cy="766481"/>
          </a:xfrm>
          <a:prstGeom prst="irregularSeal1">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smtClean="0"/>
              <a:t>新功能提醒</a:t>
            </a:r>
            <a:endParaRPr lang="en-US" dirty="0"/>
          </a:p>
        </p:txBody>
      </p:sp>
      <p:sp>
        <p:nvSpPr>
          <p:cNvPr id="5" name="Rounded Rectangular Callout 4"/>
          <p:cNvSpPr/>
          <p:nvPr/>
        </p:nvSpPr>
        <p:spPr>
          <a:xfrm>
            <a:off x="2829464" y="4502989"/>
            <a:ext cx="1414732" cy="62110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smtClean="0"/>
              <a:t>语言切换</a:t>
            </a:r>
            <a:endParaRPr lang="en-US" dirty="0"/>
          </a:p>
        </p:txBody>
      </p:sp>
      <p:sp>
        <p:nvSpPr>
          <p:cNvPr id="11" name="TextBox 10"/>
          <p:cNvSpPr txBox="1"/>
          <p:nvPr/>
        </p:nvSpPr>
        <p:spPr>
          <a:xfrm>
            <a:off x="6539786" y="1613747"/>
            <a:ext cx="1800493" cy="369332"/>
          </a:xfrm>
          <a:prstGeom prst="rect">
            <a:avLst/>
          </a:prstGeom>
          <a:solidFill>
            <a:schemeClr val="tx2">
              <a:lumMod val="60000"/>
              <a:lumOff val="40000"/>
            </a:schemeClr>
          </a:solidFill>
          <a:ln>
            <a:solidFill>
              <a:schemeClr val="accent1"/>
            </a:solidFill>
          </a:ln>
        </p:spPr>
        <p:txBody>
          <a:bodyPr wrap="none" rtlCol="0">
            <a:spAutoFit/>
          </a:bodyPr>
          <a:lstStyle/>
          <a:p>
            <a:r>
              <a:rPr lang="zh-CN" altLang="en-US" dirty="0"/>
              <a:t>期</a:t>
            </a:r>
            <a:r>
              <a:rPr lang="zh-CN" altLang="en-US" dirty="0" smtClean="0"/>
              <a:t>刊对比和分析</a:t>
            </a:r>
            <a:endParaRPr lang="en-US" dirty="0"/>
          </a:p>
        </p:txBody>
      </p:sp>
    </p:spTree>
    <p:extLst>
      <p:ext uri="{BB962C8B-B14F-4D97-AF65-F5344CB8AC3E}">
        <p14:creationId xmlns:p14="http://schemas.microsoft.com/office/powerpoint/2010/main" val="632271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F143CE-B2F2-4E10-8847-F2E300A111D7}" type="slidenum">
              <a:rPr lang="en-US" smtClean="0"/>
              <a:t>22</a:t>
            </a:fld>
            <a:endParaRPr lang="en-US"/>
          </a:p>
        </p:txBody>
      </p:sp>
      <p:sp>
        <p:nvSpPr>
          <p:cNvPr id="4" name="Title 3"/>
          <p:cNvSpPr>
            <a:spLocks noGrp="1"/>
          </p:cNvSpPr>
          <p:nvPr>
            <p:ph type="title"/>
          </p:nvPr>
        </p:nvSpPr>
        <p:spPr>
          <a:xfrm>
            <a:off x="14808" y="274638"/>
            <a:ext cx="8229600" cy="562074"/>
          </a:xfrm>
        </p:spPr>
        <p:txBody>
          <a:bodyPr/>
          <a:lstStyle/>
          <a:p>
            <a:r>
              <a:rPr lang="zh-CN" altLang="en-US" dirty="0" smtClean="0"/>
              <a:t>期刊对比分</a:t>
            </a:r>
            <a:r>
              <a:rPr lang="zh-CN" altLang="en-US" dirty="0" smtClean="0"/>
              <a:t>析</a:t>
            </a:r>
            <a:r>
              <a:rPr lang="en-US" altLang="zh-CN" dirty="0"/>
              <a:t>C</a:t>
            </a:r>
            <a:r>
              <a:rPr lang="en-US" altLang="zh-CN" dirty="0" smtClean="0"/>
              <a:t>ompare  Journals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90" y="969752"/>
            <a:ext cx="60864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265" y="969752"/>
            <a:ext cx="28765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376" y="4045654"/>
            <a:ext cx="4496014" cy="276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90" y="4093952"/>
            <a:ext cx="4647750" cy="269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79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95881"/>
            <a:ext cx="8238319" cy="418645"/>
          </a:xfrm>
        </p:spPr>
        <p:txBody>
          <a:bodyPr/>
          <a:lstStyle/>
          <a:p>
            <a:r>
              <a:rPr lang="zh-CN" altLang="en-US" dirty="0" smtClean="0"/>
              <a:t>主题检索结果</a:t>
            </a:r>
            <a:r>
              <a:rPr lang="en-US" altLang="zh-CN" dirty="0" smtClean="0"/>
              <a:t>—chromatography</a:t>
            </a:r>
            <a:endParaRPr lang="en-US" dirty="0"/>
          </a:p>
        </p:txBody>
      </p:sp>
      <p:pic>
        <p:nvPicPr>
          <p:cNvPr id="71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914526"/>
            <a:ext cx="90487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63420"/>
            <a:ext cx="3941912" cy="375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349" y="1972161"/>
            <a:ext cx="5780745" cy="465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3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9"/>
                                        </p:tgtEl>
                                        <p:attrNameLst>
                                          <p:attrName>style.visibility</p:attrName>
                                        </p:attrNameLst>
                                      </p:cBhvr>
                                      <p:to>
                                        <p:strVal val="visible"/>
                                      </p:to>
                                    </p:set>
                                    <p:anim calcmode="lin" valueType="num">
                                      <p:cBhvr additive="base">
                                        <p:cTn id="18" dur="500" fill="hold"/>
                                        <p:tgtEl>
                                          <p:spTgt spid="7179"/>
                                        </p:tgtEl>
                                        <p:attrNameLst>
                                          <p:attrName>ppt_x</p:attrName>
                                        </p:attrNameLst>
                                      </p:cBhvr>
                                      <p:tavLst>
                                        <p:tav tm="0">
                                          <p:val>
                                            <p:strVal val="#ppt_x"/>
                                          </p:val>
                                        </p:tav>
                                        <p:tav tm="100000">
                                          <p:val>
                                            <p:strVal val="#ppt_x"/>
                                          </p:val>
                                        </p:tav>
                                      </p:tavLst>
                                    </p:anim>
                                    <p:anim calcmode="lin" valueType="num">
                                      <p:cBhvr additive="base">
                                        <p:cTn id="19"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495881"/>
            <a:ext cx="8238319" cy="418645"/>
          </a:xfrm>
        </p:spPr>
        <p:txBody>
          <a:bodyPr/>
          <a:lstStyle/>
          <a:p>
            <a:r>
              <a:rPr lang="zh-CN" altLang="en-US" dirty="0" smtClean="0"/>
              <a:t>主题</a:t>
            </a:r>
            <a:r>
              <a:rPr lang="en-US" altLang="zh-CN" dirty="0" smtClean="0"/>
              <a:t>+</a:t>
            </a:r>
            <a:r>
              <a:rPr lang="zh-CN" altLang="en-US" dirty="0" smtClean="0"/>
              <a:t>机构检索结果分析</a:t>
            </a:r>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914526"/>
            <a:ext cx="88582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82" y="1590801"/>
            <a:ext cx="8757435" cy="410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76" y="2482163"/>
            <a:ext cx="8369330" cy="307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76" y="2619335"/>
            <a:ext cx="7907474" cy="31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775" y="2811147"/>
            <a:ext cx="7762775" cy="31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5826" y="6314536"/>
            <a:ext cx="4929555" cy="369332"/>
          </a:xfrm>
          <a:prstGeom prst="rect">
            <a:avLst/>
          </a:prstGeom>
          <a:noFill/>
        </p:spPr>
        <p:txBody>
          <a:bodyPr wrap="none" rtlCol="0">
            <a:spAutoFit/>
          </a:bodyPr>
          <a:lstStyle/>
          <a:p>
            <a:r>
              <a:rPr lang="zh-CN" altLang="en-US" dirty="0" smtClean="0"/>
              <a:t>分析机构在</a:t>
            </a:r>
            <a:r>
              <a:rPr lang="en-US" altLang="zh-CN" dirty="0" smtClean="0"/>
              <a:t>chromatography·</a:t>
            </a:r>
            <a:r>
              <a:rPr lang="zh-CN" altLang="en-US" dirty="0" smtClean="0"/>
              <a:t>领域的整体表现。</a:t>
            </a:r>
            <a:endParaRPr lang="en-US" dirty="0"/>
          </a:p>
        </p:txBody>
      </p:sp>
    </p:spTree>
    <p:extLst>
      <p:ext uri="{BB962C8B-B14F-4D97-AF65-F5344CB8AC3E}">
        <p14:creationId xmlns:p14="http://schemas.microsoft.com/office/powerpoint/2010/main" val="313666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additive="base">
                                        <p:cTn id="13" dur="500" fill="hold"/>
                                        <p:tgtEl>
                                          <p:spTgt spid="8199"/>
                                        </p:tgtEl>
                                        <p:attrNameLst>
                                          <p:attrName>ppt_x</p:attrName>
                                        </p:attrNameLst>
                                      </p:cBhvr>
                                      <p:tavLst>
                                        <p:tav tm="0">
                                          <p:val>
                                            <p:strVal val="#ppt_x"/>
                                          </p:val>
                                        </p:tav>
                                        <p:tav tm="100000">
                                          <p:val>
                                            <p:strVal val="#ppt_x"/>
                                          </p:val>
                                        </p:tav>
                                      </p:tavLst>
                                    </p:anim>
                                    <p:anim calcmode="lin" valueType="num">
                                      <p:cBhvr additive="base">
                                        <p:cTn id="1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0"/>
                                        </p:tgtEl>
                                        <p:attrNameLst>
                                          <p:attrName>style.visibility</p:attrName>
                                        </p:attrNameLst>
                                      </p:cBhvr>
                                      <p:to>
                                        <p:strVal val="visible"/>
                                      </p:to>
                                    </p:set>
                                    <p:anim calcmode="lin" valueType="num">
                                      <p:cBhvr additive="base">
                                        <p:cTn id="25" dur="500" fill="hold"/>
                                        <p:tgtEl>
                                          <p:spTgt spid="8200"/>
                                        </p:tgtEl>
                                        <p:attrNameLst>
                                          <p:attrName>ppt_x</p:attrName>
                                        </p:attrNameLst>
                                      </p:cBhvr>
                                      <p:tavLst>
                                        <p:tav tm="0">
                                          <p:val>
                                            <p:strVal val="#ppt_x"/>
                                          </p:val>
                                        </p:tav>
                                        <p:tav tm="100000">
                                          <p:val>
                                            <p:strVal val="#ppt_x"/>
                                          </p:val>
                                        </p:tav>
                                      </p:tavLst>
                                    </p:anim>
                                    <p:anim calcmode="lin" valueType="num">
                                      <p:cBhvr additive="base">
                                        <p:cTn id="26"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9" y="495881"/>
            <a:ext cx="8238319" cy="418645"/>
          </a:xfrm>
        </p:spPr>
        <p:txBody>
          <a:bodyPr/>
          <a:lstStyle/>
          <a:p>
            <a:r>
              <a:rPr lang="zh-CN" altLang="en-US" dirty="0"/>
              <a:t>机</a:t>
            </a:r>
            <a:r>
              <a:rPr lang="zh-CN" altLang="en-US" dirty="0" smtClean="0"/>
              <a:t>构检索结果分析</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9" y="1123849"/>
            <a:ext cx="7591245" cy="31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27" y="3576704"/>
            <a:ext cx="2984426" cy="316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931" y="4265587"/>
            <a:ext cx="30575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8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519"/>
            <a:ext cx="8867955" cy="586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301650"/>
            <a:ext cx="8238319" cy="418645"/>
          </a:xfrm>
        </p:spPr>
        <p:txBody>
          <a:bodyPr/>
          <a:lstStyle/>
          <a:p>
            <a:r>
              <a:rPr lang="zh-CN" altLang="en-US" dirty="0" smtClean="0"/>
              <a:t>文章分析</a:t>
            </a:r>
            <a:endParaRPr lang="en-US"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2754"/>
            <a:ext cx="32099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229" y="3112754"/>
            <a:ext cx="32194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080" y="3112753"/>
            <a:ext cx="31908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00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ppt_x"/>
                                          </p:val>
                                        </p:tav>
                                        <p:tav tm="100000">
                                          <p:val>
                                            <p:strVal val="#ppt_x"/>
                                          </p:val>
                                        </p:tav>
                                      </p:tavLst>
                                    </p:anim>
                                    <p:anim calcmode="lin" valueType="num">
                                      <p:cBhvr additive="base">
                                        <p:cTn id="1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500" fill="hold"/>
                                        <p:tgtEl>
                                          <p:spTgt spid="13320"/>
                                        </p:tgtEl>
                                        <p:attrNameLst>
                                          <p:attrName>ppt_x</p:attrName>
                                        </p:attrNameLst>
                                      </p:cBhvr>
                                      <p:tavLst>
                                        <p:tav tm="0">
                                          <p:val>
                                            <p:strVal val="#ppt_x"/>
                                          </p:val>
                                        </p:tav>
                                        <p:tav tm="100000">
                                          <p:val>
                                            <p:strVal val="#ppt_x"/>
                                          </p:val>
                                        </p:tav>
                                      </p:tavLst>
                                    </p:anim>
                                    <p:anim calcmode="lin" valueType="num">
                                      <p:cBhvr additive="base">
                                        <p:cTn id="20"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4" y="495881"/>
            <a:ext cx="8238319" cy="418645"/>
          </a:xfrm>
        </p:spPr>
        <p:txBody>
          <a:bodyPr/>
          <a:lstStyle/>
          <a:p>
            <a:r>
              <a:rPr lang="en-US" altLang="zh-CN" dirty="0" smtClean="0"/>
              <a:t>CSV</a:t>
            </a:r>
            <a:r>
              <a:rPr lang="zh-CN" altLang="en-US" dirty="0" smtClean="0"/>
              <a:t>保存格式</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63" y="914526"/>
            <a:ext cx="7047152" cy="56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50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Century Gothic" panose="020B0502020202020204" pitchFamily="34" charset="0"/>
              </a:rPr>
              <a:t>学科领域现状与前沿分析</a:t>
            </a:r>
            <a:r>
              <a:rPr lang="en-US" altLang="zh-CN" dirty="0" smtClean="0">
                <a:latin typeface="Century Gothic" panose="020B0502020202020204" pitchFamily="34" charset="0"/>
              </a:rPr>
              <a:t>——</a:t>
            </a:r>
            <a:r>
              <a:rPr lang="zh-CN" altLang="en-US" dirty="0">
                <a:latin typeface="Century Gothic" panose="020B0502020202020204" pitchFamily="34" charset="0"/>
              </a:rPr>
              <a:t>北京</a:t>
            </a:r>
            <a:r>
              <a:rPr lang="zh-CN" altLang="en-US" dirty="0" smtClean="0">
                <a:latin typeface="Century Gothic" panose="020B0502020202020204" pitchFamily="34" charset="0"/>
              </a:rPr>
              <a:t>大学实例</a:t>
            </a:r>
            <a:r>
              <a:rPr dirty="0">
                <a:latin typeface="Century Gothic" panose="020B0502020202020204" pitchFamily="34" charset="0"/>
              </a:rPr>
              <a:t/>
            </a:r>
            <a:br>
              <a:rPr dirty="0">
                <a:latin typeface="Century Gothic" panose="020B0502020202020204" pitchFamily="34" charset="0"/>
              </a:rPr>
            </a:br>
            <a:endParaRPr lang="zh-CN" dirty="0">
              <a:latin typeface="Century Gothic" panose="020B0502020202020204" pitchFamily="34" charset="0"/>
            </a:endParaRPr>
          </a:p>
        </p:txBody>
      </p:sp>
      <p:sp>
        <p:nvSpPr>
          <p:cNvPr id="4" name="Slide Number Placeholder 3"/>
          <p:cNvSpPr>
            <a:spLocks noGrp="1"/>
          </p:cNvSpPr>
          <p:nvPr>
            <p:ph type="sldNum" sz="quarter" idx="4294967295"/>
          </p:nvPr>
        </p:nvSpPr>
        <p:spPr>
          <a:xfrm>
            <a:off x="7239000" y="6248400"/>
            <a:ext cx="1905000" cy="457200"/>
          </a:xfrm>
          <a:prstGeom prst="rect">
            <a:avLst/>
          </a:prstGeom>
        </p:spPr>
        <p:txBody>
          <a:bodyPr/>
          <a:lstStyle/>
          <a:p>
            <a:fld id="{8EFDBB45-45C1-4E25-B5F2-3CECB47FD579}" type="slidenum">
              <a:rPr lang="en-US" smtClean="0">
                <a:solidFill>
                  <a:srgbClr val="FFFFFF"/>
                </a:solidFill>
              </a:rPr>
              <a:pPr/>
              <a:t>28</a:t>
            </a:fld>
            <a:endParaRPr lang="zh-CN" altLang="en-US">
              <a:solidFill>
                <a:srgbClr val="FFFFFF"/>
              </a:solidFill>
            </a:endParaRPr>
          </a:p>
        </p:txBody>
      </p:sp>
      <p:pic>
        <p:nvPicPr>
          <p:cNvPr id="8" name="Picture 7"/>
          <p:cNvPicPr/>
          <p:nvPr/>
        </p:nvPicPr>
        <p:blipFill>
          <a:blip r:embed="rId3"/>
          <a:stretch>
            <a:fillRect/>
          </a:stretch>
        </p:blipFill>
        <p:spPr>
          <a:xfrm>
            <a:off x="440886" y="3831282"/>
            <a:ext cx="6248400" cy="2574290"/>
          </a:xfrm>
          <a:prstGeom prst="rect">
            <a:avLst/>
          </a:prstGeom>
        </p:spPr>
      </p:pic>
      <p:sp>
        <p:nvSpPr>
          <p:cNvPr id="10" name="TextBox 9"/>
          <p:cNvSpPr txBox="1"/>
          <p:nvPr/>
        </p:nvSpPr>
        <p:spPr>
          <a:xfrm>
            <a:off x="6732240" y="1117731"/>
            <a:ext cx="22384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dirty="0">
                <a:solidFill>
                  <a:srgbClr val="FFFFFF"/>
                </a:solidFill>
              </a:rPr>
              <a:t>北京</a:t>
            </a:r>
            <a:r>
              <a:rPr lang="zh-CN" altLang="en-US" dirty="0" smtClean="0">
                <a:solidFill>
                  <a:srgbClr val="FFFFFF"/>
                </a:solidFill>
              </a:rPr>
              <a:t>大学物理领域</a:t>
            </a:r>
            <a:r>
              <a:rPr lang="en-US" altLang="zh-CN" dirty="0" smtClean="0">
                <a:solidFill>
                  <a:srgbClr val="FFFFFF"/>
                </a:solidFill>
              </a:rPr>
              <a:t>2012</a:t>
            </a:r>
            <a:r>
              <a:rPr lang="zh-CN" altLang="en-US" dirty="0" smtClean="0">
                <a:solidFill>
                  <a:srgbClr val="FFFFFF"/>
                </a:solidFill>
              </a:rPr>
              <a:t>年主要作者关键词</a:t>
            </a:r>
            <a:endParaRPr lang="zh-CN" altLang="en-US" dirty="0">
              <a:solidFill>
                <a:srgbClr val="FFFFFF"/>
              </a:solidFill>
            </a:endParaRPr>
          </a:p>
        </p:txBody>
      </p:sp>
      <p:sp>
        <p:nvSpPr>
          <p:cNvPr id="11" name="TextBox 10"/>
          <p:cNvSpPr txBox="1"/>
          <p:nvPr/>
        </p:nvSpPr>
        <p:spPr>
          <a:xfrm>
            <a:off x="6740228" y="3682832"/>
            <a:ext cx="22384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dirty="0" smtClean="0">
                <a:solidFill>
                  <a:srgbClr val="FFFFFF"/>
                </a:solidFill>
              </a:rPr>
              <a:t>全球物理领域</a:t>
            </a:r>
            <a:r>
              <a:rPr lang="en-US" altLang="zh-CN" dirty="0" smtClean="0">
                <a:solidFill>
                  <a:srgbClr val="FFFFFF"/>
                </a:solidFill>
              </a:rPr>
              <a:t>2012</a:t>
            </a:r>
            <a:r>
              <a:rPr lang="zh-CN" altLang="en-US" dirty="0" smtClean="0">
                <a:solidFill>
                  <a:srgbClr val="FFFFFF"/>
                </a:solidFill>
              </a:rPr>
              <a:t>年热门作者关键词</a:t>
            </a:r>
            <a:endParaRPr lang="zh-CN" altLang="en-US" dirty="0">
              <a:solidFill>
                <a:srgbClr val="FFFFFF"/>
              </a:solidFill>
            </a:endParaRPr>
          </a:p>
        </p:txBody>
      </p:sp>
      <p:pic>
        <p:nvPicPr>
          <p:cNvPr id="12" name="图片 25"/>
          <p:cNvPicPr/>
          <p:nvPr/>
        </p:nvPicPr>
        <p:blipFill>
          <a:blip r:embed="rId4">
            <a:extLst>
              <a:ext uri="{28A0092B-C50C-407E-A947-70E740481C1C}">
                <a14:useLocalDpi xmlns:a14="http://schemas.microsoft.com/office/drawing/2010/main" val="0"/>
              </a:ext>
            </a:extLst>
          </a:blip>
          <a:srcRect/>
          <a:stretch>
            <a:fillRect/>
          </a:stretch>
        </p:blipFill>
        <p:spPr bwMode="auto">
          <a:xfrm>
            <a:off x="483840" y="878469"/>
            <a:ext cx="5778532" cy="2804363"/>
          </a:xfrm>
          <a:prstGeom prst="rect">
            <a:avLst/>
          </a:prstGeom>
          <a:noFill/>
          <a:ln>
            <a:noFill/>
          </a:ln>
        </p:spPr>
      </p:pic>
    </p:spTree>
    <p:extLst>
      <p:ext uri="{BB962C8B-B14F-4D97-AF65-F5344CB8AC3E}">
        <p14:creationId xmlns:p14="http://schemas.microsoft.com/office/powerpoint/2010/main" val="41390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823" y="2924944"/>
            <a:ext cx="7127875" cy="860425"/>
          </a:xfrm>
        </p:spPr>
        <p:txBody>
          <a:bodyPr/>
          <a:lstStyle/>
          <a:p>
            <a:r>
              <a:rPr lang="zh-CN" altLang="en-US" sz="3600" dirty="0" smtClean="0"/>
              <a:t>一、</a:t>
            </a:r>
            <a:r>
              <a:rPr lang="en-US" altLang="zh-CN" sz="3600" dirty="0" smtClean="0"/>
              <a:t>Research Intelligence</a:t>
            </a:r>
            <a:r>
              <a:rPr lang="zh-CN" altLang="en-US" sz="3600" dirty="0" smtClean="0"/>
              <a:t>介绍</a:t>
            </a:r>
            <a:endParaRPr lang="en-US" altLang="zh-CN" sz="3600" dirty="0" smtClean="0">
              <a:latin typeface="Century Gothic" panose="020B0502020202020204" pitchFamily="34" charset="0"/>
            </a:endParaRPr>
          </a:p>
        </p:txBody>
      </p:sp>
    </p:spTree>
    <p:extLst>
      <p:ext uri="{BB962C8B-B14F-4D97-AF65-F5344CB8AC3E}">
        <p14:creationId xmlns:p14="http://schemas.microsoft.com/office/powerpoint/2010/main" val="214908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材料科学热点分析</a:t>
            </a:r>
            <a:r>
              <a:rPr lang="en-US" altLang="zh-CN" dirty="0" smtClean="0"/>
              <a:t>——2013</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11" y="1420528"/>
            <a:ext cx="8637382" cy="384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920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总结热门研究方向</a:t>
            </a:r>
            <a:endParaRPr lang="en-US" dirty="0"/>
          </a:p>
        </p:txBody>
      </p:sp>
      <p:sp>
        <p:nvSpPr>
          <p:cNvPr id="3" name="Content Placeholder 2"/>
          <p:cNvSpPr>
            <a:spLocks noGrp="1"/>
          </p:cNvSpPr>
          <p:nvPr>
            <p:ph sz="quarter" idx="1"/>
          </p:nvPr>
        </p:nvSpPr>
        <p:spPr>
          <a:xfrm>
            <a:off x="446856" y="1117121"/>
            <a:ext cx="7715200" cy="5069160"/>
          </a:xfrm>
        </p:spPr>
        <p:txBody>
          <a:bodyPr>
            <a:normAutofit fontScale="85000" lnSpcReduction="10000"/>
          </a:bodyPr>
          <a:lstStyle/>
          <a:p>
            <a:pPr marL="0" indent="0">
              <a:buNone/>
            </a:pPr>
            <a:r>
              <a:rPr lang="en-US" altLang="zh-CN" dirty="0" smtClean="0"/>
              <a:t>2013</a:t>
            </a:r>
            <a:r>
              <a:rPr lang="zh-CN" altLang="en-US" dirty="0" smtClean="0"/>
              <a:t>年最热门材料科学研究主题有：</a:t>
            </a:r>
            <a:endParaRPr lang="en-US" altLang="zh-CN" dirty="0" smtClean="0"/>
          </a:p>
          <a:p>
            <a:pPr>
              <a:spcBef>
                <a:spcPts val="1200"/>
              </a:spcBef>
            </a:pPr>
            <a:r>
              <a:rPr lang="zh-CN" altLang="en-US" sz="2100" b="1" dirty="0" smtClean="0">
                <a:solidFill>
                  <a:schemeClr val="tx1"/>
                </a:solidFill>
              </a:rPr>
              <a:t>石墨烯材料相关研究：</a:t>
            </a:r>
            <a:r>
              <a:rPr lang="en-US" altLang="zh-CN" sz="2100" dirty="0" smtClean="0"/>
              <a:t>2010</a:t>
            </a:r>
            <a:r>
              <a:rPr lang="zh-CN" altLang="en-US" sz="2100" dirty="0" smtClean="0"/>
              <a:t>年诺贝尔物理学奖获得者的主要研究方向，最近几年来石墨烯材料的研究一直是材料方向的热门领域。在前</a:t>
            </a:r>
            <a:r>
              <a:rPr lang="en-US" altLang="zh-CN" sz="2100" dirty="0" smtClean="0"/>
              <a:t>200</a:t>
            </a:r>
            <a:r>
              <a:rPr lang="zh-CN" altLang="en-US" sz="2100" dirty="0" smtClean="0"/>
              <a:t>篇文献中出现</a:t>
            </a:r>
            <a:r>
              <a:rPr lang="en-US" altLang="zh-CN" sz="2100" dirty="0" smtClean="0"/>
              <a:t>22</a:t>
            </a:r>
            <a:r>
              <a:rPr lang="zh-CN" altLang="en-US" sz="2100" dirty="0" smtClean="0"/>
              <a:t>次。</a:t>
            </a:r>
            <a:endParaRPr lang="en-US" altLang="zh-CN" sz="2100" dirty="0" smtClean="0"/>
          </a:p>
          <a:p>
            <a:pPr>
              <a:spcBef>
                <a:spcPts val="1200"/>
              </a:spcBef>
            </a:pPr>
            <a:r>
              <a:rPr lang="zh-CN" altLang="en-US" sz="2100" b="1" dirty="0" smtClean="0">
                <a:solidFill>
                  <a:schemeClr val="tx1"/>
                </a:solidFill>
              </a:rPr>
              <a:t>纳米管材料相关研究：</a:t>
            </a:r>
            <a:r>
              <a:rPr lang="zh-CN" altLang="en-US" sz="2100" dirty="0" smtClean="0"/>
              <a:t>纳米管作为新一代氢气容器，模具和复合材料的重要的基础，近年来一直比较热门。在</a:t>
            </a:r>
            <a:r>
              <a:rPr lang="en-US" altLang="zh-CN" sz="2100" dirty="0" smtClean="0"/>
              <a:t>200</a:t>
            </a:r>
            <a:r>
              <a:rPr lang="zh-CN" altLang="en-US" sz="2100" dirty="0" smtClean="0"/>
              <a:t>篇文献中共出现</a:t>
            </a:r>
            <a:r>
              <a:rPr lang="en-US" altLang="zh-CN" sz="2100" dirty="0" smtClean="0"/>
              <a:t>10</a:t>
            </a:r>
            <a:r>
              <a:rPr lang="zh-CN" altLang="en-US" sz="2100" dirty="0" smtClean="0"/>
              <a:t>次。</a:t>
            </a:r>
            <a:endParaRPr lang="en-US" altLang="zh-CN" sz="2100" dirty="0" smtClean="0"/>
          </a:p>
          <a:p>
            <a:pPr>
              <a:spcBef>
                <a:spcPts val="1200"/>
              </a:spcBef>
            </a:pPr>
            <a:r>
              <a:rPr lang="zh-CN" altLang="en-US" sz="2100" b="1" dirty="0" smtClean="0">
                <a:solidFill>
                  <a:schemeClr val="tx1"/>
                </a:solidFill>
              </a:rPr>
              <a:t>光致发光</a:t>
            </a:r>
            <a:r>
              <a:rPr lang="zh-CN" altLang="en-US" sz="2100" b="1" dirty="0">
                <a:solidFill>
                  <a:schemeClr val="tx1"/>
                </a:solidFill>
              </a:rPr>
              <a:t>材料</a:t>
            </a:r>
            <a:r>
              <a:rPr lang="zh-CN" altLang="en-US" sz="2100" b="1" dirty="0" smtClean="0">
                <a:solidFill>
                  <a:schemeClr val="tx1"/>
                </a:solidFill>
              </a:rPr>
              <a:t>相关研究：</a:t>
            </a:r>
            <a:r>
              <a:rPr lang="zh-CN" altLang="en-US" sz="2100" dirty="0"/>
              <a:t>光致发光</a:t>
            </a:r>
            <a:r>
              <a:rPr lang="zh-CN" altLang="en-US" sz="2100" dirty="0" smtClean="0"/>
              <a:t>材料目前在</a:t>
            </a:r>
            <a:r>
              <a:rPr lang="zh-CN" altLang="en-US" sz="2100" dirty="0"/>
              <a:t>安全方面上的应用是其最为普遍</a:t>
            </a:r>
            <a:r>
              <a:rPr lang="zh-CN" altLang="en-US" sz="2100" dirty="0" smtClean="0"/>
              <a:t>的，现在光敏感材料在光电子领域应用也逐渐兴起。在</a:t>
            </a:r>
            <a:r>
              <a:rPr lang="en-US" altLang="zh-CN" sz="2100" dirty="0" smtClean="0"/>
              <a:t>200</a:t>
            </a:r>
            <a:r>
              <a:rPr lang="zh-CN" altLang="en-US" sz="2100" dirty="0" smtClean="0"/>
              <a:t>篇文献中共出现</a:t>
            </a:r>
            <a:r>
              <a:rPr lang="en-US" altLang="zh-CN" sz="2100" dirty="0" smtClean="0"/>
              <a:t>9</a:t>
            </a:r>
            <a:r>
              <a:rPr lang="zh-CN" altLang="en-US" sz="2100" dirty="0" smtClean="0"/>
              <a:t>次。</a:t>
            </a:r>
            <a:endParaRPr lang="en-US" altLang="zh-CN" sz="2100" dirty="0" smtClean="0"/>
          </a:p>
          <a:p>
            <a:pPr>
              <a:spcBef>
                <a:spcPts val="1200"/>
              </a:spcBef>
            </a:pPr>
            <a:r>
              <a:rPr lang="zh-CN" altLang="en-US" sz="2100" b="1" dirty="0" smtClean="0">
                <a:solidFill>
                  <a:schemeClr val="tx1"/>
                </a:solidFill>
              </a:rPr>
              <a:t>聚合物材料相关研究：</a:t>
            </a:r>
            <a:r>
              <a:rPr lang="zh-CN" altLang="en-US" sz="2100" dirty="0" smtClean="0"/>
              <a:t>高分子聚合物研究在材料科学领域一直以来传统热门领域。在</a:t>
            </a:r>
            <a:r>
              <a:rPr lang="en-US" altLang="zh-CN" sz="2100" dirty="0" smtClean="0"/>
              <a:t>200</a:t>
            </a:r>
            <a:r>
              <a:rPr lang="zh-CN" altLang="en-US" sz="2100" dirty="0" smtClean="0"/>
              <a:t>篇文献中出现</a:t>
            </a:r>
            <a:r>
              <a:rPr lang="en-US" altLang="zh-CN" sz="2100" dirty="0" smtClean="0"/>
              <a:t>20</a:t>
            </a:r>
            <a:r>
              <a:rPr lang="zh-CN" altLang="en-US" sz="2100" dirty="0" smtClean="0"/>
              <a:t>次。</a:t>
            </a:r>
            <a:endParaRPr lang="en-US" altLang="zh-CN" sz="2100" dirty="0" smtClean="0"/>
          </a:p>
          <a:p>
            <a:pPr>
              <a:spcBef>
                <a:spcPts val="1200"/>
              </a:spcBef>
            </a:pPr>
            <a:r>
              <a:rPr lang="zh-CN" altLang="en-US" sz="2100" b="1" dirty="0" smtClean="0">
                <a:solidFill>
                  <a:schemeClr val="tx1"/>
                </a:solidFill>
              </a:rPr>
              <a:t>太阳能电池材料相关研究：</a:t>
            </a:r>
            <a:r>
              <a:rPr lang="zh-CN" altLang="en-US" sz="2100" dirty="0" smtClean="0"/>
              <a:t>太阳能发电装置的材料研究致力于更高的光能转换效率和更低的成本，是新能源材料领域的前沿。在</a:t>
            </a:r>
            <a:r>
              <a:rPr lang="en-US" altLang="zh-CN" sz="2100" dirty="0" smtClean="0"/>
              <a:t>200</a:t>
            </a:r>
            <a:r>
              <a:rPr lang="zh-CN" altLang="en-US" sz="2100" dirty="0" smtClean="0"/>
              <a:t>篇文献中出现</a:t>
            </a:r>
            <a:r>
              <a:rPr lang="en-US" altLang="zh-CN" sz="2100" dirty="0" smtClean="0"/>
              <a:t>20</a:t>
            </a:r>
            <a:r>
              <a:rPr lang="zh-CN" altLang="en-US" sz="2100" dirty="0" smtClean="0"/>
              <a:t>次。</a:t>
            </a:r>
            <a:endParaRPr lang="en-US" altLang="zh-CN" sz="2100" dirty="0" smtClean="0"/>
          </a:p>
          <a:p>
            <a:pPr>
              <a:spcBef>
                <a:spcPts val="1200"/>
              </a:spcBef>
            </a:pPr>
            <a:r>
              <a:rPr lang="zh-CN" altLang="en-US" sz="2100" b="1" dirty="0" smtClean="0"/>
              <a:t>锂电池新材料相关研究：</a:t>
            </a:r>
            <a:r>
              <a:rPr lang="zh-CN" altLang="en-US" sz="2100" dirty="0" smtClean="0"/>
              <a:t>随着电动汽车逐渐走入民用领域，锂电池新材料的研究日渐引起科研和产业界的关注。</a:t>
            </a:r>
            <a:r>
              <a:rPr lang="en-US" altLang="zh-CN" sz="2100" dirty="0" smtClean="0"/>
              <a:t>200</a:t>
            </a:r>
            <a:r>
              <a:rPr lang="zh-CN" altLang="en-US" sz="2100" dirty="0" smtClean="0"/>
              <a:t>篇文献中共出现</a:t>
            </a:r>
            <a:r>
              <a:rPr lang="en-US" altLang="zh-CN" sz="2100" dirty="0" smtClean="0"/>
              <a:t>14</a:t>
            </a:r>
            <a:r>
              <a:rPr lang="zh-CN" altLang="en-US" sz="2100" dirty="0" smtClean="0"/>
              <a:t>次。</a:t>
            </a:r>
            <a:endParaRPr lang="en-US" altLang="zh-CN" sz="2100" dirty="0" smtClean="0"/>
          </a:p>
          <a:p>
            <a:endParaRPr lang="zh-CN" altLang="en-US" dirty="0"/>
          </a:p>
        </p:txBody>
      </p:sp>
    </p:spTree>
    <p:extLst>
      <p:ext uri="{BB962C8B-B14F-4D97-AF65-F5344CB8AC3E}">
        <p14:creationId xmlns:p14="http://schemas.microsoft.com/office/powerpoint/2010/main" val="2494564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Box 4"/>
          <p:cNvSpPr txBox="1">
            <a:spLocks noChangeArrowheads="1"/>
          </p:cNvSpPr>
          <p:nvPr/>
        </p:nvSpPr>
        <p:spPr bwMode="auto">
          <a:xfrm>
            <a:off x="446088" y="1447800"/>
            <a:ext cx="3810000" cy="646113"/>
          </a:xfrm>
          <a:prstGeom prst="rect">
            <a:avLst/>
          </a:prstGeom>
          <a:noFill/>
          <a:ln w="9525">
            <a:noFill/>
            <a:miter lim="800000"/>
            <a:headEnd/>
            <a:tailEnd/>
          </a:ln>
        </p:spPr>
        <p:txBody>
          <a:bodyPr>
            <a:spAutoFit/>
          </a:bodyPr>
          <a:lstStyle/>
          <a:p>
            <a:r>
              <a:rPr lang="en-US" dirty="0">
                <a:solidFill>
                  <a:prstClr val="black"/>
                </a:solidFill>
              </a:rPr>
              <a:t>Many researchers that too closely resemble one another.</a:t>
            </a:r>
          </a:p>
        </p:txBody>
      </p:sp>
      <p:grpSp>
        <p:nvGrpSpPr>
          <p:cNvPr id="2" name="Group 10"/>
          <p:cNvGrpSpPr>
            <a:grpSpLocks/>
          </p:cNvGrpSpPr>
          <p:nvPr/>
        </p:nvGrpSpPr>
        <p:grpSpPr bwMode="auto">
          <a:xfrm>
            <a:off x="228600" y="2514600"/>
            <a:ext cx="4426309" cy="1832033"/>
            <a:chOff x="228600" y="2514600"/>
            <a:chExt cx="4425589" cy="1832579"/>
          </a:xfrm>
        </p:grpSpPr>
        <p:pic>
          <p:nvPicPr>
            <p:cNvPr id="8" name="Picture 2"/>
            <p:cNvPicPr>
              <a:picLocks noChangeAspect="1" noChangeArrowheads="1"/>
            </p:cNvPicPr>
            <p:nvPr/>
          </p:nvPicPr>
          <p:blipFill>
            <a:blip r:embed="rId3" cstate="print"/>
            <a:srcRect/>
            <a:stretch>
              <a:fillRect/>
            </a:stretch>
          </p:blipFill>
          <p:spPr bwMode="auto">
            <a:xfrm>
              <a:off x="380975" y="2514600"/>
              <a:ext cx="893618" cy="1259263"/>
            </a:xfrm>
            <a:prstGeom prst="rect">
              <a:avLst/>
            </a:prstGeom>
            <a:noFill/>
            <a:ln w="12700">
              <a:noFill/>
              <a:miter lim="800000"/>
              <a:headEnd/>
              <a:tailEnd/>
            </a:ln>
            <a:effectLst>
              <a:outerShdw dist="76199" dir="2700000" algn="ctr" rotWithShape="0">
                <a:schemeClr val="bg2">
                  <a:alpha val="75000"/>
                </a:schemeClr>
              </a:outerShdw>
            </a:effectLst>
          </p:spPr>
        </p:pic>
        <p:sp>
          <p:nvSpPr>
            <p:cNvPr id="149512" name="Rectangle 3"/>
            <p:cNvSpPr>
              <a:spLocks/>
            </p:cNvSpPr>
            <p:nvPr/>
          </p:nvSpPr>
          <p:spPr bwMode="auto">
            <a:xfrm>
              <a:off x="228600" y="3962343"/>
              <a:ext cx="1377589" cy="384836"/>
            </a:xfrm>
            <a:prstGeom prst="rect">
              <a:avLst/>
            </a:prstGeom>
            <a:noFill/>
            <a:ln w="12700">
              <a:noFill/>
              <a:miter lim="800000"/>
              <a:headEnd/>
              <a:tailEnd/>
            </a:ln>
          </p:spPr>
          <p:txBody>
            <a:bodyPr wrap="none" lIns="0" tIns="0" rIns="0" bIns="0" anchor="ctr">
              <a:spAutoFit/>
            </a:bodyPr>
            <a:lstStyle/>
            <a:p>
              <a:r>
                <a:rPr lang="en-US" sz="2500" b="1" dirty="0">
                  <a:solidFill>
                    <a:prstClr val="black"/>
                  </a:solidFill>
                  <a:sym typeface="Arial" charset="0"/>
                </a:rPr>
                <a:t>Dr. </a:t>
              </a:r>
              <a:r>
                <a:rPr lang="en-US" sz="2500" b="1" dirty="0" smtClean="0">
                  <a:solidFill>
                    <a:prstClr val="black"/>
                  </a:solidFill>
                  <a:sym typeface="Arial" charset="0"/>
                </a:rPr>
                <a:t>Wang</a:t>
              </a:r>
              <a:endParaRPr lang="en-US" sz="2500" b="1" dirty="0">
                <a:solidFill>
                  <a:prstClr val="black"/>
                </a:solidFill>
                <a:sym typeface="Arial" charset="0"/>
              </a:endParaRPr>
            </a:p>
          </p:txBody>
        </p:sp>
        <p:pic>
          <p:nvPicPr>
            <p:cNvPr id="10" name="Picture 2"/>
            <p:cNvPicPr>
              <a:picLocks noChangeAspect="1" noChangeArrowheads="1"/>
            </p:cNvPicPr>
            <p:nvPr/>
          </p:nvPicPr>
          <p:blipFill>
            <a:blip r:embed="rId3" cstate="print"/>
            <a:srcRect/>
            <a:stretch>
              <a:fillRect/>
            </a:stretch>
          </p:blipFill>
          <p:spPr bwMode="auto">
            <a:xfrm>
              <a:off x="1828540" y="2514600"/>
              <a:ext cx="893618" cy="1259263"/>
            </a:xfrm>
            <a:prstGeom prst="rect">
              <a:avLst/>
            </a:prstGeom>
            <a:noFill/>
            <a:ln w="12700">
              <a:noFill/>
              <a:miter lim="800000"/>
              <a:headEnd/>
              <a:tailEnd/>
            </a:ln>
            <a:effectLst>
              <a:outerShdw dist="76199" dir="2700000" algn="ctr" rotWithShape="0">
                <a:schemeClr val="bg2">
                  <a:alpha val="75000"/>
                </a:schemeClr>
              </a:outerShdw>
            </a:effectLst>
          </p:spPr>
        </p:pic>
        <p:pic>
          <p:nvPicPr>
            <p:cNvPr id="12" name="Picture 2"/>
            <p:cNvPicPr>
              <a:picLocks noChangeAspect="1" noChangeArrowheads="1"/>
            </p:cNvPicPr>
            <p:nvPr/>
          </p:nvPicPr>
          <p:blipFill>
            <a:blip r:embed="rId3" cstate="print"/>
            <a:srcRect/>
            <a:stretch>
              <a:fillRect/>
            </a:stretch>
          </p:blipFill>
          <p:spPr bwMode="auto">
            <a:xfrm>
              <a:off x="3123729" y="2514600"/>
              <a:ext cx="893618" cy="1259263"/>
            </a:xfrm>
            <a:prstGeom prst="rect">
              <a:avLst/>
            </a:prstGeom>
            <a:noFill/>
            <a:ln w="12700">
              <a:noFill/>
              <a:miter lim="800000"/>
              <a:headEnd/>
              <a:tailEnd/>
            </a:ln>
            <a:effectLst>
              <a:outerShdw dist="76199" dir="2700000" algn="ctr" rotWithShape="0">
                <a:schemeClr val="bg2">
                  <a:alpha val="75000"/>
                </a:schemeClr>
              </a:outerShdw>
            </a:effectLst>
          </p:spPr>
        </p:pic>
        <p:sp>
          <p:nvSpPr>
            <p:cNvPr id="149515" name="Rectangle 3"/>
            <p:cNvSpPr>
              <a:spLocks/>
            </p:cNvSpPr>
            <p:nvPr/>
          </p:nvSpPr>
          <p:spPr bwMode="auto">
            <a:xfrm>
              <a:off x="1752600" y="3958622"/>
              <a:ext cx="1377589" cy="384836"/>
            </a:xfrm>
            <a:prstGeom prst="rect">
              <a:avLst/>
            </a:prstGeom>
            <a:noFill/>
            <a:ln w="12700">
              <a:noFill/>
              <a:miter lim="800000"/>
              <a:headEnd/>
              <a:tailEnd/>
            </a:ln>
          </p:spPr>
          <p:txBody>
            <a:bodyPr wrap="none" lIns="0" tIns="0" rIns="0" bIns="0" anchor="ctr">
              <a:spAutoFit/>
            </a:bodyPr>
            <a:lstStyle/>
            <a:p>
              <a:r>
                <a:rPr lang="en-US" sz="2500" b="1" dirty="0">
                  <a:solidFill>
                    <a:prstClr val="black"/>
                  </a:solidFill>
                  <a:sym typeface="Arial" charset="0"/>
                </a:rPr>
                <a:t>Dr. </a:t>
              </a:r>
              <a:r>
                <a:rPr lang="en-US" sz="2500" b="1" dirty="0" smtClean="0">
                  <a:solidFill>
                    <a:prstClr val="black"/>
                  </a:solidFill>
                  <a:sym typeface="Arial" charset="0"/>
                </a:rPr>
                <a:t>Wang</a:t>
              </a:r>
              <a:endParaRPr lang="en-US" sz="2500" b="1" dirty="0">
                <a:solidFill>
                  <a:prstClr val="black"/>
                </a:solidFill>
                <a:sym typeface="Arial" charset="0"/>
              </a:endParaRPr>
            </a:p>
          </p:txBody>
        </p:sp>
        <p:sp>
          <p:nvSpPr>
            <p:cNvPr id="149516" name="Rectangle 3"/>
            <p:cNvSpPr>
              <a:spLocks/>
            </p:cNvSpPr>
            <p:nvPr/>
          </p:nvSpPr>
          <p:spPr bwMode="auto">
            <a:xfrm>
              <a:off x="3276600" y="3958622"/>
              <a:ext cx="1377589" cy="384836"/>
            </a:xfrm>
            <a:prstGeom prst="rect">
              <a:avLst/>
            </a:prstGeom>
            <a:noFill/>
            <a:ln w="12700">
              <a:noFill/>
              <a:miter lim="800000"/>
              <a:headEnd/>
              <a:tailEnd/>
            </a:ln>
          </p:spPr>
          <p:txBody>
            <a:bodyPr wrap="none" lIns="0" tIns="0" rIns="0" bIns="0" anchor="ctr">
              <a:spAutoFit/>
            </a:bodyPr>
            <a:lstStyle/>
            <a:p>
              <a:r>
                <a:rPr lang="en-US" sz="2500" b="1" dirty="0">
                  <a:solidFill>
                    <a:prstClr val="black"/>
                  </a:solidFill>
                  <a:sym typeface="Arial" charset="0"/>
                </a:rPr>
                <a:t>Dr. </a:t>
              </a:r>
              <a:r>
                <a:rPr lang="en-US" sz="2500" b="1" dirty="0" smtClean="0">
                  <a:solidFill>
                    <a:prstClr val="black"/>
                  </a:solidFill>
                  <a:sym typeface="Arial" charset="0"/>
                </a:rPr>
                <a:t>Wang</a:t>
              </a:r>
              <a:endParaRPr lang="en-US" sz="2500" b="1" dirty="0">
                <a:solidFill>
                  <a:prstClr val="black"/>
                </a:solidFill>
                <a:sym typeface="Arial" charset="0"/>
              </a:endParaRPr>
            </a:p>
          </p:txBody>
        </p:sp>
      </p:grpSp>
      <p:sp>
        <p:nvSpPr>
          <p:cNvPr id="149507" name="TextBox 15"/>
          <p:cNvSpPr txBox="1">
            <a:spLocks noChangeArrowheads="1"/>
          </p:cNvSpPr>
          <p:nvPr/>
        </p:nvSpPr>
        <p:spPr bwMode="auto">
          <a:xfrm>
            <a:off x="5734050" y="1447800"/>
            <a:ext cx="2590800" cy="646113"/>
          </a:xfrm>
          <a:prstGeom prst="rect">
            <a:avLst/>
          </a:prstGeom>
          <a:noFill/>
          <a:ln w="9525">
            <a:noFill/>
            <a:miter lim="800000"/>
            <a:headEnd/>
            <a:tailEnd/>
          </a:ln>
        </p:spPr>
        <p:txBody>
          <a:bodyPr>
            <a:spAutoFit/>
          </a:bodyPr>
          <a:lstStyle/>
          <a:p>
            <a:r>
              <a:rPr lang="en-US" dirty="0">
                <a:solidFill>
                  <a:prstClr val="black"/>
                </a:solidFill>
              </a:rPr>
              <a:t>Researchers publish under name variations.</a:t>
            </a:r>
          </a:p>
        </p:txBody>
      </p:sp>
      <p:pic>
        <p:nvPicPr>
          <p:cNvPr id="6" name="Picture 2"/>
          <p:cNvPicPr>
            <a:picLocks noChangeAspect="1" noChangeArrowheads="1"/>
          </p:cNvPicPr>
          <p:nvPr/>
        </p:nvPicPr>
        <p:blipFill>
          <a:blip r:embed="rId3" cstate="print"/>
          <a:srcRect/>
          <a:stretch>
            <a:fillRect/>
          </a:stretch>
        </p:blipFill>
        <p:spPr bwMode="auto">
          <a:xfrm>
            <a:off x="5888038" y="2514600"/>
            <a:ext cx="893762" cy="1258888"/>
          </a:xfrm>
          <a:prstGeom prst="rect">
            <a:avLst/>
          </a:prstGeom>
          <a:noFill/>
          <a:ln w="12700">
            <a:noFill/>
            <a:miter lim="800000"/>
            <a:headEnd/>
            <a:tailEnd/>
          </a:ln>
          <a:effectLst>
            <a:outerShdw dist="76199" dir="2700000" algn="ctr" rotWithShape="0">
              <a:schemeClr val="bg2">
                <a:alpha val="75000"/>
              </a:schemeClr>
            </a:outerShdw>
          </a:effectLst>
        </p:spPr>
      </p:pic>
      <p:sp>
        <p:nvSpPr>
          <p:cNvPr id="149509" name="Rectangle 3"/>
          <p:cNvSpPr>
            <a:spLocks/>
          </p:cNvSpPr>
          <p:nvPr/>
        </p:nvSpPr>
        <p:spPr bwMode="auto">
          <a:xfrm>
            <a:off x="5734050" y="4002584"/>
            <a:ext cx="2607252" cy="1538883"/>
          </a:xfrm>
          <a:prstGeom prst="rect">
            <a:avLst/>
          </a:prstGeom>
          <a:noFill/>
          <a:ln w="12700">
            <a:noFill/>
            <a:miter lim="800000"/>
            <a:headEnd/>
            <a:tailEnd/>
          </a:ln>
        </p:spPr>
        <p:txBody>
          <a:bodyPr wrap="none" lIns="0" tIns="0" rIns="0" bIns="0" anchor="ctr">
            <a:spAutoFit/>
          </a:bodyPr>
          <a:lstStyle/>
          <a:p>
            <a:r>
              <a:rPr lang="en-US" sz="2500" b="1" dirty="0">
                <a:solidFill>
                  <a:prstClr val="black"/>
                </a:solidFill>
                <a:sym typeface="Arial" charset="0"/>
              </a:rPr>
              <a:t>Dr. </a:t>
            </a:r>
            <a:r>
              <a:rPr lang="en-US" sz="2500" b="1" dirty="0" smtClean="0">
                <a:solidFill>
                  <a:prstClr val="black"/>
                </a:solidFill>
                <a:sym typeface="Arial" charset="0"/>
              </a:rPr>
              <a:t>Wang Fei-Yue</a:t>
            </a:r>
            <a:endParaRPr lang="en-US" sz="2500" b="1" dirty="0">
              <a:solidFill>
                <a:prstClr val="black"/>
              </a:solidFill>
              <a:sym typeface="Arial" charset="0"/>
            </a:endParaRPr>
          </a:p>
          <a:p>
            <a:r>
              <a:rPr lang="en-US" sz="2500" b="1" dirty="0">
                <a:solidFill>
                  <a:prstClr val="black"/>
                </a:solidFill>
                <a:sym typeface="Arial" charset="0"/>
              </a:rPr>
              <a:t>Dr. </a:t>
            </a:r>
            <a:r>
              <a:rPr lang="en-US" sz="2500" b="1" dirty="0" smtClean="0">
                <a:solidFill>
                  <a:prstClr val="black"/>
                </a:solidFill>
                <a:sym typeface="Arial" charset="0"/>
              </a:rPr>
              <a:t>F. Wang</a:t>
            </a:r>
            <a:endParaRPr lang="en-US" sz="2500" b="1" dirty="0">
              <a:solidFill>
                <a:prstClr val="black"/>
              </a:solidFill>
              <a:sym typeface="Arial" charset="0"/>
            </a:endParaRPr>
          </a:p>
          <a:p>
            <a:r>
              <a:rPr lang="en-US" sz="2500" b="1" dirty="0">
                <a:solidFill>
                  <a:prstClr val="black"/>
                </a:solidFill>
                <a:sym typeface="Arial" charset="0"/>
              </a:rPr>
              <a:t>Dr. </a:t>
            </a:r>
            <a:r>
              <a:rPr lang="en-US" sz="2500" b="1" dirty="0" smtClean="0">
                <a:solidFill>
                  <a:prstClr val="black"/>
                </a:solidFill>
                <a:sym typeface="Arial" charset="0"/>
              </a:rPr>
              <a:t>Wang F.Y.</a:t>
            </a:r>
          </a:p>
          <a:p>
            <a:endParaRPr lang="en-US" sz="2500" b="1" dirty="0">
              <a:solidFill>
                <a:prstClr val="black"/>
              </a:solidFill>
              <a:sym typeface="Arial" charset="0"/>
            </a:endParaRPr>
          </a:p>
        </p:txBody>
      </p:sp>
      <p:sp>
        <p:nvSpPr>
          <p:cNvPr id="149510" name="Title 1"/>
          <p:cNvSpPr>
            <a:spLocks noGrp="1"/>
          </p:cNvSpPr>
          <p:nvPr>
            <p:ph type="title" idx="4294967295"/>
          </p:nvPr>
        </p:nvSpPr>
        <p:spPr>
          <a:xfrm>
            <a:off x="304800" y="430866"/>
            <a:ext cx="8229600" cy="561975"/>
          </a:xfrm>
          <a:prstGeom prst="rect">
            <a:avLst/>
          </a:prstGeom>
        </p:spPr>
        <p:txBody>
          <a:bodyPr/>
          <a:lstStyle/>
          <a:p>
            <a:pPr eaLnBrk="1" hangingPunct="1"/>
            <a:r>
              <a:rPr lang="zh-CN" altLang="en-US" dirty="0" smtClean="0">
                <a:latin typeface="Arial Bold" panose="020B0704020202020204" pitchFamily="34" charset="0"/>
                <a:cs typeface="Arial Bold" panose="020B0704020202020204" pitchFamily="34" charset="0"/>
              </a:rPr>
              <a:t>人名清理和人才评估</a:t>
            </a:r>
            <a:endParaRPr lang="en-US" dirty="0" smtClean="0">
              <a:latin typeface="Arial Bold" panose="020B0704020202020204" pitchFamily="34" charset="0"/>
              <a:cs typeface="Arial Bold" panose="020B0704020202020204" pitchFamily="34" charset="0"/>
            </a:endParaRPr>
          </a:p>
        </p:txBody>
      </p:sp>
      <p:pic>
        <p:nvPicPr>
          <p:cNvPr id="15" name="Picture 2" descr="ORCI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158" y="409575"/>
            <a:ext cx="13335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70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73" y="437204"/>
            <a:ext cx="8229600" cy="562074"/>
          </a:xfrm>
        </p:spPr>
        <p:txBody>
          <a:bodyPr/>
          <a:lstStyle/>
          <a:p>
            <a:r>
              <a:rPr lang="en-US" dirty="0" smtClean="0"/>
              <a:t>Scopus Author Profiles </a:t>
            </a:r>
            <a:r>
              <a:rPr lang="zh-CN" altLang="en-US" dirty="0" smtClean="0"/>
              <a:t>作者概览和分析</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171305"/>
            <a:ext cx="901065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1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Author Evaluator </a:t>
            </a:r>
            <a:r>
              <a:rPr lang="zh-CN" altLang="en-US" dirty="0" smtClean="0"/>
              <a:t>作者评价分析功能</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205267" cy="476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47" y="1984843"/>
            <a:ext cx="6854624" cy="41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2452351"/>
            <a:ext cx="7991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429" y="2994528"/>
            <a:ext cx="7421571" cy="500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0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fade">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Scopus</a:t>
            </a:r>
            <a:r>
              <a:rPr lang="zh-CN" altLang="en-US" dirty="0" smtClean="0"/>
              <a:t>页面支持作者进行人名清</a:t>
            </a:r>
            <a:r>
              <a:rPr lang="zh-CN" altLang="en-US" dirty="0" smtClean="0"/>
              <a:t>理</a:t>
            </a:r>
            <a:r>
              <a:rPr lang="en-US" altLang="zh-CN" dirty="0" smtClean="0"/>
              <a:t/>
            </a:r>
            <a:br>
              <a:rPr lang="en-US" altLang="zh-CN" dirty="0" smtClean="0"/>
            </a:br>
            <a:r>
              <a:rPr lang="en-US" altLang="zh-CN" dirty="0"/>
              <a:t>R</a:t>
            </a:r>
            <a:r>
              <a:rPr lang="en-US" altLang="zh-CN" dirty="0" smtClean="0"/>
              <a:t>equest  author details correction</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45633"/>
            <a:ext cx="8154206" cy="465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40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19" y="646113"/>
            <a:ext cx="8353425" cy="496887"/>
          </a:xfrm>
        </p:spPr>
        <p:txBody>
          <a:bodyPr/>
          <a:lstStyle/>
          <a:p>
            <a:r>
              <a:rPr lang="zh-CN" altLang="en-US" dirty="0" smtClean="0">
                <a:latin typeface="SimSun"/>
                <a:cs typeface="SimSun"/>
              </a:rPr>
              <a:t>学</a:t>
            </a:r>
            <a:r>
              <a:rPr lang="zh-CN" altLang="en-US" dirty="0">
                <a:latin typeface="SimSun"/>
                <a:cs typeface="SimSun"/>
              </a:rPr>
              <a:t>者分</a:t>
            </a:r>
            <a:r>
              <a:rPr lang="zh-CN" altLang="en-US" dirty="0" smtClean="0">
                <a:latin typeface="SimSun"/>
                <a:cs typeface="SimSun"/>
              </a:rPr>
              <a:t>析</a:t>
            </a:r>
            <a:endParaRPr lang="zh-CN" dirty="0" smtClean="0">
              <a:latin typeface="SimSun"/>
              <a:cs typeface="SimSun"/>
            </a:endParaRPr>
          </a:p>
        </p:txBody>
      </p:sp>
      <p:graphicFrame>
        <p:nvGraphicFramePr>
          <p:cNvPr id="6" name="Table 5"/>
          <p:cNvGraphicFramePr>
            <a:graphicFrameLocks noGrp="1"/>
          </p:cNvGraphicFramePr>
          <p:nvPr>
            <p:extLst>
              <p:ext uri="{D42A27DB-BD31-4B8C-83A1-F6EECF244321}">
                <p14:modId xmlns:p14="http://schemas.microsoft.com/office/powerpoint/2010/main" val="667374164"/>
              </p:ext>
            </p:extLst>
          </p:nvPr>
        </p:nvGraphicFramePr>
        <p:xfrm>
          <a:off x="241540" y="1549152"/>
          <a:ext cx="8540150" cy="1066800"/>
        </p:xfrm>
        <a:graphic>
          <a:graphicData uri="http://schemas.openxmlformats.org/drawingml/2006/table">
            <a:tbl>
              <a:tblPr>
                <a:tableStyleId>{BC89EF96-8CEA-46FF-86C4-4CE0E7609802}</a:tableStyleId>
              </a:tblPr>
              <a:tblGrid>
                <a:gridCol w="854015"/>
                <a:gridCol w="854015"/>
                <a:gridCol w="854015"/>
                <a:gridCol w="854015"/>
                <a:gridCol w="854015"/>
                <a:gridCol w="854015"/>
                <a:gridCol w="854015"/>
                <a:gridCol w="854015"/>
                <a:gridCol w="854015"/>
                <a:gridCol w="854015"/>
              </a:tblGrid>
              <a:tr h="688258">
                <a:tc>
                  <a:txBody>
                    <a:bodyPr/>
                    <a:lstStyle/>
                    <a:p>
                      <a:pPr algn="ctr" fontAlgn="ctr"/>
                      <a:r>
                        <a:rPr lang="en-US" sz="1100" u="none" strike="noStrike" dirty="0">
                          <a:effectLst/>
                        </a:rPr>
                        <a:t>Total Publication</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altLang="zh-CN" sz="1100" u="none" strike="noStrike" kern="1200" dirty="0" smtClean="0">
                          <a:solidFill>
                            <a:schemeClr val="tx1"/>
                          </a:solidFill>
                          <a:effectLst/>
                          <a:latin typeface="+mn-lt"/>
                          <a:ea typeface="+mn-ea"/>
                          <a:cs typeface="+mn-cs"/>
                        </a:rPr>
                        <a:t>Pub 96-12</a:t>
                      </a:r>
                      <a:endParaRPr lang="en-US" sz="1100" u="none" strike="noStrike" kern="1200" dirty="0">
                        <a:solidFill>
                          <a:schemeClr val="tx1"/>
                        </a:solidFill>
                        <a:effectLst/>
                        <a:latin typeface="+mn-lt"/>
                        <a:ea typeface="+mn-ea"/>
                        <a:cs typeface="+mn-cs"/>
                      </a:endParaRPr>
                    </a:p>
                  </a:txBody>
                  <a:tcPr marL="7388" marR="7388" marT="7388" marB="0" anchor="ctr"/>
                </a:tc>
                <a:tc>
                  <a:txBody>
                    <a:bodyPr/>
                    <a:lstStyle/>
                    <a:p>
                      <a:pPr algn="ctr" fontAlgn="ctr"/>
                      <a:r>
                        <a:rPr lang="en-US" sz="1100" u="none" strike="noStrike" kern="1200" dirty="0" smtClean="0">
                          <a:solidFill>
                            <a:schemeClr val="tx1"/>
                          </a:solidFill>
                          <a:effectLst/>
                          <a:latin typeface="+mn-lt"/>
                          <a:ea typeface="+mn-ea"/>
                          <a:cs typeface="+mn-cs"/>
                        </a:rPr>
                        <a:t>Citations 96-12</a:t>
                      </a:r>
                      <a:endParaRPr lang="en-US" sz="1100" u="none" strike="noStrike" kern="1200" dirty="0">
                        <a:solidFill>
                          <a:schemeClr val="tx1"/>
                        </a:solidFill>
                        <a:effectLst/>
                        <a:latin typeface="+mn-lt"/>
                        <a:ea typeface="+mn-ea"/>
                        <a:cs typeface="+mn-cs"/>
                      </a:endParaRPr>
                    </a:p>
                  </a:txBody>
                  <a:tcPr marL="7388" marR="7388" marT="7388" marB="0" anchor="ctr"/>
                </a:tc>
                <a:tc>
                  <a:txBody>
                    <a:bodyPr/>
                    <a:lstStyle/>
                    <a:p>
                      <a:pPr algn="ctr" fontAlgn="ctr"/>
                      <a:r>
                        <a:rPr lang="en-US" sz="1100" u="none" strike="noStrike" kern="1200" dirty="0" smtClean="0">
                          <a:solidFill>
                            <a:schemeClr val="tx1"/>
                          </a:solidFill>
                          <a:effectLst/>
                          <a:latin typeface="+mn-lt"/>
                          <a:ea typeface="+mn-ea"/>
                          <a:cs typeface="+mn-cs"/>
                        </a:rPr>
                        <a:t>H-Index</a:t>
                      </a:r>
                    </a:p>
                    <a:p>
                      <a:pPr algn="ctr" fontAlgn="ctr"/>
                      <a:r>
                        <a:rPr lang="en-US" altLang="zh-CN" sz="1100" u="none" strike="noStrike" kern="1200" dirty="0" smtClean="0">
                          <a:solidFill>
                            <a:schemeClr val="tx1"/>
                          </a:solidFill>
                          <a:effectLst/>
                          <a:latin typeface="+mn-lt"/>
                          <a:ea typeface="+mn-ea"/>
                          <a:cs typeface="+mn-cs"/>
                        </a:rPr>
                        <a:t>96-12</a:t>
                      </a:r>
                      <a:endParaRPr lang="en-US" sz="1100" u="none" strike="noStrike" kern="1200" dirty="0">
                        <a:solidFill>
                          <a:schemeClr val="tx1"/>
                        </a:solidFill>
                        <a:effectLst/>
                        <a:latin typeface="+mn-lt"/>
                        <a:ea typeface="+mn-ea"/>
                        <a:cs typeface="+mn-cs"/>
                      </a:endParaRPr>
                    </a:p>
                  </a:txBody>
                  <a:tcPr marL="7388" marR="7388" marT="7388" marB="0" anchor="ctr"/>
                </a:tc>
                <a:tc>
                  <a:txBody>
                    <a:bodyPr/>
                    <a:lstStyle/>
                    <a:p>
                      <a:pPr algn="ctr" fontAlgn="ctr"/>
                      <a:r>
                        <a:rPr lang="en-US" sz="1100" u="none" strike="noStrike" dirty="0">
                          <a:effectLst/>
                        </a:rPr>
                        <a:t>Pub 08-12</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Citations 08-12</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a:effectLst/>
                        </a:rPr>
                        <a:t>CPP 08-12</a:t>
                      </a:r>
                      <a:endParaRPr lang="en-US" sz="1100" b="0" i="0" u="none" strike="noStrike">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a:effectLst/>
                        </a:rPr>
                        <a:t>Intl Collab 08-12</a:t>
                      </a:r>
                      <a:endParaRPr lang="en-US" sz="1100" b="0" i="0" u="none" strike="noStrike">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a:effectLst/>
                        </a:rPr>
                        <a:t>FWCI 08-12</a:t>
                      </a:r>
                      <a:endParaRPr lang="en-US" sz="1100" b="0" i="0" u="none" strike="noStrike">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Top 10% 08-12</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r>
              <a:tr h="378542">
                <a:tc>
                  <a:txBody>
                    <a:bodyPr/>
                    <a:lstStyle/>
                    <a:p>
                      <a:pPr algn="ctr" fontAlgn="ctr"/>
                      <a:r>
                        <a:rPr lang="en-US" sz="1100" u="none" strike="noStrike" dirty="0">
                          <a:effectLst/>
                        </a:rPr>
                        <a:t>488</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altLang="zh-CN" sz="1100" u="none" strike="noStrike" kern="1200" dirty="0" smtClean="0">
                          <a:solidFill>
                            <a:schemeClr val="tx1"/>
                          </a:solidFill>
                          <a:effectLst/>
                          <a:latin typeface="+mn-lt"/>
                          <a:ea typeface="+mn-ea"/>
                          <a:cs typeface="+mn-cs"/>
                        </a:rPr>
                        <a:t>465</a:t>
                      </a:r>
                      <a:endParaRPr lang="en-US" sz="1100" u="none" strike="noStrike" kern="1200" dirty="0">
                        <a:solidFill>
                          <a:schemeClr val="tx1"/>
                        </a:solidFill>
                        <a:effectLst/>
                        <a:latin typeface="+mn-lt"/>
                        <a:ea typeface="+mn-ea"/>
                        <a:cs typeface="+mn-cs"/>
                      </a:endParaRPr>
                    </a:p>
                  </a:txBody>
                  <a:tcPr marL="7388" marR="7388" marT="7388" marB="0" anchor="ctr"/>
                </a:tc>
                <a:tc>
                  <a:txBody>
                    <a:bodyPr/>
                    <a:lstStyle/>
                    <a:p>
                      <a:pPr algn="ctr" fontAlgn="ctr"/>
                      <a:r>
                        <a:rPr lang="en-US" altLang="zh-CN" sz="1100" u="none" strike="noStrike" kern="1200" dirty="0" smtClean="0">
                          <a:solidFill>
                            <a:schemeClr val="tx1"/>
                          </a:solidFill>
                          <a:effectLst/>
                          <a:latin typeface="+mn-lt"/>
                          <a:ea typeface="+mn-ea"/>
                          <a:cs typeface="+mn-cs"/>
                        </a:rPr>
                        <a:t>21228</a:t>
                      </a:r>
                      <a:endParaRPr lang="en-US" sz="1100" u="none" strike="noStrike" kern="1200" dirty="0">
                        <a:solidFill>
                          <a:schemeClr val="tx1"/>
                        </a:solidFill>
                        <a:effectLst/>
                        <a:latin typeface="+mn-lt"/>
                        <a:ea typeface="+mn-ea"/>
                        <a:cs typeface="+mn-cs"/>
                      </a:endParaRPr>
                    </a:p>
                  </a:txBody>
                  <a:tcPr marL="7388" marR="7388" marT="7388" marB="0" anchor="ctr"/>
                </a:tc>
                <a:tc>
                  <a:txBody>
                    <a:bodyPr/>
                    <a:lstStyle/>
                    <a:p>
                      <a:pPr algn="ctr" fontAlgn="ctr"/>
                      <a:r>
                        <a:rPr lang="en-US" sz="1100" u="none" strike="noStrike" dirty="0">
                          <a:effectLst/>
                        </a:rPr>
                        <a:t>79</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110</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2576</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23.4</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13.60%</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3.25</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c>
                  <a:txBody>
                    <a:bodyPr/>
                    <a:lstStyle/>
                    <a:p>
                      <a:pPr algn="ctr" fontAlgn="ctr"/>
                      <a:r>
                        <a:rPr lang="en-US" sz="1100" u="none" strike="noStrike" dirty="0">
                          <a:effectLst/>
                        </a:rPr>
                        <a:t>18.20%</a:t>
                      </a:r>
                      <a:endParaRPr lang="en-US" sz="1100" b="0" i="0" u="none" strike="noStrike" dirty="0">
                        <a:solidFill>
                          <a:srgbClr val="000000"/>
                        </a:solidFill>
                        <a:effectLst/>
                        <a:latin typeface="Century Gothic" panose="020B0502020202020204" pitchFamily="34" charset="0"/>
                        <a:ea typeface="Microsoft YaHei" panose="020B0503020204020204" pitchFamily="34" charset="-122"/>
                      </a:endParaRPr>
                    </a:p>
                  </a:txBody>
                  <a:tcPr marL="7388" marR="7388" marT="7388" marB="0" anchor="ctr"/>
                </a:tc>
              </a:tr>
            </a:tbl>
          </a:graphicData>
        </a:graphic>
      </p:graphicFrame>
      <p:sp>
        <p:nvSpPr>
          <p:cNvPr id="7" name="Content Placeholder 2"/>
          <p:cNvSpPr>
            <a:spLocks noGrp="1"/>
          </p:cNvSpPr>
          <p:nvPr>
            <p:ph idx="1"/>
          </p:nvPr>
        </p:nvSpPr>
        <p:spPr>
          <a:xfrm>
            <a:off x="251520" y="2996952"/>
            <a:ext cx="8686800" cy="3657600"/>
          </a:xfrm>
        </p:spPr>
        <p:txBody>
          <a:bodyPr/>
          <a:lstStyle/>
          <a:p>
            <a:pPr marL="0" indent="0">
              <a:buNone/>
            </a:pPr>
            <a:r>
              <a:rPr lang="zh-CN" altLang="en-US" sz="1400" dirty="0">
                <a:latin typeface="Microsoft YaHei" panose="020B0503020204020204" pitchFamily="34" charset="-122"/>
                <a:ea typeface="Microsoft YaHei" panose="020B0503020204020204" pitchFamily="34" charset="-122"/>
              </a:rPr>
              <a:t>数据解释如下：</a:t>
            </a:r>
            <a:endParaRPr lang="en-US" altLang="zh-CN" sz="1400" dirty="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a:latin typeface="Microsoft YaHei" panose="020B0503020204020204" pitchFamily="34" charset="-122"/>
                <a:ea typeface="Microsoft YaHei" panose="020B0503020204020204" pitchFamily="34" charset="-122"/>
              </a:rPr>
              <a:t>Total Publication – </a:t>
            </a:r>
            <a:r>
              <a:rPr lang="zh-CN" altLang="en-US" sz="1400" dirty="0">
                <a:latin typeface="Microsoft YaHei" panose="020B0503020204020204" pitchFamily="34" charset="-122"/>
                <a:ea typeface="Microsoft YaHei" panose="020B0503020204020204" pitchFamily="34" charset="-122"/>
              </a:rPr>
              <a:t>历史总发文数量</a:t>
            </a:r>
            <a:r>
              <a:rPr lang="zh-CN" altLang="en-US" sz="1400" dirty="0" smtClean="0">
                <a:latin typeface="Microsoft YaHei" panose="020B0503020204020204" pitchFamily="34" charset="-122"/>
                <a:ea typeface="Microsoft YaHei" panose="020B0503020204020204" pitchFamily="34" charset="-122"/>
              </a:rPr>
              <a:t>为</a:t>
            </a:r>
            <a:r>
              <a:rPr lang="en-US" altLang="zh-CN" sz="1400" dirty="0" smtClean="0">
                <a:latin typeface="Microsoft YaHei" panose="020B0503020204020204" pitchFamily="34" charset="-122"/>
                <a:ea typeface="Microsoft YaHei" panose="020B0503020204020204" pitchFamily="34" charset="-122"/>
              </a:rPr>
              <a:t>488</a:t>
            </a:r>
            <a:r>
              <a:rPr lang="zh-CN" altLang="en-US" sz="1400" dirty="0" smtClean="0">
                <a:latin typeface="Microsoft YaHei" panose="020B0503020204020204" pitchFamily="34" charset="-122"/>
                <a:ea typeface="Microsoft YaHei" panose="020B0503020204020204" pitchFamily="34" charset="-122"/>
              </a:rPr>
              <a:t>篇</a:t>
            </a:r>
            <a:endParaRPr lang="en-US" altLang="zh-CN" sz="1400" dirty="0" smtClean="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smtClean="0">
                <a:latin typeface="Microsoft YaHei" panose="020B0503020204020204" pitchFamily="34" charset="-122"/>
                <a:ea typeface="Microsoft YaHei" panose="020B0503020204020204" pitchFamily="34" charset="-122"/>
              </a:rPr>
              <a:t>Pub 96-12 – 1996</a:t>
            </a:r>
            <a:r>
              <a:rPr lang="zh-CN" altLang="en-US" sz="1400" dirty="0" smtClean="0">
                <a:latin typeface="Microsoft YaHei" panose="020B0503020204020204" pitchFamily="34" charset="-122"/>
                <a:ea typeface="Microsoft YaHei" panose="020B0503020204020204" pitchFamily="34" charset="-122"/>
              </a:rPr>
              <a:t>至</a:t>
            </a:r>
            <a:r>
              <a:rPr lang="en-US" altLang="zh-CN" sz="1400" dirty="0" smtClean="0">
                <a:latin typeface="Microsoft YaHei" panose="020B0503020204020204" pitchFamily="34" charset="-122"/>
                <a:ea typeface="Microsoft YaHei" panose="020B0503020204020204" pitchFamily="34" charset="-122"/>
              </a:rPr>
              <a:t>2012</a:t>
            </a:r>
            <a:r>
              <a:rPr lang="zh-CN" altLang="en-US" sz="1400" dirty="0" smtClean="0">
                <a:latin typeface="Microsoft YaHei" panose="020B0503020204020204" pitchFamily="34" charset="-122"/>
                <a:ea typeface="Microsoft YaHei" panose="020B0503020204020204" pitchFamily="34" charset="-122"/>
              </a:rPr>
              <a:t>年的总文献量为</a:t>
            </a:r>
            <a:r>
              <a:rPr lang="en-US" altLang="zh-CN" sz="1400" dirty="0" smtClean="0">
                <a:latin typeface="Microsoft YaHei" panose="020B0503020204020204" pitchFamily="34" charset="-122"/>
                <a:ea typeface="Microsoft YaHei" panose="020B0503020204020204" pitchFamily="34" charset="-122"/>
              </a:rPr>
              <a:t>465</a:t>
            </a:r>
            <a:r>
              <a:rPr lang="zh-CN" altLang="en-US" sz="1400" dirty="0" smtClean="0">
                <a:latin typeface="Microsoft YaHei" panose="020B0503020204020204" pitchFamily="34" charset="-122"/>
                <a:ea typeface="Microsoft YaHei" panose="020B0503020204020204" pitchFamily="34" charset="-122"/>
              </a:rPr>
              <a:t>篇</a:t>
            </a:r>
            <a:endParaRPr lang="en-US" altLang="zh-CN" sz="1400" dirty="0" smtClean="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smtClean="0">
                <a:latin typeface="Microsoft YaHei" panose="020B0503020204020204" pitchFamily="34" charset="-122"/>
                <a:ea typeface="Microsoft YaHei" panose="020B0503020204020204" pitchFamily="34" charset="-122"/>
              </a:rPr>
              <a:t>Citations 96-12 – 1996</a:t>
            </a:r>
            <a:r>
              <a:rPr lang="zh-CN" altLang="en-US" sz="1400" dirty="0" smtClean="0">
                <a:latin typeface="Microsoft YaHei" panose="020B0503020204020204" pitchFamily="34" charset="-122"/>
                <a:ea typeface="Microsoft YaHei" panose="020B0503020204020204" pitchFamily="34" charset="-122"/>
              </a:rPr>
              <a:t>至</a:t>
            </a:r>
            <a:r>
              <a:rPr lang="en-US" altLang="zh-CN" sz="1400" dirty="0" smtClean="0">
                <a:latin typeface="Microsoft YaHei" panose="020B0503020204020204" pitchFamily="34" charset="-122"/>
                <a:ea typeface="Microsoft YaHei" panose="020B0503020204020204" pitchFamily="34" charset="-122"/>
              </a:rPr>
              <a:t>2012</a:t>
            </a:r>
            <a:r>
              <a:rPr lang="zh-CN" altLang="en-US" sz="1400" dirty="0" smtClean="0">
                <a:latin typeface="Microsoft YaHei" panose="020B0503020204020204" pitchFamily="34" charset="-122"/>
                <a:ea typeface="Microsoft YaHei" panose="020B0503020204020204" pitchFamily="34" charset="-122"/>
              </a:rPr>
              <a:t>年发表文献至今的总被引次数为</a:t>
            </a:r>
            <a:r>
              <a:rPr lang="en-US" altLang="zh-CN" sz="1400" dirty="0" smtClean="0">
                <a:latin typeface="Microsoft YaHei" panose="020B0503020204020204" pitchFamily="34" charset="-122"/>
                <a:ea typeface="Microsoft YaHei" panose="020B0503020204020204" pitchFamily="34" charset="-122"/>
              </a:rPr>
              <a:t>21228</a:t>
            </a:r>
            <a:r>
              <a:rPr lang="zh-CN" altLang="en-US" sz="1400" dirty="0" smtClean="0">
                <a:latin typeface="Microsoft YaHei" panose="020B0503020204020204" pitchFamily="34" charset="-122"/>
                <a:ea typeface="Microsoft YaHei" panose="020B0503020204020204" pitchFamily="34" charset="-122"/>
              </a:rPr>
              <a:t>次</a:t>
            </a:r>
            <a:endParaRPr lang="en-US" altLang="zh-CN" sz="1400" dirty="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smtClean="0">
                <a:latin typeface="Microsoft YaHei" panose="020B0503020204020204" pitchFamily="34" charset="-122"/>
                <a:ea typeface="Microsoft YaHei" panose="020B0503020204020204" pitchFamily="34" charset="-122"/>
              </a:rPr>
              <a:t>Pub </a:t>
            </a:r>
            <a:r>
              <a:rPr lang="en-US" altLang="zh-CN" sz="1400" dirty="0">
                <a:latin typeface="Microsoft YaHei" panose="020B0503020204020204" pitchFamily="34" charset="-122"/>
                <a:ea typeface="Microsoft YaHei" panose="020B0503020204020204" pitchFamily="34" charset="-122"/>
              </a:rPr>
              <a:t>08-12 – 2008</a:t>
            </a:r>
            <a:r>
              <a:rPr lang="zh-CN" altLang="en-US" sz="1400" dirty="0">
                <a:latin typeface="Microsoft YaHei" panose="020B0503020204020204" pitchFamily="34" charset="-122"/>
                <a:ea typeface="Microsoft YaHei" panose="020B0503020204020204" pitchFamily="34" charset="-122"/>
              </a:rPr>
              <a:t>至</a:t>
            </a:r>
            <a:r>
              <a:rPr lang="en-US" altLang="zh-CN" sz="1400" dirty="0">
                <a:latin typeface="Microsoft YaHei" panose="020B0503020204020204" pitchFamily="34" charset="-122"/>
                <a:ea typeface="Microsoft YaHei" panose="020B0503020204020204" pitchFamily="34" charset="-122"/>
              </a:rPr>
              <a:t>2012</a:t>
            </a:r>
            <a:r>
              <a:rPr lang="zh-CN" altLang="en-US" sz="1400" dirty="0" smtClean="0">
                <a:latin typeface="Microsoft YaHei" panose="020B0503020204020204" pitchFamily="34" charset="-122"/>
                <a:ea typeface="Microsoft YaHei" panose="020B0503020204020204" pitchFamily="34" charset="-122"/>
              </a:rPr>
              <a:t>年总发文量为</a:t>
            </a:r>
            <a:r>
              <a:rPr lang="en-US" altLang="zh-CN" sz="1400" dirty="0" smtClean="0">
                <a:latin typeface="Microsoft YaHei" panose="020B0503020204020204" pitchFamily="34" charset="-122"/>
                <a:ea typeface="Microsoft YaHei" panose="020B0503020204020204" pitchFamily="34" charset="-122"/>
              </a:rPr>
              <a:t>110</a:t>
            </a:r>
            <a:endParaRPr lang="en-US" altLang="zh-CN" sz="1400" dirty="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a:latin typeface="Microsoft YaHei" panose="020B0503020204020204" pitchFamily="34" charset="-122"/>
                <a:ea typeface="Microsoft YaHei" panose="020B0503020204020204" pitchFamily="34" charset="-122"/>
              </a:rPr>
              <a:t>Citations 08-12 – 2008</a:t>
            </a:r>
            <a:r>
              <a:rPr lang="zh-CN" altLang="en-US" sz="1400" dirty="0">
                <a:latin typeface="Microsoft YaHei" panose="020B0503020204020204" pitchFamily="34" charset="-122"/>
                <a:ea typeface="Microsoft YaHei" panose="020B0503020204020204" pitchFamily="34" charset="-122"/>
              </a:rPr>
              <a:t>至</a:t>
            </a:r>
            <a:r>
              <a:rPr lang="en-US" altLang="zh-CN" sz="1400" dirty="0">
                <a:latin typeface="Microsoft YaHei" panose="020B0503020204020204" pitchFamily="34" charset="-122"/>
                <a:ea typeface="Microsoft YaHei" panose="020B0503020204020204" pitchFamily="34" charset="-122"/>
              </a:rPr>
              <a:t>2012</a:t>
            </a:r>
            <a:r>
              <a:rPr lang="zh-CN" altLang="en-US" sz="1400" dirty="0">
                <a:latin typeface="Microsoft YaHei" panose="020B0503020204020204" pitchFamily="34" charset="-122"/>
                <a:ea typeface="Microsoft YaHei" panose="020B0503020204020204" pitchFamily="34" charset="-122"/>
              </a:rPr>
              <a:t>发表文献至今的总被引次数为</a:t>
            </a:r>
            <a:r>
              <a:rPr lang="en-US" altLang="zh-CN" sz="1400" dirty="0">
                <a:latin typeface="Microsoft YaHei" panose="020B0503020204020204" pitchFamily="34" charset="-122"/>
                <a:ea typeface="Microsoft YaHei" panose="020B0503020204020204" pitchFamily="34" charset="-122"/>
              </a:rPr>
              <a:t>2576</a:t>
            </a:r>
            <a:r>
              <a:rPr lang="zh-CN" altLang="en-US" sz="1400" dirty="0">
                <a:latin typeface="Microsoft YaHei" panose="020B0503020204020204" pitchFamily="34" charset="-122"/>
                <a:ea typeface="Microsoft YaHei" panose="020B0503020204020204" pitchFamily="34" charset="-122"/>
              </a:rPr>
              <a:t>次</a:t>
            </a:r>
            <a:endParaRPr lang="en-US" altLang="zh-CN" sz="1400" dirty="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a:latin typeface="Microsoft YaHei" panose="020B0503020204020204" pitchFamily="34" charset="-122"/>
                <a:ea typeface="Microsoft YaHei" panose="020B0503020204020204" pitchFamily="34" charset="-122"/>
              </a:rPr>
              <a:t>CPP 08-12 – 2008</a:t>
            </a:r>
            <a:r>
              <a:rPr lang="zh-CN" altLang="en-US" sz="1400" dirty="0">
                <a:latin typeface="Microsoft YaHei" panose="020B0503020204020204" pitchFamily="34" charset="-122"/>
                <a:ea typeface="Microsoft YaHei" panose="020B0503020204020204" pitchFamily="34" charset="-122"/>
              </a:rPr>
              <a:t>至</a:t>
            </a:r>
            <a:r>
              <a:rPr lang="en-US" altLang="zh-CN" sz="1400" dirty="0">
                <a:latin typeface="Microsoft YaHei" panose="020B0503020204020204" pitchFamily="34" charset="-122"/>
                <a:ea typeface="Microsoft YaHei" panose="020B0503020204020204" pitchFamily="34" charset="-122"/>
              </a:rPr>
              <a:t>2012</a:t>
            </a:r>
            <a:r>
              <a:rPr lang="zh-CN" altLang="en-US" sz="1400" dirty="0">
                <a:latin typeface="Microsoft YaHei" panose="020B0503020204020204" pitchFamily="34" charset="-122"/>
                <a:ea typeface="Microsoft YaHei" panose="020B0503020204020204" pitchFamily="34" charset="-122"/>
              </a:rPr>
              <a:t>发表文献至今的篇均被引为</a:t>
            </a:r>
            <a:r>
              <a:rPr lang="en-US" altLang="zh-CN" sz="1400" dirty="0">
                <a:latin typeface="Microsoft YaHei" panose="020B0503020204020204" pitchFamily="34" charset="-122"/>
                <a:ea typeface="Microsoft YaHei" panose="020B0503020204020204" pitchFamily="34" charset="-122"/>
              </a:rPr>
              <a:t>23.4</a:t>
            </a:r>
            <a:r>
              <a:rPr lang="zh-CN" altLang="en-US" sz="1400" dirty="0">
                <a:latin typeface="Microsoft YaHei" panose="020B0503020204020204" pitchFamily="34" charset="-122"/>
                <a:ea typeface="Microsoft YaHei" panose="020B0503020204020204" pitchFamily="34" charset="-122"/>
              </a:rPr>
              <a:t>次</a:t>
            </a:r>
            <a:endParaRPr lang="en-US" altLang="zh-CN" sz="1400" dirty="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a:latin typeface="Microsoft YaHei" panose="020B0503020204020204" pitchFamily="34" charset="-122"/>
                <a:ea typeface="Microsoft YaHei" panose="020B0503020204020204" pitchFamily="34" charset="-122"/>
              </a:rPr>
              <a:t>Intl </a:t>
            </a:r>
            <a:r>
              <a:rPr lang="en-US" altLang="zh-CN" sz="1400" dirty="0" err="1">
                <a:latin typeface="Microsoft YaHei" panose="020B0503020204020204" pitchFamily="34" charset="-122"/>
                <a:ea typeface="Microsoft YaHei" panose="020B0503020204020204" pitchFamily="34" charset="-122"/>
              </a:rPr>
              <a:t>Collab</a:t>
            </a:r>
            <a:r>
              <a:rPr lang="en-US" altLang="zh-CN" sz="1400" dirty="0">
                <a:latin typeface="Microsoft YaHei" panose="020B0503020204020204" pitchFamily="34" charset="-122"/>
                <a:ea typeface="Microsoft YaHei" panose="020B0503020204020204" pitchFamily="34" charset="-122"/>
              </a:rPr>
              <a:t> 08-12 – 2008</a:t>
            </a:r>
            <a:r>
              <a:rPr lang="zh-CN" altLang="en-US" sz="1400" dirty="0">
                <a:latin typeface="Microsoft YaHei" panose="020B0503020204020204" pitchFamily="34" charset="-122"/>
                <a:ea typeface="Microsoft YaHei" panose="020B0503020204020204" pitchFamily="34" charset="-122"/>
              </a:rPr>
              <a:t>至</a:t>
            </a:r>
            <a:r>
              <a:rPr lang="en-US" altLang="zh-CN" sz="1400" dirty="0">
                <a:latin typeface="Microsoft YaHei" panose="020B0503020204020204" pitchFamily="34" charset="-122"/>
                <a:ea typeface="Microsoft YaHei" panose="020B0503020204020204" pitchFamily="34" charset="-122"/>
              </a:rPr>
              <a:t>2012</a:t>
            </a:r>
            <a:r>
              <a:rPr lang="zh-CN" altLang="en-US" sz="1400" dirty="0">
                <a:latin typeface="Microsoft YaHei" panose="020B0503020204020204" pitchFamily="34" charset="-122"/>
                <a:ea typeface="Microsoft YaHei" panose="020B0503020204020204" pitchFamily="34" charset="-122"/>
              </a:rPr>
              <a:t>发表文献的国际合作比率为</a:t>
            </a:r>
            <a:r>
              <a:rPr lang="en-US" altLang="zh-CN" sz="1400" dirty="0">
                <a:latin typeface="Microsoft YaHei" panose="020B0503020204020204" pitchFamily="34" charset="-122"/>
                <a:ea typeface="Microsoft YaHei" panose="020B0503020204020204" pitchFamily="34" charset="-122"/>
              </a:rPr>
              <a:t>13.6%</a:t>
            </a:r>
          </a:p>
          <a:p>
            <a:pPr marL="457200" indent="-457200">
              <a:buFont typeface="+mj-lt"/>
              <a:buAutoNum type="arabicPeriod"/>
            </a:pPr>
            <a:r>
              <a:rPr lang="en-US" altLang="zh-CN" sz="1400" dirty="0">
                <a:latin typeface="Microsoft YaHei" panose="020B0503020204020204" pitchFamily="34" charset="-122"/>
                <a:ea typeface="Microsoft YaHei" panose="020B0503020204020204" pitchFamily="34" charset="-122"/>
              </a:rPr>
              <a:t>FWCI 08-12 – 2008</a:t>
            </a:r>
            <a:r>
              <a:rPr lang="zh-CN" altLang="en-US" sz="1400" dirty="0">
                <a:latin typeface="Microsoft YaHei" panose="020B0503020204020204" pitchFamily="34" charset="-122"/>
                <a:ea typeface="Microsoft YaHei" panose="020B0503020204020204" pitchFamily="34" charset="-122"/>
              </a:rPr>
              <a:t>至</a:t>
            </a:r>
            <a:r>
              <a:rPr lang="en-US" altLang="zh-CN" sz="1400" dirty="0">
                <a:latin typeface="Microsoft YaHei" panose="020B0503020204020204" pitchFamily="34" charset="-122"/>
                <a:ea typeface="Microsoft YaHei" panose="020B0503020204020204" pitchFamily="34" charset="-122"/>
              </a:rPr>
              <a:t>2012</a:t>
            </a:r>
            <a:r>
              <a:rPr lang="zh-CN" altLang="en-US" sz="1400" dirty="0">
                <a:latin typeface="Microsoft YaHei" panose="020B0503020204020204" pitchFamily="34" charset="-122"/>
                <a:ea typeface="Microsoft YaHei" panose="020B0503020204020204" pitchFamily="34" charset="-122"/>
              </a:rPr>
              <a:t>年发表文献的归一化影响因子为</a:t>
            </a:r>
            <a:r>
              <a:rPr lang="en-US" altLang="zh-CN" sz="1400" dirty="0">
                <a:latin typeface="Microsoft YaHei" panose="020B0503020204020204" pitchFamily="34" charset="-122"/>
                <a:ea typeface="Microsoft YaHei" panose="020B0503020204020204" pitchFamily="34" charset="-122"/>
              </a:rPr>
              <a:t>3.25</a:t>
            </a:r>
            <a:r>
              <a:rPr lang="zh-CN" altLang="en-US" sz="1400" dirty="0">
                <a:latin typeface="Microsoft YaHei" panose="020B0503020204020204" pitchFamily="34" charset="-122"/>
                <a:ea typeface="Microsoft YaHei" panose="020B0503020204020204" pitchFamily="34" charset="-122"/>
              </a:rPr>
              <a:t>，含义为</a:t>
            </a:r>
            <a:r>
              <a:rPr lang="en-US" altLang="zh-CN" sz="1400" dirty="0">
                <a:latin typeface="Microsoft YaHei" panose="020B0503020204020204" pitchFamily="34" charset="-122"/>
                <a:ea typeface="Microsoft YaHei" panose="020B0503020204020204" pitchFamily="34" charset="-122"/>
              </a:rPr>
              <a:t>3.25</a:t>
            </a:r>
            <a:r>
              <a:rPr lang="zh-CN" altLang="en-US" sz="1400" dirty="0">
                <a:latin typeface="Microsoft YaHei" panose="020B0503020204020204" pitchFamily="34" charset="-122"/>
                <a:ea typeface="Microsoft YaHei" panose="020B0503020204020204" pitchFamily="34" charset="-122"/>
              </a:rPr>
              <a:t>倍于世界平均水平</a:t>
            </a:r>
            <a:endParaRPr lang="en-US" altLang="zh-CN" sz="1400" dirty="0">
              <a:latin typeface="Microsoft YaHei" panose="020B0503020204020204" pitchFamily="34" charset="-122"/>
              <a:ea typeface="Microsoft YaHei" panose="020B0503020204020204" pitchFamily="34" charset="-122"/>
            </a:endParaRPr>
          </a:p>
          <a:p>
            <a:pPr marL="457200" indent="-457200">
              <a:buFont typeface="+mj-lt"/>
              <a:buAutoNum type="arabicPeriod"/>
            </a:pPr>
            <a:r>
              <a:rPr lang="en-US" altLang="zh-CN" sz="1400" dirty="0">
                <a:latin typeface="Microsoft YaHei" panose="020B0503020204020204" pitchFamily="34" charset="-122"/>
                <a:ea typeface="Microsoft YaHei" panose="020B0503020204020204" pitchFamily="34" charset="-122"/>
              </a:rPr>
              <a:t>Top 10% 08-12 – 2008</a:t>
            </a:r>
            <a:r>
              <a:rPr lang="zh-CN" altLang="en-US" sz="1400" dirty="0">
                <a:latin typeface="Microsoft YaHei" panose="020B0503020204020204" pitchFamily="34" charset="-122"/>
                <a:ea typeface="Microsoft YaHei" panose="020B0503020204020204" pitchFamily="34" charset="-122"/>
              </a:rPr>
              <a:t>至</a:t>
            </a:r>
            <a:r>
              <a:rPr lang="en-US" altLang="zh-CN" sz="1400" dirty="0">
                <a:latin typeface="Microsoft YaHei" panose="020B0503020204020204" pitchFamily="34" charset="-122"/>
                <a:ea typeface="Microsoft YaHei" panose="020B0503020204020204" pitchFamily="34" charset="-122"/>
              </a:rPr>
              <a:t>2012</a:t>
            </a:r>
            <a:r>
              <a:rPr lang="zh-CN" altLang="en-US" sz="1400" dirty="0">
                <a:latin typeface="Microsoft YaHei" panose="020B0503020204020204" pitchFamily="34" charset="-122"/>
                <a:ea typeface="Microsoft YaHei" panose="020B0503020204020204" pitchFamily="34" charset="-122"/>
              </a:rPr>
              <a:t>年发表文献在全球前</a:t>
            </a:r>
            <a:r>
              <a:rPr lang="en-US" altLang="zh-CN" sz="1400" dirty="0">
                <a:latin typeface="Microsoft YaHei" panose="020B0503020204020204" pitchFamily="34" charset="-122"/>
                <a:ea typeface="Microsoft YaHei" panose="020B0503020204020204" pitchFamily="34" charset="-122"/>
              </a:rPr>
              <a:t>10%</a:t>
            </a:r>
            <a:r>
              <a:rPr lang="zh-CN" altLang="en-US" sz="1400" dirty="0">
                <a:latin typeface="Microsoft YaHei" panose="020B0503020204020204" pitchFamily="34" charset="-122"/>
                <a:ea typeface="Microsoft YaHei" panose="020B0503020204020204" pitchFamily="34" charset="-122"/>
              </a:rPr>
              <a:t>高被引文献的比率为</a:t>
            </a:r>
            <a:r>
              <a:rPr lang="en-US" altLang="zh-CN" sz="1400" dirty="0">
                <a:latin typeface="Microsoft YaHei" panose="020B0503020204020204" pitchFamily="34" charset="-122"/>
                <a:ea typeface="Microsoft YaHei" panose="020B0503020204020204" pitchFamily="34" charset="-122"/>
              </a:rPr>
              <a:t>18.2%</a:t>
            </a:r>
          </a:p>
        </p:txBody>
      </p:sp>
    </p:spTree>
    <p:extLst>
      <p:ext uri="{BB962C8B-B14F-4D97-AF65-F5344CB8AC3E}">
        <p14:creationId xmlns:p14="http://schemas.microsoft.com/office/powerpoint/2010/main" val="418864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300037" y="1449239"/>
            <a:ext cx="7946815" cy="2096218"/>
          </a:xfrm>
          <a:prstGeom prst="rect">
            <a:avLst/>
          </a:prstGeom>
        </p:spPr>
        <p:txBody>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r>
              <a:rPr lang="en-US" sz="4400" u="sng" dirty="0" smtClean="0">
                <a:hlinkClick r:id="rId3"/>
              </a:rPr>
              <a:t>sginfo@elsevier.com</a:t>
            </a:r>
            <a:r>
              <a:rPr lang="en-US" sz="4400" dirty="0" smtClean="0"/>
              <a:t> </a:t>
            </a:r>
            <a:endParaRPr lang="en-US" sz="4400" dirty="0"/>
          </a:p>
          <a:p>
            <a:r>
              <a:rPr lang="en-US" sz="4400" dirty="0" smtClean="0">
                <a:solidFill>
                  <a:schemeClr val="accent1"/>
                </a:solidFill>
              </a:rPr>
              <a:t>+</a:t>
            </a:r>
            <a:r>
              <a:rPr lang="en-US" sz="4400" dirty="0" smtClean="0">
                <a:solidFill>
                  <a:schemeClr val="accent1"/>
                </a:solidFill>
              </a:rPr>
              <a:t>86 10 85208765</a:t>
            </a:r>
            <a:r>
              <a:rPr lang="en-US" sz="4400" dirty="0" smtClean="0"/>
              <a:t> </a:t>
            </a:r>
            <a:endParaRPr lang="en-US" sz="4400" dirty="0" smtClean="0"/>
          </a:p>
          <a:p>
            <a:pPr marL="86868" indent="0">
              <a:buNone/>
            </a:pPr>
            <a:r>
              <a:rPr lang="zh-CN" altLang="en-US" sz="3200" dirty="0">
                <a:solidFill>
                  <a:srgbClr val="FF0000"/>
                </a:solidFill>
              </a:rPr>
              <a:t>提供中文电话服务</a:t>
            </a:r>
            <a:endParaRPr lang="en-US" sz="3200" u="sng" dirty="0">
              <a:hlinkClick r:id="rId3"/>
            </a:endParaRPr>
          </a:p>
          <a:p>
            <a:pPr marL="86868" indent="0">
              <a:buNone/>
            </a:pPr>
            <a:endParaRPr lang="en-US" sz="4400" dirty="0"/>
          </a:p>
        </p:txBody>
      </p:sp>
    </p:spTree>
    <p:extLst>
      <p:ext uri="{BB962C8B-B14F-4D97-AF65-F5344CB8AC3E}">
        <p14:creationId xmlns:p14="http://schemas.microsoft.com/office/powerpoint/2010/main" val="77817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ltLang="zh-CN" dirty="0" smtClean="0"/>
              <a:t>Thanks</a:t>
            </a:r>
            <a:r>
              <a:rPr lang="zh-CN" altLang="en-US" dirty="0" smtClean="0"/>
              <a:t>！</a:t>
            </a:r>
            <a:endParaRPr lang="en-US" dirty="0"/>
          </a:p>
        </p:txBody>
      </p:sp>
      <p:sp>
        <p:nvSpPr>
          <p:cNvPr id="2" name="TextBox 1"/>
          <p:cNvSpPr txBox="1"/>
          <p:nvPr/>
        </p:nvSpPr>
        <p:spPr>
          <a:xfrm>
            <a:off x="300038" y="6550223"/>
            <a:ext cx="2024062" cy="307777"/>
          </a:xfrm>
          <a:prstGeom prst="rect">
            <a:avLst/>
          </a:prstGeom>
          <a:noFill/>
        </p:spPr>
        <p:txBody>
          <a:bodyPr wrap="square" rtlCol="0">
            <a:spAutoFit/>
          </a:bodyPr>
          <a:lstStyle/>
          <a:p>
            <a:r>
              <a:rPr lang="en-US" sz="1400" dirty="0" smtClean="0">
                <a:solidFill>
                  <a:schemeClr val="accent2"/>
                </a:solidFill>
              </a:rPr>
              <a:t>www.scopus.com</a:t>
            </a:r>
            <a:endParaRPr lang="en-US" sz="1400" dirty="0">
              <a:solidFill>
                <a:schemeClr val="accent2"/>
              </a:solidFill>
            </a:endParaRPr>
          </a:p>
        </p:txBody>
      </p:sp>
    </p:spTree>
    <p:extLst>
      <p:ext uri="{BB962C8B-B14F-4D97-AF65-F5344CB8AC3E}">
        <p14:creationId xmlns:p14="http://schemas.microsoft.com/office/powerpoint/2010/main" val="23751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6618" y="1985165"/>
            <a:ext cx="245586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bwMode="auto">
          <a:xfrm>
            <a:off x="3414516" y="5571454"/>
            <a:ext cx="5554571" cy="584776"/>
          </a:xfrm>
          <a:prstGeom prst="rect">
            <a:avLst/>
          </a:prstGeom>
          <a:noFill/>
        </p:spPr>
        <p:txBody>
          <a:bodyPr>
            <a:spAutoFit/>
          </a:bodyPr>
          <a:lstStyle/>
          <a:p>
            <a:pPr defTabSz="914400">
              <a:defRPr/>
            </a:pPr>
            <a:endParaRPr lang="zh-CN" altLang="en-US" sz="3200" dirty="0">
              <a:solidFill>
                <a:srgbClr val="FA8200"/>
              </a:solidFill>
              <a:latin typeface="SimSun"/>
              <a:cs typeface="SimSun"/>
            </a:endParaRPr>
          </a:p>
        </p:txBody>
      </p:sp>
      <p:grpSp>
        <p:nvGrpSpPr>
          <p:cNvPr id="13" name="Group 7"/>
          <p:cNvGrpSpPr>
            <a:grpSpLocks/>
          </p:cNvGrpSpPr>
          <p:nvPr/>
        </p:nvGrpSpPr>
        <p:grpSpPr bwMode="auto">
          <a:xfrm>
            <a:off x="199055" y="2182465"/>
            <a:ext cx="2422933" cy="2987302"/>
            <a:chOff x="16275869" y="3706519"/>
            <a:chExt cx="6413278" cy="8914972"/>
          </a:xfrm>
        </p:grpSpPr>
        <p:pic>
          <p:nvPicPr>
            <p:cNvPr id="22"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275869" y="4082661"/>
              <a:ext cx="1942975" cy="252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stretch>
              <a:fillRect/>
            </a:stretch>
          </p:blipFill>
          <p:spPr>
            <a:xfrm>
              <a:off x="18774319" y="3706519"/>
              <a:ext cx="1903491" cy="2591443"/>
            </a:xfrm>
            <a:prstGeom prst="rect">
              <a:avLst/>
            </a:prstGeom>
            <a:ln w="3175">
              <a:solidFill>
                <a:schemeClr val="bg1">
                  <a:lumMod val="85000"/>
                </a:schemeClr>
              </a:solidFill>
            </a:ln>
          </p:spPr>
        </p:pic>
        <p:pic>
          <p:nvPicPr>
            <p:cNvPr id="24"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677810" y="9905824"/>
              <a:ext cx="2011337" cy="271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8"/>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83462" y="2924804"/>
            <a:ext cx="11572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484741" y="3047580"/>
            <a:ext cx="1346853" cy="1994830"/>
            <a:chOff x="8891700" y="2966044"/>
            <a:chExt cx="1927401" cy="2847666"/>
          </a:xfrm>
        </p:grpSpPr>
        <p:pic>
          <p:nvPicPr>
            <p:cNvPr id="20" name="Picture 1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891700" y="2966044"/>
              <a:ext cx="1143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657051" y="4318285"/>
              <a:ext cx="11620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51"/>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37039" y="4537121"/>
            <a:ext cx="2246586" cy="56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056750" y="2975196"/>
            <a:ext cx="10810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0185" y="1798348"/>
            <a:ext cx="1684967" cy="38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3"/>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48844" y="1164207"/>
            <a:ext cx="1682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nalytics.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549384" y="1966037"/>
            <a:ext cx="2002870" cy="2016224"/>
          </a:xfrm>
          <a:prstGeom prst="rect">
            <a:avLst/>
          </a:prstGeom>
        </p:spPr>
      </p:pic>
      <p:pic>
        <p:nvPicPr>
          <p:cNvPr id="10" name="Picture 9" descr="Content.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995936" y="3635936"/>
            <a:ext cx="1872208" cy="1884689"/>
          </a:xfrm>
          <a:prstGeom prst="rect">
            <a:avLst/>
          </a:prstGeom>
        </p:spPr>
      </p:pic>
      <p:pic>
        <p:nvPicPr>
          <p:cNvPr id="11" name="Picture 10" descr="Tech.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699792" y="791314"/>
            <a:ext cx="2262656" cy="2277740"/>
          </a:xfrm>
          <a:prstGeom prst="rect">
            <a:avLst/>
          </a:prstGeom>
        </p:spPr>
      </p:pic>
      <p:grpSp>
        <p:nvGrpSpPr>
          <p:cNvPr id="17" name="Group 16"/>
          <p:cNvGrpSpPr/>
          <p:nvPr/>
        </p:nvGrpSpPr>
        <p:grpSpPr>
          <a:xfrm>
            <a:off x="5316363" y="909918"/>
            <a:ext cx="3652724" cy="776576"/>
            <a:chOff x="3111203" y="3580042"/>
            <a:chExt cx="4197101" cy="990620"/>
          </a:xfrm>
        </p:grpSpPr>
        <p:pic>
          <p:nvPicPr>
            <p:cNvPr id="1027" name="Picture 3"/>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111203" y="3580042"/>
              <a:ext cx="4197101" cy="99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8144" y="4069393"/>
              <a:ext cx="1368152" cy="361478"/>
            </a:xfrm>
            <a:prstGeom prst="rect">
              <a:avLst/>
            </a:prstGeom>
            <a:solidFill>
              <a:srgbClr val="E8A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endParaRPr>
            </a:p>
          </p:txBody>
        </p:sp>
      </p:grpSp>
      <p:pic>
        <p:nvPicPr>
          <p:cNvPr id="205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28599"/>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a:spLocks noGrp="1"/>
          </p:cNvSpPr>
          <p:nvPr>
            <p:ph type="title"/>
          </p:nvPr>
        </p:nvSpPr>
        <p:spPr>
          <a:xfrm>
            <a:off x="211418" y="372035"/>
            <a:ext cx="8513763" cy="593725"/>
          </a:xfrm>
        </p:spPr>
        <p:txBody>
          <a:bodyPr/>
          <a:lstStyle/>
          <a:p>
            <a:r>
              <a:rPr lang="zh-CN" altLang="en-US" sz="3200" dirty="0"/>
              <a:t>爱思唯</a:t>
            </a:r>
            <a:r>
              <a:rPr lang="zh-CN" altLang="en-US" sz="3200" dirty="0" smtClean="0"/>
              <a:t>尔致力与用其数据信息来服务科研工作</a:t>
            </a:r>
            <a:endParaRPr lang="zh-CN" altLang="en-US" sz="3200" dirty="0"/>
          </a:p>
        </p:txBody>
      </p:sp>
      <p:sp>
        <p:nvSpPr>
          <p:cNvPr id="31" name="TextBox 30"/>
          <p:cNvSpPr txBox="1"/>
          <p:nvPr/>
        </p:nvSpPr>
        <p:spPr>
          <a:xfrm>
            <a:off x="760817" y="5628246"/>
            <a:ext cx="2653699" cy="646331"/>
          </a:xfrm>
          <a:prstGeom prst="rect">
            <a:avLst/>
          </a:prstGeom>
          <a:solidFill>
            <a:schemeClr val="tx2">
              <a:lumMod val="60000"/>
              <a:lumOff val="40000"/>
            </a:schemeClr>
          </a:solidFill>
          <a:ln>
            <a:solidFill>
              <a:srgbClr val="4F81BD"/>
            </a:solidFill>
          </a:ln>
        </p:spPr>
        <p:txBody>
          <a:bodyPr wrap="square" rtlCol="0">
            <a:spAutoFit/>
          </a:bodyPr>
          <a:lstStyle/>
          <a:p>
            <a:pPr algn="ctr"/>
            <a:r>
              <a:rPr lang="en-US" b="1" dirty="0" smtClean="0"/>
              <a:t>Worlds Largest </a:t>
            </a:r>
          </a:p>
          <a:p>
            <a:pPr algn="ctr"/>
            <a:r>
              <a:rPr lang="en-US" b="1" dirty="0" smtClean="0"/>
              <a:t>Scholarly Publisher</a:t>
            </a:r>
            <a:endParaRPr lang="en-US" b="1" dirty="0"/>
          </a:p>
        </p:txBody>
      </p:sp>
      <p:sp>
        <p:nvSpPr>
          <p:cNvPr id="32" name="TextBox 31"/>
          <p:cNvSpPr txBox="1"/>
          <p:nvPr/>
        </p:nvSpPr>
        <p:spPr>
          <a:xfrm>
            <a:off x="5742341" y="5628246"/>
            <a:ext cx="2800767" cy="646331"/>
          </a:xfrm>
          <a:prstGeom prst="rect">
            <a:avLst/>
          </a:prstGeom>
          <a:solidFill>
            <a:schemeClr val="tx2">
              <a:lumMod val="60000"/>
              <a:lumOff val="40000"/>
            </a:schemeClr>
          </a:solidFill>
          <a:ln>
            <a:solidFill>
              <a:srgbClr val="4F81BD"/>
            </a:solidFill>
          </a:ln>
        </p:spPr>
        <p:txBody>
          <a:bodyPr wrap="none" rtlCol="0">
            <a:spAutoFit/>
          </a:bodyPr>
          <a:lstStyle/>
          <a:p>
            <a:pPr algn="ctr"/>
            <a:r>
              <a:rPr lang="en-US" b="1" dirty="0" smtClean="0"/>
              <a:t>Research Data Services</a:t>
            </a:r>
          </a:p>
          <a:p>
            <a:pPr algn="ctr"/>
            <a:r>
              <a:rPr lang="en-US" b="1" dirty="0" smtClean="0"/>
              <a:t>and Analytics</a:t>
            </a:r>
            <a:endParaRPr lang="en-US" b="1" dirty="0"/>
          </a:p>
        </p:txBody>
      </p:sp>
      <p:sp>
        <p:nvSpPr>
          <p:cNvPr id="33" name="Left-Right Arrow 32"/>
          <p:cNvSpPr/>
          <p:nvPr/>
        </p:nvSpPr>
        <p:spPr>
          <a:xfrm>
            <a:off x="3506120" y="5820395"/>
            <a:ext cx="2044699" cy="26203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3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360"/>
                                          </p:val>
                                        </p:tav>
                                        <p:tav tm="100000">
                                          <p:val>
                                            <p:fltVal val="0"/>
                                          </p:val>
                                        </p:tav>
                                      </p:tavLst>
                                    </p:anim>
                                    <p:animEffect transition="in" filter="fade">
                                      <p:cBhvr>
                                        <p:cTn id="46" dur="1000"/>
                                        <p:tgtEl>
                                          <p:spTgt spid="10"/>
                                        </p:tgtEl>
                                      </p:cBhvr>
                                    </p:animEffect>
                                  </p:childTnLst>
                                </p:cTn>
                              </p:par>
                            </p:childTnLst>
                          </p:cTn>
                        </p:par>
                        <p:par>
                          <p:cTn id="47" fill="hold">
                            <p:stCondLst>
                              <p:cond delay="3000"/>
                            </p:stCondLst>
                            <p:childTnLst>
                              <p:par>
                                <p:cTn id="48" presetID="8" presetClass="emph" presetSubtype="0" accel="50000" decel="50000" fill="hold" nodeType="afterEffect">
                                  <p:stCondLst>
                                    <p:cond delay="0"/>
                                  </p:stCondLst>
                                  <p:childTnLst>
                                    <p:animRot by="43200000">
                                      <p:cBhvr>
                                        <p:cTn id="49" dur="5000" fill="hold"/>
                                        <p:tgtEl>
                                          <p:spTgt spid="11"/>
                                        </p:tgtEl>
                                        <p:attrNameLst>
                                          <p:attrName>r</p:attrName>
                                        </p:attrNameLst>
                                      </p:cBhvr>
                                    </p:animRot>
                                  </p:childTnLst>
                                </p:cTn>
                              </p:par>
                              <p:par>
                                <p:cTn id="50" presetID="8" presetClass="emph" presetSubtype="0" accel="50000" decel="50000" fill="hold" nodeType="withEffect">
                                  <p:stCondLst>
                                    <p:cond delay="0"/>
                                  </p:stCondLst>
                                  <p:childTnLst>
                                    <p:animRot by="43200000">
                                      <p:cBhvr>
                                        <p:cTn id="51" dur="5000" fill="hold"/>
                                        <p:tgtEl>
                                          <p:spTgt spid="3"/>
                                        </p:tgtEl>
                                        <p:attrNameLst>
                                          <p:attrName>r</p:attrName>
                                        </p:attrNameLst>
                                      </p:cBhvr>
                                    </p:animRot>
                                  </p:childTnLst>
                                </p:cTn>
                              </p:par>
                              <p:par>
                                <p:cTn id="52" presetID="8" presetClass="emph" presetSubtype="0" accel="50000" decel="50000" fill="hold" nodeType="withEffect">
                                  <p:stCondLst>
                                    <p:cond delay="0"/>
                                  </p:stCondLst>
                                  <p:childTnLst>
                                    <p:animRot by="43200000">
                                      <p:cBhvr>
                                        <p:cTn id="53" dur="5000" fill="hold"/>
                                        <p:tgtEl>
                                          <p:spTgt spid="10"/>
                                        </p:tgtEl>
                                        <p:attrNameLst>
                                          <p:attrName>r</p:attrName>
                                        </p:attrNameLst>
                                      </p:cBhvr>
                                    </p:animRo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2000"/>
                                        <p:tgtEl>
                                          <p:spTgt spid="25"/>
                                        </p:tgtEl>
                                      </p:cBhvr>
                                    </p:animEffect>
                                  </p:childTnLst>
                                </p:cTn>
                              </p:par>
                              <p:par>
                                <p:cTn id="57" presetID="0" presetClass="path" presetSubtype="0" accel="50000" decel="50000" fill="hold" nodeType="withEffect">
                                  <p:stCondLst>
                                    <p:cond delay="0"/>
                                  </p:stCondLst>
                                  <p:childTnLst>
                                    <p:animMotion origin="layout" path="M -0.22847 0.16782 L 8.33333E-7 -1.11111E-6 " pathEditMode="relative" ptsTypes="AA">
                                      <p:cBhvr>
                                        <p:cTn id="58" dur="2000" fill="hold"/>
                                        <p:tgtEl>
                                          <p:spTgt spid="25"/>
                                        </p:tgtEl>
                                        <p:attrNameLst>
                                          <p:attrName>ppt_x</p:attrName>
                                          <p:attrName>ppt_y</p:attrName>
                                        </p:attrNameLst>
                                      </p:cBhvr>
                                    </p:animMotion>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000"/>
                                        <p:tgtEl>
                                          <p:spTgt spid="26"/>
                                        </p:tgtEl>
                                      </p:cBhvr>
                                    </p:animEffect>
                                  </p:childTnLst>
                                </p:cTn>
                              </p:par>
                              <p:par>
                                <p:cTn id="62" presetID="0" presetClass="path" presetSubtype="0" accel="50000" decel="50000" fill="hold" nodeType="withEffect">
                                  <p:stCondLst>
                                    <p:cond delay="0"/>
                                  </p:stCondLst>
                                  <p:childTnLst>
                                    <p:animMotion origin="layout" path="M -0.2915 6.66667E-6 L -8.33333E-7 6.66667E-6 " pathEditMode="relative" ptsTypes="AA">
                                      <p:cBhvr>
                                        <p:cTn id="63" dur="2000" fill="hold"/>
                                        <p:tgtEl>
                                          <p:spTgt spid="26"/>
                                        </p:tgtEl>
                                        <p:attrNameLst>
                                          <p:attrName>ppt_x</p:attrName>
                                          <p:attrName>ppt_y</p:attrName>
                                        </p:attrNameLst>
                                      </p:cBhvr>
                                    </p:animMotion>
                                  </p:childTnLst>
                                </p:cTn>
                              </p:par>
                              <p:par>
                                <p:cTn id="64" presetID="10"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2000"/>
                                        <p:tgtEl>
                                          <p:spTgt spid="27"/>
                                        </p:tgtEl>
                                      </p:cBhvr>
                                    </p:animEffect>
                                  </p:childTnLst>
                                </p:cTn>
                              </p:par>
                              <p:par>
                                <p:cTn id="67" presetID="0" presetClass="path" presetSubtype="0" accel="50000" decel="50000" fill="hold" nodeType="withEffect">
                                  <p:stCondLst>
                                    <p:cond delay="0"/>
                                  </p:stCondLst>
                                  <p:childTnLst>
                                    <p:animMotion origin="layout" path="M -0.26771 0.03148 L 4.44444E-6 -1.48148E-6 " pathEditMode="relative" ptsTypes="AA">
                                      <p:cBhvr>
                                        <p:cTn id="68" dur="2000" fill="hold"/>
                                        <p:tgtEl>
                                          <p:spTgt spid="27"/>
                                        </p:tgtEl>
                                        <p:attrNameLst>
                                          <p:attrName>ppt_x</p:attrName>
                                          <p:attrName>ppt_y</p:attrName>
                                        </p:attrNameLst>
                                      </p:cBhvr>
                                    </p:animMotion>
                                  </p:childTnLst>
                                </p:cTn>
                              </p:par>
                              <p:par>
                                <p:cTn id="69" presetID="10"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42" presetClass="path" presetSubtype="0" accel="50000" decel="50000" fill="hold" nodeType="withEffect">
                                  <p:stCondLst>
                                    <p:cond delay="0"/>
                                  </p:stCondLst>
                                  <p:childTnLst>
                                    <p:animMotion origin="layout" path="M -0.30712 -2.22222E-6 L 3.05556E-6 -2.22222E-6 " pathEditMode="relative" rAng="0" ptsTypes="AA">
                                      <p:cBhvr>
                                        <p:cTn id="73" dur="2000" fill="hold"/>
                                        <p:tgtEl>
                                          <p:spTgt spid="17"/>
                                        </p:tgtEl>
                                        <p:attrNameLst>
                                          <p:attrName>ppt_x</p:attrName>
                                          <p:attrName>ppt_y</p:attrName>
                                        </p:attrNameLst>
                                      </p:cBhvr>
                                      <p:rCtr x="153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92100" y="304800"/>
            <a:ext cx="8513763" cy="593725"/>
          </a:xfrm>
        </p:spPr>
        <p:txBody>
          <a:bodyPr/>
          <a:lstStyle/>
          <a:p>
            <a:pPr eaLnBrk="1" hangingPunct="1"/>
            <a:r>
              <a:rPr lang="zh-CN" altLang="en-US" sz="3600" dirty="0" smtClean="0"/>
              <a:t>爱思唯尔科研管理系列工具</a:t>
            </a:r>
            <a:endParaRPr lang="en-US" altLang="zh-CN" sz="3600" dirty="0" smtClean="0"/>
          </a:p>
        </p:txBody>
      </p:sp>
      <p:sp>
        <p:nvSpPr>
          <p:cNvPr id="23555" name="Text Placeholder 4"/>
          <p:cNvSpPr>
            <a:spLocks noGrp="1"/>
          </p:cNvSpPr>
          <p:nvPr>
            <p:ph type="body" sz="quarter" idx="12"/>
          </p:nvPr>
        </p:nvSpPr>
        <p:spPr>
          <a:xfrm>
            <a:off x="292100" y="1554163"/>
            <a:ext cx="8513763" cy="4448175"/>
          </a:xfrm>
        </p:spPr>
        <p:txBody>
          <a:bodyPr/>
          <a:lstStyle/>
          <a:p>
            <a:pPr eaLnBrk="1" hangingPunct="1"/>
            <a:endParaRPr lang="en-US" altLang="zh-CN" smtClean="0">
              <a:latin typeface="Arial" pitchFamily="34" charset="0"/>
              <a:ea typeface="宋体" pitchFamily="2" charset="-122"/>
              <a:cs typeface="Arial" pitchFamily="34" charset="0"/>
            </a:endParaRPr>
          </a:p>
        </p:txBody>
      </p:sp>
      <p:pic>
        <p:nvPicPr>
          <p:cNvPr id="23556" name="Picture 3"/>
          <p:cNvPicPr>
            <a:picLocks noChangeAspect="1" noChangeArrowheads="1"/>
          </p:cNvPicPr>
          <p:nvPr/>
        </p:nvPicPr>
        <p:blipFill>
          <a:blip r:embed="rId3"/>
          <a:srcRect/>
          <a:stretch>
            <a:fillRect/>
          </a:stretch>
        </p:blipFill>
        <p:spPr bwMode="auto">
          <a:xfrm>
            <a:off x="38100" y="838200"/>
            <a:ext cx="8877300" cy="5756275"/>
          </a:xfrm>
          <a:prstGeom prst="rect">
            <a:avLst/>
          </a:prstGeom>
          <a:noFill/>
          <a:ln w="9525">
            <a:noFill/>
            <a:miter lim="800000"/>
            <a:headEnd/>
            <a:tailEnd/>
          </a:ln>
        </p:spPr>
      </p:pic>
      <p:sp>
        <p:nvSpPr>
          <p:cNvPr id="23557" name="Rectangle 5"/>
          <p:cNvSpPr>
            <a:spLocks noChangeArrowheads="1"/>
          </p:cNvSpPr>
          <p:nvPr/>
        </p:nvSpPr>
        <p:spPr bwMode="auto">
          <a:xfrm>
            <a:off x="0" y="6443663"/>
            <a:ext cx="9144000" cy="338137"/>
          </a:xfrm>
          <a:prstGeom prst="rect">
            <a:avLst/>
          </a:prstGeom>
          <a:noFill/>
          <a:ln w="9525">
            <a:noFill/>
            <a:miter lim="800000"/>
            <a:headEnd/>
            <a:tailEnd/>
          </a:ln>
        </p:spPr>
        <p:txBody>
          <a:bodyPr>
            <a:spAutoFit/>
          </a:bodyPr>
          <a:lstStyle/>
          <a:p>
            <a:pPr algn="ctr"/>
            <a:r>
              <a:rPr lang="en-US" altLang="zh-CN" sz="1600" b="1">
                <a:hlinkClick r:id="rId4"/>
              </a:rPr>
              <a:t>www.elsevier.com/research-intelligence</a:t>
            </a:r>
            <a:endParaRPr lang="en-US" altLang="zh-CN" sz="1600" b="1"/>
          </a:p>
        </p:txBody>
      </p:sp>
    </p:spTree>
    <p:extLst>
      <p:ext uri="{BB962C8B-B14F-4D97-AF65-F5344CB8AC3E}">
        <p14:creationId xmlns:p14="http://schemas.microsoft.com/office/powerpoint/2010/main" val="288644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823" y="2924944"/>
            <a:ext cx="7127875" cy="860425"/>
          </a:xfrm>
        </p:spPr>
        <p:txBody>
          <a:bodyPr/>
          <a:lstStyle/>
          <a:p>
            <a:r>
              <a:rPr lang="zh-CN" altLang="en-US" sz="3600" dirty="0" smtClean="0"/>
              <a:t>二</a:t>
            </a:r>
            <a:r>
              <a:rPr lang="zh-CN" altLang="en-US" sz="3600" dirty="0" smtClean="0"/>
              <a:t>、</a:t>
            </a:r>
            <a:r>
              <a:rPr lang="en-US" altLang="zh-CN" sz="3600" dirty="0">
                <a:latin typeface="微软雅黑" panose="020B0503020204020204" pitchFamily="34" charset="-122"/>
                <a:ea typeface="微软雅黑" panose="020B0503020204020204" pitchFamily="34" charset="-122"/>
              </a:rPr>
              <a:t> </a:t>
            </a:r>
            <a:r>
              <a:rPr lang="en-US" altLang="zh-CN" sz="3600" dirty="0" smtClean="0">
                <a:latin typeface="微软雅黑" panose="020B0503020204020204" pitchFamily="34" charset="-122"/>
                <a:ea typeface="微软雅黑" panose="020B0503020204020204" pitchFamily="34" charset="-122"/>
              </a:rPr>
              <a:t>Scopus</a:t>
            </a:r>
            <a:r>
              <a:rPr lang="zh-CN" altLang="en-US" sz="3600" dirty="0" smtClean="0">
                <a:latin typeface="微软雅黑" panose="020B0503020204020204" pitchFamily="34" charset="-122"/>
                <a:ea typeface="微软雅黑" panose="020B0503020204020204" pitchFamily="34" charset="-122"/>
              </a:rPr>
              <a:t>简介</a:t>
            </a:r>
            <a:endParaRPr lang="en-US" altLang="zh-CN" sz="3600" dirty="0" smtClean="0">
              <a:latin typeface="Century Gothic" panose="020B0502020202020204" pitchFamily="34" charset="0"/>
            </a:endParaRPr>
          </a:p>
        </p:txBody>
      </p:sp>
    </p:spTree>
    <p:extLst>
      <p:ext uri="{BB962C8B-B14F-4D97-AF65-F5344CB8AC3E}">
        <p14:creationId xmlns:p14="http://schemas.microsoft.com/office/powerpoint/2010/main" val="406741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97303"/>
            <a:ext cx="8013701" cy="593559"/>
          </a:xfrm>
        </p:spPr>
        <p:txBody>
          <a:bodyPr/>
          <a:lstStyle/>
          <a:p>
            <a:r>
              <a:rPr lang="en-US" altLang="zh-CN" dirty="0" smtClean="0"/>
              <a:t>Scopus-</a:t>
            </a:r>
            <a:r>
              <a:rPr lang="zh-CN" altLang="en-US" dirty="0" smtClean="0"/>
              <a:t>全球最大的文摘与引文数据库</a:t>
            </a:r>
            <a:endParaRPr lang="en-US"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00800"/>
            <a:ext cx="3352800" cy="207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1481505"/>
            <a:ext cx="4876800" cy="4801314"/>
          </a:xfrm>
          <a:prstGeom prst="rect">
            <a:avLst/>
          </a:prstGeom>
          <a:ln w="3175">
            <a:solidFill>
              <a:schemeClr val="tx1"/>
            </a:solidFill>
          </a:ln>
        </p:spPr>
        <p:txBody>
          <a:bodyPr wrap="square">
            <a:spAutoFit/>
          </a:bodyPr>
          <a:lstStyle/>
          <a:p>
            <a:pPr>
              <a:spcBef>
                <a:spcPct val="50000"/>
              </a:spcBef>
              <a:buClr>
                <a:srgbClr val="046799"/>
              </a:buClr>
              <a:buFont typeface="Arial" pitchFamily="34" charset="0"/>
              <a:buChar char="•"/>
            </a:pPr>
            <a:r>
              <a:rPr lang="en-US" altLang="zh-CN" sz="1700" dirty="0">
                <a:solidFill>
                  <a:srgbClr val="474746"/>
                </a:solidFill>
                <a:latin typeface="微软雅黑" panose="020B0503020204020204" pitchFamily="34" charset="-122"/>
                <a:ea typeface="微软雅黑" panose="020B0503020204020204" pitchFamily="34" charset="-122"/>
                <a:cs typeface="SimSun"/>
              </a:rPr>
              <a:t>Scopus</a:t>
            </a:r>
            <a:r>
              <a:rPr lang="zh-CN" altLang="en-US" sz="1700" dirty="0">
                <a:solidFill>
                  <a:srgbClr val="474746"/>
                </a:solidFill>
                <a:latin typeface="微软雅黑" panose="020B0503020204020204" pitchFamily="34" charset="-122"/>
                <a:ea typeface="微软雅黑" panose="020B0503020204020204" pitchFamily="34" charset="-122"/>
                <a:cs typeface="SimSun"/>
              </a:rPr>
              <a:t>数据库是</a:t>
            </a:r>
            <a:r>
              <a:rPr lang="zh-CN" altLang="en-US" sz="1700" b="1" dirty="0">
                <a:solidFill>
                  <a:srgbClr val="474746"/>
                </a:solidFill>
                <a:latin typeface="微软雅黑" panose="020B0503020204020204" pitchFamily="34" charset="-122"/>
                <a:ea typeface="微软雅黑" panose="020B0503020204020204" pitchFamily="34" charset="-122"/>
                <a:cs typeface="SimSun"/>
              </a:rPr>
              <a:t>全球</a:t>
            </a:r>
            <a:r>
              <a:rPr lang="zh-CN" altLang="ja-JP" sz="1700" b="1" dirty="0">
                <a:solidFill>
                  <a:srgbClr val="474746"/>
                </a:solidFill>
                <a:latin typeface="微软雅黑" panose="020B0503020204020204" pitchFamily="34" charset="-122"/>
                <a:ea typeface="微软雅黑" panose="020B0503020204020204" pitchFamily="34" charset="-122"/>
                <a:cs typeface="SimSun"/>
              </a:rPr>
              <a:t>最大</a:t>
            </a:r>
            <a:r>
              <a:rPr lang="zh-CN" altLang="ja-JP" sz="1700" dirty="0">
                <a:solidFill>
                  <a:srgbClr val="474746"/>
                </a:solidFill>
                <a:latin typeface="微软雅黑" panose="020B0503020204020204" pitchFamily="34" charset="-122"/>
                <a:ea typeface="微软雅黑" panose="020B0503020204020204" pitchFamily="34" charset="-122"/>
                <a:cs typeface="SimSun"/>
              </a:rPr>
              <a:t>的</a:t>
            </a:r>
            <a:r>
              <a:rPr lang="zh-CN" altLang="en-US" sz="1700" dirty="0">
                <a:solidFill>
                  <a:srgbClr val="474746"/>
                </a:solidFill>
                <a:latin typeface="微软雅黑" panose="020B0503020204020204" pitchFamily="34" charset="-122"/>
                <a:ea typeface="微软雅黑" panose="020B0503020204020204" pitchFamily="34" charset="-122"/>
                <a:cs typeface="SimSun"/>
              </a:rPr>
              <a:t>文献摘要</a:t>
            </a:r>
            <a:r>
              <a:rPr lang="zh-CN" altLang="ja-JP" sz="1700" dirty="0">
                <a:solidFill>
                  <a:srgbClr val="474746"/>
                </a:solidFill>
                <a:latin typeface="微软雅黑" panose="020B0503020204020204" pitchFamily="34" charset="-122"/>
                <a:ea typeface="微软雅黑" panose="020B0503020204020204" pitchFamily="34" charset="-122"/>
                <a:cs typeface="SimSun"/>
              </a:rPr>
              <a:t>与</a:t>
            </a:r>
            <a:r>
              <a:rPr lang="zh-CN" altLang="en-US" sz="1700" dirty="0">
                <a:solidFill>
                  <a:srgbClr val="474746"/>
                </a:solidFill>
                <a:latin typeface="微软雅黑" panose="020B0503020204020204" pitchFamily="34" charset="-122"/>
                <a:ea typeface="微软雅黑" panose="020B0503020204020204" pitchFamily="34" charset="-122"/>
                <a:cs typeface="SimSun"/>
              </a:rPr>
              <a:t>科研信息</a:t>
            </a:r>
            <a:r>
              <a:rPr lang="zh-CN" altLang="ja-JP" sz="1700" dirty="0">
                <a:solidFill>
                  <a:srgbClr val="474746"/>
                </a:solidFill>
                <a:latin typeface="微软雅黑" panose="020B0503020204020204" pitchFamily="34" charset="-122"/>
                <a:ea typeface="微软雅黑" panose="020B0503020204020204" pitchFamily="34" charset="-122"/>
                <a:cs typeface="SimSun"/>
              </a:rPr>
              <a:t>引用数据库，拥有</a:t>
            </a:r>
            <a:r>
              <a:rPr lang="zh-CN" altLang="ja-JP" sz="1700" b="1" dirty="0">
                <a:solidFill>
                  <a:srgbClr val="474746"/>
                </a:solidFill>
                <a:latin typeface="微软雅黑" panose="020B0503020204020204" pitchFamily="34" charset="-122"/>
                <a:ea typeface="微软雅黑" panose="020B0503020204020204" pitchFamily="34" charset="-122"/>
                <a:cs typeface="SimSun"/>
              </a:rPr>
              <a:t>5</a:t>
            </a:r>
            <a:r>
              <a:rPr lang="en-US" altLang="zh-CN" sz="1700" b="1" dirty="0">
                <a:solidFill>
                  <a:srgbClr val="474746"/>
                </a:solidFill>
                <a:latin typeface="微软雅黑" panose="020B0503020204020204" pitchFamily="34" charset="-122"/>
                <a:ea typeface="微软雅黑" panose="020B0503020204020204" pitchFamily="34" charset="-122"/>
                <a:cs typeface="SimSun"/>
              </a:rPr>
              <a:t>5</a:t>
            </a:r>
            <a:r>
              <a:rPr lang="zh-CN" altLang="ja-JP" sz="1700" b="1" dirty="0">
                <a:solidFill>
                  <a:srgbClr val="474746"/>
                </a:solidFill>
                <a:latin typeface="微软雅黑" panose="020B0503020204020204" pitchFamily="34" charset="-122"/>
                <a:ea typeface="微软雅黑" panose="020B0503020204020204" pitchFamily="34" charset="-122"/>
                <a:cs typeface="SimSun"/>
              </a:rPr>
              <a:t>00</a:t>
            </a:r>
            <a:r>
              <a:rPr lang="zh-CN" altLang="ja-JP" sz="1700" dirty="0">
                <a:solidFill>
                  <a:srgbClr val="474746"/>
                </a:solidFill>
                <a:latin typeface="微软雅黑" panose="020B0503020204020204" pitchFamily="34" charset="-122"/>
                <a:ea typeface="微软雅黑" panose="020B0503020204020204" pitchFamily="34" charset="-122"/>
                <a:cs typeface="SimSun"/>
              </a:rPr>
              <a:t>多万条记录</a:t>
            </a:r>
            <a:r>
              <a:rPr lang="zh-CN" altLang="en-US" sz="1700" dirty="0">
                <a:solidFill>
                  <a:srgbClr val="474746"/>
                </a:solidFill>
                <a:latin typeface="微软雅黑" panose="020B0503020204020204" pitchFamily="34" charset="-122"/>
                <a:ea typeface="微软雅黑" panose="020B0503020204020204" pitchFamily="34" charset="-122"/>
              </a:rPr>
              <a:t>，</a:t>
            </a:r>
            <a:r>
              <a:rPr lang="zh-CN" altLang="en-US" sz="1700" b="1" dirty="0">
                <a:solidFill>
                  <a:srgbClr val="C00000"/>
                </a:solidFill>
                <a:latin typeface="微软雅黑" panose="020B0503020204020204" pitchFamily="34" charset="-122"/>
                <a:ea typeface="微软雅黑" panose="020B0503020204020204" pitchFamily="34" charset="-122"/>
                <a:cs typeface="SimSun"/>
              </a:rPr>
              <a:t>每日更</a:t>
            </a:r>
            <a:r>
              <a:rPr lang="zh-CN" altLang="en-US" sz="1700" b="1" dirty="0" smtClean="0">
                <a:solidFill>
                  <a:srgbClr val="C00000"/>
                </a:solidFill>
                <a:latin typeface="微软雅黑" panose="020B0503020204020204" pitchFamily="34" charset="-122"/>
                <a:ea typeface="微软雅黑" panose="020B0503020204020204" pitchFamily="34" charset="-122"/>
                <a:cs typeface="SimSun"/>
              </a:rPr>
              <a:t>新</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包</a:t>
            </a:r>
            <a:r>
              <a:rPr lang="zh-CN" altLang="en-US" sz="1700" dirty="0">
                <a:solidFill>
                  <a:srgbClr val="474746"/>
                </a:solidFill>
                <a:latin typeface="微软雅黑" panose="020B0503020204020204" pitchFamily="34" charset="-122"/>
                <a:ea typeface="微软雅黑" panose="020B0503020204020204" pitchFamily="34" charset="-122"/>
                <a:cs typeface="SimSun"/>
              </a:rPr>
              <a:t>括：</a:t>
            </a:r>
          </a:p>
          <a:p>
            <a:pPr lvl="1">
              <a:spcBef>
                <a:spcPct val="50000"/>
              </a:spcBef>
              <a:buClr>
                <a:srgbClr val="046799"/>
              </a:buClr>
              <a:buFont typeface="Arial" pitchFamily="34" charset="0"/>
              <a:buChar char="•"/>
            </a:pPr>
            <a:r>
              <a:rPr lang="zh-CN" altLang="en-US" sz="1700" dirty="0">
                <a:latin typeface="微软雅黑" panose="020B0503020204020204" pitchFamily="34" charset="-122"/>
                <a:ea typeface="微软雅黑" panose="020B0503020204020204" pitchFamily="34" charset="-122"/>
                <a:cs typeface="SimSun"/>
              </a:rPr>
              <a:t>来自</a:t>
            </a:r>
            <a:r>
              <a:rPr lang="en-US" altLang="zh-CN" sz="1700" dirty="0">
                <a:latin typeface="微软雅黑" panose="020B0503020204020204" pitchFamily="34" charset="-122"/>
                <a:ea typeface="微软雅黑" panose="020B0503020204020204" pitchFamily="34" charset="-122"/>
                <a:cs typeface="SimSun"/>
              </a:rPr>
              <a:t>5,000</a:t>
            </a:r>
            <a:r>
              <a:rPr lang="zh-CN" altLang="en-US" sz="1700" dirty="0">
                <a:latin typeface="微软雅黑" panose="020B0503020204020204" pitchFamily="34" charset="-122"/>
                <a:ea typeface="微软雅黑" panose="020B0503020204020204" pitchFamily="34" charset="-122"/>
                <a:cs typeface="SimSun"/>
              </a:rPr>
              <a:t>多家国际出版</a:t>
            </a:r>
            <a:r>
              <a:rPr lang="zh-CN" altLang="en-US" sz="1700" dirty="0" smtClean="0">
                <a:latin typeface="微软雅黑" panose="020B0503020204020204" pitchFamily="34" charset="-122"/>
                <a:ea typeface="微软雅黑" panose="020B0503020204020204" pitchFamily="34" charset="-122"/>
                <a:cs typeface="SimSun"/>
              </a:rPr>
              <a:t>商的</a:t>
            </a:r>
            <a:r>
              <a:rPr lang="en-US" altLang="zh-CN" sz="1700" dirty="0" smtClean="0">
                <a:latin typeface="微软雅黑" panose="020B0503020204020204" pitchFamily="34" charset="-122"/>
                <a:ea typeface="微软雅黑" panose="020B0503020204020204" pitchFamily="34" charset="-122"/>
                <a:cs typeface="SimSun"/>
              </a:rPr>
              <a:t>21,915</a:t>
            </a:r>
            <a:r>
              <a:rPr lang="zh-CN" altLang="en-US" sz="1700" dirty="0" smtClean="0">
                <a:latin typeface="微软雅黑" panose="020B0503020204020204" pitchFamily="34" charset="-122"/>
                <a:ea typeface="微软雅黑" panose="020B0503020204020204" pitchFamily="34" charset="-122"/>
                <a:cs typeface="SimSun"/>
              </a:rPr>
              <a:t>期刊，含</a:t>
            </a:r>
            <a:r>
              <a:rPr lang="en-US" altLang="zh-CN" sz="1700" dirty="0" smtClean="0">
                <a:latin typeface="微软雅黑" panose="020B0503020204020204" pitchFamily="34" charset="-122"/>
                <a:ea typeface="微软雅黑" panose="020B0503020204020204" pitchFamily="34" charset="-122"/>
                <a:cs typeface="SimSun"/>
              </a:rPr>
              <a:t>20,000</a:t>
            </a:r>
            <a:r>
              <a:rPr lang="zh-CN" altLang="en-US" sz="1700" dirty="0" smtClean="0">
                <a:latin typeface="微软雅黑" panose="020B0503020204020204" pitchFamily="34" charset="-122"/>
                <a:ea typeface="微软雅黑" panose="020B0503020204020204" pitchFamily="34" charset="-122"/>
                <a:cs typeface="SimSun"/>
              </a:rPr>
              <a:t>多种同行评议期刊</a:t>
            </a:r>
            <a:endParaRPr lang="en-US" altLang="zh-CN" sz="1700" dirty="0" smtClean="0">
              <a:latin typeface="微软雅黑" panose="020B0503020204020204" pitchFamily="34" charset="-122"/>
              <a:ea typeface="微软雅黑" panose="020B0503020204020204" pitchFamily="34" charset="-122"/>
              <a:cs typeface="SimSun"/>
            </a:endParaRPr>
          </a:p>
          <a:p>
            <a:pPr lvl="1">
              <a:spcBef>
                <a:spcPct val="50000"/>
              </a:spcBef>
              <a:buClr>
                <a:srgbClr val="046799"/>
              </a:buClr>
              <a:buFont typeface="Arial" pitchFamily="34" charset="0"/>
              <a:buChar char="•"/>
            </a:pPr>
            <a:r>
              <a:rPr lang="en-US" altLang="zh-CN" sz="1700" dirty="0" smtClean="0">
                <a:latin typeface="微软雅黑" panose="020B0503020204020204" pitchFamily="34" charset="-122"/>
                <a:ea typeface="微软雅黑" panose="020B0503020204020204" pitchFamily="34" charset="-122"/>
                <a:cs typeface="SimSun"/>
              </a:rPr>
              <a:t>2,800</a:t>
            </a:r>
            <a:r>
              <a:rPr lang="zh-CN" altLang="en-US" sz="1700" dirty="0" smtClean="0">
                <a:latin typeface="微软雅黑" panose="020B0503020204020204" pitchFamily="34" charset="-122"/>
                <a:ea typeface="微软雅黑" panose="020B0503020204020204" pitchFamily="34" charset="-122"/>
                <a:cs typeface="SimSun"/>
              </a:rPr>
              <a:t>份黄金开放获取访</a:t>
            </a:r>
            <a:r>
              <a:rPr lang="zh-CN" altLang="en-US" sz="1700" dirty="0">
                <a:latin typeface="微软雅黑" panose="020B0503020204020204" pitchFamily="34" charset="-122"/>
                <a:ea typeface="微软雅黑" panose="020B0503020204020204" pitchFamily="34" charset="-122"/>
                <a:cs typeface="SimSun"/>
              </a:rPr>
              <a:t>问期</a:t>
            </a:r>
            <a:r>
              <a:rPr lang="zh-CN" altLang="en-US" sz="1700" dirty="0" smtClean="0">
                <a:latin typeface="微软雅黑" panose="020B0503020204020204" pitchFamily="34" charset="-122"/>
                <a:ea typeface="微软雅黑" panose="020B0503020204020204" pitchFamily="34" charset="-122"/>
                <a:cs typeface="SimSun"/>
              </a:rPr>
              <a:t>刊</a:t>
            </a:r>
            <a:endParaRPr lang="en-US" altLang="zh-CN" sz="1700" dirty="0" smtClean="0">
              <a:latin typeface="微软雅黑" panose="020B0503020204020204" pitchFamily="34" charset="-122"/>
              <a:ea typeface="微软雅黑" panose="020B0503020204020204" pitchFamily="34" charset="-122"/>
              <a:cs typeface="SimSun"/>
            </a:endParaRPr>
          </a:p>
          <a:p>
            <a:pPr lvl="1">
              <a:spcBef>
                <a:spcPct val="50000"/>
              </a:spcBef>
              <a:buClr>
                <a:srgbClr val="046799"/>
              </a:buClr>
              <a:buFont typeface="Arial" pitchFamily="34" charset="0"/>
              <a:buChar char="•"/>
            </a:pPr>
            <a:r>
              <a:rPr lang="en-US" altLang="zh-CN" sz="1700" dirty="0" smtClean="0">
                <a:solidFill>
                  <a:srgbClr val="474746"/>
                </a:solidFill>
                <a:latin typeface="微软雅黑" panose="020B0503020204020204" pitchFamily="34" charset="-122"/>
                <a:ea typeface="微软雅黑" panose="020B0503020204020204" pitchFamily="34" charset="-122"/>
                <a:cs typeface="SimSun"/>
              </a:rPr>
              <a:t>3750</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种在编期刊（先于发表</a:t>
            </a:r>
            <a:r>
              <a:rPr lang="en-US" altLang="zh-CN" sz="1700" dirty="0" smtClean="0">
                <a:solidFill>
                  <a:srgbClr val="474746"/>
                </a:solidFill>
                <a:latin typeface="微软雅黑" panose="020B0503020204020204" pitchFamily="34" charset="-122"/>
                <a:ea typeface="微软雅黑" panose="020B0503020204020204" pitchFamily="34" charset="-122"/>
                <a:cs typeface="SimSun"/>
              </a:rPr>
              <a:t>1-4</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个月获取）</a:t>
            </a:r>
            <a:endParaRPr lang="en-US" altLang="zh-CN" sz="1700" dirty="0">
              <a:solidFill>
                <a:srgbClr val="474746"/>
              </a:solidFill>
              <a:latin typeface="微软雅黑" panose="020B0503020204020204" pitchFamily="34" charset="-122"/>
              <a:ea typeface="微软雅黑" panose="020B0503020204020204" pitchFamily="34" charset="-122"/>
              <a:cs typeface="SimSun"/>
            </a:endParaRPr>
          </a:p>
          <a:p>
            <a:pPr lvl="1">
              <a:spcBef>
                <a:spcPct val="50000"/>
              </a:spcBef>
              <a:buClr>
                <a:srgbClr val="046799"/>
              </a:buClr>
              <a:buFont typeface="Arial" pitchFamily="34" charset="0"/>
              <a:buChar char="•"/>
            </a:pPr>
            <a:r>
              <a:rPr lang="en-US" altLang="zh-CN" sz="1700" dirty="0" smtClean="0">
                <a:solidFill>
                  <a:srgbClr val="474746"/>
                </a:solidFill>
                <a:latin typeface="微软雅黑" panose="020B0503020204020204" pitchFamily="34" charset="-122"/>
                <a:ea typeface="微软雅黑" panose="020B0503020204020204" pitchFamily="34" charset="-122"/>
                <a:cs typeface="SimSun"/>
              </a:rPr>
              <a:t>49,000+</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本</a:t>
            </a:r>
            <a:r>
              <a:rPr lang="zh-CN" altLang="en-US" sz="1700" dirty="0">
                <a:solidFill>
                  <a:srgbClr val="474746"/>
                </a:solidFill>
                <a:latin typeface="微软雅黑" panose="020B0503020204020204" pitchFamily="34" charset="-122"/>
                <a:ea typeface="微软雅黑" panose="020B0503020204020204" pitchFamily="34" charset="-122"/>
                <a:cs typeface="SimSun"/>
              </a:rPr>
              <a:t>图书（到</a:t>
            </a:r>
            <a:r>
              <a:rPr lang="en-US" altLang="zh-CN" sz="1700" dirty="0">
                <a:solidFill>
                  <a:srgbClr val="474746"/>
                </a:solidFill>
                <a:latin typeface="微软雅黑" panose="020B0503020204020204" pitchFamily="34" charset="-122"/>
                <a:ea typeface="微软雅黑" panose="020B0503020204020204" pitchFamily="34" charset="-122"/>
                <a:cs typeface="SimSun"/>
              </a:rPr>
              <a:t>2015</a:t>
            </a:r>
            <a:r>
              <a:rPr lang="zh-CN" altLang="en-US" sz="1700" dirty="0">
                <a:solidFill>
                  <a:srgbClr val="474746"/>
                </a:solidFill>
                <a:latin typeface="微软雅黑" panose="020B0503020204020204" pitchFamily="34" charset="-122"/>
                <a:ea typeface="微软雅黑" panose="020B0503020204020204" pitchFamily="34" charset="-122"/>
                <a:cs typeface="SimSun"/>
              </a:rPr>
              <a:t>年将增加至</a:t>
            </a:r>
            <a:r>
              <a:rPr lang="en-US" altLang="zh-CN" sz="1700" dirty="0">
                <a:solidFill>
                  <a:srgbClr val="474746"/>
                </a:solidFill>
                <a:latin typeface="微软雅黑" panose="020B0503020204020204" pitchFamily="34" charset="-122"/>
                <a:ea typeface="微软雅黑" panose="020B0503020204020204" pitchFamily="34" charset="-122"/>
                <a:cs typeface="SimSun"/>
              </a:rPr>
              <a:t>75,000</a:t>
            </a:r>
            <a:r>
              <a:rPr lang="zh-CN" altLang="en-US" sz="1700" dirty="0">
                <a:solidFill>
                  <a:srgbClr val="474746"/>
                </a:solidFill>
                <a:latin typeface="微软雅黑" panose="020B0503020204020204" pitchFamily="34" charset="-122"/>
                <a:ea typeface="微软雅黑" panose="020B0503020204020204" pitchFamily="34" charset="-122"/>
                <a:cs typeface="SimSun"/>
              </a:rPr>
              <a:t>本）</a:t>
            </a:r>
          </a:p>
          <a:p>
            <a:pPr lvl="1">
              <a:spcBef>
                <a:spcPct val="50000"/>
              </a:spcBef>
              <a:buClr>
                <a:srgbClr val="046799"/>
              </a:buClr>
              <a:buFont typeface="Arial" pitchFamily="34" charset="0"/>
              <a:buChar char="•"/>
            </a:pPr>
            <a:r>
              <a:rPr lang="zh-CN" altLang="en-US" sz="1700" dirty="0" smtClean="0">
                <a:solidFill>
                  <a:srgbClr val="474746"/>
                </a:solidFill>
                <a:latin typeface="微软雅黑" panose="020B0503020204020204" pitchFamily="34" charset="-122"/>
                <a:ea typeface="微软雅黑" panose="020B0503020204020204" pitchFamily="34" charset="-122"/>
                <a:cs typeface="SimSun"/>
              </a:rPr>
              <a:t>超过</a:t>
            </a:r>
            <a:r>
              <a:rPr lang="en-US" altLang="zh-CN" sz="1700" dirty="0" smtClean="0">
                <a:solidFill>
                  <a:srgbClr val="474746"/>
                </a:solidFill>
                <a:latin typeface="微软雅黑" panose="020B0503020204020204" pitchFamily="34" charset="-122"/>
                <a:ea typeface="微软雅黑" panose="020B0503020204020204" pitchFamily="34" charset="-122"/>
                <a:cs typeface="SimSun"/>
              </a:rPr>
              <a:t>640</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万份</a:t>
            </a:r>
            <a:r>
              <a:rPr lang="zh-CN" altLang="en-US" sz="1700" dirty="0">
                <a:solidFill>
                  <a:srgbClr val="474746"/>
                </a:solidFill>
                <a:latin typeface="微软雅黑" panose="020B0503020204020204" pitchFamily="34" charset="-122"/>
                <a:ea typeface="微软雅黑" panose="020B0503020204020204" pitchFamily="34" charset="-122"/>
                <a:cs typeface="SimSun"/>
              </a:rPr>
              <a:t>会议论</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文</a:t>
            </a:r>
            <a:endParaRPr lang="en-US" altLang="zh-CN" sz="1700" dirty="0" smtClean="0">
              <a:solidFill>
                <a:srgbClr val="474746"/>
              </a:solidFill>
              <a:latin typeface="微软雅黑" panose="020B0503020204020204" pitchFamily="34" charset="-122"/>
              <a:ea typeface="微软雅黑" panose="020B0503020204020204" pitchFamily="34" charset="-122"/>
              <a:cs typeface="SimSun"/>
            </a:endParaRPr>
          </a:p>
          <a:p>
            <a:pPr lvl="1">
              <a:spcBef>
                <a:spcPct val="50000"/>
              </a:spcBef>
              <a:buClr>
                <a:srgbClr val="046799"/>
              </a:buClr>
              <a:buFont typeface="Arial" pitchFamily="34" charset="0"/>
              <a:buChar char="•"/>
            </a:pPr>
            <a:r>
              <a:rPr lang="en-US" altLang="zh-CN" sz="1700" dirty="0" smtClean="0">
                <a:solidFill>
                  <a:srgbClr val="474746"/>
                </a:solidFill>
                <a:latin typeface="微软雅黑" panose="020B0503020204020204" pitchFamily="34" charset="-122"/>
                <a:ea typeface="微软雅黑" panose="020B0503020204020204" pitchFamily="34" charset="-122"/>
                <a:cs typeface="SimSun"/>
              </a:rPr>
              <a:t>390</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余种商业出版物</a:t>
            </a:r>
            <a:endParaRPr lang="en-US" altLang="zh-CN" sz="1700" dirty="0" smtClean="0">
              <a:solidFill>
                <a:srgbClr val="474746"/>
              </a:solidFill>
              <a:latin typeface="微软雅黑" panose="020B0503020204020204" pitchFamily="34" charset="-122"/>
              <a:ea typeface="微软雅黑" panose="020B0503020204020204" pitchFamily="34" charset="-122"/>
              <a:cs typeface="SimSun"/>
            </a:endParaRPr>
          </a:p>
          <a:p>
            <a:pPr lvl="1">
              <a:spcBef>
                <a:spcPct val="50000"/>
              </a:spcBef>
              <a:buClr>
                <a:srgbClr val="046799"/>
              </a:buClr>
              <a:buFont typeface="Arial" pitchFamily="34" charset="0"/>
              <a:buChar char="•"/>
            </a:pPr>
            <a:r>
              <a:rPr lang="zh-CN" altLang="en-US" sz="1700" dirty="0">
                <a:solidFill>
                  <a:srgbClr val="474746"/>
                </a:solidFill>
                <a:latin typeface="微软雅黑" panose="020B0503020204020204" pitchFamily="34" charset="-122"/>
                <a:ea typeface="微软雅黑" panose="020B0503020204020204" pitchFamily="34" charset="-122"/>
                <a:cs typeface="SimSun"/>
              </a:rPr>
              <a:t>超</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过</a:t>
            </a:r>
            <a:r>
              <a:rPr lang="en-US" altLang="zh-CN" sz="1700" dirty="0" smtClean="0">
                <a:solidFill>
                  <a:srgbClr val="474746"/>
                </a:solidFill>
                <a:latin typeface="微软雅黑" panose="020B0503020204020204" pitchFamily="34" charset="-122"/>
                <a:ea typeface="微软雅黑" panose="020B0503020204020204" pitchFamily="34" charset="-122"/>
                <a:cs typeface="SimSun"/>
              </a:rPr>
              <a:t>400</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本丛书</a:t>
            </a:r>
            <a:endParaRPr lang="en-US" altLang="zh-CN" sz="1700" dirty="0">
              <a:solidFill>
                <a:srgbClr val="474746"/>
              </a:solidFill>
              <a:latin typeface="微软雅黑" panose="020B0503020204020204" pitchFamily="34" charset="-122"/>
              <a:ea typeface="微软雅黑" panose="020B0503020204020204" pitchFamily="34" charset="-122"/>
              <a:cs typeface="SimSun"/>
            </a:endParaRPr>
          </a:p>
          <a:p>
            <a:pPr lvl="1">
              <a:spcBef>
                <a:spcPct val="50000"/>
              </a:spcBef>
              <a:buClr>
                <a:srgbClr val="046799"/>
              </a:buClr>
              <a:buFont typeface="Arial" pitchFamily="34" charset="0"/>
              <a:buChar char="•"/>
            </a:pPr>
            <a:r>
              <a:rPr lang="zh-CN" altLang="en-US" sz="1700" dirty="0">
                <a:solidFill>
                  <a:srgbClr val="474746"/>
                </a:solidFill>
                <a:latin typeface="微软雅黑" panose="020B0503020204020204" pitchFamily="34" charset="-122"/>
                <a:ea typeface="微软雅黑" panose="020B0503020204020204" pitchFamily="34" charset="-122"/>
                <a:cs typeface="SimSun"/>
              </a:rPr>
              <a:t>覆</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盖的刊物超过</a:t>
            </a:r>
            <a:r>
              <a:rPr lang="en-US" altLang="zh-CN" sz="1700" dirty="0" smtClean="0">
                <a:solidFill>
                  <a:srgbClr val="474746"/>
                </a:solidFill>
                <a:latin typeface="微软雅黑" panose="020B0503020204020204" pitchFamily="34" charset="-122"/>
                <a:ea typeface="微软雅黑" panose="020B0503020204020204" pitchFamily="34" charset="-122"/>
                <a:cs typeface="SimSun"/>
              </a:rPr>
              <a:t>40</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多种语言，含</a:t>
            </a:r>
            <a:r>
              <a:rPr lang="en-US" altLang="zh-CN" sz="1700" b="1" dirty="0" smtClean="0">
                <a:solidFill>
                  <a:srgbClr val="C00000"/>
                </a:solidFill>
                <a:latin typeface="微软雅黑" panose="020B0503020204020204" pitchFamily="34" charset="-122"/>
                <a:ea typeface="微软雅黑" panose="020B0503020204020204" pitchFamily="34" charset="-122"/>
                <a:cs typeface="SimSun"/>
              </a:rPr>
              <a:t>500</a:t>
            </a:r>
            <a:r>
              <a:rPr lang="zh-CN" altLang="en-US" sz="1700" b="1" dirty="0">
                <a:solidFill>
                  <a:srgbClr val="C00000"/>
                </a:solidFill>
                <a:latin typeface="微软雅黑" panose="020B0503020204020204" pitchFamily="34" charset="-122"/>
                <a:ea typeface="微软雅黑" panose="020B0503020204020204" pitchFamily="34" charset="-122"/>
                <a:cs typeface="SimSun"/>
              </a:rPr>
              <a:t>余种中文同行评议的期刊</a:t>
            </a:r>
            <a:r>
              <a:rPr lang="zh-CN" altLang="en-US" sz="1700" b="1" dirty="0">
                <a:solidFill>
                  <a:srgbClr val="474746"/>
                </a:solidFill>
                <a:latin typeface="微软雅黑" panose="020B0503020204020204" pitchFamily="34" charset="-122"/>
                <a:ea typeface="微软雅黑" panose="020B0503020204020204" pitchFamily="34" charset="-122"/>
                <a:cs typeface="SimSun"/>
              </a:rPr>
              <a:t>，</a:t>
            </a:r>
            <a:r>
              <a:rPr lang="zh-CN" altLang="en-US" sz="1700" dirty="0">
                <a:solidFill>
                  <a:srgbClr val="474746"/>
                </a:solidFill>
                <a:latin typeface="微软雅黑" panose="020B0503020204020204" pitchFamily="34" charset="-122"/>
                <a:ea typeface="微软雅黑" panose="020B0503020204020204" pitchFamily="34" charset="-122"/>
                <a:cs typeface="SimSun"/>
              </a:rPr>
              <a:t>远多于其他国际同</a:t>
            </a:r>
            <a:r>
              <a:rPr lang="zh-CN" altLang="en-US" sz="1700" dirty="0" smtClean="0">
                <a:solidFill>
                  <a:srgbClr val="474746"/>
                </a:solidFill>
                <a:latin typeface="微软雅黑" panose="020B0503020204020204" pitchFamily="34" charset="-122"/>
                <a:ea typeface="微软雅黑" panose="020B0503020204020204" pitchFamily="34" charset="-122"/>
                <a:cs typeface="SimSun"/>
              </a:rPr>
              <a:t>行</a:t>
            </a:r>
            <a:endParaRPr lang="en-US" altLang="zh-CN" sz="1700" dirty="0" smtClean="0">
              <a:solidFill>
                <a:srgbClr val="474746"/>
              </a:solidFill>
              <a:latin typeface="微软雅黑" panose="020B0503020204020204" pitchFamily="34" charset="-122"/>
              <a:ea typeface="微软雅黑" panose="020B0503020204020204" pitchFamily="34" charset="-122"/>
              <a:cs typeface="SimSun"/>
            </a:endParaRPr>
          </a:p>
        </p:txBody>
      </p:sp>
      <p:sp>
        <p:nvSpPr>
          <p:cNvPr id="2" name="TextBox 1"/>
          <p:cNvSpPr txBox="1"/>
          <p:nvPr/>
        </p:nvSpPr>
        <p:spPr>
          <a:xfrm>
            <a:off x="240371" y="6203995"/>
            <a:ext cx="8906605" cy="461665"/>
          </a:xfrm>
          <a:prstGeom prst="rect">
            <a:avLst/>
          </a:prstGeom>
          <a:noFill/>
        </p:spPr>
        <p:txBody>
          <a:bodyPr wrap="none" rtlCol="0">
            <a:spAutoFit/>
          </a:bodyPr>
          <a:lstStyle/>
          <a:p>
            <a:r>
              <a:rPr lang="en-US" altLang="zh-CN" sz="2400" dirty="0" smtClean="0">
                <a:solidFill>
                  <a:srgbClr val="C00000"/>
                </a:solidFill>
              </a:rPr>
              <a:t>Scopus</a:t>
            </a:r>
            <a:r>
              <a:rPr lang="zh-CN" altLang="en-US" sz="2400" dirty="0" smtClean="0">
                <a:solidFill>
                  <a:srgbClr val="C00000"/>
                </a:solidFill>
              </a:rPr>
              <a:t>是进行科研输出检索，分析和评估的全面有效的数据源。</a:t>
            </a:r>
            <a:endParaRPr lang="en-US" sz="2400" dirty="0">
              <a:solidFill>
                <a:srgbClr val="C00000"/>
              </a:solidFill>
            </a:endParaRPr>
          </a:p>
        </p:txBody>
      </p:sp>
    </p:spTree>
    <p:extLst>
      <p:ext uri="{BB962C8B-B14F-4D97-AF65-F5344CB8AC3E}">
        <p14:creationId xmlns:p14="http://schemas.microsoft.com/office/powerpoint/2010/main" val="42144802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506"/>
          <p:cNvSpPr>
            <a:spLocks noChangeAspect="1" noChangeArrowheads="1" noTextEdit="1"/>
          </p:cNvSpPr>
          <p:nvPr/>
        </p:nvSpPr>
        <p:spPr bwMode="auto">
          <a:xfrm>
            <a:off x="179389" y="1953311"/>
            <a:ext cx="878522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53565A"/>
              </a:solidFill>
            </a:endParaRPr>
          </a:p>
        </p:txBody>
      </p:sp>
      <p:sp>
        <p:nvSpPr>
          <p:cNvPr id="37" name="Rectangle 2507"/>
          <p:cNvSpPr>
            <a:spLocks noChangeAspect="1" noChangeArrowheads="1"/>
          </p:cNvSpPr>
          <p:nvPr/>
        </p:nvSpPr>
        <p:spPr bwMode="auto">
          <a:xfrm>
            <a:off x="0" y="1575486"/>
            <a:ext cx="9144000" cy="5013325"/>
          </a:xfrm>
          <a:prstGeom prst="rect">
            <a:avLst/>
          </a:prstGeom>
          <a:gradFill rotWithShape="1">
            <a:gsLst>
              <a:gs pos="0">
                <a:srgbClr val="FFFFFF"/>
              </a:gs>
              <a:gs pos="50000">
                <a:srgbClr val="CCEC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53565A"/>
              </a:solidFill>
            </a:endParaRPr>
          </a:p>
        </p:txBody>
      </p:sp>
      <p:sp>
        <p:nvSpPr>
          <p:cNvPr id="38" name="Freeform 2509"/>
          <p:cNvSpPr>
            <a:spLocks noChangeAspect="1"/>
          </p:cNvSpPr>
          <p:nvPr/>
        </p:nvSpPr>
        <p:spPr bwMode="auto">
          <a:xfrm>
            <a:off x="7700964" y="4944163"/>
            <a:ext cx="241300" cy="244475"/>
          </a:xfrm>
          <a:custGeom>
            <a:avLst/>
            <a:gdLst>
              <a:gd name="T0" fmla="*/ 141 w 127"/>
              <a:gd name="T1" fmla="*/ 146 h 128"/>
              <a:gd name="T2" fmla="*/ 121 w 127"/>
              <a:gd name="T3" fmla="*/ 138 h 128"/>
              <a:gd name="T4" fmla="*/ 121 w 127"/>
              <a:gd name="T5" fmla="*/ 130 h 128"/>
              <a:gd name="T6" fmla="*/ 115 w 127"/>
              <a:gd name="T7" fmla="*/ 120 h 128"/>
              <a:gd name="T8" fmla="*/ 117 w 127"/>
              <a:gd name="T9" fmla="*/ 113 h 128"/>
              <a:gd name="T10" fmla="*/ 111 w 127"/>
              <a:gd name="T11" fmla="*/ 100 h 128"/>
              <a:gd name="T12" fmla="*/ 101 w 127"/>
              <a:gd name="T13" fmla="*/ 84 h 128"/>
              <a:gd name="T14" fmla="*/ 73 w 127"/>
              <a:gd name="T15" fmla="*/ 72 h 128"/>
              <a:gd name="T16" fmla="*/ 56 w 127"/>
              <a:gd name="T17" fmla="*/ 67 h 128"/>
              <a:gd name="T18" fmla="*/ 51 w 127"/>
              <a:gd name="T19" fmla="*/ 64 h 128"/>
              <a:gd name="T20" fmla="*/ 42 w 127"/>
              <a:gd name="T21" fmla="*/ 54 h 128"/>
              <a:gd name="T22" fmla="*/ 42 w 127"/>
              <a:gd name="T23" fmla="*/ 46 h 128"/>
              <a:gd name="T24" fmla="*/ 37 w 127"/>
              <a:gd name="T25" fmla="*/ 60 h 128"/>
              <a:gd name="T26" fmla="*/ 29 w 127"/>
              <a:gd name="T27" fmla="*/ 64 h 128"/>
              <a:gd name="T28" fmla="*/ 29 w 127"/>
              <a:gd name="T29" fmla="*/ 57 h 128"/>
              <a:gd name="T30" fmla="*/ 16 w 127"/>
              <a:gd name="T31" fmla="*/ 45 h 128"/>
              <a:gd name="T32" fmla="*/ 30 w 127"/>
              <a:gd name="T33" fmla="*/ 42 h 128"/>
              <a:gd name="T34" fmla="*/ 38 w 127"/>
              <a:gd name="T35" fmla="*/ 41 h 128"/>
              <a:gd name="T36" fmla="*/ 44 w 127"/>
              <a:gd name="T37" fmla="*/ 31 h 128"/>
              <a:gd name="T38" fmla="*/ 20 w 127"/>
              <a:gd name="T39" fmla="*/ 34 h 128"/>
              <a:gd name="T40" fmla="*/ 11 w 127"/>
              <a:gd name="T41" fmla="*/ 20 h 128"/>
              <a:gd name="T42" fmla="*/ 5 w 127"/>
              <a:gd name="T43" fmla="*/ 14 h 128"/>
              <a:gd name="T44" fmla="*/ 19 w 127"/>
              <a:gd name="T45" fmla="*/ 4 h 128"/>
              <a:gd name="T46" fmla="*/ 39 w 127"/>
              <a:gd name="T47" fmla="*/ 7 h 128"/>
              <a:gd name="T48" fmla="*/ 51 w 127"/>
              <a:gd name="T49" fmla="*/ 17 h 128"/>
              <a:gd name="T50" fmla="*/ 54 w 127"/>
              <a:gd name="T51" fmla="*/ 45 h 128"/>
              <a:gd name="T52" fmla="*/ 56 w 127"/>
              <a:gd name="T53" fmla="*/ 41 h 128"/>
              <a:gd name="T54" fmla="*/ 66 w 127"/>
              <a:gd name="T55" fmla="*/ 54 h 128"/>
              <a:gd name="T56" fmla="*/ 81 w 127"/>
              <a:gd name="T57" fmla="*/ 34 h 128"/>
              <a:gd name="T58" fmla="*/ 95 w 127"/>
              <a:gd name="T59" fmla="*/ 25 h 128"/>
              <a:gd name="T60" fmla="*/ 113 w 127"/>
              <a:gd name="T61" fmla="*/ 22 h 128"/>
              <a:gd name="T62" fmla="*/ 139 w 127"/>
              <a:gd name="T63" fmla="*/ 36 h 128"/>
              <a:gd name="T64" fmla="*/ 152 w 127"/>
              <a:gd name="T65" fmla="*/ 105 h 128"/>
              <a:gd name="T66" fmla="*/ 151 w 127"/>
              <a:gd name="T67" fmla="*/ 11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 name="Freeform 2510"/>
          <p:cNvSpPr>
            <a:spLocks noChangeAspect="1"/>
          </p:cNvSpPr>
          <p:nvPr/>
        </p:nvSpPr>
        <p:spPr bwMode="auto">
          <a:xfrm>
            <a:off x="7512050" y="5183875"/>
            <a:ext cx="42863" cy="42863"/>
          </a:xfrm>
          <a:custGeom>
            <a:avLst/>
            <a:gdLst>
              <a:gd name="T0" fmla="*/ 23 w 23"/>
              <a:gd name="T1" fmla="*/ 0 h 23"/>
              <a:gd name="T2" fmla="*/ 19 w 23"/>
              <a:gd name="T3" fmla="*/ 5 h 23"/>
              <a:gd name="T4" fmla="*/ 11 w 23"/>
              <a:gd name="T5" fmla="*/ 7 h 23"/>
              <a:gd name="T6" fmla="*/ 5 w 23"/>
              <a:gd name="T7" fmla="*/ 12 h 23"/>
              <a:gd name="T8" fmla="*/ 4 w 23"/>
              <a:gd name="T9" fmla="*/ 20 h 23"/>
              <a:gd name="T10" fmla="*/ 0 w 23"/>
              <a:gd name="T11" fmla="*/ 25 h 23"/>
              <a:gd name="T12" fmla="*/ 4 w 23"/>
              <a:gd name="T13" fmla="*/ 26 h 23"/>
              <a:gd name="T14" fmla="*/ 13 w 23"/>
              <a:gd name="T15" fmla="*/ 22 h 23"/>
              <a:gd name="T16" fmla="*/ 16 w 23"/>
              <a:gd name="T17" fmla="*/ 21 h 23"/>
              <a:gd name="T18" fmla="*/ 23 w 23"/>
              <a:gd name="T19" fmla="*/ 14 h 23"/>
              <a:gd name="T20" fmla="*/ 27 w 23"/>
              <a:gd name="T21" fmla="*/ 9 h 23"/>
              <a:gd name="T22" fmla="*/ 27 w 23"/>
              <a:gd name="T23" fmla="*/ 4 h 23"/>
              <a:gd name="T24" fmla="*/ 2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 name="Freeform 2511"/>
          <p:cNvSpPr>
            <a:spLocks noChangeAspect="1"/>
          </p:cNvSpPr>
          <p:nvPr/>
        </p:nvSpPr>
        <p:spPr bwMode="auto">
          <a:xfrm>
            <a:off x="4933951" y="5556936"/>
            <a:ext cx="392113" cy="374650"/>
          </a:xfrm>
          <a:custGeom>
            <a:avLst/>
            <a:gdLst>
              <a:gd name="T0" fmla="*/ 235 w 206"/>
              <a:gd name="T1" fmla="*/ 85 h 197"/>
              <a:gd name="T2" fmla="*/ 229 w 206"/>
              <a:gd name="T3" fmla="*/ 95 h 197"/>
              <a:gd name="T4" fmla="*/ 215 w 206"/>
              <a:gd name="T5" fmla="*/ 86 h 197"/>
              <a:gd name="T6" fmla="*/ 218 w 206"/>
              <a:gd name="T7" fmla="*/ 71 h 197"/>
              <a:gd name="T8" fmla="*/ 235 w 206"/>
              <a:gd name="T9" fmla="*/ 72 h 197"/>
              <a:gd name="T10" fmla="*/ 233 w 206"/>
              <a:gd name="T11" fmla="*/ 62 h 197"/>
              <a:gd name="T12" fmla="*/ 231 w 206"/>
              <a:gd name="T13" fmla="*/ 36 h 197"/>
              <a:gd name="T14" fmla="*/ 229 w 206"/>
              <a:gd name="T15" fmla="*/ 19 h 197"/>
              <a:gd name="T16" fmla="*/ 225 w 206"/>
              <a:gd name="T17" fmla="*/ 5 h 197"/>
              <a:gd name="T18" fmla="*/ 218 w 206"/>
              <a:gd name="T19" fmla="*/ 2 h 197"/>
              <a:gd name="T20" fmla="*/ 201 w 206"/>
              <a:gd name="T21" fmla="*/ 1 h 197"/>
              <a:gd name="T22" fmla="*/ 188 w 206"/>
              <a:gd name="T23" fmla="*/ 4 h 197"/>
              <a:gd name="T24" fmla="*/ 175 w 206"/>
              <a:gd name="T25" fmla="*/ 12 h 197"/>
              <a:gd name="T26" fmla="*/ 158 w 206"/>
              <a:gd name="T27" fmla="*/ 36 h 197"/>
              <a:gd name="T28" fmla="*/ 143 w 206"/>
              <a:gd name="T29" fmla="*/ 46 h 197"/>
              <a:gd name="T30" fmla="*/ 138 w 206"/>
              <a:gd name="T31" fmla="*/ 63 h 197"/>
              <a:gd name="T32" fmla="*/ 122 w 206"/>
              <a:gd name="T33" fmla="*/ 66 h 197"/>
              <a:gd name="T34" fmla="*/ 109 w 206"/>
              <a:gd name="T35" fmla="*/ 56 h 197"/>
              <a:gd name="T36" fmla="*/ 97 w 206"/>
              <a:gd name="T37" fmla="*/ 59 h 197"/>
              <a:gd name="T38" fmla="*/ 89 w 206"/>
              <a:gd name="T39" fmla="*/ 74 h 197"/>
              <a:gd name="T40" fmla="*/ 79 w 206"/>
              <a:gd name="T41" fmla="*/ 84 h 197"/>
              <a:gd name="T42" fmla="*/ 62 w 206"/>
              <a:gd name="T43" fmla="*/ 85 h 197"/>
              <a:gd name="T44" fmla="*/ 65 w 206"/>
              <a:gd name="T45" fmla="*/ 69 h 197"/>
              <a:gd name="T46" fmla="*/ 59 w 206"/>
              <a:gd name="T47" fmla="*/ 53 h 197"/>
              <a:gd name="T48" fmla="*/ 53 w 206"/>
              <a:gd name="T49" fmla="*/ 115 h 197"/>
              <a:gd name="T50" fmla="*/ 44 w 206"/>
              <a:gd name="T51" fmla="*/ 121 h 197"/>
              <a:gd name="T52" fmla="*/ 34 w 206"/>
              <a:gd name="T53" fmla="*/ 122 h 197"/>
              <a:gd name="T54" fmla="*/ 16 w 206"/>
              <a:gd name="T55" fmla="*/ 121 h 197"/>
              <a:gd name="T56" fmla="*/ 8 w 206"/>
              <a:gd name="T57" fmla="*/ 108 h 197"/>
              <a:gd name="T58" fmla="*/ 5 w 206"/>
              <a:gd name="T59" fmla="*/ 117 h 197"/>
              <a:gd name="T60" fmla="*/ 4 w 206"/>
              <a:gd name="T61" fmla="*/ 129 h 197"/>
              <a:gd name="T62" fmla="*/ 19 w 206"/>
              <a:gd name="T63" fmla="*/ 168 h 197"/>
              <a:gd name="T64" fmla="*/ 25 w 206"/>
              <a:gd name="T65" fmla="*/ 195 h 197"/>
              <a:gd name="T66" fmla="*/ 20 w 206"/>
              <a:gd name="T67" fmla="*/ 199 h 197"/>
              <a:gd name="T68" fmla="*/ 26 w 206"/>
              <a:gd name="T69" fmla="*/ 217 h 197"/>
              <a:gd name="T70" fmla="*/ 34 w 206"/>
              <a:gd name="T71" fmla="*/ 224 h 197"/>
              <a:gd name="T72" fmla="*/ 49 w 206"/>
              <a:gd name="T73" fmla="*/ 235 h 197"/>
              <a:gd name="T74" fmla="*/ 65 w 206"/>
              <a:gd name="T75" fmla="*/ 225 h 197"/>
              <a:gd name="T76" fmla="*/ 80 w 206"/>
              <a:gd name="T77" fmla="*/ 222 h 197"/>
              <a:gd name="T78" fmla="*/ 100 w 206"/>
              <a:gd name="T79" fmla="*/ 222 h 197"/>
              <a:gd name="T80" fmla="*/ 121 w 206"/>
              <a:gd name="T81" fmla="*/ 222 h 197"/>
              <a:gd name="T82" fmla="*/ 134 w 206"/>
              <a:gd name="T83" fmla="*/ 218 h 197"/>
              <a:gd name="T84" fmla="*/ 147 w 206"/>
              <a:gd name="T85" fmla="*/ 213 h 197"/>
              <a:gd name="T86" fmla="*/ 169 w 206"/>
              <a:gd name="T87" fmla="*/ 200 h 197"/>
              <a:gd name="T88" fmla="*/ 191 w 206"/>
              <a:gd name="T89" fmla="*/ 177 h 197"/>
              <a:gd name="T90" fmla="*/ 206 w 206"/>
              <a:gd name="T91" fmla="*/ 161 h 197"/>
              <a:gd name="T92" fmla="*/ 219 w 206"/>
              <a:gd name="T93" fmla="*/ 133 h 197"/>
              <a:gd name="T94" fmla="*/ 235 w 206"/>
              <a:gd name="T95" fmla="*/ 121 h 197"/>
              <a:gd name="T96" fmla="*/ 243 w 206"/>
              <a:gd name="T97" fmla="*/ 9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 name="Freeform 2512"/>
          <p:cNvSpPr>
            <a:spLocks noChangeAspect="1"/>
          </p:cNvSpPr>
          <p:nvPr/>
        </p:nvSpPr>
        <p:spPr bwMode="auto">
          <a:xfrm>
            <a:off x="5272089" y="5661711"/>
            <a:ext cx="34925" cy="46038"/>
          </a:xfrm>
          <a:custGeom>
            <a:avLst/>
            <a:gdLst>
              <a:gd name="T0" fmla="*/ 22 w 18"/>
              <a:gd name="T1" fmla="*/ 19 h 24"/>
              <a:gd name="T2" fmla="*/ 22 w 18"/>
              <a:gd name="T3" fmla="*/ 13 h 24"/>
              <a:gd name="T4" fmla="*/ 22 w 18"/>
              <a:gd name="T5" fmla="*/ 6 h 24"/>
              <a:gd name="T6" fmla="*/ 11 w 18"/>
              <a:gd name="T7" fmla="*/ 0 h 24"/>
              <a:gd name="T8" fmla="*/ 5 w 18"/>
              <a:gd name="T9" fmla="*/ 5 h 24"/>
              <a:gd name="T10" fmla="*/ 1 w 18"/>
              <a:gd name="T11" fmla="*/ 12 h 24"/>
              <a:gd name="T12" fmla="*/ 1 w 18"/>
              <a:gd name="T13" fmla="*/ 21 h 24"/>
              <a:gd name="T14" fmla="*/ 9 w 18"/>
              <a:gd name="T15" fmla="*/ 27 h 24"/>
              <a:gd name="T16" fmla="*/ 16 w 18"/>
              <a:gd name="T17" fmla="*/ 29 h 24"/>
              <a:gd name="T18" fmla="*/ 20 w 18"/>
              <a:gd name="T19" fmla="*/ 27 h 24"/>
              <a:gd name="T20" fmla="*/ 22 w 18"/>
              <a:gd name="T21" fmla="*/ 1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 name="Freeform 2513"/>
          <p:cNvSpPr>
            <a:spLocks noChangeAspect="1"/>
          </p:cNvSpPr>
          <p:nvPr/>
        </p:nvSpPr>
        <p:spPr bwMode="auto">
          <a:xfrm>
            <a:off x="4821239" y="5409300"/>
            <a:ext cx="325438" cy="347663"/>
          </a:xfrm>
          <a:custGeom>
            <a:avLst/>
            <a:gdLst>
              <a:gd name="T0" fmla="*/ 205 w 171"/>
              <a:gd name="T1" fmla="*/ 18 h 182"/>
              <a:gd name="T2" fmla="*/ 199 w 171"/>
              <a:gd name="T3" fmla="*/ 17 h 182"/>
              <a:gd name="T4" fmla="*/ 195 w 171"/>
              <a:gd name="T5" fmla="*/ 20 h 182"/>
              <a:gd name="T6" fmla="*/ 191 w 171"/>
              <a:gd name="T7" fmla="*/ 18 h 182"/>
              <a:gd name="T8" fmla="*/ 183 w 171"/>
              <a:gd name="T9" fmla="*/ 28 h 182"/>
              <a:gd name="T10" fmla="*/ 177 w 171"/>
              <a:gd name="T11" fmla="*/ 28 h 182"/>
              <a:gd name="T12" fmla="*/ 171 w 171"/>
              <a:gd name="T13" fmla="*/ 20 h 182"/>
              <a:gd name="T14" fmla="*/ 162 w 171"/>
              <a:gd name="T15" fmla="*/ 22 h 182"/>
              <a:gd name="T16" fmla="*/ 147 w 171"/>
              <a:gd name="T17" fmla="*/ 25 h 182"/>
              <a:gd name="T18" fmla="*/ 141 w 171"/>
              <a:gd name="T19" fmla="*/ 25 h 182"/>
              <a:gd name="T20" fmla="*/ 141 w 171"/>
              <a:gd name="T21" fmla="*/ 90 h 182"/>
              <a:gd name="T22" fmla="*/ 125 w 171"/>
              <a:gd name="T23" fmla="*/ 90 h 182"/>
              <a:gd name="T24" fmla="*/ 125 w 171"/>
              <a:gd name="T25" fmla="*/ 141 h 182"/>
              <a:gd name="T26" fmla="*/ 123 w 171"/>
              <a:gd name="T27" fmla="*/ 208 h 182"/>
              <a:gd name="T28" fmla="*/ 120 w 171"/>
              <a:gd name="T29" fmla="*/ 212 h 182"/>
              <a:gd name="T30" fmla="*/ 115 w 171"/>
              <a:gd name="T31" fmla="*/ 214 h 182"/>
              <a:gd name="T32" fmla="*/ 111 w 171"/>
              <a:gd name="T33" fmla="*/ 218 h 182"/>
              <a:gd name="T34" fmla="*/ 104 w 171"/>
              <a:gd name="T35" fmla="*/ 215 h 182"/>
              <a:gd name="T36" fmla="*/ 95 w 171"/>
              <a:gd name="T37" fmla="*/ 218 h 182"/>
              <a:gd name="T38" fmla="*/ 86 w 171"/>
              <a:gd name="T39" fmla="*/ 214 h 182"/>
              <a:gd name="T40" fmla="*/ 84 w 171"/>
              <a:gd name="T41" fmla="*/ 207 h 182"/>
              <a:gd name="T42" fmla="*/ 79 w 171"/>
              <a:gd name="T43" fmla="*/ 201 h 182"/>
              <a:gd name="T44" fmla="*/ 76 w 171"/>
              <a:gd name="T45" fmla="*/ 203 h 182"/>
              <a:gd name="T46" fmla="*/ 76 w 171"/>
              <a:gd name="T47" fmla="*/ 211 h 182"/>
              <a:gd name="T48" fmla="*/ 71 w 171"/>
              <a:gd name="T49" fmla="*/ 211 h 182"/>
              <a:gd name="T50" fmla="*/ 60 w 171"/>
              <a:gd name="T51" fmla="*/ 202 h 182"/>
              <a:gd name="T52" fmla="*/ 53 w 171"/>
              <a:gd name="T53" fmla="*/ 185 h 182"/>
              <a:gd name="T54" fmla="*/ 53 w 171"/>
              <a:gd name="T55" fmla="*/ 176 h 182"/>
              <a:gd name="T56" fmla="*/ 48 w 171"/>
              <a:gd name="T57" fmla="*/ 168 h 182"/>
              <a:gd name="T58" fmla="*/ 49 w 171"/>
              <a:gd name="T59" fmla="*/ 162 h 182"/>
              <a:gd name="T60" fmla="*/ 47 w 171"/>
              <a:gd name="T61" fmla="*/ 156 h 182"/>
              <a:gd name="T62" fmla="*/ 47 w 171"/>
              <a:gd name="T63" fmla="*/ 148 h 182"/>
              <a:gd name="T64" fmla="*/ 44 w 171"/>
              <a:gd name="T65" fmla="*/ 137 h 182"/>
              <a:gd name="T66" fmla="*/ 42 w 171"/>
              <a:gd name="T67" fmla="*/ 124 h 182"/>
              <a:gd name="T68" fmla="*/ 42 w 171"/>
              <a:gd name="T69" fmla="*/ 111 h 182"/>
              <a:gd name="T70" fmla="*/ 44 w 171"/>
              <a:gd name="T71" fmla="*/ 102 h 182"/>
              <a:gd name="T72" fmla="*/ 31 w 171"/>
              <a:gd name="T73" fmla="*/ 85 h 182"/>
              <a:gd name="T74" fmla="*/ 24 w 171"/>
              <a:gd name="T75" fmla="*/ 71 h 182"/>
              <a:gd name="T76" fmla="*/ 24 w 171"/>
              <a:gd name="T77" fmla="*/ 59 h 182"/>
              <a:gd name="T78" fmla="*/ 16 w 171"/>
              <a:gd name="T79" fmla="*/ 49 h 182"/>
              <a:gd name="T80" fmla="*/ 12 w 171"/>
              <a:gd name="T81" fmla="*/ 37 h 182"/>
              <a:gd name="T82" fmla="*/ 1 w 171"/>
              <a:gd name="T83" fmla="*/ 23 h 182"/>
              <a:gd name="T84" fmla="*/ 0 w 171"/>
              <a:gd name="T85" fmla="*/ 12 h 182"/>
              <a:gd name="T86" fmla="*/ 2 w 171"/>
              <a:gd name="T87" fmla="*/ 5 h 182"/>
              <a:gd name="T88" fmla="*/ 11 w 171"/>
              <a:gd name="T89" fmla="*/ 5 h 182"/>
              <a:gd name="T90" fmla="*/ 20 w 171"/>
              <a:gd name="T91" fmla="*/ 0 h 182"/>
              <a:gd name="T92" fmla="*/ 29 w 171"/>
              <a:gd name="T93" fmla="*/ 2 h 182"/>
              <a:gd name="T94" fmla="*/ 36 w 171"/>
              <a:gd name="T95" fmla="*/ 7 h 182"/>
              <a:gd name="T96" fmla="*/ 102 w 171"/>
              <a:gd name="T97" fmla="*/ 7 h 182"/>
              <a:gd name="T98" fmla="*/ 109 w 171"/>
              <a:gd name="T99" fmla="*/ 14 h 182"/>
              <a:gd name="T100" fmla="*/ 119 w 171"/>
              <a:gd name="T101" fmla="*/ 17 h 182"/>
              <a:gd name="T102" fmla="*/ 133 w 171"/>
              <a:gd name="T103" fmla="*/ 19 h 182"/>
              <a:gd name="T104" fmla="*/ 141 w 171"/>
              <a:gd name="T105" fmla="*/ 17 h 182"/>
              <a:gd name="T106" fmla="*/ 151 w 171"/>
              <a:gd name="T107" fmla="*/ 19 h 182"/>
              <a:gd name="T108" fmla="*/ 180 w 171"/>
              <a:gd name="T109" fmla="*/ 13 h 182"/>
              <a:gd name="T110" fmla="*/ 193 w 171"/>
              <a:gd name="T111" fmla="*/ 10 h 182"/>
              <a:gd name="T112" fmla="*/ 199 w 171"/>
              <a:gd name="T113" fmla="*/ 11 h 182"/>
              <a:gd name="T114" fmla="*/ 205 w 171"/>
              <a:gd name="T115" fmla="*/ 18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 name="Freeform 2514"/>
          <p:cNvSpPr>
            <a:spLocks noChangeAspect="1"/>
          </p:cNvSpPr>
          <p:nvPr/>
        </p:nvSpPr>
        <p:spPr bwMode="auto">
          <a:xfrm>
            <a:off x="5019676" y="5436288"/>
            <a:ext cx="220663" cy="257175"/>
          </a:xfrm>
          <a:custGeom>
            <a:avLst/>
            <a:gdLst>
              <a:gd name="T0" fmla="*/ 139 w 116"/>
              <a:gd name="T1" fmla="*/ 76 h 135"/>
              <a:gd name="T2" fmla="*/ 137 w 116"/>
              <a:gd name="T3" fmla="*/ 73 h 135"/>
              <a:gd name="T4" fmla="*/ 137 w 116"/>
              <a:gd name="T5" fmla="*/ 70 h 135"/>
              <a:gd name="T6" fmla="*/ 128 w 116"/>
              <a:gd name="T7" fmla="*/ 66 h 135"/>
              <a:gd name="T8" fmla="*/ 121 w 116"/>
              <a:gd name="T9" fmla="*/ 65 h 135"/>
              <a:gd name="T10" fmla="*/ 116 w 116"/>
              <a:gd name="T11" fmla="*/ 58 h 135"/>
              <a:gd name="T12" fmla="*/ 116 w 116"/>
              <a:gd name="T13" fmla="*/ 47 h 135"/>
              <a:gd name="T14" fmla="*/ 111 w 116"/>
              <a:gd name="T15" fmla="*/ 47 h 135"/>
              <a:gd name="T16" fmla="*/ 111 w 116"/>
              <a:gd name="T17" fmla="*/ 40 h 135"/>
              <a:gd name="T18" fmla="*/ 99 w 116"/>
              <a:gd name="T19" fmla="*/ 32 h 135"/>
              <a:gd name="T20" fmla="*/ 93 w 116"/>
              <a:gd name="T21" fmla="*/ 30 h 135"/>
              <a:gd name="T22" fmla="*/ 90 w 116"/>
              <a:gd name="T23" fmla="*/ 18 h 135"/>
              <a:gd name="T24" fmla="*/ 85 w 116"/>
              <a:gd name="T25" fmla="*/ 11 h 135"/>
              <a:gd name="T26" fmla="*/ 80 w 116"/>
              <a:gd name="T27" fmla="*/ 1 h 135"/>
              <a:gd name="T28" fmla="*/ 74 w 116"/>
              <a:gd name="T29" fmla="*/ 0 h 135"/>
              <a:gd name="T30" fmla="*/ 71 w 116"/>
              <a:gd name="T31" fmla="*/ 4 h 135"/>
              <a:gd name="T32" fmla="*/ 66 w 116"/>
              <a:gd name="T33" fmla="*/ 1 h 135"/>
              <a:gd name="T34" fmla="*/ 59 w 116"/>
              <a:gd name="T35" fmla="*/ 11 h 135"/>
              <a:gd name="T36" fmla="*/ 53 w 116"/>
              <a:gd name="T37" fmla="*/ 11 h 135"/>
              <a:gd name="T38" fmla="*/ 47 w 116"/>
              <a:gd name="T39" fmla="*/ 4 h 135"/>
              <a:gd name="T40" fmla="*/ 37 w 116"/>
              <a:gd name="T41" fmla="*/ 5 h 135"/>
              <a:gd name="T42" fmla="*/ 23 w 116"/>
              <a:gd name="T43" fmla="*/ 8 h 135"/>
              <a:gd name="T44" fmla="*/ 17 w 116"/>
              <a:gd name="T45" fmla="*/ 8 h 135"/>
              <a:gd name="T46" fmla="*/ 17 w 116"/>
              <a:gd name="T47" fmla="*/ 73 h 135"/>
              <a:gd name="T48" fmla="*/ 0 w 116"/>
              <a:gd name="T49" fmla="*/ 73 h 135"/>
              <a:gd name="T50" fmla="*/ 0 w 116"/>
              <a:gd name="T51" fmla="*/ 124 h 135"/>
              <a:gd name="T52" fmla="*/ 5 w 116"/>
              <a:gd name="T53" fmla="*/ 128 h 135"/>
              <a:gd name="T54" fmla="*/ 7 w 116"/>
              <a:gd name="T55" fmla="*/ 139 h 135"/>
              <a:gd name="T56" fmla="*/ 11 w 116"/>
              <a:gd name="T57" fmla="*/ 145 h 135"/>
              <a:gd name="T58" fmla="*/ 6 w 116"/>
              <a:gd name="T59" fmla="*/ 155 h 135"/>
              <a:gd name="T60" fmla="*/ 8 w 116"/>
              <a:gd name="T61" fmla="*/ 161 h 135"/>
              <a:gd name="T62" fmla="*/ 14 w 116"/>
              <a:gd name="T63" fmla="*/ 158 h 135"/>
              <a:gd name="T64" fmla="*/ 25 w 116"/>
              <a:gd name="T65" fmla="*/ 160 h 135"/>
              <a:gd name="T66" fmla="*/ 26 w 116"/>
              <a:gd name="T67" fmla="*/ 156 h 135"/>
              <a:gd name="T68" fmla="*/ 35 w 116"/>
              <a:gd name="T69" fmla="*/ 150 h 135"/>
              <a:gd name="T70" fmla="*/ 40 w 116"/>
              <a:gd name="T71" fmla="*/ 144 h 135"/>
              <a:gd name="T72" fmla="*/ 43 w 116"/>
              <a:gd name="T73" fmla="*/ 134 h 135"/>
              <a:gd name="T74" fmla="*/ 49 w 116"/>
              <a:gd name="T75" fmla="*/ 132 h 135"/>
              <a:gd name="T76" fmla="*/ 55 w 116"/>
              <a:gd name="T77" fmla="*/ 132 h 135"/>
              <a:gd name="T78" fmla="*/ 60 w 116"/>
              <a:gd name="T79" fmla="*/ 139 h 135"/>
              <a:gd name="T80" fmla="*/ 68 w 116"/>
              <a:gd name="T81" fmla="*/ 142 h 135"/>
              <a:gd name="T82" fmla="*/ 73 w 116"/>
              <a:gd name="T83" fmla="*/ 140 h 135"/>
              <a:gd name="T84" fmla="*/ 84 w 116"/>
              <a:gd name="T85" fmla="*/ 139 h 135"/>
              <a:gd name="T86" fmla="*/ 86 w 116"/>
              <a:gd name="T87" fmla="*/ 132 h 135"/>
              <a:gd name="T88" fmla="*/ 89 w 116"/>
              <a:gd name="T89" fmla="*/ 121 h 135"/>
              <a:gd name="T90" fmla="*/ 97 w 116"/>
              <a:gd name="T91" fmla="*/ 119 h 135"/>
              <a:gd name="T92" fmla="*/ 104 w 116"/>
              <a:gd name="T93" fmla="*/ 112 h 135"/>
              <a:gd name="T94" fmla="*/ 107 w 116"/>
              <a:gd name="T95" fmla="*/ 101 h 135"/>
              <a:gd name="T96" fmla="*/ 121 w 116"/>
              <a:gd name="T97" fmla="*/ 88 h 135"/>
              <a:gd name="T98" fmla="*/ 129 w 116"/>
              <a:gd name="T99" fmla="*/ 82 h 135"/>
              <a:gd name="T100" fmla="*/ 134 w 116"/>
              <a:gd name="T101" fmla="*/ 79 h 135"/>
              <a:gd name="T102" fmla="*/ 139 w 116"/>
              <a:gd name="T103" fmla="*/ 76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 name="Freeform 2515"/>
          <p:cNvSpPr>
            <a:spLocks noChangeAspect="1"/>
          </p:cNvSpPr>
          <p:nvPr/>
        </p:nvSpPr>
        <p:spPr bwMode="auto">
          <a:xfrm>
            <a:off x="5146675" y="5371200"/>
            <a:ext cx="187325" cy="195263"/>
          </a:xfrm>
          <a:custGeom>
            <a:avLst/>
            <a:gdLst>
              <a:gd name="T0" fmla="*/ 92 w 98"/>
              <a:gd name="T1" fmla="*/ 122 h 102"/>
              <a:gd name="T2" fmla="*/ 108 w 98"/>
              <a:gd name="T3" fmla="*/ 103 h 102"/>
              <a:gd name="T4" fmla="*/ 108 w 98"/>
              <a:gd name="T5" fmla="*/ 92 h 102"/>
              <a:gd name="T6" fmla="*/ 111 w 98"/>
              <a:gd name="T7" fmla="*/ 88 h 102"/>
              <a:gd name="T8" fmla="*/ 113 w 98"/>
              <a:gd name="T9" fmla="*/ 82 h 102"/>
              <a:gd name="T10" fmla="*/ 117 w 98"/>
              <a:gd name="T11" fmla="*/ 76 h 102"/>
              <a:gd name="T12" fmla="*/ 112 w 98"/>
              <a:gd name="T13" fmla="*/ 72 h 102"/>
              <a:gd name="T14" fmla="*/ 113 w 98"/>
              <a:gd name="T15" fmla="*/ 68 h 102"/>
              <a:gd name="T16" fmla="*/ 110 w 98"/>
              <a:gd name="T17" fmla="*/ 62 h 102"/>
              <a:gd name="T18" fmla="*/ 112 w 98"/>
              <a:gd name="T19" fmla="*/ 59 h 102"/>
              <a:gd name="T20" fmla="*/ 118 w 98"/>
              <a:gd name="T21" fmla="*/ 52 h 102"/>
              <a:gd name="T22" fmla="*/ 116 w 98"/>
              <a:gd name="T23" fmla="*/ 45 h 102"/>
              <a:gd name="T24" fmla="*/ 116 w 98"/>
              <a:gd name="T25" fmla="*/ 33 h 102"/>
              <a:gd name="T26" fmla="*/ 111 w 98"/>
              <a:gd name="T27" fmla="*/ 22 h 102"/>
              <a:gd name="T28" fmla="*/ 101 w 98"/>
              <a:gd name="T29" fmla="*/ 19 h 102"/>
              <a:gd name="T30" fmla="*/ 98 w 98"/>
              <a:gd name="T31" fmla="*/ 14 h 102"/>
              <a:gd name="T32" fmla="*/ 94 w 98"/>
              <a:gd name="T33" fmla="*/ 10 h 102"/>
              <a:gd name="T34" fmla="*/ 87 w 98"/>
              <a:gd name="T35" fmla="*/ 7 h 102"/>
              <a:gd name="T36" fmla="*/ 78 w 98"/>
              <a:gd name="T37" fmla="*/ 7 h 102"/>
              <a:gd name="T38" fmla="*/ 76 w 98"/>
              <a:gd name="T39" fmla="*/ 5 h 102"/>
              <a:gd name="T40" fmla="*/ 78 w 98"/>
              <a:gd name="T41" fmla="*/ 1 h 102"/>
              <a:gd name="T42" fmla="*/ 70 w 98"/>
              <a:gd name="T43" fmla="*/ 1 h 102"/>
              <a:gd name="T44" fmla="*/ 57 w 98"/>
              <a:gd name="T45" fmla="*/ 8 h 102"/>
              <a:gd name="T46" fmla="*/ 55 w 98"/>
              <a:gd name="T47" fmla="*/ 17 h 102"/>
              <a:gd name="T48" fmla="*/ 43 w 98"/>
              <a:gd name="T49" fmla="*/ 24 h 102"/>
              <a:gd name="T50" fmla="*/ 36 w 98"/>
              <a:gd name="T51" fmla="*/ 30 h 102"/>
              <a:gd name="T52" fmla="*/ 33 w 98"/>
              <a:gd name="T53" fmla="*/ 37 h 102"/>
              <a:gd name="T54" fmla="*/ 26 w 98"/>
              <a:gd name="T55" fmla="*/ 43 h 102"/>
              <a:gd name="T56" fmla="*/ 18 w 98"/>
              <a:gd name="T57" fmla="*/ 45 h 102"/>
              <a:gd name="T58" fmla="*/ 13 w 98"/>
              <a:gd name="T59" fmla="*/ 42 h 102"/>
              <a:gd name="T60" fmla="*/ 5 w 98"/>
              <a:gd name="T61" fmla="*/ 41 h 102"/>
              <a:gd name="T62" fmla="*/ 0 w 98"/>
              <a:gd name="T63" fmla="*/ 42 h 102"/>
              <a:gd name="T64" fmla="*/ 5 w 98"/>
              <a:gd name="T65" fmla="*/ 52 h 102"/>
              <a:gd name="T66" fmla="*/ 10 w 98"/>
              <a:gd name="T67" fmla="*/ 59 h 102"/>
              <a:gd name="T68" fmla="*/ 13 w 98"/>
              <a:gd name="T69" fmla="*/ 71 h 102"/>
              <a:gd name="T70" fmla="*/ 19 w 98"/>
              <a:gd name="T71" fmla="*/ 74 h 102"/>
              <a:gd name="T72" fmla="*/ 31 w 98"/>
              <a:gd name="T73" fmla="*/ 81 h 102"/>
              <a:gd name="T74" fmla="*/ 31 w 98"/>
              <a:gd name="T75" fmla="*/ 88 h 102"/>
              <a:gd name="T76" fmla="*/ 36 w 98"/>
              <a:gd name="T77" fmla="*/ 88 h 102"/>
              <a:gd name="T78" fmla="*/ 36 w 98"/>
              <a:gd name="T79" fmla="*/ 99 h 102"/>
              <a:gd name="T80" fmla="*/ 41 w 98"/>
              <a:gd name="T81" fmla="*/ 106 h 102"/>
              <a:gd name="T82" fmla="*/ 48 w 98"/>
              <a:gd name="T83" fmla="*/ 107 h 102"/>
              <a:gd name="T84" fmla="*/ 57 w 98"/>
              <a:gd name="T85" fmla="*/ 111 h 102"/>
              <a:gd name="T86" fmla="*/ 57 w 98"/>
              <a:gd name="T87" fmla="*/ 115 h 102"/>
              <a:gd name="T88" fmla="*/ 59 w 98"/>
              <a:gd name="T89" fmla="*/ 117 h 102"/>
              <a:gd name="T90" fmla="*/ 67 w 98"/>
              <a:gd name="T91" fmla="*/ 118 h 102"/>
              <a:gd name="T92" fmla="*/ 78 w 98"/>
              <a:gd name="T93" fmla="*/ 119 h 102"/>
              <a:gd name="T94" fmla="*/ 84 w 98"/>
              <a:gd name="T95" fmla="*/ 119 h 102"/>
              <a:gd name="T96" fmla="*/ 89 w 98"/>
              <a:gd name="T97" fmla="*/ 122 h 102"/>
              <a:gd name="T98" fmla="*/ 92 w 98"/>
              <a:gd name="T99" fmla="*/ 122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 name="Freeform 2516"/>
          <p:cNvSpPr>
            <a:spLocks noChangeAspect="1"/>
          </p:cNvSpPr>
          <p:nvPr/>
        </p:nvSpPr>
        <p:spPr bwMode="auto">
          <a:xfrm>
            <a:off x="5267325" y="5223561"/>
            <a:ext cx="255588" cy="469900"/>
          </a:xfrm>
          <a:custGeom>
            <a:avLst/>
            <a:gdLst>
              <a:gd name="T0" fmla="*/ 37 w 134"/>
              <a:gd name="T1" fmla="*/ 290 h 247"/>
              <a:gd name="T2" fmla="*/ 35 w 134"/>
              <a:gd name="T3" fmla="*/ 276 h 247"/>
              <a:gd name="T4" fmla="*/ 40 w 134"/>
              <a:gd name="T5" fmla="*/ 270 h 247"/>
              <a:gd name="T6" fmla="*/ 58 w 134"/>
              <a:gd name="T7" fmla="*/ 260 h 247"/>
              <a:gd name="T8" fmla="*/ 76 w 134"/>
              <a:gd name="T9" fmla="*/ 248 h 247"/>
              <a:gd name="T10" fmla="*/ 77 w 134"/>
              <a:gd name="T11" fmla="*/ 231 h 247"/>
              <a:gd name="T12" fmla="*/ 74 w 134"/>
              <a:gd name="T13" fmla="*/ 207 h 247"/>
              <a:gd name="T14" fmla="*/ 67 w 134"/>
              <a:gd name="T15" fmla="*/ 191 h 247"/>
              <a:gd name="T16" fmla="*/ 66 w 134"/>
              <a:gd name="T17" fmla="*/ 173 h 247"/>
              <a:gd name="T18" fmla="*/ 85 w 134"/>
              <a:gd name="T19" fmla="*/ 153 h 247"/>
              <a:gd name="T20" fmla="*/ 102 w 134"/>
              <a:gd name="T21" fmla="*/ 134 h 247"/>
              <a:gd name="T22" fmla="*/ 137 w 134"/>
              <a:gd name="T23" fmla="*/ 114 h 247"/>
              <a:gd name="T24" fmla="*/ 161 w 134"/>
              <a:gd name="T25" fmla="*/ 80 h 247"/>
              <a:gd name="T26" fmla="*/ 160 w 134"/>
              <a:gd name="T27" fmla="*/ 73 h 247"/>
              <a:gd name="T28" fmla="*/ 157 w 134"/>
              <a:gd name="T29" fmla="*/ 53 h 247"/>
              <a:gd name="T30" fmla="*/ 154 w 134"/>
              <a:gd name="T31" fmla="*/ 22 h 247"/>
              <a:gd name="T32" fmla="*/ 159 w 134"/>
              <a:gd name="T33" fmla="*/ 6 h 247"/>
              <a:gd name="T34" fmla="*/ 153 w 134"/>
              <a:gd name="T35" fmla="*/ 2 h 247"/>
              <a:gd name="T36" fmla="*/ 133 w 134"/>
              <a:gd name="T37" fmla="*/ 16 h 247"/>
              <a:gd name="T38" fmla="*/ 124 w 134"/>
              <a:gd name="T39" fmla="*/ 17 h 247"/>
              <a:gd name="T40" fmla="*/ 113 w 134"/>
              <a:gd name="T41" fmla="*/ 23 h 247"/>
              <a:gd name="T42" fmla="*/ 96 w 134"/>
              <a:gd name="T43" fmla="*/ 24 h 247"/>
              <a:gd name="T44" fmla="*/ 83 w 134"/>
              <a:gd name="T45" fmla="*/ 22 h 247"/>
              <a:gd name="T46" fmla="*/ 70 w 134"/>
              <a:gd name="T47" fmla="*/ 19 h 247"/>
              <a:gd name="T48" fmla="*/ 66 w 134"/>
              <a:gd name="T49" fmla="*/ 35 h 247"/>
              <a:gd name="T50" fmla="*/ 68 w 134"/>
              <a:gd name="T51" fmla="*/ 53 h 247"/>
              <a:gd name="T52" fmla="*/ 77 w 134"/>
              <a:gd name="T53" fmla="*/ 66 h 247"/>
              <a:gd name="T54" fmla="*/ 85 w 134"/>
              <a:gd name="T55" fmla="*/ 81 h 247"/>
              <a:gd name="T56" fmla="*/ 85 w 134"/>
              <a:gd name="T57" fmla="*/ 102 h 247"/>
              <a:gd name="T58" fmla="*/ 77 w 134"/>
              <a:gd name="T59" fmla="*/ 109 h 247"/>
              <a:gd name="T60" fmla="*/ 65 w 134"/>
              <a:gd name="T61" fmla="*/ 107 h 247"/>
              <a:gd name="T62" fmla="*/ 61 w 134"/>
              <a:gd name="T63" fmla="*/ 97 h 247"/>
              <a:gd name="T64" fmla="*/ 66 w 134"/>
              <a:gd name="T65" fmla="*/ 79 h 247"/>
              <a:gd name="T66" fmla="*/ 52 w 134"/>
              <a:gd name="T67" fmla="*/ 75 h 247"/>
              <a:gd name="T68" fmla="*/ 43 w 134"/>
              <a:gd name="T69" fmla="*/ 67 h 247"/>
              <a:gd name="T70" fmla="*/ 4 w 134"/>
              <a:gd name="T71" fmla="*/ 91 h 247"/>
              <a:gd name="T72" fmla="*/ 0 w 134"/>
              <a:gd name="T73" fmla="*/ 98 h 247"/>
              <a:gd name="T74" fmla="*/ 11 w 134"/>
              <a:gd name="T75" fmla="*/ 101 h 247"/>
              <a:gd name="T76" fmla="*/ 22 w 134"/>
              <a:gd name="T77" fmla="*/ 108 h 247"/>
              <a:gd name="T78" fmla="*/ 35 w 134"/>
              <a:gd name="T79" fmla="*/ 115 h 247"/>
              <a:gd name="T80" fmla="*/ 40 w 134"/>
              <a:gd name="T81" fmla="*/ 138 h 247"/>
              <a:gd name="T82" fmla="*/ 36 w 134"/>
              <a:gd name="T83" fmla="*/ 152 h 247"/>
              <a:gd name="T84" fmla="*/ 37 w 134"/>
              <a:gd name="T85" fmla="*/ 161 h 247"/>
              <a:gd name="T86" fmla="*/ 41 w 134"/>
              <a:gd name="T87" fmla="*/ 169 h 247"/>
              <a:gd name="T88" fmla="*/ 35 w 134"/>
              <a:gd name="T89" fmla="*/ 181 h 247"/>
              <a:gd name="T90" fmla="*/ 32 w 134"/>
              <a:gd name="T91" fmla="*/ 195 h 247"/>
              <a:gd name="T92" fmla="*/ 17 w 134"/>
              <a:gd name="T93" fmla="*/ 224 h 247"/>
              <a:gd name="T94" fmla="*/ 19 w 134"/>
              <a:gd name="T95" fmla="*/ 236 h 247"/>
              <a:gd name="T96" fmla="*/ 24 w 134"/>
              <a:gd name="T97" fmla="*/ 254 h 247"/>
              <a:gd name="T98" fmla="*/ 23 w 134"/>
              <a:gd name="T99" fmla="*/ 277 h 247"/>
              <a:gd name="T100" fmla="*/ 25 w 134"/>
              <a:gd name="T101" fmla="*/ 289 h 247"/>
              <a:gd name="T102" fmla="*/ 37 w 134"/>
              <a:gd name="T103" fmla="*/ 296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 name="Freeform 2517"/>
          <p:cNvSpPr>
            <a:spLocks noChangeAspect="1"/>
          </p:cNvSpPr>
          <p:nvPr/>
        </p:nvSpPr>
        <p:spPr bwMode="auto">
          <a:xfrm>
            <a:off x="5326063" y="5194988"/>
            <a:ext cx="77788" cy="214313"/>
          </a:xfrm>
          <a:custGeom>
            <a:avLst/>
            <a:gdLst>
              <a:gd name="T0" fmla="*/ 7 w 41"/>
              <a:gd name="T1" fmla="*/ 0 h 113"/>
              <a:gd name="T2" fmla="*/ 18 w 41"/>
              <a:gd name="T3" fmla="*/ 6 h 113"/>
              <a:gd name="T4" fmla="*/ 30 w 41"/>
              <a:gd name="T5" fmla="*/ 18 h 113"/>
              <a:gd name="T6" fmla="*/ 29 w 41"/>
              <a:gd name="T7" fmla="*/ 30 h 113"/>
              <a:gd name="T8" fmla="*/ 32 w 41"/>
              <a:gd name="T9" fmla="*/ 37 h 113"/>
              <a:gd name="T10" fmla="*/ 30 w 41"/>
              <a:gd name="T11" fmla="*/ 45 h 113"/>
              <a:gd name="T12" fmla="*/ 29 w 41"/>
              <a:gd name="T13" fmla="*/ 53 h 113"/>
              <a:gd name="T14" fmla="*/ 29 w 41"/>
              <a:gd name="T15" fmla="*/ 61 h 113"/>
              <a:gd name="T16" fmla="*/ 31 w 41"/>
              <a:gd name="T17" fmla="*/ 70 h 113"/>
              <a:gd name="T18" fmla="*/ 32 w 41"/>
              <a:gd name="T19" fmla="*/ 78 h 113"/>
              <a:gd name="T20" fmla="*/ 39 w 41"/>
              <a:gd name="T21" fmla="*/ 84 h 113"/>
              <a:gd name="T22" fmla="*/ 43 w 41"/>
              <a:gd name="T23" fmla="*/ 91 h 113"/>
              <a:gd name="T24" fmla="*/ 48 w 41"/>
              <a:gd name="T25" fmla="*/ 99 h 113"/>
              <a:gd name="T26" fmla="*/ 48 w 41"/>
              <a:gd name="T27" fmla="*/ 112 h 113"/>
              <a:gd name="T28" fmla="*/ 48 w 41"/>
              <a:gd name="T29" fmla="*/ 119 h 113"/>
              <a:gd name="T30" fmla="*/ 41 w 41"/>
              <a:gd name="T31" fmla="*/ 121 h 113"/>
              <a:gd name="T32" fmla="*/ 39 w 41"/>
              <a:gd name="T33" fmla="*/ 127 h 113"/>
              <a:gd name="T34" fmla="*/ 37 w 41"/>
              <a:gd name="T35" fmla="*/ 134 h 113"/>
              <a:gd name="T36" fmla="*/ 27 w 41"/>
              <a:gd name="T37" fmla="*/ 124 h 113"/>
              <a:gd name="T38" fmla="*/ 25 w 41"/>
              <a:gd name="T39" fmla="*/ 118 h 113"/>
              <a:gd name="T40" fmla="*/ 24 w 41"/>
              <a:gd name="T41" fmla="*/ 115 h 113"/>
              <a:gd name="T42" fmla="*/ 29 w 41"/>
              <a:gd name="T43" fmla="*/ 108 h 113"/>
              <a:gd name="T44" fmla="*/ 29 w 41"/>
              <a:gd name="T45" fmla="*/ 97 h 113"/>
              <a:gd name="T46" fmla="*/ 25 w 41"/>
              <a:gd name="T47" fmla="*/ 91 h 113"/>
              <a:gd name="T48" fmla="*/ 14 w 41"/>
              <a:gd name="T49" fmla="*/ 93 h 113"/>
              <a:gd name="T50" fmla="*/ 10 w 41"/>
              <a:gd name="T51" fmla="*/ 84 h 113"/>
              <a:gd name="T52" fmla="*/ 6 w 41"/>
              <a:gd name="T53" fmla="*/ 85 h 113"/>
              <a:gd name="T54" fmla="*/ 0 w 41"/>
              <a:gd name="T55" fmla="*/ 79 h 113"/>
              <a:gd name="T56" fmla="*/ 6 w 41"/>
              <a:gd name="T57" fmla="*/ 69 h 113"/>
              <a:gd name="T58" fmla="*/ 5 w 41"/>
              <a:gd name="T59" fmla="*/ 59 h 113"/>
              <a:gd name="T60" fmla="*/ 13 w 41"/>
              <a:gd name="T61" fmla="*/ 55 h 113"/>
              <a:gd name="T62" fmla="*/ 11 w 41"/>
              <a:gd name="T63" fmla="*/ 53 h 113"/>
              <a:gd name="T64" fmla="*/ 11 w 41"/>
              <a:gd name="T65" fmla="*/ 41 h 113"/>
              <a:gd name="T66" fmla="*/ 13 w 41"/>
              <a:gd name="T67" fmla="*/ 33 h 113"/>
              <a:gd name="T68" fmla="*/ 10 w 41"/>
              <a:gd name="T69" fmla="*/ 27 h 113"/>
              <a:gd name="T70" fmla="*/ 17 w 41"/>
              <a:gd name="T71" fmla="*/ 24 h 113"/>
              <a:gd name="T72" fmla="*/ 14 w 41"/>
              <a:gd name="T73" fmla="*/ 16 h 113"/>
              <a:gd name="T74" fmla="*/ 7 w 41"/>
              <a:gd name="T75" fmla="*/ 7 h 113"/>
              <a:gd name="T76" fmla="*/ 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 name="Freeform 2518"/>
          <p:cNvSpPr>
            <a:spLocks noChangeAspect="1"/>
          </p:cNvSpPr>
          <p:nvPr/>
        </p:nvSpPr>
        <p:spPr bwMode="auto">
          <a:xfrm>
            <a:off x="5070476" y="5164823"/>
            <a:ext cx="284163" cy="279400"/>
          </a:xfrm>
          <a:custGeom>
            <a:avLst/>
            <a:gdLst>
              <a:gd name="T0" fmla="*/ 161 w 149"/>
              <a:gd name="T1" fmla="*/ 19 h 147"/>
              <a:gd name="T2" fmla="*/ 141 w 149"/>
              <a:gd name="T3" fmla="*/ 10 h 147"/>
              <a:gd name="T4" fmla="*/ 106 w 149"/>
              <a:gd name="T5" fmla="*/ 4 h 147"/>
              <a:gd name="T6" fmla="*/ 103 w 149"/>
              <a:gd name="T7" fmla="*/ 29 h 147"/>
              <a:gd name="T8" fmla="*/ 99 w 149"/>
              <a:gd name="T9" fmla="*/ 53 h 147"/>
              <a:gd name="T10" fmla="*/ 109 w 149"/>
              <a:gd name="T11" fmla="*/ 73 h 147"/>
              <a:gd name="T12" fmla="*/ 119 w 149"/>
              <a:gd name="T13" fmla="*/ 72 h 147"/>
              <a:gd name="T14" fmla="*/ 107 w 149"/>
              <a:gd name="T15" fmla="*/ 93 h 147"/>
              <a:gd name="T16" fmla="*/ 89 w 149"/>
              <a:gd name="T17" fmla="*/ 72 h 147"/>
              <a:gd name="T18" fmla="*/ 76 w 149"/>
              <a:gd name="T19" fmla="*/ 59 h 147"/>
              <a:gd name="T20" fmla="*/ 55 w 149"/>
              <a:gd name="T21" fmla="*/ 62 h 147"/>
              <a:gd name="T22" fmla="*/ 48 w 149"/>
              <a:gd name="T23" fmla="*/ 54 h 147"/>
              <a:gd name="T24" fmla="*/ 29 w 149"/>
              <a:gd name="T25" fmla="*/ 51 h 147"/>
              <a:gd name="T26" fmla="*/ 29 w 149"/>
              <a:gd name="T27" fmla="*/ 67 h 147"/>
              <a:gd name="T28" fmla="*/ 26 w 149"/>
              <a:gd name="T29" fmla="*/ 79 h 147"/>
              <a:gd name="T30" fmla="*/ 0 w 149"/>
              <a:gd name="T31" fmla="*/ 84 h 147"/>
              <a:gd name="T32" fmla="*/ 11 w 149"/>
              <a:gd name="T33" fmla="*/ 156 h 147"/>
              <a:gd name="T34" fmla="*/ 23 w 149"/>
              <a:gd name="T35" fmla="*/ 168 h 147"/>
              <a:gd name="T36" fmla="*/ 42 w 149"/>
              <a:gd name="T37" fmla="*/ 165 h 147"/>
              <a:gd name="T38" fmla="*/ 53 w 149"/>
              <a:gd name="T39" fmla="*/ 171 h 147"/>
              <a:gd name="T40" fmla="*/ 66 w 149"/>
              <a:gd name="T41" fmla="*/ 175 h 147"/>
              <a:gd name="T42" fmla="*/ 80 w 149"/>
              <a:gd name="T43" fmla="*/ 168 h 147"/>
              <a:gd name="T44" fmla="*/ 91 w 149"/>
              <a:gd name="T45" fmla="*/ 154 h 147"/>
              <a:gd name="T46" fmla="*/ 105 w 149"/>
              <a:gd name="T47" fmla="*/ 139 h 147"/>
              <a:gd name="T48" fmla="*/ 126 w 149"/>
              <a:gd name="T49" fmla="*/ 132 h 147"/>
              <a:gd name="T50" fmla="*/ 125 w 149"/>
              <a:gd name="T51" fmla="*/ 121 h 147"/>
              <a:gd name="T52" fmla="*/ 161 w 149"/>
              <a:gd name="T53" fmla="*/ 98 h 147"/>
              <a:gd name="T54" fmla="*/ 166 w 149"/>
              <a:gd name="T55" fmla="*/ 78 h 147"/>
              <a:gd name="T56" fmla="*/ 172 w 149"/>
              <a:gd name="T57" fmla="*/ 72 h 147"/>
              <a:gd name="T58" fmla="*/ 174 w 149"/>
              <a:gd name="T59" fmla="*/ 53 h 147"/>
              <a:gd name="T60" fmla="*/ 178 w 149"/>
              <a:gd name="T61" fmla="*/ 43 h 147"/>
              <a:gd name="T62" fmla="*/ 168 w 149"/>
              <a:gd name="T63" fmla="*/ 2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 name="Freeform 2519"/>
          <p:cNvSpPr>
            <a:spLocks noChangeAspect="1"/>
          </p:cNvSpPr>
          <p:nvPr/>
        </p:nvSpPr>
        <p:spPr bwMode="auto">
          <a:xfrm>
            <a:off x="4824413" y="5098148"/>
            <a:ext cx="300038" cy="342900"/>
          </a:xfrm>
          <a:custGeom>
            <a:avLst/>
            <a:gdLst>
              <a:gd name="T0" fmla="*/ 11 w 157"/>
              <a:gd name="T1" fmla="*/ 6 h 180"/>
              <a:gd name="T2" fmla="*/ 12 w 157"/>
              <a:gd name="T3" fmla="*/ 16 h 180"/>
              <a:gd name="T4" fmla="*/ 25 w 157"/>
              <a:gd name="T5" fmla="*/ 48 h 180"/>
              <a:gd name="T6" fmla="*/ 22 w 157"/>
              <a:gd name="T7" fmla="*/ 64 h 180"/>
              <a:gd name="T8" fmla="*/ 33 w 157"/>
              <a:gd name="T9" fmla="*/ 94 h 180"/>
              <a:gd name="T10" fmla="*/ 23 w 157"/>
              <a:gd name="T11" fmla="*/ 120 h 180"/>
              <a:gd name="T12" fmla="*/ 10 w 157"/>
              <a:gd name="T13" fmla="*/ 144 h 180"/>
              <a:gd name="T14" fmla="*/ 1 w 157"/>
              <a:gd name="T15" fmla="*/ 180 h 180"/>
              <a:gd name="T16" fmla="*/ 8 w 157"/>
              <a:gd name="T17" fmla="*/ 202 h 180"/>
              <a:gd name="T18" fmla="*/ 26 w 157"/>
              <a:gd name="T19" fmla="*/ 199 h 180"/>
              <a:gd name="T20" fmla="*/ 100 w 157"/>
              <a:gd name="T21" fmla="*/ 204 h 180"/>
              <a:gd name="T22" fmla="*/ 117 w 157"/>
              <a:gd name="T23" fmla="*/ 214 h 180"/>
              <a:gd name="T24" fmla="*/ 140 w 157"/>
              <a:gd name="T25" fmla="*/ 214 h 180"/>
              <a:gd name="T26" fmla="*/ 178 w 157"/>
              <a:gd name="T27" fmla="*/ 210 h 180"/>
              <a:gd name="T28" fmla="*/ 166 w 157"/>
              <a:gd name="T29" fmla="*/ 198 h 180"/>
              <a:gd name="T30" fmla="*/ 155 w 157"/>
              <a:gd name="T31" fmla="*/ 126 h 180"/>
              <a:gd name="T32" fmla="*/ 182 w 157"/>
              <a:gd name="T33" fmla="*/ 121 h 180"/>
              <a:gd name="T34" fmla="*/ 184 w 157"/>
              <a:gd name="T35" fmla="*/ 109 h 180"/>
              <a:gd name="T36" fmla="*/ 184 w 157"/>
              <a:gd name="T37" fmla="*/ 94 h 180"/>
              <a:gd name="T38" fmla="*/ 171 w 157"/>
              <a:gd name="T39" fmla="*/ 94 h 180"/>
              <a:gd name="T40" fmla="*/ 159 w 157"/>
              <a:gd name="T41" fmla="*/ 92 h 180"/>
              <a:gd name="T42" fmla="*/ 160 w 157"/>
              <a:gd name="T43" fmla="*/ 73 h 180"/>
              <a:gd name="T44" fmla="*/ 154 w 157"/>
              <a:gd name="T45" fmla="*/ 44 h 180"/>
              <a:gd name="T46" fmla="*/ 153 w 157"/>
              <a:gd name="T47" fmla="*/ 31 h 180"/>
              <a:gd name="T48" fmla="*/ 136 w 157"/>
              <a:gd name="T49" fmla="*/ 25 h 180"/>
              <a:gd name="T50" fmla="*/ 130 w 157"/>
              <a:gd name="T51" fmla="*/ 22 h 180"/>
              <a:gd name="T52" fmla="*/ 119 w 157"/>
              <a:gd name="T53" fmla="*/ 31 h 180"/>
              <a:gd name="T54" fmla="*/ 117 w 157"/>
              <a:gd name="T55" fmla="*/ 40 h 180"/>
              <a:gd name="T56" fmla="*/ 102 w 157"/>
              <a:gd name="T57" fmla="*/ 40 h 180"/>
              <a:gd name="T58" fmla="*/ 79 w 157"/>
              <a:gd name="T59" fmla="*/ 26 h 180"/>
              <a:gd name="T60" fmla="*/ 76 w 157"/>
              <a:gd name="T61" fmla="*/ 7 h 180"/>
              <a:gd name="T62" fmla="*/ 24 w 157"/>
              <a:gd name="T63" fmla="*/ 1 h 180"/>
              <a:gd name="T64" fmla="*/ 12 w 157"/>
              <a:gd name="T65" fmla="*/ 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 name="Freeform 2520"/>
          <p:cNvSpPr>
            <a:spLocks noChangeAspect="1"/>
          </p:cNvSpPr>
          <p:nvPr/>
        </p:nvSpPr>
        <p:spPr bwMode="auto">
          <a:xfrm>
            <a:off x="5253038" y="4958450"/>
            <a:ext cx="255588" cy="303213"/>
          </a:xfrm>
          <a:custGeom>
            <a:avLst/>
            <a:gdLst>
              <a:gd name="T0" fmla="*/ 18 w 134"/>
              <a:gd name="T1" fmla="*/ 132 h 159"/>
              <a:gd name="T2" fmla="*/ 25 w 134"/>
              <a:gd name="T3" fmla="*/ 139 h 159"/>
              <a:gd name="T4" fmla="*/ 36 w 134"/>
              <a:gd name="T5" fmla="*/ 145 h 159"/>
              <a:gd name="T6" fmla="*/ 46 w 134"/>
              <a:gd name="T7" fmla="*/ 149 h 159"/>
              <a:gd name="T8" fmla="*/ 53 w 134"/>
              <a:gd name="T9" fmla="*/ 149 h 159"/>
              <a:gd name="T10" fmla="*/ 64 w 134"/>
              <a:gd name="T11" fmla="*/ 155 h 159"/>
              <a:gd name="T12" fmla="*/ 76 w 134"/>
              <a:gd name="T13" fmla="*/ 167 h 159"/>
              <a:gd name="T14" fmla="*/ 74 w 134"/>
              <a:gd name="T15" fmla="*/ 179 h 159"/>
              <a:gd name="T16" fmla="*/ 78 w 134"/>
              <a:gd name="T17" fmla="*/ 186 h 159"/>
              <a:gd name="T18" fmla="*/ 83 w 134"/>
              <a:gd name="T19" fmla="*/ 189 h 159"/>
              <a:gd name="T20" fmla="*/ 91 w 134"/>
              <a:gd name="T21" fmla="*/ 189 h 159"/>
              <a:gd name="T22" fmla="*/ 97 w 134"/>
              <a:gd name="T23" fmla="*/ 183 h 159"/>
              <a:gd name="T24" fmla="*/ 105 w 134"/>
              <a:gd name="T25" fmla="*/ 191 h 159"/>
              <a:gd name="T26" fmla="*/ 113 w 134"/>
              <a:gd name="T27" fmla="*/ 187 h 159"/>
              <a:gd name="T28" fmla="*/ 121 w 134"/>
              <a:gd name="T29" fmla="*/ 190 h 159"/>
              <a:gd name="T30" fmla="*/ 127 w 134"/>
              <a:gd name="T31" fmla="*/ 184 h 159"/>
              <a:gd name="T32" fmla="*/ 132 w 134"/>
              <a:gd name="T33" fmla="*/ 184 h 159"/>
              <a:gd name="T34" fmla="*/ 136 w 134"/>
              <a:gd name="T35" fmla="*/ 186 h 159"/>
              <a:gd name="T36" fmla="*/ 142 w 134"/>
              <a:gd name="T37" fmla="*/ 183 h 159"/>
              <a:gd name="T38" fmla="*/ 149 w 134"/>
              <a:gd name="T39" fmla="*/ 180 h 159"/>
              <a:gd name="T40" fmla="*/ 161 w 134"/>
              <a:gd name="T41" fmla="*/ 169 h 159"/>
              <a:gd name="T42" fmla="*/ 159 w 134"/>
              <a:gd name="T43" fmla="*/ 163 h 159"/>
              <a:gd name="T44" fmla="*/ 155 w 134"/>
              <a:gd name="T45" fmla="*/ 155 h 159"/>
              <a:gd name="T46" fmla="*/ 153 w 134"/>
              <a:gd name="T47" fmla="*/ 147 h 159"/>
              <a:gd name="T48" fmla="*/ 147 w 134"/>
              <a:gd name="T49" fmla="*/ 132 h 159"/>
              <a:gd name="T50" fmla="*/ 148 w 134"/>
              <a:gd name="T51" fmla="*/ 124 h 159"/>
              <a:gd name="T52" fmla="*/ 148 w 134"/>
              <a:gd name="T53" fmla="*/ 114 h 159"/>
              <a:gd name="T54" fmla="*/ 150 w 134"/>
              <a:gd name="T55" fmla="*/ 108 h 159"/>
              <a:gd name="T56" fmla="*/ 145 w 134"/>
              <a:gd name="T57" fmla="*/ 96 h 159"/>
              <a:gd name="T58" fmla="*/ 139 w 134"/>
              <a:gd name="T59" fmla="*/ 91 h 159"/>
              <a:gd name="T60" fmla="*/ 139 w 134"/>
              <a:gd name="T61" fmla="*/ 84 h 159"/>
              <a:gd name="T62" fmla="*/ 143 w 134"/>
              <a:gd name="T63" fmla="*/ 76 h 159"/>
              <a:gd name="T64" fmla="*/ 148 w 134"/>
              <a:gd name="T65" fmla="*/ 70 h 159"/>
              <a:gd name="T66" fmla="*/ 123 w 134"/>
              <a:gd name="T67" fmla="*/ 47 h 159"/>
              <a:gd name="T68" fmla="*/ 121 w 134"/>
              <a:gd name="T69" fmla="*/ 40 h 159"/>
              <a:gd name="T70" fmla="*/ 61 w 134"/>
              <a:gd name="T71" fmla="*/ 0 h 159"/>
              <a:gd name="T72" fmla="*/ 55 w 134"/>
              <a:gd name="T73" fmla="*/ 4 h 159"/>
              <a:gd name="T74" fmla="*/ 41 w 134"/>
              <a:gd name="T75" fmla="*/ 4 h 159"/>
              <a:gd name="T76" fmla="*/ 23 w 134"/>
              <a:gd name="T77" fmla="*/ 2 h 159"/>
              <a:gd name="T78" fmla="*/ 13 w 134"/>
              <a:gd name="T79" fmla="*/ 5 h 159"/>
              <a:gd name="T80" fmla="*/ 19 w 134"/>
              <a:gd name="T81" fmla="*/ 12 h 159"/>
              <a:gd name="T82" fmla="*/ 19 w 134"/>
              <a:gd name="T83" fmla="*/ 20 h 159"/>
              <a:gd name="T84" fmla="*/ 22 w 134"/>
              <a:gd name="T85" fmla="*/ 26 h 159"/>
              <a:gd name="T86" fmla="*/ 16 w 134"/>
              <a:gd name="T87" fmla="*/ 32 h 159"/>
              <a:gd name="T88" fmla="*/ 16 w 134"/>
              <a:gd name="T89" fmla="*/ 36 h 159"/>
              <a:gd name="T90" fmla="*/ 20 w 134"/>
              <a:gd name="T91" fmla="*/ 40 h 159"/>
              <a:gd name="T92" fmla="*/ 20 w 134"/>
              <a:gd name="T93" fmla="*/ 44 h 159"/>
              <a:gd name="T94" fmla="*/ 14 w 134"/>
              <a:gd name="T95" fmla="*/ 50 h 159"/>
              <a:gd name="T96" fmla="*/ 11 w 134"/>
              <a:gd name="T97" fmla="*/ 56 h 159"/>
              <a:gd name="T98" fmla="*/ 0 w 134"/>
              <a:gd name="T99" fmla="*/ 68 h 159"/>
              <a:gd name="T100" fmla="*/ 1 w 134"/>
              <a:gd name="T101" fmla="*/ 78 h 159"/>
              <a:gd name="T102" fmla="*/ 1 w 134"/>
              <a:gd name="T103" fmla="*/ 86 h 159"/>
              <a:gd name="T104" fmla="*/ 2 w 134"/>
              <a:gd name="T105" fmla="*/ 97 h 159"/>
              <a:gd name="T106" fmla="*/ 8 w 134"/>
              <a:gd name="T107" fmla="*/ 106 h 159"/>
              <a:gd name="T108" fmla="*/ 14 w 134"/>
              <a:gd name="T109" fmla="*/ 118 h 159"/>
              <a:gd name="T110" fmla="*/ 18 w 134"/>
              <a:gd name="T111" fmla="*/ 13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 name="Freeform 2521"/>
          <p:cNvSpPr>
            <a:spLocks noChangeAspect="1"/>
          </p:cNvSpPr>
          <p:nvPr/>
        </p:nvSpPr>
        <p:spPr bwMode="auto">
          <a:xfrm>
            <a:off x="5240338" y="5001311"/>
            <a:ext cx="46038" cy="65088"/>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 name="Freeform 2522"/>
          <p:cNvSpPr>
            <a:spLocks noChangeAspect="1"/>
          </p:cNvSpPr>
          <p:nvPr/>
        </p:nvSpPr>
        <p:spPr bwMode="auto">
          <a:xfrm>
            <a:off x="5238751" y="4966388"/>
            <a:ext cx="49213" cy="47625"/>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 name="Freeform 2523"/>
          <p:cNvSpPr>
            <a:spLocks noChangeAspect="1"/>
          </p:cNvSpPr>
          <p:nvPr/>
        </p:nvSpPr>
        <p:spPr bwMode="auto">
          <a:xfrm>
            <a:off x="4830763" y="5058463"/>
            <a:ext cx="26988" cy="41275"/>
          </a:xfrm>
          <a:custGeom>
            <a:avLst/>
            <a:gdLst>
              <a:gd name="T0" fmla="*/ 4 w 14"/>
              <a:gd name="T1" fmla="*/ 25 h 21"/>
              <a:gd name="T2" fmla="*/ 4 w 14"/>
              <a:gd name="T3" fmla="*/ 17 h 21"/>
              <a:gd name="T4" fmla="*/ 0 w 14"/>
              <a:gd name="T5" fmla="*/ 10 h 21"/>
              <a:gd name="T6" fmla="*/ 12 w 14"/>
              <a:gd name="T7" fmla="*/ 1 h 21"/>
              <a:gd name="T8" fmla="*/ 17 w 14"/>
              <a:gd name="T9" fmla="*/ 5 h 21"/>
              <a:gd name="T10" fmla="*/ 7 w 14"/>
              <a:gd name="T11" fmla="*/ 11 h 21"/>
              <a:gd name="T12" fmla="*/ 9 w 14"/>
              <a:gd name="T13" fmla="*/ 24 h 21"/>
              <a:gd name="T14" fmla="*/ 4 w 14"/>
              <a:gd name="T15" fmla="*/ 2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 name="Freeform 2524"/>
          <p:cNvSpPr>
            <a:spLocks noChangeAspect="1"/>
          </p:cNvSpPr>
          <p:nvPr/>
        </p:nvSpPr>
        <p:spPr bwMode="auto">
          <a:xfrm>
            <a:off x="4837113" y="4791763"/>
            <a:ext cx="458788" cy="525463"/>
          </a:xfrm>
          <a:custGeom>
            <a:avLst/>
            <a:gdLst>
              <a:gd name="T0" fmla="*/ 22 w 241"/>
              <a:gd name="T1" fmla="*/ 171 h 275"/>
              <a:gd name="T2" fmla="*/ 40 w 241"/>
              <a:gd name="T3" fmla="*/ 175 h 275"/>
              <a:gd name="T4" fmla="*/ 61 w 241"/>
              <a:gd name="T5" fmla="*/ 146 h 275"/>
              <a:gd name="T6" fmla="*/ 71 w 241"/>
              <a:gd name="T7" fmla="*/ 114 h 275"/>
              <a:gd name="T8" fmla="*/ 86 w 241"/>
              <a:gd name="T9" fmla="*/ 102 h 275"/>
              <a:gd name="T10" fmla="*/ 88 w 241"/>
              <a:gd name="T11" fmla="*/ 65 h 275"/>
              <a:gd name="T12" fmla="*/ 97 w 241"/>
              <a:gd name="T13" fmla="*/ 29 h 275"/>
              <a:gd name="T14" fmla="*/ 107 w 241"/>
              <a:gd name="T15" fmla="*/ 4 h 275"/>
              <a:gd name="T16" fmla="*/ 137 w 241"/>
              <a:gd name="T17" fmla="*/ 16 h 275"/>
              <a:gd name="T18" fmla="*/ 162 w 241"/>
              <a:gd name="T19" fmla="*/ 7 h 275"/>
              <a:gd name="T20" fmla="*/ 186 w 241"/>
              <a:gd name="T21" fmla="*/ 2 h 275"/>
              <a:gd name="T22" fmla="*/ 200 w 241"/>
              <a:gd name="T23" fmla="*/ 0 h 275"/>
              <a:gd name="T24" fmla="*/ 216 w 241"/>
              <a:gd name="T25" fmla="*/ 7 h 275"/>
              <a:gd name="T26" fmla="*/ 236 w 241"/>
              <a:gd name="T27" fmla="*/ 11 h 275"/>
              <a:gd name="T28" fmla="*/ 257 w 241"/>
              <a:gd name="T29" fmla="*/ 12 h 275"/>
              <a:gd name="T30" fmla="*/ 276 w 241"/>
              <a:gd name="T31" fmla="*/ 28 h 275"/>
              <a:gd name="T32" fmla="*/ 279 w 241"/>
              <a:gd name="T33" fmla="*/ 40 h 275"/>
              <a:gd name="T34" fmla="*/ 289 w 241"/>
              <a:gd name="T35" fmla="*/ 54 h 275"/>
              <a:gd name="T36" fmla="*/ 276 w 241"/>
              <a:gd name="T37" fmla="*/ 70 h 275"/>
              <a:gd name="T38" fmla="*/ 265 w 241"/>
              <a:gd name="T39" fmla="*/ 93 h 275"/>
              <a:gd name="T40" fmla="*/ 258 w 241"/>
              <a:gd name="T41" fmla="*/ 119 h 275"/>
              <a:gd name="T42" fmla="*/ 259 w 241"/>
              <a:gd name="T43" fmla="*/ 143 h 275"/>
              <a:gd name="T44" fmla="*/ 263 w 241"/>
              <a:gd name="T45" fmla="*/ 173 h 275"/>
              <a:gd name="T46" fmla="*/ 265 w 241"/>
              <a:gd name="T47" fmla="*/ 202 h 275"/>
              <a:gd name="T48" fmla="*/ 281 w 241"/>
              <a:gd name="T49" fmla="*/ 237 h 275"/>
              <a:gd name="T50" fmla="*/ 251 w 241"/>
              <a:gd name="T51" fmla="*/ 264 h 275"/>
              <a:gd name="T52" fmla="*/ 247 w 241"/>
              <a:gd name="T53" fmla="*/ 300 h 275"/>
              <a:gd name="T54" fmla="*/ 266 w 241"/>
              <a:gd name="T55" fmla="*/ 307 h 275"/>
              <a:gd name="T56" fmla="*/ 245 w 241"/>
              <a:gd name="T57" fmla="*/ 315 h 275"/>
              <a:gd name="T58" fmla="*/ 223 w 241"/>
              <a:gd name="T59" fmla="*/ 294 h 275"/>
              <a:gd name="T60" fmla="*/ 197 w 241"/>
              <a:gd name="T61" fmla="*/ 292 h 275"/>
              <a:gd name="T62" fmla="*/ 176 w 241"/>
              <a:gd name="T63" fmla="*/ 286 h 275"/>
              <a:gd name="T64" fmla="*/ 151 w 241"/>
              <a:gd name="T65" fmla="*/ 290 h 275"/>
              <a:gd name="T66" fmla="*/ 152 w 241"/>
              <a:gd name="T67" fmla="*/ 266 h 275"/>
              <a:gd name="T68" fmla="*/ 144 w 241"/>
              <a:gd name="T69" fmla="*/ 229 h 275"/>
              <a:gd name="T70" fmla="*/ 128 w 241"/>
              <a:gd name="T71" fmla="*/ 218 h 275"/>
              <a:gd name="T72" fmla="*/ 113 w 241"/>
              <a:gd name="T73" fmla="*/ 217 h 275"/>
              <a:gd name="T74" fmla="*/ 109 w 241"/>
              <a:gd name="T75" fmla="*/ 232 h 275"/>
              <a:gd name="T76" fmla="*/ 79 w 241"/>
              <a:gd name="T77" fmla="*/ 232 h 275"/>
              <a:gd name="T78" fmla="*/ 68 w 241"/>
              <a:gd name="T79" fmla="*/ 200 h 275"/>
              <a:gd name="T80" fmla="*/ 10 w 241"/>
              <a:gd name="T81" fmla="*/ 194 h 275"/>
              <a:gd name="T82" fmla="*/ 5 w 241"/>
              <a:gd name="T83" fmla="*/ 191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 name="Freeform 2525"/>
          <p:cNvSpPr>
            <a:spLocks noChangeAspect="1"/>
          </p:cNvSpPr>
          <p:nvPr/>
        </p:nvSpPr>
        <p:spPr bwMode="auto">
          <a:xfrm>
            <a:off x="4810126" y="4836213"/>
            <a:ext cx="182563" cy="238125"/>
          </a:xfrm>
          <a:custGeom>
            <a:avLst/>
            <a:gdLst>
              <a:gd name="T0" fmla="*/ 13 w 96"/>
              <a:gd name="T1" fmla="*/ 150 h 125"/>
              <a:gd name="T2" fmla="*/ 6 w 96"/>
              <a:gd name="T3" fmla="*/ 140 h 125"/>
              <a:gd name="T4" fmla="*/ 0 w 96"/>
              <a:gd name="T5" fmla="*/ 132 h 125"/>
              <a:gd name="T6" fmla="*/ 2 w 96"/>
              <a:gd name="T7" fmla="*/ 126 h 125"/>
              <a:gd name="T8" fmla="*/ 10 w 96"/>
              <a:gd name="T9" fmla="*/ 127 h 125"/>
              <a:gd name="T10" fmla="*/ 11 w 96"/>
              <a:gd name="T11" fmla="*/ 119 h 125"/>
              <a:gd name="T12" fmla="*/ 5 w 96"/>
              <a:gd name="T13" fmla="*/ 113 h 125"/>
              <a:gd name="T14" fmla="*/ 6 w 96"/>
              <a:gd name="T15" fmla="*/ 104 h 125"/>
              <a:gd name="T16" fmla="*/ 17 w 96"/>
              <a:gd name="T17" fmla="*/ 106 h 125"/>
              <a:gd name="T18" fmla="*/ 19 w 96"/>
              <a:gd name="T19" fmla="*/ 97 h 125"/>
              <a:gd name="T20" fmla="*/ 26 w 96"/>
              <a:gd name="T21" fmla="*/ 103 h 125"/>
              <a:gd name="T22" fmla="*/ 36 w 96"/>
              <a:gd name="T23" fmla="*/ 102 h 125"/>
              <a:gd name="T24" fmla="*/ 38 w 96"/>
              <a:gd name="T25" fmla="*/ 106 h 125"/>
              <a:gd name="T26" fmla="*/ 43 w 96"/>
              <a:gd name="T27" fmla="*/ 106 h 125"/>
              <a:gd name="T28" fmla="*/ 44 w 96"/>
              <a:gd name="T29" fmla="*/ 95 h 125"/>
              <a:gd name="T30" fmla="*/ 44 w 96"/>
              <a:gd name="T31" fmla="*/ 83 h 125"/>
              <a:gd name="T32" fmla="*/ 47 w 96"/>
              <a:gd name="T33" fmla="*/ 74 h 125"/>
              <a:gd name="T34" fmla="*/ 40 w 96"/>
              <a:gd name="T35" fmla="*/ 72 h 125"/>
              <a:gd name="T36" fmla="*/ 42 w 96"/>
              <a:gd name="T37" fmla="*/ 59 h 125"/>
              <a:gd name="T38" fmla="*/ 50 w 96"/>
              <a:gd name="T39" fmla="*/ 54 h 125"/>
              <a:gd name="T40" fmla="*/ 50 w 96"/>
              <a:gd name="T41" fmla="*/ 42 h 125"/>
              <a:gd name="T42" fmla="*/ 34 w 96"/>
              <a:gd name="T43" fmla="*/ 41 h 125"/>
              <a:gd name="T44" fmla="*/ 31 w 96"/>
              <a:gd name="T45" fmla="*/ 35 h 125"/>
              <a:gd name="T46" fmla="*/ 35 w 96"/>
              <a:gd name="T47" fmla="*/ 26 h 125"/>
              <a:gd name="T48" fmla="*/ 52 w 96"/>
              <a:gd name="T49" fmla="*/ 26 h 125"/>
              <a:gd name="T50" fmla="*/ 75 w 96"/>
              <a:gd name="T51" fmla="*/ 35 h 125"/>
              <a:gd name="T52" fmla="*/ 75 w 96"/>
              <a:gd name="T53" fmla="*/ 29 h 125"/>
              <a:gd name="T54" fmla="*/ 77 w 96"/>
              <a:gd name="T55" fmla="*/ 22 h 125"/>
              <a:gd name="T56" fmla="*/ 80 w 96"/>
              <a:gd name="T57" fmla="*/ 18 h 125"/>
              <a:gd name="T58" fmla="*/ 81 w 96"/>
              <a:gd name="T59" fmla="*/ 8 h 125"/>
              <a:gd name="T60" fmla="*/ 83 w 96"/>
              <a:gd name="T61" fmla="*/ 2 h 125"/>
              <a:gd name="T62" fmla="*/ 93 w 96"/>
              <a:gd name="T63" fmla="*/ 2 h 125"/>
              <a:gd name="T64" fmla="*/ 98 w 96"/>
              <a:gd name="T65" fmla="*/ 0 h 125"/>
              <a:gd name="T66" fmla="*/ 105 w 96"/>
              <a:gd name="T67" fmla="*/ 2 h 125"/>
              <a:gd name="T68" fmla="*/ 114 w 96"/>
              <a:gd name="T69" fmla="*/ 1 h 125"/>
              <a:gd name="T70" fmla="*/ 114 w 96"/>
              <a:gd name="T71" fmla="*/ 8 h 125"/>
              <a:gd name="T72" fmla="*/ 109 w 96"/>
              <a:gd name="T73" fmla="*/ 22 h 125"/>
              <a:gd name="T74" fmla="*/ 104 w 96"/>
              <a:gd name="T75" fmla="*/ 37 h 125"/>
              <a:gd name="T76" fmla="*/ 103 w 96"/>
              <a:gd name="T77" fmla="*/ 48 h 125"/>
              <a:gd name="T78" fmla="*/ 103 w 96"/>
              <a:gd name="T79" fmla="*/ 62 h 125"/>
              <a:gd name="T80" fmla="*/ 103 w 96"/>
              <a:gd name="T81" fmla="*/ 74 h 125"/>
              <a:gd name="T82" fmla="*/ 96 w 96"/>
              <a:gd name="T83" fmla="*/ 78 h 125"/>
              <a:gd name="T84" fmla="*/ 96 w 96"/>
              <a:gd name="T85" fmla="*/ 84 h 125"/>
              <a:gd name="T86" fmla="*/ 87 w 96"/>
              <a:gd name="T87" fmla="*/ 86 h 125"/>
              <a:gd name="T88" fmla="*/ 85 w 96"/>
              <a:gd name="T89" fmla="*/ 94 h 125"/>
              <a:gd name="T90" fmla="*/ 77 w 96"/>
              <a:gd name="T91" fmla="*/ 104 h 125"/>
              <a:gd name="T92" fmla="*/ 78 w 96"/>
              <a:gd name="T93" fmla="*/ 118 h 125"/>
              <a:gd name="T94" fmla="*/ 73 w 96"/>
              <a:gd name="T95" fmla="*/ 133 h 125"/>
              <a:gd name="T96" fmla="*/ 62 w 96"/>
              <a:gd name="T97" fmla="*/ 138 h 125"/>
              <a:gd name="T98" fmla="*/ 56 w 96"/>
              <a:gd name="T99" fmla="*/ 146 h 125"/>
              <a:gd name="T100" fmla="*/ 49 w 96"/>
              <a:gd name="T101" fmla="*/ 145 h 125"/>
              <a:gd name="T102" fmla="*/ 49 w 96"/>
              <a:gd name="T103" fmla="*/ 138 h 125"/>
              <a:gd name="T104" fmla="*/ 38 w 96"/>
              <a:gd name="T105" fmla="*/ 143 h 125"/>
              <a:gd name="T106" fmla="*/ 36 w 96"/>
              <a:gd name="T107" fmla="*/ 149 h 125"/>
              <a:gd name="T108" fmla="*/ 30 w 96"/>
              <a:gd name="T109" fmla="*/ 145 h 125"/>
              <a:gd name="T110" fmla="*/ 25 w 96"/>
              <a:gd name="T111" fmla="*/ 142 h 125"/>
              <a:gd name="T112" fmla="*/ 13 w 96"/>
              <a:gd name="T113" fmla="*/ 15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 name="Freeform 2526"/>
          <p:cNvSpPr>
            <a:spLocks noChangeAspect="1"/>
          </p:cNvSpPr>
          <p:nvPr/>
        </p:nvSpPr>
        <p:spPr bwMode="auto">
          <a:xfrm>
            <a:off x="2759076" y="4787000"/>
            <a:ext cx="942975" cy="1101725"/>
          </a:xfrm>
          <a:custGeom>
            <a:avLst/>
            <a:gdLst>
              <a:gd name="T0" fmla="*/ 344 w 495"/>
              <a:gd name="T1" fmla="*/ 671 h 578"/>
              <a:gd name="T2" fmla="*/ 317 w 495"/>
              <a:gd name="T3" fmla="*/ 652 h 578"/>
              <a:gd name="T4" fmla="*/ 269 w 495"/>
              <a:gd name="T5" fmla="*/ 628 h 578"/>
              <a:gd name="T6" fmla="*/ 320 w 495"/>
              <a:gd name="T7" fmla="*/ 561 h 578"/>
              <a:gd name="T8" fmla="*/ 311 w 495"/>
              <a:gd name="T9" fmla="*/ 525 h 578"/>
              <a:gd name="T10" fmla="*/ 280 w 495"/>
              <a:gd name="T11" fmla="*/ 479 h 578"/>
              <a:gd name="T12" fmla="*/ 248 w 495"/>
              <a:gd name="T13" fmla="*/ 439 h 578"/>
              <a:gd name="T14" fmla="*/ 244 w 495"/>
              <a:gd name="T15" fmla="*/ 377 h 578"/>
              <a:gd name="T16" fmla="*/ 212 w 495"/>
              <a:gd name="T17" fmla="*/ 348 h 578"/>
              <a:gd name="T18" fmla="*/ 175 w 495"/>
              <a:gd name="T19" fmla="*/ 319 h 578"/>
              <a:gd name="T20" fmla="*/ 130 w 495"/>
              <a:gd name="T21" fmla="*/ 275 h 578"/>
              <a:gd name="T22" fmla="*/ 82 w 495"/>
              <a:gd name="T23" fmla="*/ 282 h 578"/>
              <a:gd name="T24" fmla="*/ 50 w 495"/>
              <a:gd name="T25" fmla="*/ 257 h 578"/>
              <a:gd name="T26" fmla="*/ 4 w 495"/>
              <a:gd name="T27" fmla="*/ 239 h 578"/>
              <a:gd name="T28" fmla="*/ 18 w 495"/>
              <a:gd name="T29" fmla="*/ 189 h 578"/>
              <a:gd name="T30" fmla="*/ 61 w 495"/>
              <a:gd name="T31" fmla="*/ 166 h 578"/>
              <a:gd name="T32" fmla="*/ 62 w 495"/>
              <a:gd name="T33" fmla="*/ 78 h 578"/>
              <a:gd name="T34" fmla="*/ 85 w 495"/>
              <a:gd name="T35" fmla="*/ 60 h 578"/>
              <a:gd name="T36" fmla="*/ 106 w 495"/>
              <a:gd name="T37" fmla="*/ 68 h 578"/>
              <a:gd name="T38" fmla="*/ 145 w 495"/>
              <a:gd name="T39" fmla="*/ 67 h 578"/>
              <a:gd name="T40" fmla="*/ 160 w 495"/>
              <a:gd name="T41" fmla="*/ 48 h 578"/>
              <a:gd name="T42" fmla="*/ 148 w 495"/>
              <a:gd name="T43" fmla="*/ 25 h 578"/>
              <a:gd name="T44" fmla="*/ 172 w 495"/>
              <a:gd name="T45" fmla="*/ 22 h 578"/>
              <a:gd name="T46" fmla="*/ 209 w 495"/>
              <a:gd name="T47" fmla="*/ 1 h 578"/>
              <a:gd name="T48" fmla="*/ 221 w 495"/>
              <a:gd name="T49" fmla="*/ 23 h 578"/>
              <a:gd name="T50" fmla="*/ 224 w 495"/>
              <a:gd name="T51" fmla="*/ 62 h 578"/>
              <a:gd name="T52" fmla="*/ 242 w 495"/>
              <a:gd name="T53" fmla="*/ 65 h 578"/>
              <a:gd name="T54" fmla="*/ 270 w 495"/>
              <a:gd name="T55" fmla="*/ 58 h 578"/>
              <a:gd name="T56" fmla="*/ 288 w 495"/>
              <a:gd name="T57" fmla="*/ 46 h 578"/>
              <a:gd name="T58" fmla="*/ 313 w 495"/>
              <a:gd name="T59" fmla="*/ 54 h 578"/>
              <a:gd name="T60" fmla="*/ 342 w 495"/>
              <a:gd name="T61" fmla="*/ 18 h 578"/>
              <a:gd name="T62" fmla="*/ 361 w 495"/>
              <a:gd name="T63" fmla="*/ 61 h 578"/>
              <a:gd name="T64" fmla="*/ 353 w 495"/>
              <a:gd name="T65" fmla="*/ 84 h 578"/>
              <a:gd name="T66" fmla="*/ 310 w 495"/>
              <a:gd name="T67" fmla="*/ 121 h 578"/>
              <a:gd name="T68" fmla="*/ 332 w 495"/>
              <a:gd name="T69" fmla="*/ 131 h 578"/>
              <a:gd name="T70" fmla="*/ 354 w 495"/>
              <a:gd name="T71" fmla="*/ 98 h 578"/>
              <a:gd name="T72" fmla="*/ 383 w 495"/>
              <a:gd name="T73" fmla="*/ 108 h 578"/>
              <a:gd name="T74" fmla="*/ 372 w 495"/>
              <a:gd name="T75" fmla="*/ 122 h 578"/>
              <a:gd name="T76" fmla="*/ 377 w 495"/>
              <a:gd name="T77" fmla="*/ 122 h 578"/>
              <a:gd name="T78" fmla="*/ 416 w 495"/>
              <a:gd name="T79" fmla="*/ 108 h 578"/>
              <a:gd name="T80" fmla="*/ 448 w 495"/>
              <a:gd name="T81" fmla="*/ 128 h 578"/>
              <a:gd name="T82" fmla="*/ 492 w 495"/>
              <a:gd name="T83" fmla="*/ 137 h 578"/>
              <a:gd name="T84" fmla="*/ 554 w 495"/>
              <a:gd name="T85" fmla="*/ 172 h 578"/>
              <a:gd name="T86" fmla="*/ 593 w 495"/>
              <a:gd name="T87" fmla="*/ 213 h 578"/>
              <a:gd name="T88" fmla="*/ 553 w 495"/>
              <a:gd name="T89" fmla="*/ 297 h 578"/>
              <a:gd name="T90" fmla="*/ 534 w 495"/>
              <a:gd name="T91" fmla="*/ 349 h 578"/>
              <a:gd name="T92" fmla="*/ 522 w 495"/>
              <a:gd name="T93" fmla="*/ 438 h 578"/>
              <a:gd name="T94" fmla="*/ 491 w 495"/>
              <a:gd name="T95" fmla="*/ 495 h 578"/>
              <a:gd name="T96" fmla="*/ 454 w 495"/>
              <a:gd name="T97" fmla="*/ 497 h 578"/>
              <a:gd name="T98" fmla="*/ 397 w 495"/>
              <a:gd name="T99" fmla="*/ 546 h 578"/>
              <a:gd name="T100" fmla="*/ 397 w 495"/>
              <a:gd name="T101" fmla="*/ 599 h 578"/>
              <a:gd name="T102" fmla="*/ 358 w 495"/>
              <a:gd name="T103" fmla="*/ 657 h 578"/>
              <a:gd name="T104" fmla="*/ 361 w 495"/>
              <a:gd name="T105" fmla="*/ 624 h 578"/>
              <a:gd name="T106" fmla="*/ 347 w 495"/>
              <a:gd name="T107" fmla="*/ 675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62" name="Freeform 2527"/>
          <p:cNvSpPr>
            <a:spLocks noChangeAspect="1"/>
          </p:cNvSpPr>
          <p:nvPr/>
        </p:nvSpPr>
        <p:spPr bwMode="auto">
          <a:xfrm>
            <a:off x="2870200" y="5199748"/>
            <a:ext cx="293688" cy="376238"/>
          </a:xfrm>
          <a:custGeom>
            <a:avLst/>
            <a:gdLst>
              <a:gd name="T0" fmla="*/ 118 w 154"/>
              <a:gd name="T1" fmla="*/ 201 h 197"/>
              <a:gd name="T2" fmla="*/ 121 w 154"/>
              <a:gd name="T3" fmla="*/ 186 h 197"/>
              <a:gd name="T4" fmla="*/ 150 w 154"/>
              <a:gd name="T5" fmla="*/ 168 h 197"/>
              <a:gd name="T6" fmla="*/ 179 w 154"/>
              <a:gd name="T7" fmla="*/ 179 h 197"/>
              <a:gd name="T8" fmla="*/ 185 w 154"/>
              <a:gd name="T9" fmla="*/ 147 h 197"/>
              <a:gd name="T10" fmla="*/ 172 w 154"/>
              <a:gd name="T11" fmla="*/ 130 h 197"/>
              <a:gd name="T12" fmla="*/ 174 w 154"/>
              <a:gd name="T13" fmla="*/ 117 h 197"/>
              <a:gd name="T14" fmla="*/ 145 w 154"/>
              <a:gd name="T15" fmla="*/ 117 h 197"/>
              <a:gd name="T16" fmla="*/ 139 w 154"/>
              <a:gd name="T17" fmla="*/ 97 h 197"/>
              <a:gd name="T18" fmla="*/ 143 w 154"/>
              <a:gd name="T19" fmla="*/ 88 h 197"/>
              <a:gd name="T20" fmla="*/ 139 w 154"/>
              <a:gd name="T21" fmla="*/ 70 h 197"/>
              <a:gd name="T22" fmla="*/ 117 w 154"/>
              <a:gd name="T23" fmla="*/ 66 h 197"/>
              <a:gd name="T24" fmla="*/ 106 w 154"/>
              <a:gd name="T25" fmla="*/ 59 h 197"/>
              <a:gd name="T26" fmla="*/ 91 w 154"/>
              <a:gd name="T27" fmla="*/ 52 h 197"/>
              <a:gd name="T28" fmla="*/ 66 w 154"/>
              <a:gd name="T29" fmla="*/ 34 h 197"/>
              <a:gd name="T30" fmla="*/ 60 w 154"/>
              <a:gd name="T31" fmla="*/ 14 h 197"/>
              <a:gd name="T32" fmla="*/ 44 w 154"/>
              <a:gd name="T33" fmla="*/ 2 h 197"/>
              <a:gd name="T34" fmla="*/ 29 w 154"/>
              <a:gd name="T35" fmla="*/ 12 h 197"/>
              <a:gd name="T36" fmla="*/ 12 w 154"/>
              <a:gd name="T37" fmla="*/ 22 h 197"/>
              <a:gd name="T38" fmla="*/ 0 w 154"/>
              <a:gd name="T39" fmla="*/ 20 h 197"/>
              <a:gd name="T40" fmla="*/ 16 w 154"/>
              <a:gd name="T41" fmla="*/ 57 h 197"/>
              <a:gd name="T42" fmla="*/ 13 w 154"/>
              <a:gd name="T43" fmla="*/ 71 h 197"/>
              <a:gd name="T44" fmla="*/ 13 w 154"/>
              <a:gd name="T45" fmla="*/ 79 h 197"/>
              <a:gd name="T46" fmla="*/ 10 w 154"/>
              <a:gd name="T47" fmla="*/ 100 h 197"/>
              <a:gd name="T48" fmla="*/ 6 w 154"/>
              <a:gd name="T49" fmla="*/ 129 h 197"/>
              <a:gd name="T50" fmla="*/ 6 w 154"/>
              <a:gd name="T51" fmla="*/ 141 h 197"/>
              <a:gd name="T52" fmla="*/ 16 w 154"/>
              <a:gd name="T53" fmla="*/ 164 h 197"/>
              <a:gd name="T54" fmla="*/ 19 w 154"/>
              <a:gd name="T55" fmla="*/ 177 h 197"/>
              <a:gd name="T56" fmla="*/ 19 w 154"/>
              <a:gd name="T57" fmla="*/ 183 h 197"/>
              <a:gd name="T58" fmla="*/ 23 w 154"/>
              <a:gd name="T59" fmla="*/ 194 h 197"/>
              <a:gd name="T60" fmla="*/ 26 w 154"/>
              <a:gd name="T61" fmla="*/ 200 h 197"/>
              <a:gd name="T62" fmla="*/ 35 w 154"/>
              <a:gd name="T63" fmla="*/ 226 h 197"/>
              <a:gd name="T64" fmla="*/ 40 w 154"/>
              <a:gd name="T65" fmla="*/ 233 h 197"/>
              <a:gd name="T66" fmla="*/ 49 w 154"/>
              <a:gd name="T67" fmla="*/ 227 h 197"/>
              <a:gd name="T68" fmla="*/ 56 w 154"/>
              <a:gd name="T69" fmla="*/ 221 h 197"/>
              <a:gd name="T70" fmla="*/ 67 w 154"/>
              <a:gd name="T71" fmla="*/ 220 h 197"/>
              <a:gd name="T72" fmla="*/ 88 w 154"/>
              <a:gd name="T73" fmla="*/ 235 h 197"/>
              <a:gd name="T74" fmla="*/ 94 w 154"/>
              <a:gd name="T75" fmla="*/ 218 h 197"/>
              <a:gd name="T76" fmla="*/ 113 w 154"/>
              <a:gd name="T77" fmla="*/ 223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 name="Freeform 2528"/>
          <p:cNvSpPr>
            <a:spLocks noChangeAspect="1"/>
          </p:cNvSpPr>
          <p:nvPr/>
        </p:nvSpPr>
        <p:spPr bwMode="auto">
          <a:xfrm>
            <a:off x="3049589" y="5466448"/>
            <a:ext cx="206375" cy="236538"/>
          </a:xfrm>
          <a:custGeom>
            <a:avLst/>
            <a:gdLst>
              <a:gd name="T0" fmla="*/ 124 w 109"/>
              <a:gd name="T1" fmla="*/ 113 h 124"/>
              <a:gd name="T2" fmla="*/ 124 w 109"/>
              <a:gd name="T3" fmla="*/ 106 h 124"/>
              <a:gd name="T4" fmla="*/ 128 w 109"/>
              <a:gd name="T5" fmla="*/ 96 h 124"/>
              <a:gd name="T6" fmla="*/ 130 w 109"/>
              <a:gd name="T7" fmla="*/ 83 h 124"/>
              <a:gd name="T8" fmla="*/ 123 w 109"/>
              <a:gd name="T9" fmla="*/ 79 h 124"/>
              <a:gd name="T10" fmla="*/ 110 w 109"/>
              <a:gd name="T11" fmla="*/ 82 h 124"/>
              <a:gd name="T12" fmla="*/ 104 w 109"/>
              <a:gd name="T13" fmla="*/ 72 h 124"/>
              <a:gd name="T14" fmla="*/ 106 w 109"/>
              <a:gd name="T15" fmla="*/ 55 h 124"/>
              <a:gd name="T16" fmla="*/ 97 w 109"/>
              <a:gd name="T17" fmla="*/ 50 h 124"/>
              <a:gd name="T18" fmla="*/ 83 w 109"/>
              <a:gd name="T19" fmla="*/ 49 h 124"/>
              <a:gd name="T20" fmla="*/ 73 w 109"/>
              <a:gd name="T21" fmla="*/ 49 h 124"/>
              <a:gd name="T22" fmla="*/ 73 w 109"/>
              <a:gd name="T23" fmla="*/ 46 h 124"/>
              <a:gd name="T24" fmla="*/ 73 w 109"/>
              <a:gd name="T25" fmla="*/ 29 h 124"/>
              <a:gd name="T26" fmla="*/ 66 w 109"/>
              <a:gd name="T27" fmla="*/ 22 h 124"/>
              <a:gd name="T28" fmla="*/ 66 w 109"/>
              <a:gd name="T29" fmla="*/ 11 h 124"/>
              <a:gd name="T30" fmla="*/ 52 w 109"/>
              <a:gd name="T31" fmla="*/ 1 h 124"/>
              <a:gd name="T32" fmla="*/ 37 w 109"/>
              <a:gd name="T33" fmla="*/ 0 h 124"/>
              <a:gd name="T34" fmla="*/ 11 w 109"/>
              <a:gd name="T35" fmla="*/ 8 h 124"/>
              <a:gd name="T36" fmla="*/ 8 w 109"/>
              <a:gd name="T37" fmla="*/ 18 h 124"/>
              <a:gd name="T38" fmla="*/ 4 w 109"/>
              <a:gd name="T39" fmla="*/ 24 h 124"/>
              <a:gd name="T40" fmla="*/ 5 w 109"/>
              <a:gd name="T41" fmla="*/ 32 h 124"/>
              <a:gd name="T42" fmla="*/ 0 w 109"/>
              <a:gd name="T43" fmla="*/ 54 h 124"/>
              <a:gd name="T44" fmla="*/ 6 w 109"/>
              <a:gd name="T45" fmla="*/ 61 h 124"/>
              <a:gd name="T46" fmla="*/ 11 w 109"/>
              <a:gd name="T47" fmla="*/ 71 h 124"/>
              <a:gd name="T48" fmla="*/ 25 w 109"/>
              <a:gd name="T49" fmla="*/ 79 h 124"/>
              <a:gd name="T50" fmla="*/ 35 w 109"/>
              <a:gd name="T51" fmla="*/ 87 h 124"/>
              <a:gd name="T52" fmla="*/ 43 w 109"/>
              <a:gd name="T53" fmla="*/ 87 h 124"/>
              <a:gd name="T54" fmla="*/ 57 w 109"/>
              <a:gd name="T55" fmla="*/ 99 h 124"/>
              <a:gd name="T56" fmla="*/ 74 w 109"/>
              <a:gd name="T57" fmla="*/ 103 h 124"/>
              <a:gd name="T58" fmla="*/ 78 w 109"/>
              <a:gd name="T59" fmla="*/ 109 h 124"/>
              <a:gd name="T60" fmla="*/ 78 w 109"/>
              <a:gd name="T61" fmla="*/ 123 h 124"/>
              <a:gd name="T62" fmla="*/ 70 w 109"/>
              <a:gd name="T63" fmla="*/ 125 h 124"/>
              <a:gd name="T64" fmla="*/ 70 w 109"/>
              <a:gd name="T65" fmla="*/ 133 h 124"/>
              <a:gd name="T66" fmla="*/ 66 w 109"/>
              <a:gd name="T67" fmla="*/ 144 h 124"/>
              <a:gd name="T68" fmla="*/ 76 w 109"/>
              <a:gd name="T69" fmla="*/ 144 h 124"/>
              <a:gd name="T70" fmla="*/ 92 w 109"/>
              <a:gd name="T71" fmla="*/ 149 h 124"/>
              <a:gd name="T72" fmla="*/ 101 w 109"/>
              <a:gd name="T73" fmla="*/ 145 h 124"/>
              <a:gd name="T74" fmla="*/ 107 w 109"/>
              <a:gd name="T75" fmla="*/ 147 h 124"/>
              <a:gd name="T76" fmla="*/ 110 w 109"/>
              <a:gd name="T77" fmla="*/ 148 h 124"/>
              <a:gd name="T78" fmla="*/ 116 w 109"/>
              <a:gd name="T79" fmla="*/ 137 h 124"/>
              <a:gd name="T80" fmla="*/ 124 w 109"/>
              <a:gd name="T81" fmla="*/ 130 h 124"/>
              <a:gd name="T82" fmla="*/ 124 w 109"/>
              <a:gd name="T83" fmla="*/ 123 h 124"/>
              <a:gd name="T84" fmla="*/ 124 w 109"/>
              <a:gd name="T85" fmla="*/ 11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 name="Freeform 2529"/>
          <p:cNvSpPr>
            <a:spLocks noChangeAspect="1"/>
          </p:cNvSpPr>
          <p:nvPr/>
        </p:nvSpPr>
        <p:spPr bwMode="auto">
          <a:xfrm>
            <a:off x="3168651" y="5774425"/>
            <a:ext cx="125413" cy="149225"/>
          </a:xfrm>
          <a:custGeom>
            <a:avLst/>
            <a:gdLst>
              <a:gd name="T0" fmla="*/ 74 w 66"/>
              <a:gd name="T1" fmla="*/ 68 h 79"/>
              <a:gd name="T2" fmla="*/ 79 w 66"/>
              <a:gd name="T3" fmla="*/ 71 h 79"/>
              <a:gd name="T4" fmla="*/ 74 w 66"/>
              <a:gd name="T5" fmla="*/ 79 h 79"/>
              <a:gd name="T6" fmla="*/ 71 w 66"/>
              <a:gd name="T7" fmla="*/ 83 h 79"/>
              <a:gd name="T8" fmla="*/ 55 w 66"/>
              <a:gd name="T9" fmla="*/ 93 h 79"/>
              <a:gd name="T10" fmla="*/ 32 w 66"/>
              <a:gd name="T11" fmla="*/ 93 h 79"/>
              <a:gd name="T12" fmla="*/ 12 w 66"/>
              <a:gd name="T13" fmla="*/ 86 h 79"/>
              <a:gd name="T14" fmla="*/ 2 w 66"/>
              <a:gd name="T15" fmla="*/ 79 h 79"/>
              <a:gd name="T16" fmla="*/ 2 w 66"/>
              <a:gd name="T17" fmla="*/ 64 h 79"/>
              <a:gd name="T18" fmla="*/ 5 w 66"/>
              <a:gd name="T19" fmla="*/ 55 h 79"/>
              <a:gd name="T20" fmla="*/ 4 w 66"/>
              <a:gd name="T21" fmla="*/ 49 h 79"/>
              <a:gd name="T22" fmla="*/ 6 w 66"/>
              <a:gd name="T23" fmla="*/ 45 h 79"/>
              <a:gd name="T24" fmla="*/ 2 w 66"/>
              <a:gd name="T25" fmla="*/ 37 h 79"/>
              <a:gd name="T26" fmla="*/ 7 w 66"/>
              <a:gd name="T27" fmla="*/ 29 h 79"/>
              <a:gd name="T28" fmla="*/ 7 w 66"/>
              <a:gd name="T29" fmla="*/ 13 h 79"/>
              <a:gd name="T30" fmla="*/ 11 w 66"/>
              <a:gd name="T31" fmla="*/ 6 h 79"/>
              <a:gd name="T32" fmla="*/ 23 w 66"/>
              <a:gd name="T33" fmla="*/ 2 h 79"/>
              <a:gd name="T34" fmla="*/ 34 w 66"/>
              <a:gd name="T35" fmla="*/ 21 h 79"/>
              <a:gd name="T36" fmla="*/ 37 w 66"/>
              <a:gd name="T37" fmla="*/ 19 h 79"/>
              <a:gd name="T38" fmla="*/ 38 w 66"/>
              <a:gd name="T39" fmla="*/ 17 h 79"/>
              <a:gd name="T40" fmla="*/ 45 w 66"/>
              <a:gd name="T41" fmla="*/ 25 h 79"/>
              <a:gd name="T42" fmla="*/ 59 w 66"/>
              <a:gd name="T43" fmla="*/ 30 h 79"/>
              <a:gd name="T44" fmla="*/ 71 w 66"/>
              <a:gd name="T45" fmla="*/ 42 h 79"/>
              <a:gd name="T46" fmla="*/ 73 w 66"/>
              <a:gd name="T47" fmla="*/ 46 h 79"/>
              <a:gd name="T48" fmla="*/ 77 w 66"/>
              <a:gd name="T49" fmla="*/ 49 h 79"/>
              <a:gd name="T50" fmla="*/ 74 w 66"/>
              <a:gd name="T51" fmla="*/ 57 h 79"/>
              <a:gd name="T52" fmla="*/ 72 w 66"/>
              <a:gd name="T53" fmla="*/ 61 h 79"/>
              <a:gd name="T54" fmla="*/ 74 w 66"/>
              <a:gd name="T55" fmla="*/ 6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 name="Freeform 2530"/>
          <p:cNvSpPr>
            <a:spLocks noChangeAspect="1"/>
          </p:cNvSpPr>
          <p:nvPr/>
        </p:nvSpPr>
        <p:spPr bwMode="auto">
          <a:xfrm>
            <a:off x="2957513" y="6480863"/>
            <a:ext cx="53975" cy="85725"/>
          </a:xfrm>
          <a:custGeom>
            <a:avLst/>
            <a:gdLst>
              <a:gd name="T0" fmla="*/ 34 w 28"/>
              <a:gd name="T1" fmla="*/ 52 h 45"/>
              <a:gd name="T2" fmla="*/ 32 w 28"/>
              <a:gd name="T3" fmla="*/ 50 h 45"/>
              <a:gd name="T4" fmla="*/ 32 w 28"/>
              <a:gd name="T5" fmla="*/ 54 h 45"/>
              <a:gd name="T6" fmla="*/ 22 w 28"/>
              <a:gd name="T7" fmla="*/ 52 h 45"/>
              <a:gd name="T8" fmla="*/ 11 w 28"/>
              <a:gd name="T9" fmla="*/ 50 h 45"/>
              <a:gd name="T10" fmla="*/ 4 w 28"/>
              <a:gd name="T11" fmla="*/ 52 h 45"/>
              <a:gd name="T12" fmla="*/ 1 w 28"/>
              <a:gd name="T13" fmla="*/ 46 h 45"/>
              <a:gd name="T14" fmla="*/ 1 w 28"/>
              <a:gd name="T15" fmla="*/ 41 h 45"/>
              <a:gd name="T16" fmla="*/ 5 w 28"/>
              <a:gd name="T17" fmla="*/ 44 h 45"/>
              <a:gd name="T18" fmla="*/ 11 w 28"/>
              <a:gd name="T19" fmla="*/ 43 h 45"/>
              <a:gd name="T20" fmla="*/ 11 w 28"/>
              <a:gd name="T21" fmla="*/ 41 h 45"/>
              <a:gd name="T22" fmla="*/ 16 w 28"/>
              <a:gd name="T23" fmla="*/ 40 h 45"/>
              <a:gd name="T24" fmla="*/ 22 w 28"/>
              <a:gd name="T25" fmla="*/ 44 h 45"/>
              <a:gd name="T26" fmla="*/ 27 w 28"/>
              <a:gd name="T27" fmla="*/ 44 h 45"/>
              <a:gd name="T28" fmla="*/ 27 w 28"/>
              <a:gd name="T29" fmla="*/ 42 h 45"/>
              <a:gd name="T30" fmla="*/ 16 w 28"/>
              <a:gd name="T31" fmla="*/ 36 h 45"/>
              <a:gd name="T32" fmla="*/ 10 w 28"/>
              <a:gd name="T33" fmla="*/ 32 h 45"/>
              <a:gd name="T34" fmla="*/ 12 w 28"/>
              <a:gd name="T35" fmla="*/ 28 h 45"/>
              <a:gd name="T36" fmla="*/ 21 w 28"/>
              <a:gd name="T37" fmla="*/ 23 h 45"/>
              <a:gd name="T38" fmla="*/ 19 w 28"/>
              <a:gd name="T39" fmla="*/ 18 h 45"/>
              <a:gd name="T40" fmla="*/ 7 w 28"/>
              <a:gd name="T41" fmla="*/ 23 h 45"/>
              <a:gd name="T42" fmla="*/ 4 w 28"/>
              <a:gd name="T43" fmla="*/ 14 h 45"/>
              <a:gd name="T44" fmla="*/ 9 w 28"/>
              <a:gd name="T45" fmla="*/ 11 h 45"/>
              <a:gd name="T46" fmla="*/ 5 w 28"/>
              <a:gd name="T47" fmla="*/ 6 h 45"/>
              <a:gd name="T48" fmla="*/ 9 w 28"/>
              <a:gd name="T49" fmla="*/ 7 h 45"/>
              <a:gd name="T50" fmla="*/ 12 w 28"/>
              <a:gd name="T51" fmla="*/ 7 h 45"/>
              <a:gd name="T52" fmla="*/ 16 w 28"/>
              <a:gd name="T53" fmla="*/ 0 h 45"/>
              <a:gd name="T54" fmla="*/ 22 w 28"/>
              <a:gd name="T55" fmla="*/ 5 h 45"/>
              <a:gd name="T56" fmla="*/ 27 w 28"/>
              <a:gd name="T57" fmla="*/ 4 h 45"/>
              <a:gd name="T58" fmla="*/ 34 w 28"/>
              <a:gd name="T59" fmla="*/ 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 name="Freeform 2531"/>
          <p:cNvSpPr>
            <a:spLocks noChangeAspect="1"/>
          </p:cNvSpPr>
          <p:nvPr/>
        </p:nvSpPr>
        <p:spPr bwMode="auto">
          <a:xfrm>
            <a:off x="2874964" y="5537888"/>
            <a:ext cx="396875" cy="949325"/>
          </a:xfrm>
          <a:custGeom>
            <a:avLst/>
            <a:gdLst>
              <a:gd name="T0" fmla="*/ 67 w 208"/>
              <a:gd name="T1" fmla="*/ 568 h 498"/>
              <a:gd name="T2" fmla="*/ 72 w 208"/>
              <a:gd name="T3" fmla="*/ 540 h 498"/>
              <a:gd name="T4" fmla="*/ 84 w 208"/>
              <a:gd name="T5" fmla="*/ 522 h 498"/>
              <a:gd name="T6" fmla="*/ 102 w 208"/>
              <a:gd name="T7" fmla="*/ 483 h 498"/>
              <a:gd name="T8" fmla="*/ 78 w 208"/>
              <a:gd name="T9" fmla="*/ 456 h 498"/>
              <a:gd name="T10" fmla="*/ 100 w 208"/>
              <a:gd name="T11" fmla="*/ 436 h 498"/>
              <a:gd name="T12" fmla="*/ 113 w 208"/>
              <a:gd name="T13" fmla="*/ 400 h 498"/>
              <a:gd name="T14" fmla="*/ 121 w 208"/>
              <a:gd name="T15" fmla="*/ 400 h 498"/>
              <a:gd name="T16" fmla="*/ 119 w 208"/>
              <a:gd name="T17" fmla="*/ 388 h 498"/>
              <a:gd name="T18" fmla="*/ 106 w 208"/>
              <a:gd name="T19" fmla="*/ 382 h 498"/>
              <a:gd name="T20" fmla="*/ 105 w 208"/>
              <a:gd name="T21" fmla="*/ 355 h 498"/>
              <a:gd name="T22" fmla="*/ 130 w 208"/>
              <a:gd name="T23" fmla="*/ 364 h 498"/>
              <a:gd name="T24" fmla="*/ 143 w 208"/>
              <a:gd name="T25" fmla="*/ 337 h 498"/>
              <a:gd name="T26" fmla="*/ 151 w 208"/>
              <a:gd name="T27" fmla="*/ 322 h 498"/>
              <a:gd name="T28" fmla="*/ 207 w 208"/>
              <a:gd name="T29" fmla="*/ 300 h 498"/>
              <a:gd name="T30" fmla="*/ 212 w 208"/>
              <a:gd name="T31" fmla="*/ 270 h 498"/>
              <a:gd name="T32" fmla="*/ 207 w 208"/>
              <a:gd name="T33" fmla="*/ 250 h 498"/>
              <a:gd name="T34" fmla="*/ 186 w 208"/>
              <a:gd name="T35" fmla="*/ 232 h 498"/>
              <a:gd name="T36" fmla="*/ 190 w 208"/>
              <a:gd name="T37" fmla="*/ 204 h 498"/>
              <a:gd name="T38" fmla="*/ 188 w 208"/>
              <a:gd name="T39" fmla="*/ 186 h 498"/>
              <a:gd name="T40" fmla="*/ 196 w 208"/>
              <a:gd name="T41" fmla="*/ 155 h 498"/>
              <a:gd name="T42" fmla="*/ 227 w 208"/>
              <a:gd name="T43" fmla="*/ 114 h 498"/>
              <a:gd name="T44" fmla="*/ 248 w 208"/>
              <a:gd name="T45" fmla="*/ 88 h 498"/>
              <a:gd name="T46" fmla="*/ 240 w 208"/>
              <a:gd name="T47" fmla="*/ 68 h 498"/>
              <a:gd name="T48" fmla="*/ 234 w 208"/>
              <a:gd name="T49" fmla="*/ 85 h 498"/>
              <a:gd name="T50" fmla="*/ 218 w 208"/>
              <a:gd name="T51" fmla="*/ 102 h 498"/>
              <a:gd name="T52" fmla="*/ 186 w 208"/>
              <a:gd name="T53" fmla="*/ 100 h 498"/>
              <a:gd name="T54" fmla="*/ 180 w 208"/>
              <a:gd name="T55" fmla="*/ 80 h 498"/>
              <a:gd name="T56" fmla="*/ 184 w 208"/>
              <a:gd name="T57" fmla="*/ 59 h 498"/>
              <a:gd name="T58" fmla="*/ 144 w 208"/>
              <a:gd name="T59" fmla="*/ 42 h 498"/>
              <a:gd name="T60" fmla="*/ 115 w 208"/>
              <a:gd name="T61" fmla="*/ 17 h 498"/>
              <a:gd name="T62" fmla="*/ 90 w 208"/>
              <a:gd name="T63" fmla="*/ 5 h 498"/>
              <a:gd name="T64" fmla="*/ 79 w 208"/>
              <a:gd name="T65" fmla="*/ 8 h 498"/>
              <a:gd name="T66" fmla="*/ 53 w 208"/>
              <a:gd name="T67" fmla="*/ 8 h 498"/>
              <a:gd name="T68" fmla="*/ 41 w 208"/>
              <a:gd name="T69" fmla="*/ 20 h 498"/>
              <a:gd name="T70" fmla="*/ 28 w 208"/>
              <a:gd name="T71" fmla="*/ 49 h 498"/>
              <a:gd name="T72" fmla="*/ 25 w 208"/>
              <a:gd name="T73" fmla="*/ 64 h 498"/>
              <a:gd name="T74" fmla="*/ 26 w 208"/>
              <a:gd name="T75" fmla="*/ 90 h 498"/>
              <a:gd name="T76" fmla="*/ 19 w 208"/>
              <a:gd name="T77" fmla="*/ 114 h 498"/>
              <a:gd name="T78" fmla="*/ 8 w 208"/>
              <a:gd name="T79" fmla="*/ 138 h 498"/>
              <a:gd name="T80" fmla="*/ 5 w 208"/>
              <a:gd name="T81" fmla="*/ 181 h 498"/>
              <a:gd name="T82" fmla="*/ 13 w 208"/>
              <a:gd name="T83" fmla="*/ 198 h 498"/>
              <a:gd name="T84" fmla="*/ 17 w 208"/>
              <a:gd name="T85" fmla="*/ 225 h 498"/>
              <a:gd name="T86" fmla="*/ 12 w 208"/>
              <a:gd name="T87" fmla="*/ 267 h 498"/>
              <a:gd name="T88" fmla="*/ 12 w 208"/>
              <a:gd name="T89" fmla="*/ 312 h 498"/>
              <a:gd name="T90" fmla="*/ 2 w 208"/>
              <a:gd name="T91" fmla="*/ 336 h 498"/>
              <a:gd name="T92" fmla="*/ 6 w 208"/>
              <a:gd name="T93" fmla="*/ 375 h 498"/>
              <a:gd name="T94" fmla="*/ 8 w 208"/>
              <a:gd name="T95" fmla="*/ 401 h 498"/>
              <a:gd name="T96" fmla="*/ 11 w 208"/>
              <a:gd name="T97" fmla="*/ 427 h 498"/>
              <a:gd name="T98" fmla="*/ 20 w 208"/>
              <a:gd name="T99" fmla="*/ 436 h 498"/>
              <a:gd name="T100" fmla="*/ 22 w 208"/>
              <a:gd name="T101" fmla="*/ 443 h 498"/>
              <a:gd name="T102" fmla="*/ 19 w 208"/>
              <a:gd name="T103" fmla="*/ 470 h 498"/>
              <a:gd name="T104" fmla="*/ 8 w 208"/>
              <a:gd name="T105" fmla="*/ 494 h 498"/>
              <a:gd name="T106" fmla="*/ 10 w 208"/>
              <a:gd name="T107" fmla="*/ 520 h 498"/>
              <a:gd name="T108" fmla="*/ 10 w 208"/>
              <a:gd name="T109" fmla="*/ 558 h 498"/>
              <a:gd name="T110" fmla="*/ 26 w 208"/>
              <a:gd name="T111" fmla="*/ 575 h 498"/>
              <a:gd name="T112" fmla="*/ 70 w 208"/>
              <a:gd name="T113" fmla="*/ 590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 name="Freeform 2532"/>
          <p:cNvSpPr>
            <a:spLocks noChangeAspect="1"/>
          </p:cNvSpPr>
          <p:nvPr/>
        </p:nvSpPr>
        <p:spPr bwMode="auto">
          <a:xfrm>
            <a:off x="2814638" y="5421998"/>
            <a:ext cx="130175" cy="1041400"/>
          </a:xfrm>
          <a:custGeom>
            <a:avLst/>
            <a:gdLst>
              <a:gd name="T0" fmla="*/ 71 w 68"/>
              <a:gd name="T1" fmla="*/ 92 h 547"/>
              <a:gd name="T2" fmla="*/ 61 w 68"/>
              <a:gd name="T3" fmla="*/ 60 h 547"/>
              <a:gd name="T4" fmla="*/ 54 w 68"/>
              <a:gd name="T5" fmla="*/ 50 h 547"/>
              <a:gd name="T6" fmla="*/ 54 w 68"/>
              <a:gd name="T7" fmla="*/ 37 h 547"/>
              <a:gd name="T8" fmla="*/ 47 w 68"/>
              <a:gd name="T9" fmla="*/ 7 h 547"/>
              <a:gd name="T10" fmla="*/ 35 w 68"/>
              <a:gd name="T11" fmla="*/ 11 h 547"/>
              <a:gd name="T12" fmla="*/ 34 w 68"/>
              <a:gd name="T13" fmla="*/ 43 h 547"/>
              <a:gd name="T14" fmla="*/ 34 w 68"/>
              <a:gd name="T15" fmla="*/ 97 h 547"/>
              <a:gd name="T16" fmla="*/ 34 w 68"/>
              <a:gd name="T17" fmla="*/ 133 h 547"/>
              <a:gd name="T18" fmla="*/ 33 w 68"/>
              <a:gd name="T19" fmla="*/ 165 h 547"/>
              <a:gd name="T20" fmla="*/ 28 w 68"/>
              <a:gd name="T21" fmla="*/ 223 h 547"/>
              <a:gd name="T22" fmla="*/ 30 w 68"/>
              <a:gd name="T23" fmla="*/ 273 h 547"/>
              <a:gd name="T24" fmla="*/ 27 w 68"/>
              <a:gd name="T25" fmla="*/ 305 h 547"/>
              <a:gd name="T26" fmla="*/ 13 w 68"/>
              <a:gd name="T27" fmla="*/ 354 h 547"/>
              <a:gd name="T28" fmla="*/ 12 w 68"/>
              <a:gd name="T29" fmla="*/ 386 h 547"/>
              <a:gd name="T30" fmla="*/ 12 w 68"/>
              <a:gd name="T31" fmla="*/ 437 h 547"/>
              <a:gd name="T32" fmla="*/ 27 w 68"/>
              <a:gd name="T33" fmla="*/ 433 h 547"/>
              <a:gd name="T34" fmla="*/ 34 w 68"/>
              <a:gd name="T35" fmla="*/ 447 h 547"/>
              <a:gd name="T36" fmla="*/ 36 w 68"/>
              <a:gd name="T37" fmla="*/ 458 h 547"/>
              <a:gd name="T38" fmla="*/ 34 w 68"/>
              <a:gd name="T39" fmla="*/ 491 h 547"/>
              <a:gd name="T40" fmla="*/ 37 w 68"/>
              <a:gd name="T41" fmla="*/ 511 h 547"/>
              <a:gd name="T42" fmla="*/ 28 w 68"/>
              <a:gd name="T43" fmla="*/ 543 h 547"/>
              <a:gd name="T44" fmla="*/ 10 w 68"/>
              <a:gd name="T45" fmla="*/ 529 h 547"/>
              <a:gd name="T46" fmla="*/ 5 w 68"/>
              <a:gd name="T47" fmla="*/ 542 h 547"/>
              <a:gd name="T48" fmla="*/ 27 w 68"/>
              <a:gd name="T49" fmla="*/ 548 h 547"/>
              <a:gd name="T50" fmla="*/ 17 w 68"/>
              <a:gd name="T51" fmla="*/ 562 h 547"/>
              <a:gd name="T52" fmla="*/ 36 w 68"/>
              <a:gd name="T53" fmla="*/ 574 h 547"/>
              <a:gd name="T54" fmla="*/ 22 w 68"/>
              <a:gd name="T55" fmla="*/ 578 h 547"/>
              <a:gd name="T56" fmla="*/ 29 w 68"/>
              <a:gd name="T57" fmla="*/ 602 h 547"/>
              <a:gd name="T58" fmla="*/ 30 w 68"/>
              <a:gd name="T59" fmla="*/ 609 h 547"/>
              <a:gd name="T60" fmla="*/ 34 w 68"/>
              <a:gd name="T61" fmla="*/ 627 h 547"/>
              <a:gd name="T62" fmla="*/ 41 w 68"/>
              <a:gd name="T63" fmla="*/ 639 h 547"/>
              <a:gd name="T64" fmla="*/ 53 w 68"/>
              <a:gd name="T65" fmla="*/ 650 h 547"/>
              <a:gd name="T66" fmla="*/ 58 w 68"/>
              <a:gd name="T67" fmla="*/ 644 h 547"/>
              <a:gd name="T68" fmla="*/ 58 w 68"/>
              <a:gd name="T69" fmla="*/ 628 h 547"/>
              <a:gd name="T70" fmla="*/ 40 w 68"/>
              <a:gd name="T71" fmla="*/ 602 h 547"/>
              <a:gd name="T72" fmla="*/ 55 w 68"/>
              <a:gd name="T73" fmla="*/ 573 h 547"/>
              <a:gd name="T74" fmla="*/ 54 w 68"/>
              <a:gd name="T75" fmla="*/ 548 h 547"/>
              <a:gd name="T76" fmla="*/ 52 w 68"/>
              <a:gd name="T77" fmla="*/ 524 h 547"/>
              <a:gd name="T78" fmla="*/ 53 w 68"/>
              <a:gd name="T79" fmla="*/ 506 h 547"/>
              <a:gd name="T80" fmla="*/ 59 w 68"/>
              <a:gd name="T81" fmla="*/ 501 h 547"/>
              <a:gd name="T82" fmla="*/ 47 w 68"/>
              <a:gd name="T83" fmla="*/ 477 h 547"/>
              <a:gd name="T84" fmla="*/ 42 w 68"/>
              <a:gd name="T85" fmla="*/ 457 h 547"/>
              <a:gd name="T86" fmla="*/ 41 w 68"/>
              <a:gd name="T87" fmla="*/ 420 h 547"/>
              <a:gd name="T88" fmla="*/ 41 w 68"/>
              <a:gd name="T89" fmla="*/ 391 h 547"/>
              <a:gd name="T90" fmla="*/ 41 w 68"/>
              <a:gd name="T91" fmla="*/ 344 h 547"/>
              <a:gd name="T92" fmla="*/ 49 w 68"/>
              <a:gd name="T93" fmla="*/ 321 h 547"/>
              <a:gd name="T94" fmla="*/ 51 w 68"/>
              <a:gd name="T95" fmla="*/ 284 h 547"/>
              <a:gd name="T96" fmla="*/ 47 w 68"/>
              <a:gd name="T97" fmla="*/ 260 h 547"/>
              <a:gd name="T98" fmla="*/ 51 w 68"/>
              <a:gd name="T99" fmla="*/ 225 h 547"/>
              <a:gd name="T100" fmla="*/ 49 w 68"/>
              <a:gd name="T101" fmla="*/ 197 h 547"/>
              <a:gd name="T102" fmla="*/ 70 w 68"/>
              <a:gd name="T103" fmla="*/ 171 h 547"/>
              <a:gd name="T104" fmla="*/ 63 w 68"/>
              <a:gd name="T105" fmla="*/ 143 h 547"/>
              <a:gd name="T106" fmla="*/ 60 w 68"/>
              <a:gd name="T107" fmla="*/ 128 h 547"/>
              <a:gd name="T108" fmla="*/ 82 w 68"/>
              <a:gd name="T109" fmla="*/ 10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 name="Freeform 2533"/>
          <p:cNvSpPr>
            <a:spLocks noChangeAspect="1"/>
          </p:cNvSpPr>
          <p:nvPr/>
        </p:nvSpPr>
        <p:spPr bwMode="auto">
          <a:xfrm>
            <a:off x="2579689" y="4931463"/>
            <a:ext cx="320675" cy="512763"/>
          </a:xfrm>
          <a:custGeom>
            <a:avLst/>
            <a:gdLst>
              <a:gd name="T0" fmla="*/ 94 w 168"/>
              <a:gd name="T1" fmla="*/ 1 h 269"/>
              <a:gd name="T2" fmla="*/ 105 w 168"/>
              <a:gd name="T3" fmla="*/ 11 h 269"/>
              <a:gd name="T4" fmla="*/ 115 w 168"/>
              <a:gd name="T5" fmla="*/ 22 h 269"/>
              <a:gd name="T6" fmla="*/ 124 w 168"/>
              <a:gd name="T7" fmla="*/ 29 h 269"/>
              <a:gd name="T8" fmla="*/ 123 w 168"/>
              <a:gd name="T9" fmla="*/ 38 h 269"/>
              <a:gd name="T10" fmla="*/ 138 w 168"/>
              <a:gd name="T11" fmla="*/ 41 h 269"/>
              <a:gd name="T12" fmla="*/ 151 w 168"/>
              <a:gd name="T13" fmla="*/ 41 h 269"/>
              <a:gd name="T14" fmla="*/ 167 w 168"/>
              <a:gd name="T15" fmla="*/ 38 h 269"/>
              <a:gd name="T16" fmla="*/ 172 w 168"/>
              <a:gd name="T17" fmla="*/ 43 h 269"/>
              <a:gd name="T18" fmla="*/ 170 w 168"/>
              <a:gd name="T19" fmla="*/ 62 h 269"/>
              <a:gd name="T20" fmla="*/ 173 w 168"/>
              <a:gd name="T21" fmla="*/ 68 h 269"/>
              <a:gd name="T22" fmla="*/ 168 w 168"/>
              <a:gd name="T23" fmla="*/ 73 h 269"/>
              <a:gd name="T24" fmla="*/ 148 w 168"/>
              <a:gd name="T25" fmla="*/ 79 h 269"/>
              <a:gd name="T26" fmla="*/ 131 w 168"/>
              <a:gd name="T27" fmla="*/ 89 h 269"/>
              <a:gd name="T28" fmla="*/ 125 w 168"/>
              <a:gd name="T29" fmla="*/ 106 h 269"/>
              <a:gd name="T30" fmla="*/ 115 w 168"/>
              <a:gd name="T31" fmla="*/ 119 h 269"/>
              <a:gd name="T32" fmla="*/ 115 w 168"/>
              <a:gd name="T33" fmla="*/ 137 h 269"/>
              <a:gd name="T34" fmla="*/ 131 w 168"/>
              <a:gd name="T35" fmla="*/ 156 h 269"/>
              <a:gd name="T36" fmla="*/ 139 w 168"/>
              <a:gd name="T37" fmla="*/ 167 h 269"/>
              <a:gd name="T38" fmla="*/ 154 w 168"/>
              <a:gd name="T39" fmla="*/ 177 h 269"/>
              <a:gd name="T40" fmla="*/ 166 w 168"/>
              <a:gd name="T41" fmla="*/ 166 h 269"/>
              <a:gd name="T42" fmla="*/ 178 w 168"/>
              <a:gd name="T43" fmla="*/ 191 h 269"/>
              <a:gd name="T44" fmla="*/ 202 w 168"/>
              <a:gd name="T45" fmla="*/ 219 h 269"/>
              <a:gd name="T46" fmla="*/ 195 w 168"/>
              <a:gd name="T47" fmla="*/ 232 h 269"/>
              <a:gd name="T48" fmla="*/ 192 w 168"/>
              <a:gd name="T49" fmla="*/ 240 h 269"/>
              <a:gd name="T50" fmla="*/ 190 w 168"/>
              <a:gd name="T51" fmla="*/ 262 h 269"/>
              <a:gd name="T52" fmla="*/ 192 w 168"/>
              <a:gd name="T53" fmla="*/ 289 h 269"/>
              <a:gd name="T54" fmla="*/ 185 w 168"/>
              <a:gd name="T55" fmla="*/ 301 h 269"/>
              <a:gd name="T56" fmla="*/ 183 w 168"/>
              <a:gd name="T57" fmla="*/ 310 h 269"/>
              <a:gd name="T58" fmla="*/ 174 w 168"/>
              <a:gd name="T59" fmla="*/ 323 h 269"/>
              <a:gd name="T60" fmla="*/ 159 w 168"/>
              <a:gd name="T61" fmla="*/ 306 h 269"/>
              <a:gd name="T62" fmla="*/ 131 w 168"/>
              <a:gd name="T63" fmla="*/ 288 h 269"/>
              <a:gd name="T64" fmla="*/ 97 w 168"/>
              <a:gd name="T65" fmla="*/ 265 h 269"/>
              <a:gd name="T66" fmla="*/ 83 w 168"/>
              <a:gd name="T67" fmla="*/ 247 h 269"/>
              <a:gd name="T68" fmla="*/ 87 w 168"/>
              <a:gd name="T69" fmla="*/ 235 h 269"/>
              <a:gd name="T70" fmla="*/ 61 w 168"/>
              <a:gd name="T71" fmla="*/ 197 h 269"/>
              <a:gd name="T72" fmla="*/ 42 w 168"/>
              <a:gd name="T73" fmla="*/ 149 h 269"/>
              <a:gd name="T74" fmla="*/ 31 w 168"/>
              <a:gd name="T75" fmla="*/ 122 h 269"/>
              <a:gd name="T76" fmla="*/ 17 w 168"/>
              <a:gd name="T77" fmla="*/ 114 h 269"/>
              <a:gd name="T78" fmla="*/ 5 w 168"/>
              <a:gd name="T79" fmla="*/ 100 h 269"/>
              <a:gd name="T80" fmla="*/ 7 w 168"/>
              <a:gd name="T81" fmla="*/ 92 h 269"/>
              <a:gd name="T82" fmla="*/ 5 w 168"/>
              <a:gd name="T83" fmla="*/ 85 h 269"/>
              <a:gd name="T84" fmla="*/ 11 w 168"/>
              <a:gd name="T85" fmla="*/ 62 h 269"/>
              <a:gd name="T86" fmla="*/ 20 w 168"/>
              <a:gd name="T87" fmla="*/ 64 h 269"/>
              <a:gd name="T88" fmla="*/ 13 w 168"/>
              <a:gd name="T89" fmla="*/ 68 h 269"/>
              <a:gd name="T90" fmla="*/ 16 w 168"/>
              <a:gd name="T91" fmla="*/ 77 h 269"/>
              <a:gd name="T92" fmla="*/ 30 w 168"/>
              <a:gd name="T93" fmla="*/ 76 h 269"/>
              <a:gd name="T94" fmla="*/ 35 w 168"/>
              <a:gd name="T95" fmla="*/ 85 h 269"/>
              <a:gd name="T96" fmla="*/ 44 w 168"/>
              <a:gd name="T97" fmla="*/ 58 h 269"/>
              <a:gd name="T98" fmla="*/ 73 w 168"/>
              <a:gd name="T99" fmla="*/ 43 h 269"/>
              <a:gd name="T100" fmla="*/ 82 w 168"/>
              <a:gd name="T101" fmla="*/ 32 h 269"/>
              <a:gd name="T102" fmla="*/ 89 w 168"/>
              <a:gd name="T103" fmla="*/ 18 h 269"/>
              <a:gd name="T104" fmla="*/ 93 w 168"/>
              <a:gd name="T105" fmla="*/ 8 h 269"/>
              <a:gd name="T106" fmla="*/ 89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 name="Freeform 2534"/>
          <p:cNvSpPr>
            <a:spLocks noChangeAspect="1"/>
          </p:cNvSpPr>
          <p:nvPr/>
        </p:nvSpPr>
        <p:spPr bwMode="auto">
          <a:xfrm>
            <a:off x="2587626" y="4893361"/>
            <a:ext cx="141288" cy="173038"/>
          </a:xfrm>
          <a:custGeom>
            <a:avLst/>
            <a:gdLst>
              <a:gd name="T0" fmla="*/ 12 w 74"/>
              <a:gd name="T1" fmla="*/ 81 h 91"/>
              <a:gd name="T2" fmla="*/ 19 w 74"/>
              <a:gd name="T3" fmla="*/ 78 h 91"/>
              <a:gd name="T4" fmla="*/ 22 w 74"/>
              <a:gd name="T5" fmla="*/ 67 h 91"/>
              <a:gd name="T6" fmla="*/ 19 w 74"/>
              <a:gd name="T7" fmla="*/ 65 h 91"/>
              <a:gd name="T8" fmla="*/ 17 w 74"/>
              <a:gd name="T9" fmla="*/ 67 h 91"/>
              <a:gd name="T10" fmla="*/ 13 w 74"/>
              <a:gd name="T11" fmla="*/ 66 h 91"/>
              <a:gd name="T12" fmla="*/ 10 w 74"/>
              <a:gd name="T13" fmla="*/ 69 h 91"/>
              <a:gd name="T14" fmla="*/ 1 w 74"/>
              <a:gd name="T15" fmla="*/ 65 h 91"/>
              <a:gd name="T16" fmla="*/ 2 w 74"/>
              <a:gd name="T17" fmla="*/ 60 h 91"/>
              <a:gd name="T18" fmla="*/ 5 w 74"/>
              <a:gd name="T19" fmla="*/ 54 h 91"/>
              <a:gd name="T20" fmla="*/ 2 w 74"/>
              <a:gd name="T21" fmla="*/ 50 h 91"/>
              <a:gd name="T22" fmla="*/ 2 w 74"/>
              <a:gd name="T23" fmla="*/ 43 h 91"/>
              <a:gd name="T24" fmla="*/ 7 w 74"/>
              <a:gd name="T25" fmla="*/ 35 h 91"/>
              <a:gd name="T26" fmla="*/ 5 w 74"/>
              <a:gd name="T27" fmla="*/ 31 h 91"/>
              <a:gd name="T28" fmla="*/ 12 w 74"/>
              <a:gd name="T29" fmla="*/ 24 h 91"/>
              <a:gd name="T30" fmla="*/ 13 w 74"/>
              <a:gd name="T31" fmla="*/ 17 h 91"/>
              <a:gd name="T32" fmla="*/ 13 w 74"/>
              <a:gd name="T33" fmla="*/ 11 h 91"/>
              <a:gd name="T34" fmla="*/ 20 w 74"/>
              <a:gd name="T35" fmla="*/ 7 h 91"/>
              <a:gd name="T36" fmla="*/ 28 w 74"/>
              <a:gd name="T37" fmla="*/ 2 h 91"/>
              <a:gd name="T38" fmla="*/ 32 w 74"/>
              <a:gd name="T39" fmla="*/ 0 h 91"/>
              <a:gd name="T40" fmla="*/ 41 w 74"/>
              <a:gd name="T41" fmla="*/ 4 h 91"/>
              <a:gd name="T42" fmla="*/ 45 w 74"/>
              <a:gd name="T43" fmla="*/ 7 h 91"/>
              <a:gd name="T44" fmla="*/ 51 w 74"/>
              <a:gd name="T45" fmla="*/ 11 h 91"/>
              <a:gd name="T46" fmla="*/ 54 w 74"/>
              <a:gd name="T47" fmla="*/ 16 h 91"/>
              <a:gd name="T48" fmla="*/ 59 w 74"/>
              <a:gd name="T49" fmla="*/ 16 h 91"/>
              <a:gd name="T50" fmla="*/ 64 w 74"/>
              <a:gd name="T51" fmla="*/ 18 h 91"/>
              <a:gd name="T52" fmla="*/ 69 w 74"/>
              <a:gd name="T53" fmla="*/ 18 h 91"/>
              <a:gd name="T54" fmla="*/ 70 w 74"/>
              <a:gd name="T55" fmla="*/ 16 h 91"/>
              <a:gd name="T56" fmla="*/ 75 w 74"/>
              <a:gd name="T57" fmla="*/ 17 h 91"/>
              <a:gd name="T58" fmla="*/ 84 w 74"/>
              <a:gd name="T59" fmla="*/ 24 h 91"/>
              <a:gd name="T60" fmla="*/ 84 w 74"/>
              <a:gd name="T61" fmla="*/ 26 h 91"/>
              <a:gd name="T62" fmla="*/ 88 w 74"/>
              <a:gd name="T63" fmla="*/ 32 h 91"/>
              <a:gd name="T64" fmla="*/ 88 w 74"/>
              <a:gd name="T65" fmla="*/ 40 h 91"/>
              <a:gd name="T66" fmla="*/ 84 w 74"/>
              <a:gd name="T67" fmla="*/ 42 h 91"/>
              <a:gd name="T68" fmla="*/ 82 w 74"/>
              <a:gd name="T69" fmla="*/ 52 h 91"/>
              <a:gd name="T70" fmla="*/ 77 w 74"/>
              <a:gd name="T71" fmla="*/ 56 h 91"/>
              <a:gd name="T72" fmla="*/ 70 w 74"/>
              <a:gd name="T73" fmla="*/ 63 h 91"/>
              <a:gd name="T74" fmla="*/ 69 w 74"/>
              <a:gd name="T75" fmla="*/ 67 h 91"/>
              <a:gd name="T76" fmla="*/ 46 w 74"/>
              <a:gd name="T77" fmla="*/ 77 h 91"/>
              <a:gd name="T78" fmla="*/ 40 w 74"/>
              <a:gd name="T79" fmla="*/ 81 h 91"/>
              <a:gd name="T80" fmla="*/ 36 w 74"/>
              <a:gd name="T81" fmla="*/ 101 h 91"/>
              <a:gd name="T82" fmla="*/ 30 w 74"/>
              <a:gd name="T83" fmla="*/ 109 h 91"/>
              <a:gd name="T84" fmla="*/ 28 w 74"/>
              <a:gd name="T85" fmla="*/ 108 h 91"/>
              <a:gd name="T86" fmla="*/ 25 w 74"/>
              <a:gd name="T87" fmla="*/ 99 h 91"/>
              <a:gd name="T88" fmla="*/ 17 w 74"/>
              <a:gd name="T89" fmla="*/ 97 h 91"/>
              <a:gd name="T90" fmla="*/ 11 w 74"/>
              <a:gd name="T91" fmla="*/ 101 h 91"/>
              <a:gd name="T92" fmla="*/ 11 w 74"/>
              <a:gd name="T93" fmla="*/ 97 h 91"/>
              <a:gd name="T94" fmla="*/ 8 w 74"/>
              <a:gd name="T95" fmla="*/ 92 h 91"/>
              <a:gd name="T96" fmla="*/ 14 w 74"/>
              <a:gd name="T97" fmla="*/ 90 h 91"/>
              <a:gd name="T98" fmla="*/ 16 w 74"/>
              <a:gd name="T99" fmla="*/ 87 h 91"/>
              <a:gd name="T100" fmla="*/ 12 w 74"/>
              <a:gd name="T101" fmla="*/ 8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 name="Freeform 2535"/>
          <p:cNvSpPr>
            <a:spLocks noChangeAspect="1"/>
          </p:cNvSpPr>
          <p:nvPr/>
        </p:nvSpPr>
        <p:spPr bwMode="auto">
          <a:xfrm>
            <a:off x="2816226" y="4382186"/>
            <a:ext cx="90488" cy="57150"/>
          </a:xfrm>
          <a:custGeom>
            <a:avLst/>
            <a:gdLst>
              <a:gd name="T0" fmla="*/ 5 w 47"/>
              <a:gd name="T1" fmla="*/ 30 h 30"/>
              <a:gd name="T2" fmla="*/ 8 w 47"/>
              <a:gd name="T3" fmla="*/ 36 h 30"/>
              <a:gd name="T4" fmla="*/ 15 w 47"/>
              <a:gd name="T5" fmla="*/ 26 h 30"/>
              <a:gd name="T6" fmla="*/ 24 w 47"/>
              <a:gd name="T7" fmla="*/ 28 h 30"/>
              <a:gd name="T8" fmla="*/ 34 w 47"/>
              <a:gd name="T9" fmla="*/ 24 h 30"/>
              <a:gd name="T10" fmla="*/ 50 w 47"/>
              <a:gd name="T11" fmla="*/ 25 h 30"/>
              <a:gd name="T12" fmla="*/ 56 w 47"/>
              <a:gd name="T13" fmla="*/ 19 h 30"/>
              <a:gd name="T14" fmla="*/ 47 w 47"/>
              <a:gd name="T15" fmla="*/ 12 h 30"/>
              <a:gd name="T16" fmla="*/ 36 w 47"/>
              <a:gd name="T17" fmla="*/ 7 h 30"/>
              <a:gd name="T18" fmla="*/ 29 w 47"/>
              <a:gd name="T19" fmla="*/ 5 h 30"/>
              <a:gd name="T20" fmla="*/ 16 w 47"/>
              <a:gd name="T21" fmla="*/ 0 h 30"/>
              <a:gd name="T22" fmla="*/ 5 w 47"/>
              <a:gd name="T23" fmla="*/ 1 h 30"/>
              <a:gd name="T24" fmla="*/ 6 w 47"/>
              <a:gd name="T25" fmla="*/ 10 h 30"/>
              <a:gd name="T26" fmla="*/ 4 w 47"/>
              <a:gd name="T27" fmla="*/ 13 h 30"/>
              <a:gd name="T28" fmla="*/ 5 w 47"/>
              <a:gd name="T29" fmla="*/ 17 h 30"/>
              <a:gd name="T30" fmla="*/ 0 w 47"/>
              <a:gd name="T31" fmla="*/ 22 h 30"/>
              <a:gd name="T32" fmla="*/ 6 w 47"/>
              <a:gd name="T33" fmla="*/ 28 h 30"/>
              <a:gd name="T34" fmla="*/ 5 w 47"/>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 name="Freeform 2536"/>
          <p:cNvSpPr>
            <a:spLocks noChangeAspect="1"/>
          </p:cNvSpPr>
          <p:nvPr/>
        </p:nvSpPr>
        <p:spPr bwMode="auto">
          <a:xfrm>
            <a:off x="1779589" y="4009123"/>
            <a:ext cx="688975" cy="522288"/>
          </a:xfrm>
          <a:custGeom>
            <a:avLst/>
            <a:gdLst>
              <a:gd name="T0" fmla="*/ 414 w 361"/>
              <a:gd name="T1" fmla="*/ 257 h 274"/>
              <a:gd name="T2" fmla="*/ 421 w 361"/>
              <a:gd name="T3" fmla="*/ 243 h 274"/>
              <a:gd name="T4" fmla="*/ 434 w 361"/>
              <a:gd name="T5" fmla="*/ 214 h 274"/>
              <a:gd name="T6" fmla="*/ 396 w 361"/>
              <a:gd name="T7" fmla="*/ 209 h 274"/>
              <a:gd name="T8" fmla="*/ 371 w 361"/>
              <a:gd name="T9" fmla="*/ 245 h 274"/>
              <a:gd name="T10" fmla="*/ 364 w 361"/>
              <a:gd name="T11" fmla="*/ 256 h 274"/>
              <a:gd name="T12" fmla="*/ 349 w 361"/>
              <a:gd name="T13" fmla="*/ 259 h 274"/>
              <a:gd name="T14" fmla="*/ 339 w 361"/>
              <a:gd name="T15" fmla="*/ 258 h 274"/>
              <a:gd name="T16" fmla="*/ 296 w 361"/>
              <a:gd name="T17" fmla="*/ 255 h 274"/>
              <a:gd name="T18" fmla="*/ 269 w 361"/>
              <a:gd name="T19" fmla="*/ 204 h 274"/>
              <a:gd name="T20" fmla="*/ 274 w 361"/>
              <a:gd name="T21" fmla="*/ 202 h 274"/>
              <a:gd name="T22" fmla="*/ 270 w 361"/>
              <a:gd name="T23" fmla="*/ 152 h 274"/>
              <a:gd name="T24" fmla="*/ 281 w 361"/>
              <a:gd name="T25" fmla="*/ 128 h 274"/>
              <a:gd name="T26" fmla="*/ 251 w 361"/>
              <a:gd name="T27" fmla="*/ 107 h 274"/>
              <a:gd name="T28" fmla="*/ 234 w 361"/>
              <a:gd name="T29" fmla="*/ 62 h 274"/>
              <a:gd name="T30" fmla="*/ 208 w 361"/>
              <a:gd name="T31" fmla="*/ 55 h 274"/>
              <a:gd name="T32" fmla="*/ 190 w 361"/>
              <a:gd name="T33" fmla="*/ 62 h 274"/>
              <a:gd name="T34" fmla="*/ 162 w 361"/>
              <a:gd name="T35" fmla="*/ 25 h 274"/>
              <a:gd name="T36" fmla="*/ 89 w 361"/>
              <a:gd name="T37" fmla="*/ 24 h 274"/>
              <a:gd name="T38" fmla="*/ 6 w 361"/>
              <a:gd name="T39" fmla="*/ 0 h 274"/>
              <a:gd name="T40" fmla="*/ 7 w 361"/>
              <a:gd name="T41" fmla="*/ 22 h 274"/>
              <a:gd name="T42" fmla="*/ 12 w 361"/>
              <a:gd name="T43" fmla="*/ 46 h 274"/>
              <a:gd name="T44" fmla="*/ 32 w 361"/>
              <a:gd name="T45" fmla="*/ 77 h 274"/>
              <a:gd name="T46" fmla="*/ 36 w 361"/>
              <a:gd name="T47" fmla="*/ 91 h 274"/>
              <a:gd name="T48" fmla="*/ 19 w 361"/>
              <a:gd name="T49" fmla="*/ 90 h 274"/>
              <a:gd name="T50" fmla="*/ 46 w 361"/>
              <a:gd name="T51" fmla="*/ 107 h 274"/>
              <a:gd name="T52" fmla="*/ 55 w 361"/>
              <a:gd name="T53" fmla="*/ 139 h 274"/>
              <a:gd name="T54" fmla="*/ 72 w 361"/>
              <a:gd name="T55" fmla="*/ 157 h 274"/>
              <a:gd name="T56" fmla="*/ 95 w 361"/>
              <a:gd name="T57" fmla="*/ 172 h 274"/>
              <a:gd name="T58" fmla="*/ 83 w 361"/>
              <a:gd name="T59" fmla="*/ 157 h 274"/>
              <a:gd name="T60" fmla="*/ 73 w 361"/>
              <a:gd name="T61" fmla="*/ 119 h 274"/>
              <a:gd name="T62" fmla="*/ 54 w 361"/>
              <a:gd name="T63" fmla="*/ 91 h 274"/>
              <a:gd name="T64" fmla="*/ 41 w 361"/>
              <a:gd name="T65" fmla="*/ 60 h 274"/>
              <a:gd name="T66" fmla="*/ 31 w 361"/>
              <a:gd name="T67" fmla="*/ 18 h 274"/>
              <a:gd name="T68" fmla="*/ 53 w 361"/>
              <a:gd name="T69" fmla="*/ 26 h 274"/>
              <a:gd name="T70" fmla="*/ 61 w 361"/>
              <a:gd name="T71" fmla="*/ 67 h 274"/>
              <a:gd name="T72" fmla="*/ 85 w 361"/>
              <a:gd name="T73" fmla="*/ 94 h 274"/>
              <a:gd name="T74" fmla="*/ 95 w 361"/>
              <a:gd name="T75" fmla="*/ 109 h 274"/>
              <a:gd name="T76" fmla="*/ 100 w 361"/>
              <a:gd name="T77" fmla="*/ 121 h 274"/>
              <a:gd name="T78" fmla="*/ 118 w 361"/>
              <a:gd name="T79" fmla="*/ 138 h 274"/>
              <a:gd name="T80" fmla="*/ 138 w 361"/>
              <a:gd name="T81" fmla="*/ 172 h 274"/>
              <a:gd name="T82" fmla="*/ 148 w 361"/>
              <a:gd name="T83" fmla="*/ 217 h 274"/>
              <a:gd name="T84" fmla="*/ 153 w 361"/>
              <a:gd name="T85" fmla="*/ 239 h 274"/>
              <a:gd name="T86" fmla="*/ 198 w 361"/>
              <a:gd name="T87" fmla="*/ 267 h 274"/>
              <a:gd name="T88" fmla="*/ 252 w 361"/>
              <a:gd name="T89" fmla="*/ 295 h 274"/>
              <a:gd name="T90" fmla="*/ 302 w 361"/>
              <a:gd name="T91" fmla="*/ 300 h 274"/>
              <a:gd name="T92" fmla="*/ 321 w 361"/>
              <a:gd name="T93" fmla="*/ 304 h 274"/>
              <a:gd name="T94" fmla="*/ 345 w 361"/>
              <a:gd name="T95" fmla="*/ 318 h 274"/>
              <a:gd name="T96" fmla="*/ 369 w 361"/>
              <a:gd name="T97" fmla="*/ 292 h 274"/>
              <a:gd name="T98" fmla="*/ 365 w 361"/>
              <a:gd name="T99" fmla="*/ 274 h 274"/>
              <a:gd name="T100" fmla="*/ 403 w 361"/>
              <a:gd name="T101" fmla="*/ 26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 name="Freeform 2537"/>
          <p:cNvSpPr>
            <a:spLocks noChangeAspect="1"/>
          </p:cNvSpPr>
          <p:nvPr/>
        </p:nvSpPr>
        <p:spPr bwMode="auto">
          <a:xfrm>
            <a:off x="2401888" y="4423463"/>
            <a:ext cx="31750" cy="68263"/>
          </a:xfrm>
          <a:custGeom>
            <a:avLst/>
            <a:gdLst>
              <a:gd name="T0" fmla="*/ 6 w 17"/>
              <a:gd name="T1" fmla="*/ 43 h 36"/>
              <a:gd name="T2" fmla="*/ 9 w 17"/>
              <a:gd name="T3" fmla="*/ 37 h 36"/>
              <a:gd name="T4" fmla="*/ 15 w 17"/>
              <a:gd name="T5" fmla="*/ 32 h 36"/>
              <a:gd name="T6" fmla="*/ 15 w 17"/>
              <a:gd name="T7" fmla="*/ 20 h 36"/>
              <a:gd name="T8" fmla="*/ 16 w 17"/>
              <a:gd name="T9" fmla="*/ 13 h 36"/>
              <a:gd name="T10" fmla="*/ 20 w 17"/>
              <a:gd name="T11" fmla="*/ 2 h 36"/>
              <a:gd name="T12" fmla="*/ 15 w 17"/>
              <a:gd name="T13" fmla="*/ 4 h 36"/>
              <a:gd name="T14" fmla="*/ 16 w 17"/>
              <a:gd name="T15" fmla="*/ 0 h 36"/>
              <a:gd name="T16" fmla="*/ 11 w 17"/>
              <a:gd name="T17" fmla="*/ 5 h 36"/>
              <a:gd name="T18" fmla="*/ 8 w 17"/>
              <a:gd name="T19" fmla="*/ 11 h 36"/>
              <a:gd name="T20" fmla="*/ 5 w 17"/>
              <a:gd name="T21" fmla="*/ 10 h 36"/>
              <a:gd name="T22" fmla="*/ 2 w 17"/>
              <a:gd name="T23" fmla="*/ 12 h 36"/>
              <a:gd name="T24" fmla="*/ 4 w 17"/>
              <a:gd name="T25" fmla="*/ 24 h 36"/>
              <a:gd name="T26" fmla="*/ 0 w 17"/>
              <a:gd name="T27" fmla="*/ 43 h 36"/>
              <a:gd name="T28" fmla="*/ 6 w 17"/>
              <a:gd name="T29" fmla="*/ 43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 name="Freeform 2538"/>
          <p:cNvSpPr>
            <a:spLocks noChangeAspect="1"/>
          </p:cNvSpPr>
          <p:nvPr/>
        </p:nvSpPr>
        <p:spPr bwMode="auto">
          <a:xfrm>
            <a:off x="2325689" y="4442511"/>
            <a:ext cx="100013" cy="109538"/>
          </a:xfrm>
          <a:custGeom>
            <a:avLst/>
            <a:gdLst>
              <a:gd name="T0" fmla="*/ 48 w 53"/>
              <a:gd name="T1" fmla="*/ 56 h 58"/>
              <a:gd name="T2" fmla="*/ 48 w 53"/>
              <a:gd name="T3" fmla="*/ 49 h 58"/>
              <a:gd name="T4" fmla="*/ 53 w 53"/>
              <a:gd name="T5" fmla="*/ 45 h 58"/>
              <a:gd name="T6" fmla="*/ 62 w 53"/>
              <a:gd name="T7" fmla="*/ 39 h 58"/>
              <a:gd name="T8" fmla="*/ 63 w 53"/>
              <a:gd name="T9" fmla="*/ 36 h 58"/>
              <a:gd name="T10" fmla="*/ 58 w 53"/>
              <a:gd name="T11" fmla="*/ 33 h 58"/>
              <a:gd name="T12" fmla="*/ 53 w 53"/>
              <a:gd name="T13" fmla="*/ 31 h 58"/>
              <a:gd name="T14" fmla="*/ 48 w 53"/>
              <a:gd name="T15" fmla="*/ 31 h 58"/>
              <a:gd name="T16" fmla="*/ 51 w 53"/>
              <a:gd name="T17" fmla="*/ 12 h 58"/>
              <a:gd name="T18" fmla="*/ 50 w 53"/>
              <a:gd name="T19" fmla="*/ 0 h 58"/>
              <a:gd name="T20" fmla="*/ 21 w 53"/>
              <a:gd name="T21" fmla="*/ 1 h 58"/>
              <a:gd name="T22" fmla="*/ 20 w 53"/>
              <a:gd name="T23" fmla="*/ 11 h 58"/>
              <a:gd name="T24" fmla="*/ 14 w 53"/>
              <a:gd name="T25" fmla="*/ 12 h 58"/>
              <a:gd name="T26" fmla="*/ 20 w 53"/>
              <a:gd name="T27" fmla="*/ 18 h 58"/>
              <a:gd name="T28" fmla="*/ 25 w 53"/>
              <a:gd name="T29" fmla="*/ 19 h 58"/>
              <a:gd name="T30" fmla="*/ 26 w 53"/>
              <a:gd name="T31" fmla="*/ 23 h 58"/>
              <a:gd name="T32" fmla="*/ 27 w 53"/>
              <a:gd name="T33" fmla="*/ 31 h 58"/>
              <a:gd name="T34" fmla="*/ 8 w 53"/>
              <a:gd name="T35" fmla="*/ 30 h 58"/>
              <a:gd name="T36" fmla="*/ 1 w 53"/>
              <a:gd name="T37" fmla="*/ 45 h 58"/>
              <a:gd name="T38" fmla="*/ 2 w 53"/>
              <a:gd name="T39" fmla="*/ 51 h 58"/>
              <a:gd name="T40" fmla="*/ 0 w 53"/>
              <a:gd name="T41" fmla="*/ 56 h 58"/>
              <a:gd name="T42" fmla="*/ 5 w 53"/>
              <a:gd name="T43" fmla="*/ 61 h 58"/>
              <a:gd name="T44" fmla="*/ 12 w 53"/>
              <a:gd name="T45" fmla="*/ 65 h 58"/>
              <a:gd name="T46" fmla="*/ 23 w 53"/>
              <a:gd name="T47" fmla="*/ 68 h 58"/>
              <a:gd name="T48" fmla="*/ 30 w 53"/>
              <a:gd name="T49" fmla="*/ 69 h 58"/>
              <a:gd name="T50" fmla="*/ 34 w 53"/>
              <a:gd name="T51" fmla="*/ 65 h 58"/>
              <a:gd name="T52" fmla="*/ 38 w 53"/>
              <a:gd name="T53" fmla="*/ 65 h 58"/>
              <a:gd name="T54" fmla="*/ 40 w 53"/>
              <a:gd name="T55" fmla="*/ 57 h 58"/>
              <a:gd name="T56" fmla="*/ 45 w 53"/>
              <a:gd name="T57" fmla="*/ 56 h 58"/>
              <a:gd name="T58" fmla="*/ 48 w 53"/>
              <a:gd name="T59" fmla="*/ 5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 name="Freeform 2539"/>
          <p:cNvSpPr>
            <a:spLocks noChangeAspect="1"/>
          </p:cNvSpPr>
          <p:nvPr/>
        </p:nvSpPr>
        <p:spPr bwMode="auto">
          <a:xfrm>
            <a:off x="2373314" y="4531413"/>
            <a:ext cx="61913" cy="41275"/>
          </a:xfrm>
          <a:custGeom>
            <a:avLst/>
            <a:gdLst>
              <a:gd name="T0" fmla="*/ 38 w 33"/>
              <a:gd name="T1" fmla="*/ 20 h 22"/>
              <a:gd name="T2" fmla="*/ 38 w 33"/>
              <a:gd name="T3" fmla="*/ 14 h 22"/>
              <a:gd name="T4" fmla="*/ 35 w 33"/>
              <a:gd name="T5" fmla="*/ 11 h 22"/>
              <a:gd name="T6" fmla="*/ 28 w 33"/>
              <a:gd name="T7" fmla="*/ 12 h 22"/>
              <a:gd name="T8" fmla="*/ 28 w 33"/>
              <a:gd name="T9" fmla="*/ 7 h 22"/>
              <a:gd name="T10" fmla="*/ 24 w 33"/>
              <a:gd name="T11" fmla="*/ 6 h 22"/>
              <a:gd name="T12" fmla="*/ 20 w 33"/>
              <a:gd name="T13" fmla="*/ 4 h 22"/>
              <a:gd name="T14" fmla="*/ 18 w 33"/>
              <a:gd name="T15" fmla="*/ 0 h 22"/>
              <a:gd name="T16" fmla="*/ 15 w 33"/>
              <a:gd name="T17" fmla="*/ 0 h 22"/>
              <a:gd name="T18" fmla="*/ 11 w 33"/>
              <a:gd name="T19" fmla="*/ 1 h 22"/>
              <a:gd name="T20" fmla="*/ 8 w 33"/>
              <a:gd name="T21" fmla="*/ 9 h 22"/>
              <a:gd name="T22" fmla="*/ 5 w 33"/>
              <a:gd name="T23" fmla="*/ 9 h 22"/>
              <a:gd name="T24" fmla="*/ 0 w 33"/>
              <a:gd name="T25" fmla="*/ 13 h 22"/>
              <a:gd name="T26" fmla="*/ 6 w 33"/>
              <a:gd name="T27" fmla="*/ 15 h 22"/>
              <a:gd name="T28" fmla="*/ 8 w 33"/>
              <a:gd name="T29" fmla="*/ 19 h 22"/>
              <a:gd name="T30" fmla="*/ 17 w 33"/>
              <a:gd name="T31" fmla="*/ 20 h 22"/>
              <a:gd name="T32" fmla="*/ 19 w 33"/>
              <a:gd name="T33" fmla="*/ 22 h 22"/>
              <a:gd name="T34" fmla="*/ 26 w 33"/>
              <a:gd name="T35" fmla="*/ 21 h 22"/>
              <a:gd name="T36" fmla="*/ 31 w 33"/>
              <a:gd name="T37" fmla="*/ 25 h 22"/>
              <a:gd name="T38" fmla="*/ 34 w 33"/>
              <a:gd name="T39" fmla="*/ 25 h 22"/>
              <a:gd name="T40" fmla="*/ 35 w 33"/>
              <a:gd name="T41" fmla="*/ 21 h 22"/>
              <a:gd name="T42" fmla="*/ 38 w 33"/>
              <a:gd name="T43" fmla="*/ 2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 name="Freeform 2540"/>
          <p:cNvSpPr>
            <a:spLocks noChangeAspect="1"/>
          </p:cNvSpPr>
          <p:nvPr/>
        </p:nvSpPr>
        <p:spPr bwMode="auto">
          <a:xfrm>
            <a:off x="2401889" y="4493311"/>
            <a:ext cx="142875" cy="84138"/>
          </a:xfrm>
          <a:custGeom>
            <a:avLst/>
            <a:gdLst>
              <a:gd name="T0" fmla="*/ 20 w 75"/>
              <a:gd name="T1" fmla="*/ 45 h 44"/>
              <a:gd name="T2" fmla="*/ 20 w 75"/>
              <a:gd name="T3" fmla="*/ 39 h 44"/>
              <a:gd name="T4" fmla="*/ 18 w 75"/>
              <a:gd name="T5" fmla="*/ 35 h 44"/>
              <a:gd name="T6" fmla="*/ 11 w 75"/>
              <a:gd name="T7" fmla="*/ 36 h 44"/>
              <a:gd name="T8" fmla="*/ 11 w 75"/>
              <a:gd name="T9" fmla="*/ 31 h 44"/>
              <a:gd name="T10" fmla="*/ 6 w 75"/>
              <a:gd name="T11" fmla="*/ 30 h 44"/>
              <a:gd name="T12" fmla="*/ 2 w 75"/>
              <a:gd name="T13" fmla="*/ 28 h 44"/>
              <a:gd name="T14" fmla="*/ 0 w 75"/>
              <a:gd name="T15" fmla="*/ 24 h 44"/>
              <a:gd name="T16" fmla="*/ 0 w 75"/>
              <a:gd name="T17" fmla="*/ 17 h 44"/>
              <a:gd name="T18" fmla="*/ 6 w 75"/>
              <a:gd name="T19" fmla="*/ 13 h 44"/>
              <a:gd name="T20" fmla="*/ 14 w 75"/>
              <a:gd name="T21" fmla="*/ 7 h 44"/>
              <a:gd name="T22" fmla="*/ 16 w 75"/>
              <a:gd name="T23" fmla="*/ 4 h 44"/>
              <a:gd name="T24" fmla="*/ 22 w 75"/>
              <a:gd name="T25" fmla="*/ 0 h 44"/>
              <a:gd name="T26" fmla="*/ 28 w 75"/>
              <a:gd name="T27" fmla="*/ 1 h 44"/>
              <a:gd name="T28" fmla="*/ 30 w 75"/>
              <a:gd name="T29" fmla="*/ 4 h 44"/>
              <a:gd name="T30" fmla="*/ 41 w 75"/>
              <a:gd name="T31" fmla="*/ 4 h 44"/>
              <a:gd name="T32" fmla="*/ 49 w 75"/>
              <a:gd name="T33" fmla="*/ 0 h 44"/>
              <a:gd name="T34" fmla="*/ 54 w 75"/>
              <a:gd name="T35" fmla="*/ 0 h 44"/>
              <a:gd name="T36" fmla="*/ 64 w 75"/>
              <a:gd name="T37" fmla="*/ 1 h 44"/>
              <a:gd name="T38" fmla="*/ 71 w 75"/>
              <a:gd name="T39" fmla="*/ 2 h 44"/>
              <a:gd name="T40" fmla="*/ 76 w 75"/>
              <a:gd name="T41" fmla="*/ 2 h 44"/>
              <a:gd name="T42" fmla="*/ 80 w 75"/>
              <a:gd name="T43" fmla="*/ 6 h 44"/>
              <a:gd name="T44" fmla="*/ 80 w 75"/>
              <a:gd name="T45" fmla="*/ 7 h 44"/>
              <a:gd name="T46" fmla="*/ 76 w 75"/>
              <a:gd name="T47" fmla="*/ 6 h 44"/>
              <a:gd name="T48" fmla="*/ 76 w 75"/>
              <a:gd name="T49" fmla="*/ 11 h 44"/>
              <a:gd name="T50" fmla="*/ 77 w 75"/>
              <a:gd name="T51" fmla="*/ 12 h 44"/>
              <a:gd name="T52" fmla="*/ 83 w 75"/>
              <a:gd name="T53" fmla="*/ 12 h 44"/>
              <a:gd name="T54" fmla="*/ 83 w 75"/>
              <a:gd name="T55" fmla="*/ 11 h 44"/>
              <a:gd name="T56" fmla="*/ 83 w 75"/>
              <a:gd name="T57" fmla="*/ 8 h 44"/>
              <a:gd name="T58" fmla="*/ 89 w 75"/>
              <a:gd name="T59" fmla="*/ 13 h 44"/>
              <a:gd name="T60" fmla="*/ 89 w 75"/>
              <a:gd name="T61" fmla="*/ 18 h 44"/>
              <a:gd name="T62" fmla="*/ 82 w 75"/>
              <a:gd name="T63" fmla="*/ 18 h 44"/>
              <a:gd name="T64" fmla="*/ 78 w 75"/>
              <a:gd name="T65" fmla="*/ 20 h 44"/>
              <a:gd name="T66" fmla="*/ 68 w 75"/>
              <a:gd name="T67" fmla="*/ 24 h 44"/>
              <a:gd name="T68" fmla="*/ 66 w 75"/>
              <a:gd name="T69" fmla="*/ 20 h 44"/>
              <a:gd name="T70" fmla="*/ 60 w 75"/>
              <a:gd name="T71" fmla="*/ 25 h 44"/>
              <a:gd name="T72" fmla="*/ 59 w 75"/>
              <a:gd name="T73" fmla="*/ 30 h 44"/>
              <a:gd name="T74" fmla="*/ 50 w 75"/>
              <a:gd name="T75" fmla="*/ 35 h 44"/>
              <a:gd name="T76" fmla="*/ 44 w 75"/>
              <a:gd name="T77" fmla="*/ 35 h 44"/>
              <a:gd name="T78" fmla="*/ 41 w 75"/>
              <a:gd name="T79" fmla="*/ 39 h 44"/>
              <a:gd name="T80" fmla="*/ 35 w 75"/>
              <a:gd name="T81" fmla="*/ 39 h 44"/>
              <a:gd name="T82" fmla="*/ 35 w 75"/>
              <a:gd name="T83" fmla="*/ 47 h 44"/>
              <a:gd name="T84" fmla="*/ 30 w 75"/>
              <a:gd name="T85" fmla="*/ 53 h 44"/>
              <a:gd name="T86" fmla="*/ 26 w 75"/>
              <a:gd name="T87" fmla="*/ 53 h 44"/>
              <a:gd name="T88" fmla="*/ 24 w 75"/>
              <a:gd name="T89" fmla="*/ 49 h 44"/>
              <a:gd name="T90" fmla="*/ 20 w 75"/>
              <a:gd name="T91" fmla="*/ 45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 name="Freeform 2541"/>
          <p:cNvSpPr>
            <a:spLocks noChangeAspect="1"/>
          </p:cNvSpPr>
          <p:nvPr/>
        </p:nvSpPr>
        <p:spPr bwMode="auto">
          <a:xfrm>
            <a:off x="2432050" y="4520300"/>
            <a:ext cx="109538" cy="119063"/>
          </a:xfrm>
          <a:custGeom>
            <a:avLst/>
            <a:gdLst>
              <a:gd name="T0" fmla="*/ 31 w 58"/>
              <a:gd name="T1" fmla="*/ 65 h 63"/>
              <a:gd name="T2" fmla="*/ 42 w 58"/>
              <a:gd name="T3" fmla="*/ 70 h 63"/>
              <a:gd name="T4" fmla="*/ 46 w 58"/>
              <a:gd name="T5" fmla="*/ 70 h 63"/>
              <a:gd name="T6" fmla="*/ 51 w 58"/>
              <a:gd name="T7" fmla="*/ 74 h 63"/>
              <a:gd name="T8" fmla="*/ 59 w 58"/>
              <a:gd name="T9" fmla="*/ 74 h 63"/>
              <a:gd name="T10" fmla="*/ 61 w 58"/>
              <a:gd name="T11" fmla="*/ 70 h 63"/>
              <a:gd name="T12" fmla="*/ 57 w 58"/>
              <a:gd name="T13" fmla="*/ 63 h 63"/>
              <a:gd name="T14" fmla="*/ 59 w 58"/>
              <a:gd name="T15" fmla="*/ 55 h 63"/>
              <a:gd name="T16" fmla="*/ 58 w 58"/>
              <a:gd name="T17" fmla="*/ 48 h 63"/>
              <a:gd name="T18" fmla="*/ 62 w 58"/>
              <a:gd name="T19" fmla="*/ 42 h 63"/>
              <a:gd name="T20" fmla="*/ 62 w 58"/>
              <a:gd name="T21" fmla="*/ 26 h 63"/>
              <a:gd name="T22" fmla="*/ 68 w 58"/>
              <a:gd name="T23" fmla="*/ 15 h 63"/>
              <a:gd name="T24" fmla="*/ 68 w 58"/>
              <a:gd name="T25" fmla="*/ 7 h 63"/>
              <a:gd name="T26" fmla="*/ 69 w 58"/>
              <a:gd name="T27" fmla="*/ 1 h 63"/>
              <a:gd name="T28" fmla="*/ 62 w 58"/>
              <a:gd name="T29" fmla="*/ 1 h 63"/>
              <a:gd name="T30" fmla="*/ 58 w 58"/>
              <a:gd name="T31" fmla="*/ 4 h 63"/>
              <a:gd name="T32" fmla="*/ 49 w 58"/>
              <a:gd name="T33" fmla="*/ 7 h 63"/>
              <a:gd name="T34" fmla="*/ 46 w 58"/>
              <a:gd name="T35" fmla="*/ 4 h 63"/>
              <a:gd name="T36" fmla="*/ 40 w 58"/>
              <a:gd name="T37" fmla="*/ 8 h 63"/>
              <a:gd name="T38" fmla="*/ 39 w 58"/>
              <a:gd name="T39" fmla="*/ 13 h 63"/>
              <a:gd name="T40" fmla="*/ 31 w 58"/>
              <a:gd name="T41" fmla="*/ 18 h 63"/>
              <a:gd name="T42" fmla="*/ 25 w 58"/>
              <a:gd name="T43" fmla="*/ 18 h 63"/>
              <a:gd name="T44" fmla="*/ 21 w 58"/>
              <a:gd name="T45" fmla="*/ 21 h 63"/>
              <a:gd name="T46" fmla="*/ 15 w 58"/>
              <a:gd name="T47" fmla="*/ 21 h 63"/>
              <a:gd name="T48" fmla="*/ 15 w 58"/>
              <a:gd name="T49" fmla="*/ 30 h 63"/>
              <a:gd name="T50" fmla="*/ 11 w 58"/>
              <a:gd name="T51" fmla="*/ 36 h 63"/>
              <a:gd name="T52" fmla="*/ 7 w 58"/>
              <a:gd name="T53" fmla="*/ 36 h 63"/>
              <a:gd name="T54" fmla="*/ 5 w 58"/>
              <a:gd name="T55" fmla="*/ 37 h 63"/>
              <a:gd name="T56" fmla="*/ 1 w 58"/>
              <a:gd name="T57" fmla="*/ 33 h 63"/>
              <a:gd name="T58" fmla="*/ 1 w 58"/>
              <a:gd name="T59" fmla="*/ 38 h 63"/>
              <a:gd name="T60" fmla="*/ 15 w 58"/>
              <a:gd name="T61" fmla="*/ 54 h 63"/>
              <a:gd name="T62" fmla="*/ 27 w 58"/>
              <a:gd name="T63" fmla="*/ 67 h 63"/>
              <a:gd name="T64" fmla="*/ 30 w 58"/>
              <a:gd name="T65" fmla="*/ 65 h 63"/>
              <a:gd name="T66" fmla="*/ 27 w 58"/>
              <a:gd name="T67" fmla="*/ 60 h 63"/>
              <a:gd name="T68" fmla="*/ 26 w 58"/>
              <a:gd name="T69" fmla="*/ 51 h 63"/>
              <a:gd name="T70" fmla="*/ 27 w 58"/>
              <a:gd name="T71" fmla="*/ 50 h 63"/>
              <a:gd name="T72" fmla="*/ 36 w 58"/>
              <a:gd name="T73" fmla="*/ 56 h 63"/>
              <a:gd name="T74" fmla="*/ 43 w 58"/>
              <a:gd name="T75" fmla="*/ 64 h 63"/>
              <a:gd name="T76" fmla="*/ 43 w 58"/>
              <a:gd name="T77" fmla="*/ 68 h 63"/>
              <a:gd name="T78" fmla="*/ 32 w 58"/>
              <a:gd name="T79" fmla="*/ 63 h 63"/>
              <a:gd name="T80" fmla="*/ 31 w 58"/>
              <a:gd name="T81" fmla="*/ 6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 name="Freeform 2542"/>
          <p:cNvSpPr>
            <a:spLocks noChangeAspect="1"/>
          </p:cNvSpPr>
          <p:nvPr/>
        </p:nvSpPr>
        <p:spPr bwMode="auto">
          <a:xfrm>
            <a:off x="2544763" y="4667936"/>
            <a:ext cx="133350" cy="69850"/>
          </a:xfrm>
          <a:custGeom>
            <a:avLst/>
            <a:gdLst>
              <a:gd name="T0" fmla="*/ 76 w 70"/>
              <a:gd name="T1" fmla="*/ 40 h 36"/>
              <a:gd name="T2" fmla="*/ 79 w 70"/>
              <a:gd name="T3" fmla="*/ 35 h 36"/>
              <a:gd name="T4" fmla="*/ 83 w 70"/>
              <a:gd name="T5" fmla="*/ 35 h 36"/>
              <a:gd name="T6" fmla="*/ 84 w 70"/>
              <a:gd name="T7" fmla="*/ 27 h 36"/>
              <a:gd name="T8" fmla="*/ 82 w 70"/>
              <a:gd name="T9" fmla="*/ 22 h 36"/>
              <a:gd name="T10" fmla="*/ 84 w 70"/>
              <a:gd name="T11" fmla="*/ 18 h 36"/>
              <a:gd name="T12" fmla="*/ 77 w 70"/>
              <a:gd name="T13" fmla="*/ 10 h 36"/>
              <a:gd name="T14" fmla="*/ 65 w 70"/>
              <a:gd name="T15" fmla="*/ 6 h 36"/>
              <a:gd name="T16" fmla="*/ 56 w 70"/>
              <a:gd name="T17" fmla="*/ 1 h 36"/>
              <a:gd name="T18" fmla="*/ 50 w 70"/>
              <a:gd name="T19" fmla="*/ 5 h 36"/>
              <a:gd name="T20" fmla="*/ 40 w 70"/>
              <a:gd name="T21" fmla="*/ 7 h 36"/>
              <a:gd name="T22" fmla="*/ 26 w 70"/>
              <a:gd name="T23" fmla="*/ 15 h 36"/>
              <a:gd name="T24" fmla="*/ 19 w 70"/>
              <a:gd name="T25" fmla="*/ 12 h 36"/>
              <a:gd name="T26" fmla="*/ 13 w 70"/>
              <a:gd name="T27" fmla="*/ 12 h 36"/>
              <a:gd name="T28" fmla="*/ 10 w 70"/>
              <a:gd name="T29" fmla="*/ 5 h 36"/>
              <a:gd name="T30" fmla="*/ 4 w 70"/>
              <a:gd name="T31" fmla="*/ 1 h 36"/>
              <a:gd name="T32" fmla="*/ 2 w 70"/>
              <a:gd name="T33" fmla="*/ 9 h 36"/>
              <a:gd name="T34" fmla="*/ 6 w 70"/>
              <a:gd name="T35" fmla="*/ 13 h 36"/>
              <a:gd name="T36" fmla="*/ 2 w 70"/>
              <a:gd name="T37" fmla="*/ 17 h 36"/>
              <a:gd name="T38" fmla="*/ 2 w 70"/>
              <a:gd name="T39" fmla="*/ 22 h 36"/>
              <a:gd name="T40" fmla="*/ 0 w 70"/>
              <a:gd name="T41" fmla="*/ 26 h 36"/>
              <a:gd name="T42" fmla="*/ 11 w 70"/>
              <a:gd name="T43" fmla="*/ 26 h 36"/>
              <a:gd name="T44" fmla="*/ 19 w 70"/>
              <a:gd name="T45" fmla="*/ 26 h 36"/>
              <a:gd name="T46" fmla="*/ 22 w 70"/>
              <a:gd name="T47" fmla="*/ 33 h 36"/>
              <a:gd name="T48" fmla="*/ 24 w 70"/>
              <a:gd name="T49" fmla="*/ 37 h 36"/>
              <a:gd name="T50" fmla="*/ 28 w 70"/>
              <a:gd name="T51" fmla="*/ 31 h 36"/>
              <a:gd name="T52" fmla="*/ 30 w 70"/>
              <a:gd name="T53" fmla="*/ 38 h 36"/>
              <a:gd name="T54" fmla="*/ 35 w 70"/>
              <a:gd name="T55" fmla="*/ 43 h 36"/>
              <a:gd name="T56" fmla="*/ 44 w 70"/>
              <a:gd name="T57" fmla="*/ 39 h 36"/>
              <a:gd name="T58" fmla="*/ 41 w 70"/>
              <a:gd name="T59" fmla="*/ 32 h 36"/>
              <a:gd name="T60" fmla="*/ 37 w 70"/>
              <a:gd name="T61" fmla="*/ 26 h 36"/>
              <a:gd name="T62" fmla="*/ 42 w 70"/>
              <a:gd name="T63" fmla="*/ 23 h 36"/>
              <a:gd name="T64" fmla="*/ 47 w 70"/>
              <a:gd name="T65" fmla="*/ 20 h 36"/>
              <a:gd name="T66" fmla="*/ 47 w 70"/>
              <a:gd name="T67" fmla="*/ 13 h 36"/>
              <a:gd name="T68" fmla="*/ 56 w 70"/>
              <a:gd name="T69" fmla="*/ 10 h 36"/>
              <a:gd name="T70" fmla="*/ 65 w 70"/>
              <a:gd name="T71" fmla="*/ 16 h 36"/>
              <a:gd name="T72" fmla="*/ 70 w 70"/>
              <a:gd name="T73" fmla="*/ 18 h 36"/>
              <a:gd name="T74" fmla="*/ 72 w 70"/>
              <a:gd name="T75" fmla="*/ 27 h 36"/>
              <a:gd name="T76" fmla="*/ 68 w 70"/>
              <a:gd name="T77" fmla="*/ 28 h 36"/>
              <a:gd name="T78" fmla="*/ 71 w 70"/>
              <a:gd name="T79" fmla="*/ 35 h 36"/>
              <a:gd name="T80" fmla="*/ 76 w 70"/>
              <a:gd name="T81" fmla="*/ 4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 name="Freeform 2543"/>
          <p:cNvSpPr>
            <a:spLocks noChangeAspect="1"/>
          </p:cNvSpPr>
          <p:nvPr/>
        </p:nvSpPr>
        <p:spPr bwMode="auto">
          <a:xfrm>
            <a:off x="2473325" y="4625073"/>
            <a:ext cx="80963" cy="88900"/>
          </a:xfrm>
          <a:custGeom>
            <a:avLst/>
            <a:gdLst>
              <a:gd name="T0" fmla="*/ 49 w 42"/>
              <a:gd name="T1" fmla="*/ 29 h 47"/>
              <a:gd name="T2" fmla="*/ 47 w 42"/>
              <a:gd name="T3" fmla="*/ 26 h 47"/>
              <a:gd name="T4" fmla="*/ 44 w 42"/>
              <a:gd name="T5" fmla="*/ 23 h 47"/>
              <a:gd name="T6" fmla="*/ 36 w 42"/>
              <a:gd name="T7" fmla="*/ 15 h 47"/>
              <a:gd name="T8" fmla="*/ 36 w 42"/>
              <a:gd name="T9" fmla="*/ 8 h 47"/>
              <a:gd name="T10" fmla="*/ 35 w 42"/>
              <a:gd name="T11" fmla="*/ 5 h 47"/>
              <a:gd name="T12" fmla="*/ 34 w 42"/>
              <a:gd name="T13" fmla="*/ 8 h 47"/>
              <a:gd name="T14" fmla="*/ 25 w 42"/>
              <a:gd name="T15" fmla="*/ 8 h 47"/>
              <a:gd name="T16" fmla="*/ 21 w 42"/>
              <a:gd name="T17" fmla="*/ 5 h 47"/>
              <a:gd name="T18" fmla="*/ 16 w 42"/>
              <a:gd name="T19" fmla="*/ 5 h 47"/>
              <a:gd name="T20" fmla="*/ 5 w 42"/>
              <a:gd name="T21" fmla="*/ 0 h 47"/>
              <a:gd name="T22" fmla="*/ 4 w 42"/>
              <a:gd name="T23" fmla="*/ 0 h 47"/>
              <a:gd name="T24" fmla="*/ 1 w 42"/>
              <a:gd name="T25" fmla="*/ 1 h 47"/>
              <a:gd name="T26" fmla="*/ 0 w 42"/>
              <a:gd name="T27" fmla="*/ 5 h 47"/>
              <a:gd name="T28" fmla="*/ 1 w 42"/>
              <a:gd name="T29" fmla="*/ 8 h 47"/>
              <a:gd name="T30" fmla="*/ 1 w 42"/>
              <a:gd name="T31" fmla="*/ 12 h 47"/>
              <a:gd name="T32" fmla="*/ 0 w 42"/>
              <a:gd name="T33" fmla="*/ 19 h 47"/>
              <a:gd name="T34" fmla="*/ 1 w 42"/>
              <a:gd name="T35" fmla="*/ 23 h 47"/>
              <a:gd name="T36" fmla="*/ 7 w 42"/>
              <a:gd name="T37" fmla="*/ 26 h 47"/>
              <a:gd name="T38" fmla="*/ 12 w 42"/>
              <a:gd name="T39" fmla="*/ 27 h 47"/>
              <a:gd name="T40" fmla="*/ 12 w 42"/>
              <a:gd name="T41" fmla="*/ 25 h 47"/>
              <a:gd name="T42" fmla="*/ 10 w 42"/>
              <a:gd name="T43" fmla="*/ 19 h 47"/>
              <a:gd name="T44" fmla="*/ 11 w 42"/>
              <a:gd name="T45" fmla="*/ 18 h 47"/>
              <a:gd name="T46" fmla="*/ 16 w 42"/>
              <a:gd name="T47" fmla="*/ 23 h 47"/>
              <a:gd name="T48" fmla="*/ 18 w 42"/>
              <a:gd name="T49" fmla="*/ 29 h 47"/>
              <a:gd name="T50" fmla="*/ 28 w 42"/>
              <a:gd name="T51" fmla="*/ 32 h 47"/>
              <a:gd name="T52" fmla="*/ 34 w 42"/>
              <a:gd name="T53" fmla="*/ 38 h 47"/>
              <a:gd name="T54" fmla="*/ 34 w 42"/>
              <a:gd name="T55" fmla="*/ 46 h 47"/>
              <a:gd name="T56" fmla="*/ 39 w 42"/>
              <a:gd name="T57" fmla="*/ 50 h 47"/>
              <a:gd name="T58" fmla="*/ 36 w 42"/>
              <a:gd name="T59" fmla="*/ 46 h 47"/>
              <a:gd name="T60" fmla="*/ 36 w 42"/>
              <a:gd name="T61" fmla="*/ 43 h 47"/>
              <a:gd name="T62" fmla="*/ 40 w 42"/>
              <a:gd name="T63" fmla="*/ 46 h 47"/>
              <a:gd name="T64" fmla="*/ 45 w 42"/>
              <a:gd name="T65" fmla="*/ 55 h 47"/>
              <a:gd name="T66" fmla="*/ 45 w 42"/>
              <a:gd name="T67" fmla="*/ 52 h 47"/>
              <a:gd name="T68" fmla="*/ 47 w 42"/>
              <a:gd name="T69" fmla="*/ 49 h 47"/>
              <a:gd name="T70" fmla="*/ 47 w 42"/>
              <a:gd name="T71" fmla="*/ 44 h 47"/>
              <a:gd name="T72" fmla="*/ 51 w 42"/>
              <a:gd name="T73" fmla="*/ 41 h 47"/>
              <a:gd name="T74" fmla="*/ 47 w 42"/>
              <a:gd name="T75" fmla="*/ 36 h 47"/>
              <a:gd name="T76" fmla="*/ 49 w 42"/>
              <a:gd name="T77" fmla="*/ 29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 name="Freeform 2544"/>
          <p:cNvSpPr>
            <a:spLocks noChangeAspect="1"/>
          </p:cNvSpPr>
          <p:nvPr/>
        </p:nvSpPr>
        <p:spPr bwMode="auto">
          <a:xfrm>
            <a:off x="2636838" y="4590148"/>
            <a:ext cx="290513" cy="458788"/>
          </a:xfrm>
          <a:custGeom>
            <a:avLst/>
            <a:gdLst>
              <a:gd name="T0" fmla="*/ 33 w 152"/>
              <a:gd name="T1" fmla="*/ 80 h 241"/>
              <a:gd name="T2" fmla="*/ 41 w 152"/>
              <a:gd name="T3" fmla="*/ 65 h 241"/>
              <a:gd name="T4" fmla="*/ 51 w 152"/>
              <a:gd name="T5" fmla="*/ 50 h 241"/>
              <a:gd name="T6" fmla="*/ 61 w 152"/>
              <a:gd name="T7" fmla="*/ 29 h 241"/>
              <a:gd name="T8" fmla="*/ 73 w 152"/>
              <a:gd name="T9" fmla="*/ 26 h 241"/>
              <a:gd name="T10" fmla="*/ 95 w 152"/>
              <a:gd name="T11" fmla="*/ 18 h 241"/>
              <a:gd name="T12" fmla="*/ 110 w 152"/>
              <a:gd name="T13" fmla="*/ 6 h 241"/>
              <a:gd name="T14" fmla="*/ 122 w 152"/>
              <a:gd name="T15" fmla="*/ 8 h 241"/>
              <a:gd name="T16" fmla="*/ 104 w 152"/>
              <a:gd name="T17" fmla="*/ 24 h 241"/>
              <a:gd name="T18" fmla="*/ 85 w 152"/>
              <a:gd name="T19" fmla="*/ 59 h 241"/>
              <a:gd name="T20" fmla="*/ 98 w 152"/>
              <a:gd name="T21" fmla="*/ 60 h 241"/>
              <a:gd name="T22" fmla="*/ 104 w 152"/>
              <a:gd name="T23" fmla="*/ 90 h 241"/>
              <a:gd name="T24" fmla="*/ 122 w 152"/>
              <a:gd name="T25" fmla="*/ 94 h 241"/>
              <a:gd name="T26" fmla="*/ 136 w 152"/>
              <a:gd name="T27" fmla="*/ 96 h 241"/>
              <a:gd name="T28" fmla="*/ 153 w 152"/>
              <a:gd name="T29" fmla="*/ 109 h 241"/>
              <a:gd name="T30" fmla="*/ 175 w 152"/>
              <a:gd name="T31" fmla="*/ 109 h 241"/>
              <a:gd name="T32" fmla="*/ 171 w 152"/>
              <a:gd name="T33" fmla="*/ 128 h 241"/>
              <a:gd name="T34" fmla="*/ 172 w 152"/>
              <a:gd name="T35" fmla="*/ 149 h 241"/>
              <a:gd name="T36" fmla="*/ 167 w 152"/>
              <a:gd name="T37" fmla="*/ 165 h 241"/>
              <a:gd name="T38" fmla="*/ 183 w 152"/>
              <a:gd name="T39" fmla="*/ 192 h 241"/>
              <a:gd name="T40" fmla="*/ 172 w 152"/>
              <a:gd name="T41" fmla="*/ 177 h 241"/>
              <a:gd name="T42" fmla="*/ 163 w 152"/>
              <a:gd name="T43" fmla="*/ 183 h 241"/>
              <a:gd name="T44" fmla="*/ 146 w 152"/>
              <a:gd name="T45" fmla="*/ 194 h 241"/>
              <a:gd name="T46" fmla="*/ 140 w 152"/>
              <a:gd name="T47" fmla="*/ 201 h 241"/>
              <a:gd name="T48" fmla="*/ 142 w 152"/>
              <a:gd name="T49" fmla="*/ 225 h 241"/>
              <a:gd name="T50" fmla="*/ 138 w 152"/>
              <a:gd name="T51" fmla="*/ 289 h 241"/>
              <a:gd name="T52" fmla="*/ 134 w 152"/>
              <a:gd name="T53" fmla="*/ 277 h 241"/>
              <a:gd name="T54" fmla="*/ 131 w 152"/>
              <a:gd name="T55" fmla="*/ 258 h 241"/>
              <a:gd name="T56" fmla="*/ 116 w 152"/>
              <a:gd name="T57" fmla="*/ 255 h 241"/>
              <a:gd name="T58" fmla="*/ 93 w 152"/>
              <a:gd name="T59" fmla="*/ 254 h 241"/>
              <a:gd name="T60" fmla="*/ 88 w 152"/>
              <a:gd name="T61" fmla="*/ 243 h 241"/>
              <a:gd name="T62" fmla="*/ 71 w 152"/>
              <a:gd name="T63" fmla="*/ 233 h 241"/>
              <a:gd name="T64" fmla="*/ 58 w 152"/>
              <a:gd name="T65" fmla="*/ 216 h 241"/>
              <a:gd name="T66" fmla="*/ 39 w 152"/>
              <a:gd name="T67" fmla="*/ 206 h 241"/>
              <a:gd name="T68" fmla="*/ 28 w 152"/>
              <a:gd name="T69" fmla="*/ 206 h 241"/>
              <a:gd name="T70" fmla="*/ 13 w 152"/>
              <a:gd name="T71" fmla="*/ 198 h 241"/>
              <a:gd name="T72" fmla="*/ 1 w 152"/>
              <a:gd name="T73" fmla="*/ 186 h 241"/>
              <a:gd name="T74" fmla="*/ 4 w 152"/>
              <a:gd name="T75" fmla="*/ 176 h 241"/>
              <a:gd name="T76" fmla="*/ 19 w 152"/>
              <a:gd name="T77" fmla="*/ 168 h 241"/>
              <a:gd name="T78" fmla="*/ 29 w 152"/>
              <a:gd name="T79" fmla="*/ 149 h 241"/>
              <a:gd name="T80" fmla="*/ 20 w 152"/>
              <a:gd name="T81" fmla="*/ 140 h 241"/>
              <a:gd name="T82" fmla="*/ 20 w 152"/>
              <a:gd name="T83" fmla="*/ 121 h 241"/>
              <a:gd name="T84" fmla="*/ 25 w 152"/>
              <a:gd name="T85" fmla="*/ 104 h 241"/>
              <a:gd name="T86" fmla="*/ 17 w 152"/>
              <a:gd name="T87" fmla="*/ 89 h 241"/>
              <a:gd name="T88" fmla="*/ 25 w 152"/>
              <a:gd name="T89" fmla="*/ 7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 name="Freeform 2545"/>
          <p:cNvSpPr>
            <a:spLocks noChangeAspect="1"/>
          </p:cNvSpPr>
          <p:nvPr/>
        </p:nvSpPr>
        <p:spPr bwMode="auto">
          <a:xfrm>
            <a:off x="2773364" y="4599673"/>
            <a:ext cx="328613" cy="314325"/>
          </a:xfrm>
          <a:custGeom>
            <a:avLst/>
            <a:gdLst>
              <a:gd name="T0" fmla="*/ 182 w 173"/>
              <a:gd name="T1" fmla="*/ 104 h 165"/>
              <a:gd name="T2" fmla="*/ 191 w 173"/>
              <a:gd name="T3" fmla="*/ 92 h 165"/>
              <a:gd name="T4" fmla="*/ 190 w 173"/>
              <a:gd name="T5" fmla="*/ 82 h 165"/>
              <a:gd name="T6" fmla="*/ 207 w 173"/>
              <a:gd name="T7" fmla="*/ 67 h 165"/>
              <a:gd name="T8" fmla="*/ 188 w 173"/>
              <a:gd name="T9" fmla="*/ 62 h 165"/>
              <a:gd name="T10" fmla="*/ 191 w 173"/>
              <a:gd name="T11" fmla="*/ 49 h 165"/>
              <a:gd name="T12" fmla="*/ 168 w 173"/>
              <a:gd name="T13" fmla="*/ 38 h 165"/>
              <a:gd name="T14" fmla="*/ 173 w 173"/>
              <a:gd name="T15" fmla="*/ 25 h 165"/>
              <a:gd name="T16" fmla="*/ 144 w 173"/>
              <a:gd name="T17" fmla="*/ 28 h 165"/>
              <a:gd name="T18" fmla="*/ 134 w 173"/>
              <a:gd name="T19" fmla="*/ 34 h 165"/>
              <a:gd name="T20" fmla="*/ 110 w 173"/>
              <a:gd name="T21" fmla="*/ 29 h 165"/>
              <a:gd name="T22" fmla="*/ 83 w 173"/>
              <a:gd name="T23" fmla="*/ 31 h 165"/>
              <a:gd name="T24" fmla="*/ 71 w 173"/>
              <a:gd name="T25" fmla="*/ 12 h 165"/>
              <a:gd name="T26" fmla="*/ 56 w 173"/>
              <a:gd name="T27" fmla="*/ 4 h 165"/>
              <a:gd name="T28" fmla="*/ 50 w 173"/>
              <a:gd name="T29" fmla="*/ 10 h 165"/>
              <a:gd name="T30" fmla="*/ 51 w 173"/>
              <a:gd name="T31" fmla="*/ 13 h 165"/>
              <a:gd name="T32" fmla="*/ 34 w 173"/>
              <a:gd name="T33" fmla="*/ 23 h 165"/>
              <a:gd name="T34" fmla="*/ 35 w 173"/>
              <a:gd name="T35" fmla="*/ 42 h 165"/>
              <a:gd name="T36" fmla="*/ 24 w 173"/>
              <a:gd name="T37" fmla="*/ 48 h 165"/>
              <a:gd name="T38" fmla="*/ 28 w 173"/>
              <a:gd name="T39" fmla="*/ 29 h 165"/>
              <a:gd name="T40" fmla="*/ 23 w 173"/>
              <a:gd name="T41" fmla="*/ 10 h 165"/>
              <a:gd name="T42" fmla="*/ 22 w 173"/>
              <a:gd name="T43" fmla="*/ 8 h 165"/>
              <a:gd name="T44" fmla="*/ 8 w 173"/>
              <a:gd name="T45" fmla="*/ 41 h 165"/>
              <a:gd name="T46" fmla="*/ 6 w 173"/>
              <a:gd name="T47" fmla="*/ 53 h 165"/>
              <a:gd name="T48" fmla="*/ 16 w 173"/>
              <a:gd name="T49" fmla="*/ 77 h 165"/>
              <a:gd name="T50" fmla="*/ 30 w 173"/>
              <a:gd name="T51" fmla="*/ 86 h 165"/>
              <a:gd name="T52" fmla="*/ 44 w 173"/>
              <a:gd name="T53" fmla="*/ 90 h 165"/>
              <a:gd name="T54" fmla="*/ 65 w 173"/>
              <a:gd name="T55" fmla="*/ 102 h 165"/>
              <a:gd name="T56" fmla="*/ 85 w 173"/>
              <a:gd name="T57" fmla="*/ 102 h 165"/>
              <a:gd name="T58" fmla="*/ 84 w 173"/>
              <a:gd name="T59" fmla="*/ 119 h 165"/>
              <a:gd name="T60" fmla="*/ 86 w 173"/>
              <a:gd name="T61" fmla="*/ 136 h 165"/>
              <a:gd name="T62" fmla="*/ 89 w 173"/>
              <a:gd name="T63" fmla="*/ 151 h 165"/>
              <a:gd name="T64" fmla="*/ 91 w 173"/>
              <a:gd name="T65" fmla="*/ 169 h 165"/>
              <a:gd name="T66" fmla="*/ 116 w 173"/>
              <a:gd name="T67" fmla="*/ 196 h 165"/>
              <a:gd name="T68" fmla="*/ 134 w 173"/>
              <a:gd name="T69" fmla="*/ 182 h 165"/>
              <a:gd name="T70" fmla="*/ 138 w 173"/>
              <a:gd name="T71" fmla="*/ 175 h 165"/>
              <a:gd name="T72" fmla="*/ 151 w 173"/>
              <a:gd name="T73" fmla="*/ 168 h 165"/>
              <a:gd name="T74" fmla="*/ 138 w 173"/>
              <a:gd name="T75" fmla="*/ 163 h 165"/>
              <a:gd name="T76" fmla="*/ 139 w 173"/>
              <a:gd name="T77" fmla="*/ 150 h 165"/>
              <a:gd name="T78" fmla="*/ 138 w 173"/>
              <a:gd name="T79" fmla="*/ 138 h 165"/>
              <a:gd name="T80" fmla="*/ 160 w 173"/>
              <a:gd name="T81" fmla="*/ 144 h 165"/>
              <a:gd name="T82" fmla="*/ 183 w 173"/>
              <a:gd name="T83" fmla="*/ 133 h 165"/>
              <a:gd name="T84" fmla="*/ 191 w 173"/>
              <a:gd name="T85" fmla="*/ 119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 name="Freeform 2546"/>
          <p:cNvSpPr>
            <a:spLocks noChangeAspect="1"/>
          </p:cNvSpPr>
          <p:nvPr/>
        </p:nvSpPr>
        <p:spPr bwMode="auto">
          <a:xfrm>
            <a:off x="3059113" y="4706036"/>
            <a:ext cx="119063" cy="196850"/>
          </a:xfrm>
          <a:custGeom>
            <a:avLst/>
            <a:gdLst>
              <a:gd name="T0" fmla="*/ 75 w 63"/>
              <a:gd name="T1" fmla="*/ 108 h 103"/>
              <a:gd name="T2" fmla="*/ 71 w 63"/>
              <a:gd name="T3" fmla="*/ 104 h 103"/>
              <a:gd name="T4" fmla="*/ 68 w 63"/>
              <a:gd name="T5" fmla="*/ 98 h 103"/>
              <a:gd name="T6" fmla="*/ 65 w 63"/>
              <a:gd name="T7" fmla="*/ 88 h 103"/>
              <a:gd name="T8" fmla="*/ 63 w 63"/>
              <a:gd name="T9" fmla="*/ 87 h 103"/>
              <a:gd name="T10" fmla="*/ 63 w 63"/>
              <a:gd name="T11" fmla="*/ 82 h 103"/>
              <a:gd name="T12" fmla="*/ 60 w 63"/>
              <a:gd name="T13" fmla="*/ 82 h 103"/>
              <a:gd name="T14" fmla="*/ 52 w 63"/>
              <a:gd name="T15" fmla="*/ 71 h 103"/>
              <a:gd name="T16" fmla="*/ 55 w 63"/>
              <a:gd name="T17" fmla="*/ 64 h 103"/>
              <a:gd name="T18" fmla="*/ 56 w 63"/>
              <a:gd name="T19" fmla="*/ 57 h 103"/>
              <a:gd name="T20" fmla="*/ 62 w 63"/>
              <a:gd name="T21" fmla="*/ 57 h 103"/>
              <a:gd name="T22" fmla="*/ 64 w 63"/>
              <a:gd name="T23" fmla="*/ 52 h 103"/>
              <a:gd name="T24" fmla="*/ 63 w 63"/>
              <a:gd name="T25" fmla="*/ 45 h 103"/>
              <a:gd name="T26" fmla="*/ 67 w 63"/>
              <a:gd name="T27" fmla="*/ 40 h 103"/>
              <a:gd name="T28" fmla="*/ 64 w 63"/>
              <a:gd name="T29" fmla="*/ 35 h 103"/>
              <a:gd name="T30" fmla="*/ 60 w 63"/>
              <a:gd name="T31" fmla="*/ 31 h 103"/>
              <a:gd name="T32" fmla="*/ 52 w 63"/>
              <a:gd name="T33" fmla="*/ 26 h 103"/>
              <a:gd name="T34" fmla="*/ 46 w 63"/>
              <a:gd name="T35" fmla="*/ 25 h 103"/>
              <a:gd name="T36" fmla="*/ 44 w 63"/>
              <a:gd name="T37" fmla="*/ 31 h 103"/>
              <a:gd name="T38" fmla="*/ 44 w 63"/>
              <a:gd name="T39" fmla="*/ 25 h 103"/>
              <a:gd name="T40" fmla="*/ 44 w 63"/>
              <a:gd name="T41" fmla="*/ 18 h 103"/>
              <a:gd name="T42" fmla="*/ 39 w 63"/>
              <a:gd name="T43" fmla="*/ 8 h 103"/>
              <a:gd name="T44" fmla="*/ 36 w 63"/>
              <a:gd name="T45" fmla="*/ 5 h 103"/>
              <a:gd name="T46" fmla="*/ 30 w 63"/>
              <a:gd name="T47" fmla="*/ 1 h 103"/>
              <a:gd name="T48" fmla="*/ 27 w 63"/>
              <a:gd name="T49" fmla="*/ 0 h 103"/>
              <a:gd name="T50" fmla="*/ 23 w 63"/>
              <a:gd name="T51" fmla="*/ 2 h 103"/>
              <a:gd name="T52" fmla="*/ 17 w 63"/>
              <a:gd name="T53" fmla="*/ 7 h 103"/>
              <a:gd name="T54" fmla="*/ 11 w 63"/>
              <a:gd name="T55" fmla="*/ 14 h 103"/>
              <a:gd name="T56" fmla="*/ 14 w 63"/>
              <a:gd name="T57" fmla="*/ 19 h 103"/>
              <a:gd name="T58" fmla="*/ 19 w 63"/>
              <a:gd name="T59" fmla="*/ 22 h 103"/>
              <a:gd name="T60" fmla="*/ 12 w 63"/>
              <a:gd name="T61" fmla="*/ 25 h 103"/>
              <a:gd name="T62" fmla="*/ 4 w 63"/>
              <a:gd name="T63" fmla="*/ 28 h 103"/>
              <a:gd name="T64" fmla="*/ 2 w 63"/>
              <a:gd name="T65" fmla="*/ 31 h 103"/>
              <a:gd name="T66" fmla="*/ 2 w 63"/>
              <a:gd name="T67" fmla="*/ 37 h 103"/>
              <a:gd name="T68" fmla="*/ 0 w 63"/>
              <a:gd name="T69" fmla="*/ 39 h 103"/>
              <a:gd name="T70" fmla="*/ 12 w 63"/>
              <a:gd name="T71" fmla="*/ 52 h 103"/>
              <a:gd name="T72" fmla="*/ 20 w 63"/>
              <a:gd name="T73" fmla="*/ 52 h 103"/>
              <a:gd name="T74" fmla="*/ 21 w 63"/>
              <a:gd name="T75" fmla="*/ 57 h 103"/>
              <a:gd name="T76" fmla="*/ 19 w 63"/>
              <a:gd name="T77" fmla="*/ 60 h 103"/>
              <a:gd name="T78" fmla="*/ 20 w 63"/>
              <a:gd name="T79" fmla="*/ 64 h 103"/>
              <a:gd name="T80" fmla="*/ 27 w 63"/>
              <a:gd name="T81" fmla="*/ 64 h 103"/>
              <a:gd name="T82" fmla="*/ 27 w 63"/>
              <a:gd name="T83" fmla="*/ 71 h 103"/>
              <a:gd name="T84" fmla="*/ 32 w 63"/>
              <a:gd name="T85" fmla="*/ 73 h 103"/>
              <a:gd name="T86" fmla="*/ 23 w 63"/>
              <a:gd name="T87" fmla="*/ 79 h 103"/>
              <a:gd name="T88" fmla="*/ 23 w 63"/>
              <a:gd name="T89" fmla="*/ 96 h 103"/>
              <a:gd name="T90" fmla="*/ 26 w 63"/>
              <a:gd name="T91" fmla="*/ 100 h 103"/>
              <a:gd name="T92" fmla="*/ 26 w 63"/>
              <a:gd name="T93" fmla="*/ 106 h 103"/>
              <a:gd name="T94" fmla="*/ 29 w 63"/>
              <a:gd name="T95" fmla="*/ 110 h 103"/>
              <a:gd name="T96" fmla="*/ 36 w 63"/>
              <a:gd name="T97" fmla="*/ 113 h 103"/>
              <a:gd name="T98" fmla="*/ 36 w 63"/>
              <a:gd name="T99" fmla="*/ 118 h 103"/>
              <a:gd name="T100" fmla="*/ 40 w 63"/>
              <a:gd name="T101" fmla="*/ 122 h 103"/>
              <a:gd name="T102" fmla="*/ 45 w 63"/>
              <a:gd name="T103" fmla="*/ 123 h 103"/>
              <a:gd name="T104" fmla="*/ 44 w 63"/>
              <a:gd name="T105" fmla="*/ 118 h 103"/>
              <a:gd name="T106" fmla="*/ 50 w 63"/>
              <a:gd name="T107" fmla="*/ 113 h 103"/>
              <a:gd name="T108" fmla="*/ 54 w 63"/>
              <a:gd name="T109" fmla="*/ 116 h 103"/>
              <a:gd name="T110" fmla="*/ 56 w 63"/>
              <a:gd name="T111" fmla="*/ 110 h 103"/>
              <a:gd name="T112" fmla="*/ 61 w 63"/>
              <a:gd name="T113" fmla="*/ 110 h 103"/>
              <a:gd name="T114" fmla="*/ 63 w 63"/>
              <a:gd name="T115" fmla="*/ 107 h 103"/>
              <a:gd name="T116" fmla="*/ 68 w 63"/>
              <a:gd name="T117" fmla="*/ 108 h 103"/>
              <a:gd name="T118" fmla="*/ 75 w 63"/>
              <a:gd name="T119" fmla="*/ 108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 name="Freeform 2547"/>
          <p:cNvSpPr>
            <a:spLocks noChangeAspect="1"/>
          </p:cNvSpPr>
          <p:nvPr/>
        </p:nvSpPr>
        <p:spPr bwMode="auto">
          <a:xfrm>
            <a:off x="1651001" y="3494773"/>
            <a:ext cx="1341438" cy="744538"/>
          </a:xfrm>
          <a:custGeom>
            <a:avLst/>
            <a:gdLst>
              <a:gd name="T0" fmla="*/ 455 w 704"/>
              <a:gd name="T1" fmla="*/ 0 h 391"/>
              <a:gd name="T2" fmla="*/ 515 w 704"/>
              <a:gd name="T3" fmla="*/ 18 h 391"/>
              <a:gd name="T4" fmla="*/ 508 w 704"/>
              <a:gd name="T5" fmla="*/ 42 h 391"/>
              <a:gd name="T6" fmla="*/ 556 w 704"/>
              <a:gd name="T7" fmla="*/ 29 h 391"/>
              <a:gd name="T8" fmla="*/ 592 w 704"/>
              <a:gd name="T9" fmla="*/ 46 h 391"/>
              <a:gd name="T10" fmla="*/ 583 w 704"/>
              <a:gd name="T11" fmla="*/ 60 h 391"/>
              <a:gd name="T12" fmla="*/ 553 w 704"/>
              <a:gd name="T13" fmla="*/ 82 h 391"/>
              <a:gd name="T14" fmla="*/ 543 w 704"/>
              <a:gd name="T15" fmla="*/ 132 h 391"/>
              <a:gd name="T16" fmla="*/ 565 w 704"/>
              <a:gd name="T17" fmla="*/ 103 h 391"/>
              <a:gd name="T18" fmla="*/ 587 w 704"/>
              <a:gd name="T19" fmla="*/ 73 h 391"/>
              <a:gd name="T20" fmla="*/ 612 w 704"/>
              <a:gd name="T21" fmla="*/ 92 h 391"/>
              <a:gd name="T22" fmla="*/ 618 w 704"/>
              <a:gd name="T23" fmla="*/ 102 h 391"/>
              <a:gd name="T24" fmla="*/ 601 w 704"/>
              <a:gd name="T25" fmla="*/ 142 h 391"/>
              <a:gd name="T26" fmla="*/ 672 w 704"/>
              <a:gd name="T27" fmla="*/ 127 h 391"/>
              <a:gd name="T28" fmla="*/ 700 w 704"/>
              <a:gd name="T29" fmla="*/ 115 h 391"/>
              <a:gd name="T30" fmla="*/ 731 w 704"/>
              <a:gd name="T31" fmla="*/ 83 h 391"/>
              <a:gd name="T32" fmla="*/ 798 w 704"/>
              <a:gd name="T33" fmla="*/ 70 h 391"/>
              <a:gd name="T34" fmla="*/ 825 w 704"/>
              <a:gd name="T35" fmla="*/ 31 h 391"/>
              <a:gd name="T36" fmla="*/ 844 w 704"/>
              <a:gd name="T37" fmla="*/ 64 h 391"/>
              <a:gd name="T38" fmla="*/ 802 w 704"/>
              <a:gd name="T39" fmla="*/ 107 h 391"/>
              <a:gd name="T40" fmla="*/ 781 w 704"/>
              <a:gd name="T41" fmla="*/ 149 h 391"/>
              <a:gd name="T42" fmla="*/ 736 w 704"/>
              <a:gd name="T43" fmla="*/ 170 h 391"/>
              <a:gd name="T44" fmla="*/ 715 w 704"/>
              <a:gd name="T45" fmla="*/ 202 h 391"/>
              <a:gd name="T46" fmla="*/ 702 w 704"/>
              <a:gd name="T47" fmla="*/ 210 h 391"/>
              <a:gd name="T48" fmla="*/ 697 w 704"/>
              <a:gd name="T49" fmla="*/ 223 h 391"/>
              <a:gd name="T50" fmla="*/ 702 w 704"/>
              <a:gd name="T51" fmla="*/ 260 h 391"/>
              <a:gd name="T52" fmla="*/ 688 w 704"/>
              <a:gd name="T53" fmla="*/ 279 h 391"/>
              <a:gd name="T54" fmla="*/ 645 w 704"/>
              <a:gd name="T55" fmla="*/ 311 h 391"/>
              <a:gd name="T56" fmla="*/ 610 w 704"/>
              <a:gd name="T57" fmla="*/ 360 h 391"/>
              <a:gd name="T58" fmla="*/ 616 w 704"/>
              <a:gd name="T59" fmla="*/ 411 h 391"/>
              <a:gd name="T60" fmla="*/ 613 w 704"/>
              <a:gd name="T61" fmla="*/ 469 h 391"/>
              <a:gd name="T62" fmla="*/ 594 w 704"/>
              <a:gd name="T63" fmla="*/ 449 h 391"/>
              <a:gd name="T64" fmla="*/ 585 w 704"/>
              <a:gd name="T65" fmla="*/ 414 h 391"/>
              <a:gd name="T66" fmla="*/ 561 w 704"/>
              <a:gd name="T67" fmla="*/ 377 h 391"/>
              <a:gd name="T68" fmla="*/ 528 w 704"/>
              <a:gd name="T69" fmla="*/ 369 h 391"/>
              <a:gd name="T70" fmla="*/ 487 w 704"/>
              <a:gd name="T71" fmla="*/ 371 h 391"/>
              <a:gd name="T72" fmla="*/ 487 w 704"/>
              <a:gd name="T73" fmla="*/ 378 h 391"/>
              <a:gd name="T74" fmla="*/ 474 w 704"/>
              <a:gd name="T75" fmla="*/ 389 h 391"/>
              <a:gd name="T76" fmla="*/ 447 w 704"/>
              <a:gd name="T77" fmla="*/ 381 h 391"/>
              <a:gd name="T78" fmla="*/ 402 w 704"/>
              <a:gd name="T79" fmla="*/ 381 h 391"/>
              <a:gd name="T80" fmla="*/ 365 w 704"/>
              <a:gd name="T81" fmla="*/ 415 h 391"/>
              <a:gd name="T82" fmla="*/ 356 w 704"/>
              <a:gd name="T83" fmla="*/ 447 h 391"/>
              <a:gd name="T84" fmla="*/ 319 w 704"/>
              <a:gd name="T85" fmla="*/ 398 h 391"/>
              <a:gd name="T86" fmla="*/ 287 w 704"/>
              <a:gd name="T87" fmla="*/ 383 h 391"/>
              <a:gd name="T88" fmla="*/ 253 w 704"/>
              <a:gd name="T89" fmla="*/ 360 h 391"/>
              <a:gd name="T90" fmla="*/ 168 w 704"/>
              <a:gd name="T91" fmla="*/ 348 h 391"/>
              <a:gd name="T92" fmla="*/ 79 w 704"/>
              <a:gd name="T93" fmla="*/ 317 h 391"/>
              <a:gd name="T94" fmla="*/ 35 w 704"/>
              <a:gd name="T95" fmla="*/ 278 h 391"/>
              <a:gd name="T96" fmla="*/ 18 w 704"/>
              <a:gd name="T97" fmla="*/ 223 h 391"/>
              <a:gd name="T98" fmla="*/ 22 w 704"/>
              <a:gd name="T99" fmla="*/ 217 h 391"/>
              <a:gd name="T100" fmla="*/ 0 w 704"/>
              <a:gd name="T101" fmla="*/ 179 h 391"/>
              <a:gd name="T102" fmla="*/ 6 w 704"/>
              <a:gd name="T103" fmla="*/ 127 h 391"/>
              <a:gd name="T104" fmla="*/ 29 w 704"/>
              <a:gd name="T105" fmla="*/ 59 h 391"/>
              <a:gd name="T106" fmla="*/ 35 w 704"/>
              <a:gd name="T107" fmla="*/ 17 h 391"/>
              <a:gd name="T108" fmla="*/ 49 w 704"/>
              <a:gd name="T109" fmla="*/ 34 h 391"/>
              <a:gd name="T110" fmla="*/ 59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83" name="Freeform 2548"/>
          <p:cNvSpPr>
            <a:spLocks noChangeAspect="1"/>
          </p:cNvSpPr>
          <p:nvPr/>
        </p:nvSpPr>
        <p:spPr bwMode="auto">
          <a:xfrm>
            <a:off x="3141664" y="4767948"/>
            <a:ext cx="98425" cy="109538"/>
          </a:xfrm>
          <a:custGeom>
            <a:avLst/>
            <a:gdLst>
              <a:gd name="T0" fmla="*/ 50 w 51"/>
              <a:gd name="T1" fmla="*/ 61 h 58"/>
              <a:gd name="T2" fmla="*/ 47 w 51"/>
              <a:gd name="T3" fmla="*/ 57 h 58"/>
              <a:gd name="T4" fmla="*/ 45 w 51"/>
              <a:gd name="T5" fmla="*/ 58 h 58"/>
              <a:gd name="T6" fmla="*/ 40 w 51"/>
              <a:gd name="T7" fmla="*/ 59 h 58"/>
              <a:gd name="T8" fmla="*/ 34 w 51"/>
              <a:gd name="T9" fmla="*/ 57 h 58"/>
              <a:gd name="T10" fmla="*/ 29 w 51"/>
              <a:gd name="T11" fmla="*/ 63 h 58"/>
              <a:gd name="T12" fmla="*/ 34 w 51"/>
              <a:gd name="T13" fmla="*/ 67 h 58"/>
              <a:gd name="T14" fmla="*/ 29 w 51"/>
              <a:gd name="T15" fmla="*/ 69 h 58"/>
              <a:gd name="T16" fmla="*/ 23 w 51"/>
              <a:gd name="T17" fmla="*/ 69 h 58"/>
              <a:gd name="T18" fmla="*/ 19 w 51"/>
              <a:gd name="T19" fmla="*/ 64 h 58"/>
              <a:gd name="T20" fmla="*/ 16 w 51"/>
              <a:gd name="T21" fmla="*/ 58 h 58"/>
              <a:gd name="T22" fmla="*/ 13 w 51"/>
              <a:gd name="T23" fmla="*/ 49 h 58"/>
              <a:gd name="T24" fmla="*/ 11 w 51"/>
              <a:gd name="T25" fmla="*/ 48 h 58"/>
              <a:gd name="T26" fmla="*/ 11 w 51"/>
              <a:gd name="T27" fmla="*/ 43 h 58"/>
              <a:gd name="T28" fmla="*/ 7 w 51"/>
              <a:gd name="T29" fmla="*/ 43 h 58"/>
              <a:gd name="T30" fmla="*/ 0 w 51"/>
              <a:gd name="T31" fmla="*/ 32 h 58"/>
              <a:gd name="T32" fmla="*/ 2 w 51"/>
              <a:gd name="T33" fmla="*/ 25 h 58"/>
              <a:gd name="T34" fmla="*/ 4 w 51"/>
              <a:gd name="T35" fmla="*/ 18 h 58"/>
              <a:gd name="T36" fmla="*/ 10 w 51"/>
              <a:gd name="T37" fmla="*/ 18 h 58"/>
              <a:gd name="T38" fmla="*/ 12 w 51"/>
              <a:gd name="T39" fmla="*/ 13 h 58"/>
              <a:gd name="T40" fmla="*/ 11 w 51"/>
              <a:gd name="T41" fmla="*/ 6 h 58"/>
              <a:gd name="T42" fmla="*/ 15 w 51"/>
              <a:gd name="T43" fmla="*/ 1 h 58"/>
              <a:gd name="T44" fmla="*/ 24 w 51"/>
              <a:gd name="T45" fmla="*/ 2 h 58"/>
              <a:gd name="T46" fmla="*/ 32 w 51"/>
              <a:gd name="T47" fmla="*/ 5 h 58"/>
              <a:gd name="T48" fmla="*/ 38 w 51"/>
              <a:gd name="T49" fmla="*/ 0 h 58"/>
              <a:gd name="T50" fmla="*/ 43 w 51"/>
              <a:gd name="T51" fmla="*/ 2 h 58"/>
              <a:gd name="T52" fmla="*/ 47 w 51"/>
              <a:gd name="T53" fmla="*/ 2 h 58"/>
              <a:gd name="T54" fmla="*/ 53 w 51"/>
              <a:gd name="T55" fmla="*/ 2 h 58"/>
              <a:gd name="T56" fmla="*/ 58 w 51"/>
              <a:gd name="T57" fmla="*/ 2 h 58"/>
              <a:gd name="T58" fmla="*/ 62 w 51"/>
              <a:gd name="T59" fmla="*/ 6 h 58"/>
              <a:gd name="T60" fmla="*/ 60 w 51"/>
              <a:gd name="T61" fmla="*/ 12 h 58"/>
              <a:gd name="T62" fmla="*/ 53 w 51"/>
              <a:gd name="T63" fmla="*/ 20 h 58"/>
              <a:gd name="T64" fmla="*/ 57 w 51"/>
              <a:gd name="T65" fmla="*/ 33 h 58"/>
              <a:gd name="T66" fmla="*/ 61 w 51"/>
              <a:gd name="T67" fmla="*/ 40 h 58"/>
              <a:gd name="T68" fmla="*/ 57 w 51"/>
              <a:gd name="T69" fmla="*/ 48 h 58"/>
              <a:gd name="T70" fmla="*/ 56 w 51"/>
              <a:gd name="T71" fmla="*/ 58 h 58"/>
              <a:gd name="T72" fmla="*/ 50 w 51"/>
              <a:gd name="T73" fmla="*/ 61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 name="Freeform 2549"/>
          <p:cNvSpPr>
            <a:spLocks noChangeAspect="1"/>
          </p:cNvSpPr>
          <p:nvPr/>
        </p:nvSpPr>
        <p:spPr bwMode="auto">
          <a:xfrm>
            <a:off x="3221039" y="4775888"/>
            <a:ext cx="79375" cy="98425"/>
          </a:xfrm>
          <a:custGeom>
            <a:avLst/>
            <a:gdLst>
              <a:gd name="T0" fmla="*/ 50 w 42"/>
              <a:gd name="T1" fmla="*/ 27 h 52"/>
              <a:gd name="T2" fmla="*/ 46 w 42"/>
              <a:gd name="T3" fmla="*/ 21 h 52"/>
              <a:gd name="T4" fmla="*/ 42 w 42"/>
              <a:gd name="T5" fmla="*/ 21 h 52"/>
              <a:gd name="T6" fmla="*/ 33 w 42"/>
              <a:gd name="T7" fmla="*/ 13 h 52"/>
              <a:gd name="T8" fmla="*/ 30 w 42"/>
              <a:gd name="T9" fmla="*/ 7 h 52"/>
              <a:gd name="T10" fmla="*/ 23 w 42"/>
              <a:gd name="T11" fmla="*/ 6 h 52"/>
              <a:gd name="T12" fmla="*/ 17 w 42"/>
              <a:gd name="T13" fmla="*/ 1 h 52"/>
              <a:gd name="T14" fmla="*/ 12 w 42"/>
              <a:gd name="T15" fmla="*/ 1 h 52"/>
              <a:gd name="T16" fmla="*/ 10 w 42"/>
              <a:gd name="T17" fmla="*/ 7 h 52"/>
              <a:gd name="T18" fmla="*/ 4 w 42"/>
              <a:gd name="T19" fmla="*/ 16 h 52"/>
              <a:gd name="T20" fmla="*/ 7 w 42"/>
              <a:gd name="T21" fmla="*/ 29 h 52"/>
              <a:gd name="T22" fmla="*/ 11 w 42"/>
              <a:gd name="T23" fmla="*/ 36 h 52"/>
              <a:gd name="T24" fmla="*/ 7 w 42"/>
              <a:gd name="T25" fmla="*/ 43 h 52"/>
              <a:gd name="T26" fmla="*/ 6 w 42"/>
              <a:gd name="T27" fmla="*/ 54 h 52"/>
              <a:gd name="T28" fmla="*/ 0 w 42"/>
              <a:gd name="T29" fmla="*/ 56 h 52"/>
              <a:gd name="T30" fmla="*/ 6 w 42"/>
              <a:gd name="T31" fmla="*/ 61 h 52"/>
              <a:gd name="T32" fmla="*/ 12 w 42"/>
              <a:gd name="T33" fmla="*/ 61 h 52"/>
              <a:gd name="T34" fmla="*/ 15 w 42"/>
              <a:gd name="T35" fmla="*/ 58 h 52"/>
              <a:gd name="T36" fmla="*/ 20 w 42"/>
              <a:gd name="T37" fmla="*/ 58 h 52"/>
              <a:gd name="T38" fmla="*/ 23 w 42"/>
              <a:gd name="T39" fmla="*/ 61 h 52"/>
              <a:gd name="T40" fmla="*/ 30 w 42"/>
              <a:gd name="T41" fmla="*/ 61 h 52"/>
              <a:gd name="T42" fmla="*/ 33 w 42"/>
              <a:gd name="T43" fmla="*/ 54 h 52"/>
              <a:gd name="T44" fmla="*/ 36 w 42"/>
              <a:gd name="T45" fmla="*/ 42 h 52"/>
              <a:gd name="T46" fmla="*/ 42 w 42"/>
              <a:gd name="T47" fmla="*/ 33 h 52"/>
              <a:gd name="T48" fmla="*/ 50 w 42"/>
              <a:gd name="T49" fmla="*/ 2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 name="Freeform 2550"/>
          <p:cNvSpPr>
            <a:spLocks noChangeAspect="1"/>
          </p:cNvSpPr>
          <p:nvPr/>
        </p:nvSpPr>
        <p:spPr bwMode="auto">
          <a:xfrm>
            <a:off x="4133850" y="4163111"/>
            <a:ext cx="196850" cy="190500"/>
          </a:xfrm>
          <a:custGeom>
            <a:avLst/>
            <a:gdLst>
              <a:gd name="T0" fmla="*/ 1 w 104"/>
              <a:gd name="T1" fmla="*/ 120 h 100"/>
              <a:gd name="T2" fmla="*/ 1 w 104"/>
              <a:gd name="T3" fmla="*/ 103 h 100"/>
              <a:gd name="T4" fmla="*/ 5 w 104"/>
              <a:gd name="T5" fmla="*/ 95 h 100"/>
              <a:gd name="T6" fmla="*/ 11 w 104"/>
              <a:gd name="T7" fmla="*/ 83 h 100"/>
              <a:gd name="T8" fmla="*/ 18 w 104"/>
              <a:gd name="T9" fmla="*/ 71 h 100"/>
              <a:gd name="T10" fmla="*/ 24 w 104"/>
              <a:gd name="T11" fmla="*/ 60 h 100"/>
              <a:gd name="T12" fmla="*/ 32 w 104"/>
              <a:gd name="T13" fmla="*/ 52 h 100"/>
              <a:gd name="T14" fmla="*/ 36 w 104"/>
              <a:gd name="T15" fmla="*/ 28 h 100"/>
              <a:gd name="T16" fmla="*/ 50 w 104"/>
              <a:gd name="T17" fmla="*/ 19 h 100"/>
              <a:gd name="T18" fmla="*/ 54 w 104"/>
              <a:gd name="T19" fmla="*/ 4 h 100"/>
              <a:gd name="T20" fmla="*/ 57 w 104"/>
              <a:gd name="T21" fmla="*/ 0 h 100"/>
              <a:gd name="T22" fmla="*/ 124 w 104"/>
              <a:gd name="T23" fmla="*/ 0 h 100"/>
              <a:gd name="T24" fmla="*/ 124 w 104"/>
              <a:gd name="T25" fmla="*/ 6 h 100"/>
              <a:gd name="T26" fmla="*/ 124 w 104"/>
              <a:gd name="T27" fmla="*/ 31 h 100"/>
              <a:gd name="T28" fmla="*/ 75 w 104"/>
              <a:gd name="T29" fmla="*/ 31 h 100"/>
              <a:gd name="T30" fmla="*/ 75 w 104"/>
              <a:gd name="T31" fmla="*/ 76 h 100"/>
              <a:gd name="T32" fmla="*/ 70 w 104"/>
              <a:gd name="T33" fmla="*/ 78 h 100"/>
              <a:gd name="T34" fmla="*/ 64 w 104"/>
              <a:gd name="T35" fmla="*/ 79 h 100"/>
              <a:gd name="T36" fmla="*/ 56 w 104"/>
              <a:gd name="T37" fmla="*/ 89 h 100"/>
              <a:gd name="T38" fmla="*/ 58 w 104"/>
              <a:gd name="T39" fmla="*/ 110 h 100"/>
              <a:gd name="T40" fmla="*/ 56 w 104"/>
              <a:gd name="T41" fmla="*/ 114 h 100"/>
              <a:gd name="T42" fmla="*/ 6 w 104"/>
              <a:gd name="T43" fmla="*/ 113 h 100"/>
              <a:gd name="T44" fmla="*/ 1 w 104"/>
              <a:gd name="T45" fmla="*/ 12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 name="Freeform 2551"/>
          <p:cNvSpPr>
            <a:spLocks noChangeAspect="1"/>
          </p:cNvSpPr>
          <p:nvPr/>
        </p:nvSpPr>
        <p:spPr bwMode="auto">
          <a:xfrm>
            <a:off x="4224339" y="3915461"/>
            <a:ext cx="285750" cy="247650"/>
          </a:xfrm>
          <a:custGeom>
            <a:avLst/>
            <a:gdLst>
              <a:gd name="T0" fmla="*/ 166 w 150"/>
              <a:gd name="T1" fmla="*/ 17 h 130"/>
              <a:gd name="T2" fmla="*/ 157 w 150"/>
              <a:gd name="T3" fmla="*/ 16 h 130"/>
              <a:gd name="T4" fmla="*/ 151 w 150"/>
              <a:gd name="T5" fmla="*/ 12 h 130"/>
              <a:gd name="T6" fmla="*/ 142 w 150"/>
              <a:gd name="T7" fmla="*/ 13 h 130"/>
              <a:gd name="T8" fmla="*/ 128 w 150"/>
              <a:gd name="T9" fmla="*/ 14 h 130"/>
              <a:gd name="T10" fmla="*/ 121 w 150"/>
              <a:gd name="T11" fmla="*/ 6 h 130"/>
              <a:gd name="T12" fmla="*/ 122 w 150"/>
              <a:gd name="T13" fmla="*/ 1 h 130"/>
              <a:gd name="T14" fmla="*/ 112 w 150"/>
              <a:gd name="T15" fmla="*/ 4 h 130"/>
              <a:gd name="T16" fmla="*/ 106 w 150"/>
              <a:gd name="T17" fmla="*/ 14 h 130"/>
              <a:gd name="T18" fmla="*/ 98 w 150"/>
              <a:gd name="T19" fmla="*/ 31 h 130"/>
              <a:gd name="T20" fmla="*/ 91 w 150"/>
              <a:gd name="T21" fmla="*/ 42 h 130"/>
              <a:gd name="T22" fmla="*/ 78 w 150"/>
              <a:gd name="T23" fmla="*/ 48 h 130"/>
              <a:gd name="T24" fmla="*/ 70 w 150"/>
              <a:gd name="T25" fmla="*/ 54 h 130"/>
              <a:gd name="T26" fmla="*/ 59 w 150"/>
              <a:gd name="T27" fmla="*/ 65 h 130"/>
              <a:gd name="T28" fmla="*/ 59 w 150"/>
              <a:gd name="T29" fmla="*/ 70 h 130"/>
              <a:gd name="T30" fmla="*/ 52 w 150"/>
              <a:gd name="T31" fmla="*/ 82 h 130"/>
              <a:gd name="T32" fmla="*/ 50 w 150"/>
              <a:gd name="T33" fmla="*/ 101 h 130"/>
              <a:gd name="T34" fmla="*/ 55 w 150"/>
              <a:gd name="T35" fmla="*/ 108 h 130"/>
              <a:gd name="T36" fmla="*/ 46 w 150"/>
              <a:gd name="T37" fmla="*/ 120 h 130"/>
              <a:gd name="T38" fmla="*/ 42 w 150"/>
              <a:gd name="T39" fmla="*/ 126 h 130"/>
              <a:gd name="T40" fmla="*/ 30 w 150"/>
              <a:gd name="T41" fmla="*/ 136 h 130"/>
              <a:gd name="T42" fmla="*/ 25 w 150"/>
              <a:gd name="T43" fmla="*/ 144 h 130"/>
              <a:gd name="T44" fmla="*/ 18 w 150"/>
              <a:gd name="T45" fmla="*/ 144 h 130"/>
              <a:gd name="T46" fmla="*/ 6 w 150"/>
              <a:gd name="T47" fmla="*/ 150 h 130"/>
              <a:gd name="T48" fmla="*/ 0 w 150"/>
              <a:gd name="T49" fmla="*/ 156 h 130"/>
              <a:gd name="T50" fmla="*/ 67 w 150"/>
              <a:gd name="T51" fmla="*/ 156 h 130"/>
              <a:gd name="T52" fmla="*/ 67 w 150"/>
              <a:gd name="T53" fmla="*/ 138 h 130"/>
              <a:gd name="T54" fmla="*/ 79 w 150"/>
              <a:gd name="T55" fmla="*/ 128 h 130"/>
              <a:gd name="T56" fmla="*/ 89 w 150"/>
              <a:gd name="T57" fmla="*/ 122 h 130"/>
              <a:gd name="T58" fmla="*/ 97 w 150"/>
              <a:gd name="T59" fmla="*/ 120 h 130"/>
              <a:gd name="T60" fmla="*/ 101 w 150"/>
              <a:gd name="T61" fmla="*/ 116 h 130"/>
              <a:gd name="T62" fmla="*/ 110 w 150"/>
              <a:gd name="T63" fmla="*/ 116 h 130"/>
              <a:gd name="T64" fmla="*/ 120 w 150"/>
              <a:gd name="T65" fmla="*/ 114 h 130"/>
              <a:gd name="T66" fmla="*/ 127 w 150"/>
              <a:gd name="T67" fmla="*/ 103 h 130"/>
              <a:gd name="T68" fmla="*/ 142 w 150"/>
              <a:gd name="T69" fmla="*/ 100 h 130"/>
              <a:gd name="T70" fmla="*/ 145 w 150"/>
              <a:gd name="T71" fmla="*/ 95 h 130"/>
              <a:gd name="T72" fmla="*/ 139 w 150"/>
              <a:gd name="T73" fmla="*/ 90 h 130"/>
              <a:gd name="T74" fmla="*/ 144 w 150"/>
              <a:gd name="T75" fmla="*/ 83 h 130"/>
              <a:gd name="T76" fmla="*/ 155 w 150"/>
              <a:gd name="T77" fmla="*/ 80 h 130"/>
              <a:gd name="T78" fmla="*/ 169 w 150"/>
              <a:gd name="T79" fmla="*/ 77 h 130"/>
              <a:gd name="T80" fmla="*/ 176 w 150"/>
              <a:gd name="T81" fmla="*/ 76 h 130"/>
              <a:gd name="T82" fmla="*/ 180 w 150"/>
              <a:gd name="T83" fmla="*/ 67 h 130"/>
              <a:gd name="T84" fmla="*/ 175 w 150"/>
              <a:gd name="T85" fmla="*/ 62 h 130"/>
              <a:gd name="T86" fmla="*/ 175 w 150"/>
              <a:gd name="T87" fmla="*/ 58 h 130"/>
              <a:gd name="T88" fmla="*/ 172 w 150"/>
              <a:gd name="T89" fmla="*/ 53 h 130"/>
              <a:gd name="T90" fmla="*/ 173 w 150"/>
              <a:gd name="T91" fmla="*/ 40 h 130"/>
              <a:gd name="T92" fmla="*/ 172 w 150"/>
              <a:gd name="T93" fmla="*/ 24 h 130"/>
              <a:gd name="T94" fmla="*/ 166 w 150"/>
              <a:gd name="T95" fmla="*/ 1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 name="Freeform 2552"/>
          <p:cNvSpPr>
            <a:spLocks noChangeAspect="1"/>
          </p:cNvSpPr>
          <p:nvPr/>
        </p:nvSpPr>
        <p:spPr bwMode="auto">
          <a:xfrm>
            <a:off x="4135439" y="4172636"/>
            <a:ext cx="287338" cy="357188"/>
          </a:xfrm>
          <a:custGeom>
            <a:avLst/>
            <a:gdLst>
              <a:gd name="T0" fmla="*/ 70 w 151"/>
              <a:gd name="T1" fmla="*/ 224 h 187"/>
              <a:gd name="T2" fmla="*/ 76 w 151"/>
              <a:gd name="T3" fmla="*/ 223 h 187"/>
              <a:gd name="T4" fmla="*/ 79 w 151"/>
              <a:gd name="T5" fmla="*/ 213 h 187"/>
              <a:gd name="T6" fmla="*/ 84 w 151"/>
              <a:gd name="T7" fmla="*/ 213 h 187"/>
              <a:gd name="T8" fmla="*/ 90 w 151"/>
              <a:gd name="T9" fmla="*/ 220 h 187"/>
              <a:gd name="T10" fmla="*/ 95 w 151"/>
              <a:gd name="T11" fmla="*/ 214 h 187"/>
              <a:gd name="T12" fmla="*/ 110 w 151"/>
              <a:gd name="T13" fmla="*/ 214 h 187"/>
              <a:gd name="T14" fmla="*/ 114 w 151"/>
              <a:gd name="T15" fmla="*/ 209 h 187"/>
              <a:gd name="T16" fmla="*/ 116 w 151"/>
              <a:gd name="T17" fmla="*/ 214 h 187"/>
              <a:gd name="T18" fmla="*/ 173 w 151"/>
              <a:gd name="T19" fmla="*/ 214 h 187"/>
              <a:gd name="T20" fmla="*/ 176 w 151"/>
              <a:gd name="T21" fmla="*/ 197 h 187"/>
              <a:gd name="T22" fmla="*/ 171 w 151"/>
              <a:gd name="T23" fmla="*/ 195 h 187"/>
              <a:gd name="T24" fmla="*/ 158 w 151"/>
              <a:gd name="T25" fmla="*/ 42 h 187"/>
              <a:gd name="T26" fmla="*/ 181 w 151"/>
              <a:gd name="T27" fmla="*/ 42 h 187"/>
              <a:gd name="T28" fmla="*/ 123 w 151"/>
              <a:gd name="T29" fmla="*/ 0 h 187"/>
              <a:gd name="T30" fmla="*/ 123 w 151"/>
              <a:gd name="T31" fmla="*/ 25 h 187"/>
              <a:gd name="T32" fmla="*/ 74 w 151"/>
              <a:gd name="T33" fmla="*/ 25 h 187"/>
              <a:gd name="T34" fmla="*/ 74 w 151"/>
              <a:gd name="T35" fmla="*/ 70 h 187"/>
              <a:gd name="T36" fmla="*/ 70 w 151"/>
              <a:gd name="T37" fmla="*/ 72 h 187"/>
              <a:gd name="T38" fmla="*/ 64 w 151"/>
              <a:gd name="T39" fmla="*/ 73 h 187"/>
              <a:gd name="T40" fmla="*/ 55 w 151"/>
              <a:gd name="T41" fmla="*/ 83 h 187"/>
              <a:gd name="T42" fmla="*/ 58 w 151"/>
              <a:gd name="T43" fmla="*/ 105 h 187"/>
              <a:gd name="T44" fmla="*/ 55 w 151"/>
              <a:gd name="T45" fmla="*/ 108 h 187"/>
              <a:gd name="T46" fmla="*/ 5 w 151"/>
              <a:gd name="T47" fmla="*/ 107 h 187"/>
              <a:gd name="T48" fmla="*/ 0 w 151"/>
              <a:gd name="T49" fmla="*/ 114 h 187"/>
              <a:gd name="T50" fmla="*/ 5 w 151"/>
              <a:gd name="T51" fmla="*/ 119 h 187"/>
              <a:gd name="T52" fmla="*/ 7 w 151"/>
              <a:gd name="T53" fmla="*/ 119 h 187"/>
              <a:gd name="T54" fmla="*/ 10 w 151"/>
              <a:gd name="T55" fmla="*/ 129 h 187"/>
              <a:gd name="T56" fmla="*/ 6 w 151"/>
              <a:gd name="T57" fmla="*/ 146 h 187"/>
              <a:gd name="T58" fmla="*/ 8 w 151"/>
              <a:gd name="T59" fmla="*/ 149 h 187"/>
              <a:gd name="T60" fmla="*/ 11 w 151"/>
              <a:gd name="T61" fmla="*/ 162 h 187"/>
              <a:gd name="T62" fmla="*/ 8 w 151"/>
              <a:gd name="T63" fmla="*/ 179 h 187"/>
              <a:gd name="T64" fmla="*/ 4 w 151"/>
              <a:gd name="T65" fmla="*/ 197 h 187"/>
              <a:gd name="T66" fmla="*/ 10 w 151"/>
              <a:gd name="T67" fmla="*/ 191 h 187"/>
              <a:gd name="T68" fmla="*/ 25 w 151"/>
              <a:gd name="T69" fmla="*/ 191 h 187"/>
              <a:gd name="T70" fmla="*/ 28 w 151"/>
              <a:gd name="T71" fmla="*/ 189 h 187"/>
              <a:gd name="T72" fmla="*/ 37 w 151"/>
              <a:gd name="T73" fmla="*/ 190 h 187"/>
              <a:gd name="T74" fmla="*/ 44 w 151"/>
              <a:gd name="T75" fmla="*/ 200 h 187"/>
              <a:gd name="T76" fmla="*/ 52 w 151"/>
              <a:gd name="T77" fmla="*/ 200 h 187"/>
              <a:gd name="T78" fmla="*/ 55 w 151"/>
              <a:gd name="T79" fmla="*/ 212 h 187"/>
              <a:gd name="T80" fmla="*/ 61 w 151"/>
              <a:gd name="T81" fmla="*/ 219 h 187"/>
              <a:gd name="T82" fmla="*/ 70 w 151"/>
              <a:gd name="T83" fmla="*/ 224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 name="Freeform 2553"/>
          <p:cNvSpPr>
            <a:spLocks noChangeAspect="1"/>
          </p:cNvSpPr>
          <p:nvPr/>
        </p:nvSpPr>
        <p:spPr bwMode="auto">
          <a:xfrm>
            <a:off x="4116388" y="4471086"/>
            <a:ext cx="147638" cy="120650"/>
          </a:xfrm>
          <a:custGeom>
            <a:avLst/>
            <a:gdLst>
              <a:gd name="T0" fmla="*/ 12 w 78"/>
              <a:gd name="T1" fmla="*/ 76 h 64"/>
              <a:gd name="T2" fmla="*/ 11 w 78"/>
              <a:gd name="T3" fmla="*/ 70 h 64"/>
              <a:gd name="T4" fmla="*/ 11 w 78"/>
              <a:gd name="T5" fmla="*/ 64 h 64"/>
              <a:gd name="T6" fmla="*/ 24 w 78"/>
              <a:gd name="T7" fmla="*/ 64 h 64"/>
              <a:gd name="T8" fmla="*/ 36 w 78"/>
              <a:gd name="T9" fmla="*/ 61 h 64"/>
              <a:gd name="T10" fmla="*/ 46 w 78"/>
              <a:gd name="T11" fmla="*/ 62 h 64"/>
              <a:gd name="T12" fmla="*/ 55 w 78"/>
              <a:gd name="T13" fmla="*/ 61 h 64"/>
              <a:gd name="T14" fmla="*/ 56 w 78"/>
              <a:gd name="T15" fmla="*/ 56 h 64"/>
              <a:gd name="T16" fmla="*/ 43 w 78"/>
              <a:gd name="T17" fmla="*/ 53 h 64"/>
              <a:gd name="T18" fmla="*/ 35 w 78"/>
              <a:gd name="T19" fmla="*/ 52 h 64"/>
              <a:gd name="T20" fmla="*/ 31 w 78"/>
              <a:gd name="T21" fmla="*/ 56 h 64"/>
              <a:gd name="T22" fmla="*/ 17 w 78"/>
              <a:gd name="T23" fmla="*/ 57 h 64"/>
              <a:gd name="T24" fmla="*/ 13 w 78"/>
              <a:gd name="T25" fmla="*/ 49 h 64"/>
              <a:gd name="T26" fmla="*/ 10 w 78"/>
              <a:gd name="T27" fmla="*/ 39 h 64"/>
              <a:gd name="T28" fmla="*/ 0 w 78"/>
              <a:gd name="T29" fmla="*/ 37 h 64"/>
              <a:gd name="T30" fmla="*/ 10 w 78"/>
              <a:gd name="T31" fmla="*/ 27 h 64"/>
              <a:gd name="T32" fmla="*/ 17 w 78"/>
              <a:gd name="T33" fmla="*/ 19 h 64"/>
              <a:gd name="T34" fmla="*/ 15 w 78"/>
              <a:gd name="T35" fmla="*/ 10 h 64"/>
              <a:gd name="T36" fmla="*/ 21 w 78"/>
              <a:gd name="T37" fmla="*/ 4 h 64"/>
              <a:gd name="T38" fmla="*/ 37 w 78"/>
              <a:gd name="T39" fmla="*/ 4 h 64"/>
              <a:gd name="T40" fmla="*/ 39 w 78"/>
              <a:gd name="T41" fmla="*/ 1 h 64"/>
              <a:gd name="T42" fmla="*/ 49 w 78"/>
              <a:gd name="T43" fmla="*/ 2 h 64"/>
              <a:gd name="T44" fmla="*/ 56 w 78"/>
              <a:gd name="T45" fmla="*/ 12 h 64"/>
              <a:gd name="T46" fmla="*/ 63 w 78"/>
              <a:gd name="T47" fmla="*/ 12 h 64"/>
              <a:gd name="T48" fmla="*/ 67 w 78"/>
              <a:gd name="T49" fmla="*/ 24 h 64"/>
              <a:gd name="T50" fmla="*/ 73 w 78"/>
              <a:gd name="T51" fmla="*/ 31 h 64"/>
              <a:gd name="T52" fmla="*/ 81 w 78"/>
              <a:gd name="T53" fmla="*/ 36 h 64"/>
              <a:gd name="T54" fmla="*/ 85 w 78"/>
              <a:gd name="T55" fmla="*/ 45 h 64"/>
              <a:gd name="T56" fmla="*/ 82 w 78"/>
              <a:gd name="T57" fmla="*/ 56 h 64"/>
              <a:gd name="T58" fmla="*/ 86 w 78"/>
              <a:gd name="T59" fmla="*/ 61 h 64"/>
              <a:gd name="T60" fmla="*/ 89 w 78"/>
              <a:gd name="T61" fmla="*/ 61 h 64"/>
              <a:gd name="T62" fmla="*/ 93 w 78"/>
              <a:gd name="T63" fmla="*/ 68 h 64"/>
              <a:gd name="T64" fmla="*/ 91 w 78"/>
              <a:gd name="T65" fmla="*/ 75 h 64"/>
              <a:gd name="T66" fmla="*/ 81 w 78"/>
              <a:gd name="T67" fmla="*/ 76 h 64"/>
              <a:gd name="T68" fmla="*/ 72 w 78"/>
              <a:gd name="T69" fmla="*/ 75 h 64"/>
              <a:gd name="T70" fmla="*/ 68 w 78"/>
              <a:gd name="T71" fmla="*/ 75 h 64"/>
              <a:gd name="T72" fmla="*/ 66 w 78"/>
              <a:gd name="T73" fmla="*/ 72 h 64"/>
              <a:gd name="T74" fmla="*/ 57 w 78"/>
              <a:gd name="T75" fmla="*/ 72 h 64"/>
              <a:gd name="T76" fmla="*/ 39 w 78"/>
              <a:gd name="T77" fmla="*/ 71 h 64"/>
              <a:gd name="T78" fmla="*/ 30 w 78"/>
              <a:gd name="T79" fmla="*/ 76 h 64"/>
              <a:gd name="T80" fmla="*/ 19 w 78"/>
              <a:gd name="T81" fmla="*/ 75 h 64"/>
              <a:gd name="T82" fmla="*/ 12 w 78"/>
              <a:gd name="T83" fmla="*/ 7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 name="Freeform 2554"/>
          <p:cNvSpPr>
            <a:spLocks noChangeAspect="1"/>
          </p:cNvSpPr>
          <p:nvPr/>
        </p:nvSpPr>
        <p:spPr bwMode="auto">
          <a:xfrm>
            <a:off x="4135438" y="4582211"/>
            <a:ext cx="79375" cy="52388"/>
          </a:xfrm>
          <a:custGeom>
            <a:avLst/>
            <a:gdLst>
              <a:gd name="T0" fmla="*/ 26 w 42"/>
              <a:gd name="T1" fmla="*/ 33 h 27"/>
              <a:gd name="T2" fmla="*/ 31 w 42"/>
              <a:gd name="T3" fmla="*/ 22 h 27"/>
              <a:gd name="T4" fmla="*/ 39 w 42"/>
              <a:gd name="T5" fmla="*/ 18 h 27"/>
              <a:gd name="T6" fmla="*/ 48 w 42"/>
              <a:gd name="T7" fmla="*/ 17 h 27"/>
              <a:gd name="T8" fmla="*/ 45 w 42"/>
              <a:gd name="T9" fmla="*/ 10 h 27"/>
              <a:gd name="T10" fmla="*/ 46 w 42"/>
              <a:gd name="T11" fmla="*/ 6 h 27"/>
              <a:gd name="T12" fmla="*/ 45 w 42"/>
              <a:gd name="T13" fmla="*/ 2 h 27"/>
              <a:gd name="T14" fmla="*/ 27 w 42"/>
              <a:gd name="T15" fmla="*/ 1 h 27"/>
              <a:gd name="T16" fmla="*/ 18 w 42"/>
              <a:gd name="T17" fmla="*/ 6 h 27"/>
              <a:gd name="T18" fmla="*/ 7 w 42"/>
              <a:gd name="T19" fmla="*/ 5 h 27"/>
              <a:gd name="T20" fmla="*/ 0 w 42"/>
              <a:gd name="T21" fmla="*/ 6 h 27"/>
              <a:gd name="T22" fmla="*/ 6 w 42"/>
              <a:gd name="T23" fmla="*/ 15 h 27"/>
              <a:gd name="T24" fmla="*/ 26 w 42"/>
              <a:gd name="T25" fmla="*/ 15 h 27"/>
              <a:gd name="T26" fmla="*/ 17 w 42"/>
              <a:gd name="T27" fmla="*/ 18 h 27"/>
              <a:gd name="T28" fmla="*/ 21 w 42"/>
              <a:gd name="T29" fmla="*/ 24 h 27"/>
              <a:gd name="T30" fmla="*/ 26 w 42"/>
              <a:gd name="T31" fmla="*/ 3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 name="Freeform 2555"/>
          <p:cNvSpPr>
            <a:spLocks noChangeAspect="1"/>
          </p:cNvSpPr>
          <p:nvPr/>
        </p:nvSpPr>
        <p:spPr bwMode="auto">
          <a:xfrm>
            <a:off x="4133851" y="4553637"/>
            <a:ext cx="73025" cy="22225"/>
          </a:xfrm>
          <a:custGeom>
            <a:avLst/>
            <a:gdLst>
              <a:gd name="T0" fmla="*/ 0 w 39"/>
              <a:gd name="T1" fmla="*/ 13 h 11"/>
              <a:gd name="T2" fmla="*/ 17 w 39"/>
              <a:gd name="T3" fmla="*/ 9 h 11"/>
              <a:gd name="T4" fmla="*/ 6 w 39"/>
              <a:gd name="T5" fmla="*/ 5 h 11"/>
              <a:gd name="T6" fmla="*/ 20 w 39"/>
              <a:gd name="T7" fmla="*/ 4 h 11"/>
              <a:gd name="T8" fmla="*/ 24 w 39"/>
              <a:gd name="T9" fmla="*/ 0 h 11"/>
              <a:gd name="T10" fmla="*/ 32 w 39"/>
              <a:gd name="T11" fmla="*/ 1 h 11"/>
              <a:gd name="T12" fmla="*/ 45 w 39"/>
              <a:gd name="T13" fmla="*/ 4 h 11"/>
              <a:gd name="T14" fmla="*/ 44 w 39"/>
              <a:gd name="T15" fmla="*/ 9 h 11"/>
              <a:gd name="T16" fmla="*/ 35 w 39"/>
              <a:gd name="T17" fmla="*/ 10 h 11"/>
              <a:gd name="T18" fmla="*/ 25 w 39"/>
              <a:gd name="T19" fmla="*/ 9 h 11"/>
              <a:gd name="T20" fmla="*/ 13 w 39"/>
              <a:gd name="T21" fmla="*/ 13 h 11"/>
              <a:gd name="T22" fmla="*/ 0 w 39"/>
              <a:gd name="T23" fmla="*/ 1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 name="Freeform 2556"/>
          <p:cNvSpPr>
            <a:spLocks noChangeAspect="1"/>
          </p:cNvSpPr>
          <p:nvPr/>
        </p:nvSpPr>
        <p:spPr bwMode="auto">
          <a:xfrm>
            <a:off x="4176714" y="4585386"/>
            <a:ext cx="182563" cy="153988"/>
          </a:xfrm>
          <a:custGeom>
            <a:avLst/>
            <a:gdLst>
              <a:gd name="T0" fmla="*/ 102 w 96"/>
              <a:gd name="T1" fmla="*/ 38 h 81"/>
              <a:gd name="T2" fmla="*/ 96 w 96"/>
              <a:gd name="T3" fmla="*/ 32 h 81"/>
              <a:gd name="T4" fmla="*/ 96 w 96"/>
              <a:gd name="T5" fmla="*/ 18 h 81"/>
              <a:gd name="T6" fmla="*/ 85 w 96"/>
              <a:gd name="T7" fmla="*/ 6 h 81"/>
              <a:gd name="T8" fmla="*/ 80 w 96"/>
              <a:gd name="T9" fmla="*/ 11 h 81"/>
              <a:gd name="T10" fmla="*/ 67 w 96"/>
              <a:gd name="T11" fmla="*/ 14 h 81"/>
              <a:gd name="T12" fmla="*/ 59 w 96"/>
              <a:gd name="T13" fmla="*/ 11 h 81"/>
              <a:gd name="T14" fmla="*/ 53 w 96"/>
              <a:gd name="T15" fmla="*/ 4 h 81"/>
              <a:gd name="T16" fmla="*/ 34 w 96"/>
              <a:gd name="T17" fmla="*/ 4 h 81"/>
              <a:gd name="T18" fmla="*/ 28 w 96"/>
              <a:gd name="T19" fmla="*/ 1 h 81"/>
              <a:gd name="T20" fmla="*/ 20 w 96"/>
              <a:gd name="T21" fmla="*/ 5 h 81"/>
              <a:gd name="T22" fmla="*/ 22 w 96"/>
              <a:gd name="T23" fmla="*/ 16 h 81"/>
              <a:gd name="T24" fmla="*/ 5 w 96"/>
              <a:gd name="T25" fmla="*/ 20 h 81"/>
              <a:gd name="T26" fmla="*/ 7 w 96"/>
              <a:gd name="T27" fmla="*/ 31 h 81"/>
              <a:gd name="T28" fmla="*/ 14 w 96"/>
              <a:gd name="T29" fmla="*/ 44 h 81"/>
              <a:gd name="T30" fmla="*/ 25 w 96"/>
              <a:gd name="T31" fmla="*/ 56 h 81"/>
              <a:gd name="T32" fmla="*/ 34 w 96"/>
              <a:gd name="T33" fmla="*/ 57 h 81"/>
              <a:gd name="T34" fmla="*/ 47 w 96"/>
              <a:gd name="T35" fmla="*/ 50 h 81"/>
              <a:gd name="T36" fmla="*/ 56 w 96"/>
              <a:gd name="T37" fmla="*/ 48 h 81"/>
              <a:gd name="T38" fmla="*/ 62 w 96"/>
              <a:gd name="T39" fmla="*/ 55 h 81"/>
              <a:gd name="T40" fmla="*/ 66 w 96"/>
              <a:gd name="T41" fmla="*/ 63 h 81"/>
              <a:gd name="T42" fmla="*/ 66 w 96"/>
              <a:gd name="T43" fmla="*/ 75 h 81"/>
              <a:gd name="T44" fmla="*/ 74 w 96"/>
              <a:gd name="T45" fmla="*/ 74 h 81"/>
              <a:gd name="T46" fmla="*/ 80 w 96"/>
              <a:gd name="T47" fmla="*/ 73 h 81"/>
              <a:gd name="T48" fmla="*/ 85 w 96"/>
              <a:gd name="T49" fmla="*/ 80 h 81"/>
              <a:gd name="T50" fmla="*/ 85 w 96"/>
              <a:gd name="T51" fmla="*/ 89 h 81"/>
              <a:gd name="T52" fmla="*/ 89 w 96"/>
              <a:gd name="T53" fmla="*/ 97 h 81"/>
              <a:gd name="T54" fmla="*/ 97 w 96"/>
              <a:gd name="T55" fmla="*/ 89 h 81"/>
              <a:gd name="T56" fmla="*/ 105 w 96"/>
              <a:gd name="T57" fmla="*/ 90 h 81"/>
              <a:gd name="T58" fmla="*/ 109 w 96"/>
              <a:gd name="T59" fmla="*/ 80 h 81"/>
              <a:gd name="T60" fmla="*/ 114 w 96"/>
              <a:gd name="T61" fmla="*/ 74 h 81"/>
              <a:gd name="T62" fmla="*/ 111 w 96"/>
              <a:gd name="T63" fmla="*/ 66 h 81"/>
              <a:gd name="T64" fmla="*/ 105 w 96"/>
              <a:gd name="T65" fmla="*/ 5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 name="Freeform 2557"/>
          <p:cNvSpPr>
            <a:spLocks noChangeAspect="1"/>
          </p:cNvSpPr>
          <p:nvPr/>
        </p:nvSpPr>
        <p:spPr bwMode="auto">
          <a:xfrm>
            <a:off x="4221163" y="4658411"/>
            <a:ext cx="68263" cy="88900"/>
          </a:xfrm>
          <a:custGeom>
            <a:avLst/>
            <a:gdLst>
              <a:gd name="T0" fmla="*/ 41 w 36"/>
              <a:gd name="T1" fmla="*/ 32 h 46"/>
              <a:gd name="T2" fmla="*/ 42 w 36"/>
              <a:gd name="T3" fmla="*/ 41 h 46"/>
              <a:gd name="T4" fmla="*/ 33 w 36"/>
              <a:gd name="T5" fmla="*/ 46 h 46"/>
              <a:gd name="T6" fmla="*/ 31 w 36"/>
              <a:gd name="T7" fmla="*/ 51 h 46"/>
              <a:gd name="T8" fmla="*/ 27 w 36"/>
              <a:gd name="T9" fmla="*/ 56 h 46"/>
              <a:gd name="T10" fmla="*/ 13 w 36"/>
              <a:gd name="T11" fmla="*/ 49 h 46"/>
              <a:gd name="T12" fmla="*/ 13 w 36"/>
              <a:gd name="T13" fmla="*/ 44 h 46"/>
              <a:gd name="T14" fmla="*/ 5 w 36"/>
              <a:gd name="T15" fmla="*/ 39 h 46"/>
              <a:gd name="T16" fmla="*/ 5 w 36"/>
              <a:gd name="T17" fmla="*/ 32 h 46"/>
              <a:gd name="T18" fmla="*/ 0 w 36"/>
              <a:gd name="T19" fmla="*/ 28 h 46"/>
              <a:gd name="T20" fmla="*/ 1 w 36"/>
              <a:gd name="T21" fmla="*/ 21 h 46"/>
              <a:gd name="T22" fmla="*/ 2 w 36"/>
              <a:gd name="T23" fmla="*/ 16 h 46"/>
              <a:gd name="T24" fmla="*/ 6 w 36"/>
              <a:gd name="T25" fmla="*/ 11 h 46"/>
              <a:gd name="T26" fmla="*/ 13 w 36"/>
              <a:gd name="T27" fmla="*/ 4 h 46"/>
              <a:gd name="T28" fmla="*/ 19 w 36"/>
              <a:gd name="T29" fmla="*/ 4 h 46"/>
              <a:gd name="T30" fmla="*/ 22 w 36"/>
              <a:gd name="T31" fmla="*/ 1 h 46"/>
              <a:gd name="T32" fmla="*/ 29 w 36"/>
              <a:gd name="T33" fmla="*/ 1 h 46"/>
              <a:gd name="T34" fmla="*/ 33 w 36"/>
              <a:gd name="T35" fmla="*/ 4 h 46"/>
              <a:gd name="T36" fmla="*/ 35 w 36"/>
              <a:gd name="T37" fmla="*/ 9 h 46"/>
              <a:gd name="T38" fmla="*/ 39 w 36"/>
              <a:gd name="T39" fmla="*/ 12 h 46"/>
              <a:gd name="T40" fmla="*/ 38 w 36"/>
              <a:gd name="T41" fmla="*/ 17 h 46"/>
              <a:gd name="T42" fmla="*/ 42 w 36"/>
              <a:gd name="T43" fmla="*/ 24 h 46"/>
              <a:gd name="T44" fmla="*/ 38 w 36"/>
              <a:gd name="T45" fmla="*/ 29 h 46"/>
              <a:gd name="T46" fmla="*/ 41 w 36"/>
              <a:gd name="T47" fmla="*/ 32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 name="Freeform 2558"/>
          <p:cNvSpPr>
            <a:spLocks noChangeAspect="1"/>
          </p:cNvSpPr>
          <p:nvPr/>
        </p:nvSpPr>
        <p:spPr bwMode="auto">
          <a:xfrm>
            <a:off x="4264026" y="4701275"/>
            <a:ext cx="100013" cy="117475"/>
          </a:xfrm>
          <a:custGeom>
            <a:avLst/>
            <a:gdLst>
              <a:gd name="T0" fmla="*/ 59 w 52"/>
              <a:gd name="T1" fmla="*/ 74 h 62"/>
              <a:gd name="T2" fmla="*/ 52 w 52"/>
              <a:gd name="T3" fmla="*/ 69 h 62"/>
              <a:gd name="T4" fmla="*/ 42 w 52"/>
              <a:gd name="T5" fmla="*/ 64 h 62"/>
              <a:gd name="T6" fmla="*/ 30 w 52"/>
              <a:gd name="T7" fmla="*/ 56 h 62"/>
              <a:gd name="T8" fmla="*/ 19 w 52"/>
              <a:gd name="T9" fmla="*/ 45 h 62"/>
              <a:gd name="T10" fmla="*/ 10 w 52"/>
              <a:gd name="T11" fmla="*/ 38 h 62"/>
              <a:gd name="T12" fmla="*/ 1 w 52"/>
              <a:gd name="T13" fmla="*/ 33 h 62"/>
              <a:gd name="T14" fmla="*/ 0 w 52"/>
              <a:gd name="T15" fmla="*/ 29 h 62"/>
              <a:gd name="T16" fmla="*/ 4 w 52"/>
              <a:gd name="T17" fmla="*/ 24 h 62"/>
              <a:gd name="T18" fmla="*/ 6 w 52"/>
              <a:gd name="T19" fmla="*/ 19 h 62"/>
              <a:gd name="T20" fmla="*/ 15 w 52"/>
              <a:gd name="T21" fmla="*/ 14 h 62"/>
              <a:gd name="T22" fmla="*/ 13 w 52"/>
              <a:gd name="T23" fmla="*/ 5 h 62"/>
              <a:gd name="T24" fmla="*/ 19 w 52"/>
              <a:gd name="T25" fmla="*/ 1 h 62"/>
              <a:gd name="T26" fmla="*/ 24 w 52"/>
              <a:gd name="T27" fmla="*/ 2 h 62"/>
              <a:gd name="T28" fmla="*/ 25 w 52"/>
              <a:gd name="T29" fmla="*/ 0 h 62"/>
              <a:gd name="T30" fmla="*/ 30 w 52"/>
              <a:gd name="T31" fmla="*/ 1 h 62"/>
              <a:gd name="T32" fmla="*/ 30 w 52"/>
              <a:gd name="T33" fmla="*/ 7 h 62"/>
              <a:gd name="T34" fmla="*/ 35 w 52"/>
              <a:gd name="T35" fmla="*/ 13 h 62"/>
              <a:gd name="T36" fmla="*/ 30 w 52"/>
              <a:gd name="T37" fmla="*/ 16 h 62"/>
              <a:gd name="T38" fmla="*/ 29 w 52"/>
              <a:gd name="T39" fmla="*/ 23 h 62"/>
              <a:gd name="T40" fmla="*/ 34 w 52"/>
              <a:gd name="T41" fmla="*/ 24 h 62"/>
              <a:gd name="T42" fmla="*/ 39 w 52"/>
              <a:gd name="T43" fmla="*/ 21 h 62"/>
              <a:gd name="T44" fmla="*/ 42 w 52"/>
              <a:gd name="T45" fmla="*/ 16 h 62"/>
              <a:gd name="T46" fmla="*/ 48 w 52"/>
              <a:gd name="T47" fmla="*/ 21 h 62"/>
              <a:gd name="T48" fmla="*/ 50 w 52"/>
              <a:gd name="T49" fmla="*/ 27 h 62"/>
              <a:gd name="T50" fmla="*/ 45 w 52"/>
              <a:gd name="T51" fmla="*/ 33 h 62"/>
              <a:gd name="T52" fmla="*/ 50 w 52"/>
              <a:gd name="T53" fmla="*/ 39 h 62"/>
              <a:gd name="T54" fmla="*/ 56 w 52"/>
              <a:gd name="T55" fmla="*/ 41 h 62"/>
              <a:gd name="T56" fmla="*/ 56 w 52"/>
              <a:gd name="T57" fmla="*/ 45 h 62"/>
              <a:gd name="T58" fmla="*/ 62 w 52"/>
              <a:gd name="T59" fmla="*/ 47 h 62"/>
              <a:gd name="T60" fmla="*/ 62 w 52"/>
              <a:gd name="T61" fmla="*/ 55 h 62"/>
              <a:gd name="T62" fmla="*/ 58 w 52"/>
              <a:gd name="T63" fmla="*/ 61 h 62"/>
              <a:gd name="T64" fmla="*/ 59 w 52"/>
              <a:gd name="T65" fmla="*/ 74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 name="Freeform 2559"/>
          <p:cNvSpPr>
            <a:spLocks noChangeAspect="1"/>
          </p:cNvSpPr>
          <p:nvPr/>
        </p:nvSpPr>
        <p:spPr bwMode="auto">
          <a:xfrm>
            <a:off x="4335464" y="4644125"/>
            <a:ext cx="144463" cy="174625"/>
          </a:xfrm>
          <a:custGeom>
            <a:avLst/>
            <a:gdLst>
              <a:gd name="T0" fmla="*/ 86 w 76"/>
              <a:gd name="T1" fmla="*/ 97 h 92"/>
              <a:gd name="T2" fmla="*/ 72 w 76"/>
              <a:gd name="T3" fmla="*/ 94 h 92"/>
              <a:gd name="T4" fmla="*/ 68 w 76"/>
              <a:gd name="T5" fmla="*/ 97 h 92"/>
              <a:gd name="T6" fmla="*/ 63 w 76"/>
              <a:gd name="T7" fmla="*/ 94 h 92"/>
              <a:gd name="T8" fmla="*/ 46 w 76"/>
              <a:gd name="T9" fmla="*/ 96 h 92"/>
              <a:gd name="T10" fmla="*/ 28 w 76"/>
              <a:gd name="T11" fmla="*/ 102 h 92"/>
              <a:gd name="T12" fmla="*/ 14 w 76"/>
              <a:gd name="T13" fmla="*/ 110 h 92"/>
              <a:gd name="T14" fmla="*/ 13 w 76"/>
              <a:gd name="T15" fmla="*/ 97 h 92"/>
              <a:gd name="T16" fmla="*/ 17 w 76"/>
              <a:gd name="T17" fmla="*/ 91 h 92"/>
              <a:gd name="T18" fmla="*/ 17 w 76"/>
              <a:gd name="T19" fmla="*/ 83 h 92"/>
              <a:gd name="T20" fmla="*/ 11 w 76"/>
              <a:gd name="T21" fmla="*/ 81 h 92"/>
              <a:gd name="T22" fmla="*/ 11 w 76"/>
              <a:gd name="T23" fmla="*/ 77 h 92"/>
              <a:gd name="T24" fmla="*/ 5 w 76"/>
              <a:gd name="T25" fmla="*/ 75 h 92"/>
              <a:gd name="T26" fmla="*/ 0 w 76"/>
              <a:gd name="T27" fmla="*/ 69 h 92"/>
              <a:gd name="T28" fmla="*/ 5 w 76"/>
              <a:gd name="T29" fmla="*/ 63 h 92"/>
              <a:gd name="T30" fmla="*/ 4 w 76"/>
              <a:gd name="T31" fmla="*/ 57 h 92"/>
              <a:gd name="T32" fmla="*/ 6 w 76"/>
              <a:gd name="T33" fmla="*/ 53 h 92"/>
              <a:gd name="T34" fmla="*/ 5 w 76"/>
              <a:gd name="T35" fmla="*/ 49 h 92"/>
              <a:gd name="T36" fmla="*/ 10 w 76"/>
              <a:gd name="T37" fmla="*/ 43 h 92"/>
              <a:gd name="T38" fmla="*/ 4 w 76"/>
              <a:gd name="T39" fmla="*/ 41 h 92"/>
              <a:gd name="T40" fmla="*/ 14 w 76"/>
              <a:gd name="T41" fmla="*/ 37 h 92"/>
              <a:gd name="T42" fmla="*/ 8 w 76"/>
              <a:gd name="T43" fmla="*/ 32 h 92"/>
              <a:gd name="T44" fmla="*/ 12 w 76"/>
              <a:gd name="T45" fmla="*/ 29 h 92"/>
              <a:gd name="T46" fmla="*/ 11 w 76"/>
              <a:gd name="T47" fmla="*/ 23 h 92"/>
              <a:gd name="T48" fmla="*/ 6 w 76"/>
              <a:gd name="T49" fmla="*/ 14 h 92"/>
              <a:gd name="T50" fmla="*/ 11 w 76"/>
              <a:gd name="T51" fmla="*/ 8 h 92"/>
              <a:gd name="T52" fmla="*/ 13 w 76"/>
              <a:gd name="T53" fmla="*/ 4 h 92"/>
              <a:gd name="T54" fmla="*/ 19 w 76"/>
              <a:gd name="T55" fmla="*/ 5 h 92"/>
              <a:gd name="T56" fmla="*/ 25 w 76"/>
              <a:gd name="T57" fmla="*/ 6 h 92"/>
              <a:gd name="T58" fmla="*/ 26 w 76"/>
              <a:gd name="T59" fmla="*/ 0 h 92"/>
              <a:gd name="T60" fmla="*/ 30 w 76"/>
              <a:gd name="T61" fmla="*/ 2 h 92"/>
              <a:gd name="T62" fmla="*/ 35 w 76"/>
              <a:gd name="T63" fmla="*/ 0 h 92"/>
              <a:gd name="T64" fmla="*/ 35 w 76"/>
              <a:gd name="T65" fmla="*/ 7 h 92"/>
              <a:gd name="T66" fmla="*/ 40 w 76"/>
              <a:gd name="T67" fmla="*/ 6 h 92"/>
              <a:gd name="T68" fmla="*/ 49 w 76"/>
              <a:gd name="T69" fmla="*/ 4 h 92"/>
              <a:gd name="T70" fmla="*/ 49 w 76"/>
              <a:gd name="T71" fmla="*/ 8 h 92"/>
              <a:gd name="T72" fmla="*/ 53 w 76"/>
              <a:gd name="T73" fmla="*/ 10 h 92"/>
              <a:gd name="T74" fmla="*/ 53 w 76"/>
              <a:gd name="T75" fmla="*/ 14 h 92"/>
              <a:gd name="T76" fmla="*/ 56 w 76"/>
              <a:gd name="T77" fmla="*/ 16 h 92"/>
              <a:gd name="T78" fmla="*/ 60 w 76"/>
              <a:gd name="T79" fmla="*/ 17 h 92"/>
              <a:gd name="T80" fmla="*/ 67 w 76"/>
              <a:gd name="T81" fmla="*/ 14 h 92"/>
              <a:gd name="T82" fmla="*/ 77 w 76"/>
              <a:gd name="T83" fmla="*/ 13 h 92"/>
              <a:gd name="T84" fmla="*/ 83 w 76"/>
              <a:gd name="T85" fmla="*/ 14 h 92"/>
              <a:gd name="T86" fmla="*/ 86 w 76"/>
              <a:gd name="T87" fmla="*/ 18 h 92"/>
              <a:gd name="T88" fmla="*/ 87 w 76"/>
              <a:gd name="T89" fmla="*/ 25 h 92"/>
              <a:gd name="T90" fmla="*/ 89 w 76"/>
              <a:gd name="T91" fmla="*/ 30 h 92"/>
              <a:gd name="T92" fmla="*/ 90 w 76"/>
              <a:gd name="T93" fmla="*/ 36 h 92"/>
              <a:gd name="T94" fmla="*/ 90 w 76"/>
              <a:gd name="T95" fmla="*/ 42 h 92"/>
              <a:gd name="T96" fmla="*/ 87 w 76"/>
              <a:gd name="T97" fmla="*/ 48 h 92"/>
              <a:gd name="T98" fmla="*/ 86 w 76"/>
              <a:gd name="T99" fmla="*/ 59 h 92"/>
              <a:gd name="T100" fmla="*/ 81 w 76"/>
              <a:gd name="T101" fmla="*/ 66 h 92"/>
              <a:gd name="T102" fmla="*/ 84 w 76"/>
              <a:gd name="T103" fmla="*/ 75 h 92"/>
              <a:gd name="T104" fmla="*/ 83 w 76"/>
              <a:gd name="T105" fmla="*/ 84 h 92"/>
              <a:gd name="T106" fmla="*/ 87 w 76"/>
              <a:gd name="T107" fmla="*/ 87 h 92"/>
              <a:gd name="T108" fmla="*/ 87 w 76"/>
              <a:gd name="T109" fmla="*/ 94 h 92"/>
              <a:gd name="T110" fmla="*/ 86 w 76"/>
              <a:gd name="T111" fmla="*/ 9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 name="Freeform 2560"/>
          <p:cNvSpPr>
            <a:spLocks noChangeAspect="1"/>
          </p:cNvSpPr>
          <p:nvPr/>
        </p:nvSpPr>
        <p:spPr bwMode="auto">
          <a:xfrm>
            <a:off x="4244976" y="4228200"/>
            <a:ext cx="396875" cy="428625"/>
          </a:xfrm>
          <a:custGeom>
            <a:avLst/>
            <a:gdLst>
              <a:gd name="T0" fmla="*/ 96 w 208"/>
              <a:gd name="T1" fmla="*/ 268 h 225"/>
              <a:gd name="T2" fmla="*/ 91 w 208"/>
              <a:gd name="T3" fmla="*/ 262 h 225"/>
              <a:gd name="T4" fmla="*/ 83 w 208"/>
              <a:gd name="T5" fmla="*/ 262 h 225"/>
              <a:gd name="T6" fmla="*/ 76 w 208"/>
              <a:gd name="T7" fmla="*/ 266 h 225"/>
              <a:gd name="T8" fmla="*/ 67 w 208"/>
              <a:gd name="T9" fmla="*/ 270 h 225"/>
              <a:gd name="T10" fmla="*/ 59 w 208"/>
              <a:gd name="T11" fmla="*/ 256 h 225"/>
              <a:gd name="T12" fmla="*/ 58 w 208"/>
              <a:gd name="T13" fmla="*/ 247 h 225"/>
              <a:gd name="T14" fmla="*/ 52 w 208"/>
              <a:gd name="T15" fmla="*/ 233 h 225"/>
              <a:gd name="T16" fmla="*/ 42 w 208"/>
              <a:gd name="T17" fmla="*/ 234 h 225"/>
              <a:gd name="T18" fmla="*/ 32 w 208"/>
              <a:gd name="T19" fmla="*/ 234 h 225"/>
              <a:gd name="T20" fmla="*/ 19 w 208"/>
              <a:gd name="T21" fmla="*/ 232 h 225"/>
              <a:gd name="T22" fmla="*/ 11 w 208"/>
              <a:gd name="T23" fmla="*/ 235 h 225"/>
              <a:gd name="T24" fmla="*/ 12 w 208"/>
              <a:gd name="T25" fmla="*/ 221 h 225"/>
              <a:gd name="T26" fmla="*/ 5 w 208"/>
              <a:gd name="T27" fmla="*/ 214 h 225"/>
              <a:gd name="T28" fmla="*/ 4 w 208"/>
              <a:gd name="T29" fmla="*/ 198 h 225"/>
              <a:gd name="T30" fmla="*/ 6 w 208"/>
              <a:gd name="T31" fmla="*/ 187 h 225"/>
              <a:gd name="T32" fmla="*/ 14 w 208"/>
              <a:gd name="T33" fmla="*/ 178 h 225"/>
              <a:gd name="T34" fmla="*/ 25 w 208"/>
              <a:gd name="T35" fmla="*/ 179 h 225"/>
              <a:gd name="T36" fmla="*/ 44 w 208"/>
              <a:gd name="T37" fmla="*/ 174 h 225"/>
              <a:gd name="T38" fmla="*/ 103 w 208"/>
              <a:gd name="T39" fmla="*/ 179 h 225"/>
              <a:gd name="T40" fmla="*/ 102 w 208"/>
              <a:gd name="T41" fmla="*/ 160 h 225"/>
              <a:gd name="T42" fmla="*/ 112 w 208"/>
              <a:gd name="T43" fmla="*/ 7 h 225"/>
              <a:gd name="T44" fmla="*/ 203 w 208"/>
              <a:gd name="T45" fmla="*/ 86 h 225"/>
              <a:gd name="T46" fmla="*/ 215 w 208"/>
              <a:gd name="T47" fmla="*/ 95 h 225"/>
              <a:gd name="T48" fmla="*/ 233 w 208"/>
              <a:gd name="T49" fmla="*/ 102 h 225"/>
              <a:gd name="T50" fmla="*/ 236 w 208"/>
              <a:gd name="T51" fmla="*/ 116 h 225"/>
              <a:gd name="T52" fmla="*/ 250 w 208"/>
              <a:gd name="T53" fmla="*/ 167 h 225"/>
              <a:gd name="T54" fmla="*/ 243 w 208"/>
              <a:gd name="T55" fmla="*/ 173 h 225"/>
              <a:gd name="T56" fmla="*/ 236 w 208"/>
              <a:gd name="T57" fmla="*/ 179 h 225"/>
              <a:gd name="T58" fmla="*/ 198 w 208"/>
              <a:gd name="T59" fmla="*/ 187 h 225"/>
              <a:gd name="T60" fmla="*/ 177 w 208"/>
              <a:gd name="T61" fmla="*/ 184 h 225"/>
              <a:gd name="T62" fmla="*/ 155 w 208"/>
              <a:gd name="T63" fmla="*/ 200 h 225"/>
              <a:gd name="T64" fmla="*/ 144 w 208"/>
              <a:gd name="T65" fmla="*/ 204 h 225"/>
              <a:gd name="T66" fmla="*/ 138 w 208"/>
              <a:gd name="T67" fmla="*/ 209 h 225"/>
              <a:gd name="T68" fmla="*/ 133 w 208"/>
              <a:gd name="T69" fmla="*/ 217 h 225"/>
              <a:gd name="T70" fmla="*/ 121 w 208"/>
              <a:gd name="T71" fmla="*/ 216 h 225"/>
              <a:gd name="T72" fmla="*/ 119 w 208"/>
              <a:gd name="T73" fmla="*/ 227 h 225"/>
              <a:gd name="T74" fmla="*/ 118 w 208"/>
              <a:gd name="T75" fmla="*/ 232 h 225"/>
              <a:gd name="T76" fmla="*/ 103 w 208"/>
              <a:gd name="T77" fmla="*/ 239 h 225"/>
              <a:gd name="T78" fmla="*/ 105 w 208"/>
              <a:gd name="T79" fmla="*/ 254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 name="Freeform 2561"/>
          <p:cNvSpPr>
            <a:spLocks noChangeAspect="1"/>
          </p:cNvSpPr>
          <p:nvPr/>
        </p:nvSpPr>
        <p:spPr bwMode="auto">
          <a:xfrm>
            <a:off x="4406900" y="4518711"/>
            <a:ext cx="188913" cy="153988"/>
          </a:xfrm>
          <a:custGeom>
            <a:avLst/>
            <a:gdLst>
              <a:gd name="T0" fmla="*/ 41 w 99"/>
              <a:gd name="T1" fmla="*/ 97 h 81"/>
              <a:gd name="T2" fmla="*/ 37 w 99"/>
              <a:gd name="T3" fmla="*/ 93 h 81"/>
              <a:gd name="T4" fmla="*/ 31 w 99"/>
              <a:gd name="T5" fmla="*/ 92 h 81"/>
              <a:gd name="T6" fmla="*/ 22 w 99"/>
              <a:gd name="T7" fmla="*/ 93 h 81"/>
              <a:gd name="T8" fmla="*/ 14 w 99"/>
              <a:gd name="T9" fmla="*/ 96 h 81"/>
              <a:gd name="T10" fmla="*/ 11 w 99"/>
              <a:gd name="T11" fmla="*/ 95 h 81"/>
              <a:gd name="T12" fmla="*/ 7 w 99"/>
              <a:gd name="T13" fmla="*/ 93 h 81"/>
              <a:gd name="T14" fmla="*/ 7 w 99"/>
              <a:gd name="T15" fmla="*/ 89 h 81"/>
              <a:gd name="T16" fmla="*/ 4 w 99"/>
              <a:gd name="T17" fmla="*/ 87 h 81"/>
              <a:gd name="T18" fmla="*/ 4 w 99"/>
              <a:gd name="T19" fmla="*/ 83 h 81"/>
              <a:gd name="T20" fmla="*/ 2 w 99"/>
              <a:gd name="T21" fmla="*/ 72 h 81"/>
              <a:gd name="T22" fmla="*/ 5 w 99"/>
              <a:gd name="T23" fmla="*/ 63 h 81"/>
              <a:gd name="T24" fmla="*/ 1 w 99"/>
              <a:gd name="T25" fmla="*/ 56 h 81"/>
              <a:gd name="T26" fmla="*/ 10 w 99"/>
              <a:gd name="T27" fmla="*/ 56 h 81"/>
              <a:gd name="T28" fmla="*/ 16 w 99"/>
              <a:gd name="T29" fmla="*/ 49 h 81"/>
              <a:gd name="T30" fmla="*/ 13 w 99"/>
              <a:gd name="T31" fmla="*/ 44 h 81"/>
              <a:gd name="T32" fmla="*/ 17 w 99"/>
              <a:gd name="T33" fmla="*/ 44 h 81"/>
              <a:gd name="T34" fmla="*/ 14 w 99"/>
              <a:gd name="T35" fmla="*/ 36 h 81"/>
              <a:gd name="T36" fmla="*/ 19 w 99"/>
              <a:gd name="T37" fmla="*/ 34 h 81"/>
              <a:gd name="T38" fmla="*/ 24 w 99"/>
              <a:gd name="T39" fmla="*/ 30 h 81"/>
              <a:gd name="T40" fmla="*/ 31 w 99"/>
              <a:gd name="T41" fmla="*/ 35 h 81"/>
              <a:gd name="T42" fmla="*/ 36 w 99"/>
              <a:gd name="T43" fmla="*/ 32 h 81"/>
              <a:gd name="T44" fmla="*/ 36 w 99"/>
              <a:gd name="T45" fmla="*/ 26 h 81"/>
              <a:gd name="T46" fmla="*/ 42 w 99"/>
              <a:gd name="T47" fmla="*/ 28 h 81"/>
              <a:gd name="T48" fmla="*/ 42 w 99"/>
              <a:gd name="T49" fmla="*/ 22 h 81"/>
              <a:gd name="T50" fmla="*/ 49 w 99"/>
              <a:gd name="T51" fmla="*/ 17 h 81"/>
              <a:gd name="T52" fmla="*/ 53 w 99"/>
              <a:gd name="T53" fmla="*/ 18 h 81"/>
              <a:gd name="T54" fmla="*/ 55 w 99"/>
              <a:gd name="T55" fmla="*/ 12 h 81"/>
              <a:gd name="T56" fmla="*/ 75 w 99"/>
              <a:gd name="T57" fmla="*/ 1 h 81"/>
              <a:gd name="T58" fmla="*/ 85 w 99"/>
              <a:gd name="T59" fmla="*/ 4 h 81"/>
              <a:gd name="T60" fmla="*/ 84 w 99"/>
              <a:gd name="T61" fmla="*/ 14 h 81"/>
              <a:gd name="T62" fmla="*/ 87 w 99"/>
              <a:gd name="T63" fmla="*/ 23 h 81"/>
              <a:gd name="T64" fmla="*/ 94 w 99"/>
              <a:gd name="T65" fmla="*/ 29 h 81"/>
              <a:gd name="T66" fmla="*/ 97 w 99"/>
              <a:gd name="T67" fmla="*/ 30 h 81"/>
              <a:gd name="T68" fmla="*/ 94 w 99"/>
              <a:gd name="T69" fmla="*/ 38 h 81"/>
              <a:gd name="T70" fmla="*/ 108 w 99"/>
              <a:gd name="T71" fmla="*/ 44 h 81"/>
              <a:gd name="T72" fmla="*/ 113 w 99"/>
              <a:gd name="T73" fmla="*/ 43 h 81"/>
              <a:gd name="T74" fmla="*/ 118 w 99"/>
              <a:gd name="T75" fmla="*/ 47 h 81"/>
              <a:gd name="T76" fmla="*/ 115 w 99"/>
              <a:gd name="T77" fmla="*/ 50 h 81"/>
              <a:gd name="T78" fmla="*/ 117 w 99"/>
              <a:gd name="T79" fmla="*/ 57 h 81"/>
              <a:gd name="T80" fmla="*/ 119 w 99"/>
              <a:gd name="T81" fmla="*/ 59 h 81"/>
              <a:gd name="T82" fmla="*/ 118 w 99"/>
              <a:gd name="T83" fmla="*/ 63 h 81"/>
              <a:gd name="T84" fmla="*/ 112 w 99"/>
              <a:gd name="T85" fmla="*/ 66 h 81"/>
              <a:gd name="T86" fmla="*/ 105 w 99"/>
              <a:gd name="T87" fmla="*/ 66 h 81"/>
              <a:gd name="T88" fmla="*/ 100 w 99"/>
              <a:gd name="T89" fmla="*/ 67 h 81"/>
              <a:gd name="T90" fmla="*/ 100 w 99"/>
              <a:gd name="T91" fmla="*/ 73 h 81"/>
              <a:gd name="T92" fmla="*/ 96 w 99"/>
              <a:gd name="T93" fmla="*/ 72 h 81"/>
              <a:gd name="T94" fmla="*/ 95 w 99"/>
              <a:gd name="T95" fmla="*/ 77 h 81"/>
              <a:gd name="T96" fmla="*/ 89 w 99"/>
              <a:gd name="T97" fmla="*/ 75 h 81"/>
              <a:gd name="T98" fmla="*/ 83 w 99"/>
              <a:gd name="T99" fmla="*/ 73 h 81"/>
              <a:gd name="T100" fmla="*/ 78 w 99"/>
              <a:gd name="T101" fmla="*/ 71 h 81"/>
              <a:gd name="T102" fmla="*/ 73 w 99"/>
              <a:gd name="T103" fmla="*/ 73 h 81"/>
              <a:gd name="T104" fmla="*/ 53 w 99"/>
              <a:gd name="T105" fmla="*/ 73 h 81"/>
              <a:gd name="T106" fmla="*/ 41 w 99"/>
              <a:gd name="T107" fmla="*/ 73 h 81"/>
              <a:gd name="T108" fmla="*/ 38 w 99"/>
              <a:gd name="T109" fmla="*/ 78 h 81"/>
              <a:gd name="T110" fmla="*/ 41 w 99"/>
              <a:gd name="T111" fmla="*/ 81 h 81"/>
              <a:gd name="T112" fmla="*/ 40 w 99"/>
              <a:gd name="T113" fmla="*/ 84 h 81"/>
              <a:gd name="T114" fmla="*/ 42 w 99"/>
              <a:gd name="T115" fmla="*/ 86 h 81"/>
              <a:gd name="T116" fmla="*/ 40 w 99"/>
              <a:gd name="T117" fmla="*/ 87 h 81"/>
              <a:gd name="T118" fmla="*/ 41 w 99"/>
              <a:gd name="T119" fmla="*/ 9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 name="Freeform 2562"/>
          <p:cNvSpPr>
            <a:spLocks noChangeAspect="1"/>
          </p:cNvSpPr>
          <p:nvPr/>
        </p:nvSpPr>
        <p:spPr bwMode="auto">
          <a:xfrm>
            <a:off x="4462464" y="4629838"/>
            <a:ext cx="111125" cy="176213"/>
          </a:xfrm>
          <a:custGeom>
            <a:avLst/>
            <a:gdLst>
              <a:gd name="T0" fmla="*/ 6 w 58"/>
              <a:gd name="T1" fmla="*/ 106 h 92"/>
              <a:gd name="T2" fmla="*/ 21 w 58"/>
              <a:gd name="T3" fmla="*/ 111 h 92"/>
              <a:gd name="T4" fmla="*/ 25 w 58"/>
              <a:gd name="T5" fmla="*/ 106 h 92"/>
              <a:gd name="T6" fmla="*/ 35 w 58"/>
              <a:gd name="T7" fmla="*/ 106 h 92"/>
              <a:gd name="T8" fmla="*/ 41 w 58"/>
              <a:gd name="T9" fmla="*/ 103 h 92"/>
              <a:gd name="T10" fmla="*/ 46 w 58"/>
              <a:gd name="T11" fmla="*/ 98 h 92"/>
              <a:gd name="T12" fmla="*/ 57 w 58"/>
              <a:gd name="T13" fmla="*/ 95 h 92"/>
              <a:gd name="T14" fmla="*/ 63 w 58"/>
              <a:gd name="T15" fmla="*/ 92 h 92"/>
              <a:gd name="T16" fmla="*/ 70 w 58"/>
              <a:gd name="T17" fmla="*/ 89 h 92"/>
              <a:gd name="T18" fmla="*/ 59 w 58"/>
              <a:gd name="T19" fmla="*/ 83 h 92"/>
              <a:gd name="T20" fmla="*/ 56 w 58"/>
              <a:gd name="T21" fmla="*/ 78 h 92"/>
              <a:gd name="T22" fmla="*/ 58 w 58"/>
              <a:gd name="T23" fmla="*/ 70 h 92"/>
              <a:gd name="T24" fmla="*/ 57 w 58"/>
              <a:gd name="T25" fmla="*/ 65 h 92"/>
              <a:gd name="T26" fmla="*/ 58 w 58"/>
              <a:gd name="T27" fmla="*/ 56 h 92"/>
              <a:gd name="T28" fmla="*/ 59 w 58"/>
              <a:gd name="T29" fmla="*/ 51 h 92"/>
              <a:gd name="T30" fmla="*/ 57 w 58"/>
              <a:gd name="T31" fmla="*/ 45 h 92"/>
              <a:gd name="T32" fmla="*/ 57 w 58"/>
              <a:gd name="T33" fmla="*/ 31 h 92"/>
              <a:gd name="T34" fmla="*/ 53 w 58"/>
              <a:gd name="T35" fmla="*/ 28 h 92"/>
              <a:gd name="T36" fmla="*/ 54 w 58"/>
              <a:gd name="T37" fmla="*/ 17 h 92"/>
              <a:gd name="T38" fmla="*/ 51 w 58"/>
              <a:gd name="T39" fmla="*/ 14 h 92"/>
              <a:gd name="T40" fmla="*/ 51 w 58"/>
              <a:gd name="T41" fmla="*/ 11 h 92"/>
              <a:gd name="T42" fmla="*/ 47 w 58"/>
              <a:gd name="T43" fmla="*/ 7 h 92"/>
              <a:gd name="T44" fmla="*/ 48 w 58"/>
              <a:gd name="T45" fmla="*/ 2 h 92"/>
              <a:gd name="T46" fmla="*/ 43 w 58"/>
              <a:gd name="T47" fmla="*/ 0 h 92"/>
              <a:gd name="T48" fmla="*/ 39 w 58"/>
              <a:gd name="T49" fmla="*/ 2 h 92"/>
              <a:gd name="T50" fmla="*/ 18 w 58"/>
              <a:gd name="T51" fmla="*/ 2 h 92"/>
              <a:gd name="T52" fmla="*/ 6 w 58"/>
              <a:gd name="T53" fmla="*/ 2 h 92"/>
              <a:gd name="T54" fmla="*/ 4 w 58"/>
              <a:gd name="T55" fmla="*/ 7 h 92"/>
              <a:gd name="T56" fmla="*/ 6 w 58"/>
              <a:gd name="T57" fmla="*/ 11 h 92"/>
              <a:gd name="T58" fmla="*/ 5 w 58"/>
              <a:gd name="T59" fmla="*/ 13 h 92"/>
              <a:gd name="T60" fmla="*/ 7 w 58"/>
              <a:gd name="T61" fmla="*/ 16 h 92"/>
              <a:gd name="T62" fmla="*/ 5 w 58"/>
              <a:gd name="T63" fmla="*/ 17 h 92"/>
              <a:gd name="T64" fmla="*/ 6 w 58"/>
              <a:gd name="T65" fmla="*/ 27 h 92"/>
              <a:gd name="T66" fmla="*/ 7 w 58"/>
              <a:gd name="T67" fmla="*/ 34 h 92"/>
              <a:gd name="T68" fmla="*/ 8 w 58"/>
              <a:gd name="T69" fmla="*/ 39 h 92"/>
              <a:gd name="T70" fmla="*/ 10 w 58"/>
              <a:gd name="T71" fmla="*/ 45 h 92"/>
              <a:gd name="T72" fmla="*/ 10 w 58"/>
              <a:gd name="T73" fmla="*/ 51 h 92"/>
              <a:gd name="T74" fmla="*/ 7 w 58"/>
              <a:gd name="T75" fmla="*/ 57 h 92"/>
              <a:gd name="T76" fmla="*/ 6 w 58"/>
              <a:gd name="T77" fmla="*/ 68 h 92"/>
              <a:gd name="T78" fmla="*/ 1 w 58"/>
              <a:gd name="T79" fmla="*/ 75 h 92"/>
              <a:gd name="T80" fmla="*/ 4 w 58"/>
              <a:gd name="T81" fmla="*/ 84 h 92"/>
              <a:gd name="T82" fmla="*/ 2 w 58"/>
              <a:gd name="T83" fmla="*/ 93 h 92"/>
              <a:gd name="T84" fmla="*/ 7 w 58"/>
              <a:gd name="T85" fmla="*/ 97 h 92"/>
              <a:gd name="T86" fmla="*/ 7 w 58"/>
              <a:gd name="T87" fmla="*/ 104 h 92"/>
              <a:gd name="T88" fmla="*/ 6 w 58"/>
              <a:gd name="T89" fmla="*/ 106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 name="Freeform 2563"/>
          <p:cNvSpPr>
            <a:spLocks noChangeAspect="1"/>
          </p:cNvSpPr>
          <p:nvPr/>
        </p:nvSpPr>
        <p:spPr bwMode="auto">
          <a:xfrm>
            <a:off x="4537075" y="4634600"/>
            <a:ext cx="46038" cy="136525"/>
          </a:xfrm>
          <a:custGeom>
            <a:avLst/>
            <a:gdLst>
              <a:gd name="T0" fmla="*/ 23 w 24"/>
              <a:gd name="T1" fmla="*/ 86 h 72"/>
              <a:gd name="T2" fmla="*/ 12 w 24"/>
              <a:gd name="T3" fmla="*/ 80 h 72"/>
              <a:gd name="T4" fmla="*/ 8 w 24"/>
              <a:gd name="T5" fmla="*/ 75 h 72"/>
              <a:gd name="T6" fmla="*/ 11 w 24"/>
              <a:gd name="T7" fmla="*/ 67 h 72"/>
              <a:gd name="T8" fmla="*/ 10 w 24"/>
              <a:gd name="T9" fmla="*/ 62 h 72"/>
              <a:gd name="T10" fmla="*/ 11 w 24"/>
              <a:gd name="T11" fmla="*/ 53 h 72"/>
              <a:gd name="T12" fmla="*/ 12 w 24"/>
              <a:gd name="T13" fmla="*/ 48 h 72"/>
              <a:gd name="T14" fmla="*/ 10 w 24"/>
              <a:gd name="T15" fmla="*/ 42 h 72"/>
              <a:gd name="T16" fmla="*/ 10 w 24"/>
              <a:gd name="T17" fmla="*/ 29 h 72"/>
              <a:gd name="T18" fmla="*/ 6 w 24"/>
              <a:gd name="T19" fmla="*/ 25 h 72"/>
              <a:gd name="T20" fmla="*/ 7 w 24"/>
              <a:gd name="T21" fmla="*/ 14 h 72"/>
              <a:gd name="T22" fmla="*/ 4 w 24"/>
              <a:gd name="T23" fmla="*/ 12 h 72"/>
              <a:gd name="T24" fmla="*/ 4 w 24"/>
              <a:gd name="T25" fmla="*/ 8 h 72"/>
              <a:gd name="T26" fmla="*/ 0 w 24"/>
              <a:gd name="T27" fmla="*/ 5 h 72"/>
              <a:gd name="T28" fmla="*/ 1 w 24"/>
              <a:gd name="T29" fmla="*/ 0 h 72"/>
              <a:gd name="T30" fmla="*/ 7 w 24"/>
              <a:gd name="T31" fmla="*/ 2 h 72"/>
              <a:gd name="T32" fmla="*/ 13 w 24"/>
              <a:gd name="T33" fmla="*/ 4 h 72"/>
              <a:gd name="T34" fmla="*/ 15 w 24"/>
              <a:gd name="T35" fmla="*/ 11 h 72"/>
              <a:gd name="T36" fmla="*/ 21 w 24"/>
              <a:gd name="T37" fmla="*/ 18 h 72"/>
              <a:gd name="T38" fmla="*/ 22 w 24"/>
              <a:gd name="T39" fmla="*/ 29 h 72"/>
              <a:gd name="T40" fmla="*/ 25 w 24"/>
              <a:gd name="T41" fmla="*/ 33 h 72"/>
              <a:gd name="T42" fmla="*/ 25 w 24"/>
              <a:gd name="T43" fmla="*/ 74 h 72"/>
              <a:gd name="T44" fmla="*/ 29 w 24"/>
              <a:gd name="T45" fmla="*/ 82 h 72"/>
              <a:gd name="T46" fmla="*/ 23 w 24"/>
              <a:gd name="T47" fmla="*/ 86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 name="Freeform 2564"/>
          <p:cNvSpPr>
            <a:spLocks noChangeAspect="1"/>
          </p:cNvSpPr>
          <p:nvPr/>
        </p:nvSpPr>
        <p:spPr bwMode="auto">
          <a:xfrm>
            <a:off x="4557714" y="4591738"/>
            <a:ext cx="74613" cy="174625"/>
          </a:xfrm>
          <a:custGeom>
            <a:avLst/>
            <a:gdLst>
              <a:gd name="T0" fmla="*/ 16 w 39"/>
              <a:gd name="T1" fmla="*/ 110 h 91"/>
              <a:gd name="T2" fmla="*/ 23 w 39"/>
              <a:gd name="T3" fmla="*/ 109 h 91"/>
              <a:gd name="T4" fmla="*/ 31 w 39"/>
              <a:gd name="T5" fmla="*/ 109 h 91"/>
              <a:gd name="T6" fmla="*/ 29 w 39"/>
              <a:gd name="T7" fmla="*/ 88 h 91"/>
              <a:gd name="T8" fmla="*/ 30 w 39"/>
              <a:gd name="T9" fmla="*/ 76 h 91"/>
              <a:gd name="T10" fmla="*/ 31 w 39"/>
              <a:gd name="T11" fmla="*/ 60 h 91"/>
              <a:gd name="T12" fmla="*/ 36 w 39"/>
              <a:gd name="T13" fmla="*/ 59 h 91"/>
              <a:gd name="T14" fmla="*/ 40 w 39"/>
              <a:gd name="T15" fmla="*/ 50 h 91"/>
              <a:gd name="T16" fmla="*/ 45 w 39"/>
              <a:gd name="T17" fmla="*/ 44 h 91"/>
              <a:gd name="T18" fmla="*/ 42 w 39"/>
              <a:gd name="T19" fmla="*/ 37 h 91"/>
              <a:gd name="T20" fmla="*/ 47 w 39"/>
              <a:gd name="T21" fmla="*/ 35 h 91"/>
              <a:gd name="T22" fmla="*/ 43 w 39"/>
              <a:gd name="T23" fmla="*/ 29 h 91"/>
              <a:gd name="T24" fmla="*/ 41 w 39"/>
              <a:gd name="T25" fmla="*/ 21 h 91"/>
              <a:gd name="T26" fmla="*/ 45 w 39"/>
              <a:gd name="T27" fmla="*/ 12 h 91"/>
              <a:gd name="T28" fmla="*/ 40 w 39"/>
              <a:gd name="T29" fmla="*/ 11 h 91"/>
              <a:gd name="T30" fmla="*/ 31 w 39"/>
              <a:gd name="T31" fmla="*/ 1 h 91"/>
              <a:gd name="T32" fmla="*/ 27 w 39"/>
              <a:gd name="T33" fmla="*/ 4 h 91"/>
              <a:gd name="T34" fmla="*/ 25 w 39"/>
              <a:gd name="T35" fmla="*/ 10 h 91"/>
              <a:gd name="T36" fmla="*/ 24 w 39"/>
              <a:gd name="T37" fmla="*/ 12 h 91"/>
              <a:gd name="T38" fmla="*/ 23 w 39"/>
              <a:gd name="T39" fmla="*/ 17 h 91"/>
              <a:gd name="T40" fmla="*/ 17 w 39"/>
              <a:gd name="T41" fmla="*/ 19 h 91"/>
              <a:gd name="T42" fmla="*/ 10 w 39"/>
              <a:gd name="T43" fmla="*/ 19 h 91"/>
              <a:gd name="T44" fmla="*/ 5 w 39"/>
              <a:gd name="T45" fmla="*/ 21 h 91"/>
              <a:gd name="T46" fmla="*/ 5 w 39"/>
              <a:gd name="T47" fmla="*/ 27 h 91"/>
              <a:gd name="T48" fmla="*/ 1 w 39"/>
              <a:gd name="T49" fmla="*/ 25 h 91"/>
              <a:gd name="T50" fmla="*/ 0 w 39"/>
              <a:gd name="T51" fmla="*/ 30 h 91"/>
              <a:gd name="T52" fmla="*/ 1 w 39"/>
              <a:gd name="T53" fmla="*/ 37 h 91"/>
              <a:gd name="T54" fmla="*/ 7 w 39"/>
              <a:gd name="T55" fmla="*/ 45 h 91"/>
              <a:gd name="T56" fmla="*/ 8 w 39"/>
              <a:gd name="T57" fmla="*/ 56 h 91"/>
              <a:gd name="T58" fmla="*/ 12 w 39"/>
              <a:gd name="T59" fmla="*/ 60 h 91"/>
              <a:gd name="T60" fmla="*/ 12 w 39"/>
              <a:gd name="T61" fmla="*/ 102 h 91"/>
              <a:gd name="T62" fmla="*/ 16 w 39"/>
              <a:gd name="T63" fmla="*/ 11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 name="Freeform 2565"/>
          <p:cNvSpPr>
            <a:spLocks noChangeAspect="1"/>
          </p:cNvSpPr>
          <p:nvPr/>
        </p:nvSpPr>
        <p:spPr bwMode="auto">
          <a:xfrm>
            <a:off x="4603750" y="4558398"/>
            <a:ext cx="292100" cy="260350"/>
          </a:xfrm>
          <a:custGeom>
            <a:avLst/>
            <a:gdLst>
              <a:gd name="T0" fmla="*/ 94 w 153"/>
              <a:gd name="T1" fmla="*/ 148 h 137"/>
              <a:gd name="T2" fmla="*/ 97 w 153"/>
              <a:gd name="T3" fmla="*/ 129 h 137"/>
              <a:gd name="T4" fmla="*/ 113 w 153"/>
              <a:gd name="T5" fmla="*/ 116 h 137"/>
              <a:gd name="T6" fmla="*/ 120 w 153"/>
              <a:gd name="T7" fmla="*/ 119 h 137"/>
              <a:gd name="T8" fmla="*/ 129 w 153"/>
              <a:gd name="T9" fmla="*/ 124 h 137"/>
              <a:gd name="T10" fmla="*/ 141 w 153"/>
              <a:gd name="T11" fmla="*/ 114 h 137"/>
              <a:gd name="T12" fmla="*/ 146 w 153"/>
              <a:gd name="T13" fmla="*/ 96 h 137"/>
              <a:gd name="T14" fmla="*/ 156 w 153"/>
              <a:gd name="T15" fmla="*/ 75 h 137"/>
              <a:gd name="T16" fmla="*/ 161 w 153"/>
              <a:gd name="T17" fmla="*/ 65 h 137"/>
              <a:gd name="T18" fmla="*/ 171 w 153"/>
              <a:gd name="T19" fmla="*/ 44 h 137"/>
              <a:gd name="T20" fmla="*/ 180 w 153"/>
              <a:gd name="T21" fmla="*/ 28 h 137"/>
              <a:gd name="T22" fmla="*/ 176 w 153"/>
              <a:gd name="T23" fmla="*/ 17 h 137"/>
              <a:gd name="T24" fmla="*/ 166 w 153"/>
              <a:gd name="T25" fmla="*/ 2 h 137"/>
              <a:gd name="T26" fmla="*/ 152 w 153"/>
              <a:gd name="T27" fmla="*/ 8 h 137"/>
              <a:gd name="T28" fmla="*/ 129 w 153"/>
              <a:gd name="T29" fmla="*/ 8 h 137"/>
              <a:gd name="T30" fmla="*/ 105 w 153"/>
              <a:gd name="T31" fmla="*/ 17 h 137"/>
              <a:gd name="T32" fmla="*/ 88 w 153"/>
              <a:gd name="T33" fmla="*/ 11 h 137"/>
              <a:gd name="T34" fmla="*/ 67 w 153"/>
              <a:gd name="T35" fmla="*/ 11 h 137"/>
              <a:gd name="T36" fmla="*/ 38 w 153"/>
              <a:gd name="T37" fmla="*/ 0 h 137"/>
              <a:gd name="T38" fmla="*/ 19 w 153"/>
              <a:gd name="T39" fmla="*/ 14 h 137"/>
              <a:gd name="T40" fmla="*/ 16 w 153"/>
              <a:gd name="T41" fmla="*/ 34 h 137"/>
              <a:gd name="T42" fmla="*/ 14 w 153"/>
              <a:gd name="T43" fmla="*/ 50 h 137"/>
              <a:gd name="T44" fmla="*/ 13 w 153"/>
              <a:gd name="T45" fmla="*/ 59 h 137"/>
              <a:gd name="T46" fmla="*/ 11 w 153"/>
              <a:gd name="T47" fmla="*/ 71 h 137"/>
              <a:gd name="T48" fmla="*/ 2 w 153"/>
              <a:gd name="T49" fmla="*/ 81 h 137"/>
              <a:gd name="T50" fmla="*/ 0 w 153"/>
              <a:gd name="T51" fmla="*/ 109 h 137"/>
              <a:gd name="T52" fmla="*/ 14 w 153"/>
              <a:gd name="T53" fmla="*/ 127 h 137"/>
              <a:gd name="T54" fmla="*/ 36 w 153"/>
              <a:gd name="T55" fmla="*/ 135 h 137"/>
              <a:gd name="T56" fmla="*/ 43 w 153"/>
              <a:gd name="T57" fmla="*/ 146 h 137"/>
              <a:gd name="T58" fmla="*/ 44 w 153"/>
              <a:gd name="T59" fmla="*/ 160 h 137"/>
              <a:gd name="T60" fmla="*/ 67 w 153"/>
              <a:gd name="T61" fmla="*/ 163 h 137"/>
              <a:gd name="T62" fmla="*/ 83 w 153"/>
              <a:gd name="T63" fmla="*/ 15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101" name="Freeform 2566"/>
          <p:cNvSpPr>
            <a:spLocks noChangeAspect="1"/>
          </p:cNvSpPr>
          <p:nvPr/>
        </p:nvSpPr>
        <p:spPr bwMode="auto">
          <a:xfrm>
            <a:off x="4540251" y="4283763"/>
            <a:ext cx="382588" cy="327025"/>
          </a:xfrm>
          <a:custGeom>
            <a:avLst/>
            <a:gdLst>
              <a:gd name="T0" fmla="*/ 206 w 200"/>
              <a:gd name="T1" fmla="*/ 175 h 172"/>
              <a:gd name="T2" fmla="*/ 206 w 200"/>
              <a:gd name="T3" fmla="*/ 157 h 172"/>
              <a:gd name="T4" fmla="*/ 234 w 200"/>
              <a:gd name="T5" fmla="*/ 122 h 172"/>
              <a:gd name="T6" fmla="*/ 233 w 200"/>
              <a:gd name="T7" fmla="*/ 98 h 172"/>
              <a:gd name="T8" fmla="*/ 233 w 200"/>
              <a:gd name="T9" fmla="*/ 72 h 172"/>
              <a:gd name="T10" fmla="*/ 241 w 200"/>
              <a:gd name="T11" fmla="*/ 55 h 172"/>
              <a:gd name="T12" fmla="*/ 233 w 200"/>
              <a:gd name="T13" fmla="*/ 49 h 172"/>
              <a:gd name="T14" fmla="*/ 234 w 200"/>
              <a:gd name="T15" fmla="*/ 42 h 172"/>
              <a:gd name="T16" fmla="*/ 229 w 200"/>
              <a:gd name="T17" fmla="*/ 36 h 172"/>
              <a:gd name="T18" fmla="*/ 230 w 200"/>
              <a:gd name="T19" fmla="*/ 25 h 172"/>
              <a:gd name="T20" fmla="*/ 225 w 200"/>
              <a:gd name="T21" fmla="*/ 11 h 172"/>
              <a:gd name="T22" fmla="*/ 208 w 200"/>
              <a:gd name="T23" fmla="*/ 18 h 172"/>
              <a:gd name="T24" fmla="*/ 201 w 200"/>
              <a:gd name="T25" fmla="*/ 7 h 172"/>
              <a:gd name="T26" fmla="*/ 187 w 200"/>
              <a:gd name="T27" fmla="*/ 6 h 172"/>
              <a:gd name="T28" fmla="*/ 178 w 200"/>
              <a:gd name="T29" fmla="*/ 0 h 172"/>
              <a:gd name="T30" fmla="*/ 83 w 200"/>
              <a:gd name="T31" fmla="*/ 71 h 172"/>
              <a:gd name="T32" fmla="*/ 64 w 200"/>
              <a:gd name="T33" fmla="*/ 78 h 172"/>
              <a:gd name="T34" fmla="*/ 64 w 200"/>
              <a:gd name="T35" fmla="*/ 132 h 172"/>
              <a:gd name="T36" fmla="*/ 59 w 200"/>
              <a:gd name="T37" fmla="*/ 133 h 172"/>
              <a:gd name="T38" fmla="*/ 57 w 200"/>
              <a:gd name="T39" fmla="*/ 138 h 172"/>
              <a:gd name="T40" fmla="*/ 52 w 200"/>
              <a:gd name="T41" fmla="*/ 139 h 172"/>
              <a:gd name="T42" fmla="*/ 49 w 200"/>
              <a:gd name="T43" fmla="*/ 144 h 172"/>
              <a:gd name="T44" fmla="*/ 17 w 200"/>
              <a:gd name="T45" fmla="*/ 147 h 172"/>
              <a:gd name="T46" fmla="*/ 12 w 200"/>
              <a:gd name="T47" fmla="*/ 152 h 172"/>
              <a:gd name="T48" fmla="*/ 1 w 200"/>
              <a:gd name="T49" fmla="*/ 151 h 172"/>
              <a:gd name="T50" fmla="*/ 0 w 200"/>
              <a:gd name="T51" fmla="*/ 162 h 172"/>
              <a:gd name="T52" fmla="*/ 2 w 200"/>
              <a:gd name="T53" fmla="*/ 170 h 172"/>
              <a:gd name="T54" fmla="*/ 10 w 200"/>
              <a:gd name="T55" fmla="*/ 176 h 172"/>
              <a:gd name="T56" fmla="*/ 13 w 200"/>
              <a:gd name="T57" fmla="*/ 177 h 172"/>
              <a:gd name="T58" fmla="*/ 10 w 200"/>
              <a:gd name="T59" fmla="*/ 186 h 172"/>
              <a:gd name="T60" fmla="*/ 24 w 200"/>
              <a:gd name="T61" fmla="*/ 192 h 172"/>
              <a:gd name="T62" fmla="*/ 29 w 200"/>
              <a:gd name="T63" fmla="*/ 190 h 172"/>
              <a:gd name="T64" fmla="*/ 34 w 200"/>
              <a:gd name="T65" fmla="*/ 194 h 172"/>
              <a:gd name="T66" fmla="*/ 31 w 200"/>
              <a:gd name="T67" fmla="*/ 198 h 172"/>
              <a:gd name="T68" fmla="*/ 33 w 200"/>
              <a:gd name="T69" fmla="*/ 205 h 172"/>
              <a:gd name="T70" fmla="*/ 35 w 200"/>
              <a:gd name="T71" fmla="*/ 206 h 172"/>
              <a:gd name="T72" fmla="*/ 36 w 200"/>
              <a:gd name="T73" fmla="*/ 204 h 172"/>
              <a:gd name="T74" fmla="*/ 37 w 200"/>
              <a:gd name="T75" fmla="*/ 198 h 172"/>
              <a:gd name="T76" fmla="*/ 42 w 200"/>
              <a:gd name="T77" fmla="*/ 195 h 172"/>
              <a:gd name="T78" fmla="*/ 51 w 200"/>
              <a:gd name="T79" fmla="*/ 205 h 172"/>
              <a:gd name="T80" fmla="*/ 55 w 200"/>
              <a:gd name="T81" fmla="*/ 206 h 172"/>
              <a:gd name="T82" fmla="*/ 54 w 200"/>
              <a:gd name="T83" fmla="*/ 194 h 172"/>
              <a:gd name="T84" fmla="*/ 59 w 200"/>
              <a:gd name="T85" fmla="*/ 187 h 172"/>
              <a:gd name="T86" fmla="*/ 63 w 200"/>
              <a:gd name="T87" fmla="*/ 175 h 172"/>
              <a:gd name="T88" fmla="*/ 78 w 200"/>
              <a:gd name="T89" fmla="*/ 172 h 172"/>
              <a:gd name="T90" fmla="*/ 98 w 200"/>
              <a:gd name="T91" fmla="*/ 178 h 172"/>
              <a:gd name="T92" fmla="*/ 107 w 200"/>
              <a:gd name="T93" fmla="*/ 183 h 172"/>
              <a:gd name="T94" fmla="*/ 116 w 200"/>
              <a:gd name="T95" fmla="*/ 181 h 172"/>
              <a:gd name="T96" fmla="*/ 128 w 200"/>
              <a:gd name="T97" fmla="*/ 183 h 172"/>
              <a:gd name="T98" fmla="*/ 137 w 200"/>
              <a:gd name="T99" fmla="*/ 190 h 172"/>
              <a:gd name="T100" fmla="*/ 145 w 200"/>
              <a:gd name="T101" fmla="*/ 189 h 172"/>
              <a:gd name="T102" fmla="*/ 154 w 200"/>
              <a:gd name="T103" fmla="*/ 182 h 172"/>
              <a:gd name="T104" fmla="*/ 169 w 200"/>
              <a:gd name="T105" fmla="*/ 181 h 172"/>
              <a:gd name="T106" fmla="*/ 184 w 200"/>
              <a:gd name="T107" fmla="*/ 183 h 172"/>
              <a:gd name="T108" fmla="*/ 192 w 200"/>
              <a:gd name="T109" fmla="*/ 181 h 172"/>
              <a:gd name="T110" fmla="*/ 198 w 200"/>
              <a:gd name="T111" fmla="*/ 176 h 172"/>
              <a:gd name="T112" fmla="*/ 206 w 200"/>
              <a:gd name="T113" fmla="*/ 175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 name="Freeform 2567"/>
          <p:cNvSpPr>
            <a:spLocks noChangeAspect="1"/>
          </p:cNvSpPr>
          <p:nvPr/>
        </p:nvSpPr>
        <p:spPr bwMode="auto">
          <a:xfrm>
            <a:off x="4330701" y="3883713"/>
            <a:ext cx="492125" cy="530225"/>
          </a:xfrm>
          <a:custGeom>
            <a:avLst/>
            <a:gdLst>
              <a:gd name="T0" fmla="*/ 215 w 258"/>
              <a:gd name="T1" fmla="*/ 323 h 278"/>
              <a:gd name="T2" fmla="*/ 181 w 258"/>
              <a:gd name="T3" fmla="*/ 334 h 278"/>
              <a:gd name="T4" fmla="*/ 179 w 258"/>
              <a:gd name="T5" fmla="*/ 320 h 278"/>
              <a:gd name="T6" fmla="*/ 161 w 258"/>
              <a:gd name="T7" fmla="*/ 312 h 278"/>
              <a:gd name="T8" fmla="*/ 149 w 258"/>
              <a:gd name="T9" fmla="*/ 304 h 278"/>
              <a:gd name="T10" fmla="*/ 58 w 258"/>
              <a:gd name="T11" fmla="*/ 225 h 278"/>
              <a:gd name="T12" fmla="*/ 0 w 258"/>
              <a:gd name="T13" fmla="*/ 177 h 278"/>
              <a:gd name="T14" fmla="*/ 12 w 258"/>
              <a:gd name="T15" fmla="*/ 149 h 278"/>
              <a:gd name="T16" fmla="*/ 30 w 258"/>
              <a:gd name="T17" fmla="*/ 141 h 278"/>
              <a:gd name="T18" fmla="*/ 43 w 258"/>
              <a:gd name="T19" fmla="*/ 137 h 278"/>
              <a:gd name="T20" fmla="*/ 60 w 258"/>
              <a:gd name="T21" fmla="*/ 124 h 278"/>
              <a:gd name="T22" fmla="*/ 78 w 258"/>
              <a:gd name="T23" fmla="*/ 115 h 278"/>
              <a:gd name="T24" fmla="*/ 77 w 258"/>
              <a:gd name="T25" fmla="*/ 103 h 278"/>
              <a:gd name="T26" fmla="*/ 102 w 258"/>
              <a:gd name="T27" fmla="*/ 97 h 278"/>
              <a:gd name="T28" fmla="*/ 113 w 258"/>
              <a:gd name="T29" fmla="*/ 88 h 278"/>
              <a:gd name="T30" fmla="*/ 108 w 258"/>
              <a:gd name="T31" fmla="*/ 78 h 278"/>
              <a:gd name="T32" fmla="*/ 106 w 258"/>
              <a:gd name="T33" fmla="*/ 60 h 278"/>
              <a:gd name="T34" fmla="*/ 99 w 258"/>
              <a:gd name="T35" fmla="*/ 37 h 278"/>
              <a:gd name="T36" fmla="*/ 112 w 258"/>
              <a:gd name="T37" fmla="*/ 28 h 278"/>
              <a:gd name="T38" fmla="*/ 129 w 258"/>
              <a:gd name="T39" fmla="*/ 22 h 278"/>
              <a:gd name="T40" fmla="*/ 150 w 258"/>
              <a:gd name="T41" fmla="*/ 8 h 278"/>
              <a:gd name="T42" fmla="*/ 181 w 258"/>
              <a:gd name="T43" fmla="*/ 4 h 278"/>
              <a:gd name="T44" fmla="*/ 205 w 258"/>
              <a:gd name="T45" fmla="*/ 5 h 278"/>
              <a:gd name="T46" fmla="*/ 216 w 258"/>
              <a:gd name="T47" fmla="*/ 4 h 278"/>
              <a:gd name="T48" fmla="*/ 231 w 258"/>
              <a:gd name="T49" fmla="*/ 0 h 278"/>
              <a:gd name="T50" fmla="*/ 240 w 258"/>
              <a:gd name="T51" fmla="*/ 0 h 278"/>
              <a:gd name="T52" fmla="*/ 257 w 258"/>
              <a:gd name="T53" fmla="*/ 2 h 278"/>
              <a:gd name="T54" fmla="*/ 254 w 258"/>
              <a:gd name="T55" fmla="*/ 10 h 278"/>
              <a:gd name="T56" fmla="*/ 255 w 258"/>
              <a:gd name="T57" fmla="*/ 17 h 278"/>
              <a:gd name="T58" fmla="*/ 255 w 258"/>
              <a:gd name="T59" fmla="*/ 35 h 278"/>
              <a:gd name="T60" fmla="*/ 248 w 258"/>
              <a:gd name="T61" fmla="*/ 50 h 278"/>
              <a:gd name="T62" fmla="*/ 242 w 258"/>
              <a:gd name="T63" fmla="*/ 64 h 278"/>
              <a:gd name="T64" fmla="*/ 254 w 258"/>
              <a:gd name="T65" fmla="*/ 79 h 278"/>
              <a:gd name="T66" fmla="*/ 260 w 258"/>
              <a:gd name="T67" fmla="*/ 91 h 278"/>
              <a:gd name="T68" fmla="*/ 272 w 258"/>
              <a:gd name="T69" fmla="*/ 129 h 278"/>
              <a:gd name="T70" fmla="*/ 278 w 258"/>
              <a:gd name="T71" fmla="*/ 156 h 278"/>
              <a:gd name="T72" fmla="*/ 280 w 258"/>
              <a:gd name="T73" fmla="*/ 197 h 278"/>
              <a:gd name="T74" fmla="*/ 282 w 258"/>
              <a:gd name="T75" fmla="*/ 225 h 278"/>
              <a:gd name="T76" fmla="*/ 293 w 258"/>
              <a:gd name="T77" fmla="*/ 237 h 278"/>
              <a:gd name="T78" fmla="*/ 302 w 258"/>
              <a:gd name="T79" fmla="*/ 24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 name="Freeform 2568"/>
          <p:cNvSpPr>
            <a:spLocks noChangeAspect="1"/>
          </p:cNvSpPr>
          <p:nvPr/>
        </p:nvSpPr>
        <p:spPr bwMode="auto">
          <a:xfrm>
            <a:off x="4713289" y="3875773"/>
            <a:ext cx="100013" cy="211138"/>
          </a:xfrm>
          <a:custGeom>
            <a:avLst/>
            <a:gdLst>
              <a:gd name="T0" fmla="*/ 31 w 53"/>
              <a:gd name="T1" fmla="*/ 133 h 111"/>
              <a:gd name="T2" fmla="*/ 39 w 53"/>
              <a:gd name="T3" fmla="*/ 128 h 111"/>
              <a:gd name="T4" fmla="*/ 42 w 53"/>
              <a:gd name="T5" fmla="*/ 121 h 111"/>
              <a:gd name="T6" fmla="*/ 39 w 53"/>
              <a:gd name="T7" fmla="*/ 108 h 111"/>
              <a:gd name="T8" fmla="*/ 45 w 53"/>
              <a:gd name="T9" fmla="*/ 104 h 111"/>
              <a:gd name="T10" fmla="*/ 52 w 53"/>
              <a:gd name="T11" fmla="*/ 97 h 111"/>
              <a:gd name="T12" fmla="*/ 62 w 53"/>
              <a:gd name="T13" fmla="*/ 91 h 111"/>
              <a:gd name="T14" fmla="*/ 59 w 53"/>
              <a:gd name="T15" fmla="*/ 87 h 111"/>
              <a:gd name="T16" fmla="*/ 61 w 53"/>
              <a:gd name="T17" fmla="*/ 78 h 111"/>
              <a:gd name="T18" fmla="*/ 45 w 53"/>
              <a:gd name="T19" fmla="*/ 69 h 111"/>
              <a:gd name="T20" fmla="*/ 40 w 53"/>
              <a:gd name="T21" fmla="*/ 66 h 111"/>
              <a:gd name="T22" fmla="*/ 38 w 53"/>
              <a:gd name="T23" fmla="*/ 58 h 111"/>
              <a:gd name="T24" fmla="*/ 46 w 53"/>
              <a:gd name="T25" fmla="*/ 54 h 111"/>
              <a:gd name="T26" fmla="*/ 52 w 53"/>
              <a:gd name="T27" fmla="*/ 42 h 111"/>
              <a:gd name="T28" fmla="*/ 52 w 53"/>
              <a:gd name="T29" fmla="*/ 30 h 111"/>
              <a:gd name="T30" fmla="*/ 45 w 53"/>
              <a:gd name="T31" fmla="*/ 25 h 111"/>
              <a:gd name="T32" fmla="*/ 44 w 53"/>
              <a:gd name="T33" fmla="*/ 20 h 111"/>
              <a:gd name="T34" fmla="*/ 50 w 53"/>
              <a:gd name="T35" fmla="*/ 17 h 111"/>
              <a:gd name="T36" fmla="*/ 53 w 53"/>
              <a:gd name="T37" fmla="*/ 10 h 111"/>
              <a:gd name="T38" fmla="*/ 52 w 53"/>
              <a:gd name="T39" fmla="*/ 5 h 111"/>
              <a:gd name="T40" fmla="*/ 46 w 53"/>
              <a:gd name="T41" fmla="*/ 11 h 111"/>
              <a:gd name="T42" fmla="*/ 40 w 53"/>
              <a:gd name="T43" fmla="*/ 10 h 111"/>
              <a:gd name="T44" fmla="*/ 43 w 53"/>
              <a:gd name="T45" fmla="*/ 4 h 111"/>
              <a:gd name="T46" fmla="*/ 36 w 53"/>
              <a:gd name="T47" fmla="*/ 1 h 111"/>
              <a:gd name="T48" fmla="*/ 26 w 53"/>
              <a:gd name="T49" fmla="*/ 1 h 111"/>
              <a:gd name="T50" fmla="*/ 17 w 53"/>
              <a:gd name="T51" fmla="*/ 7 h 111"/>
              <a:gd name="T52" fmla="*/ 17 w 53"/>
              <a:gd name="T53" fmla="*/ 11 h 111"/>
              <a:gd name="T54" fmla="*/ 13 w 53"/>
              <a:gd name="T55" fmla="*/ 14 h 111"/>
              <a:gd name="T56" fmla="*/ 11 w 53"/>
              <a:gd name="T57" fmla="*/ 17 h 111"/>
              <a:gd name="T58" fmla="*/ 14 w 53"/>
              <a:gd name="T59" fmla="*/ 22 h 111"/>
              <a:gd name="T60" fmla="*/ 13 w 53"/>
              <a:gd name="T61" fmla="*/ 26 h 111"/>
              <a:gd name="T62" fmla="*/ 14 w 53"/>
              <a:gd name="T63" fmla="*/ 40 h 111"/>
              <a:gd name="T64" fmla="*/ 12 w 53"/>
              <a:gd name="T65" fmla="*/ 50 h 111"/>
              <a:gd name="T66" fmla="*/ 7 w 53"/>
              <a:gd name="T67" fmla="*/ 55 h 111"/>
              <a:gd name="T68" fmla="*/ 1 w 53"/>
              <a:gd name="T69" fmla="*/ 62 h 111"/>
              <a:gd name="T70" fmla="*/ 1 w 53"/>
              <a:gd name="T71" fmla="*/ 68 h 111"/>
              <a:gd name="T72" fmla="*/ 5 w 53"/>
              <a:gd name="T73" fmla="*/ 78 h 111"/>
              <a:gd name="T74" fmla="*/ 13 w 53"/>
              <a:gd name="T75" fmla="*/ 84 h 111"/>
              <a:gd name="T76" fmla="*/ 13 w 53"/>
              <a:gd name="T77" fmla="*/ 91 h 111"/>
              <a:gd name="T78" fmla="*/ 19 w 53"/>
              <a:gd name="T79" fmla="*/ 96 h 111"/>
              <a:gd name="T80" fmla="*/ 25 w 53"/>
              <a:gd name="T81" fmla="*/ 98 h 111"/>
              <a:gd name="T82" fmla="*/ 31 w 53"/>
              <a:gd name="T83" fmla="*/ 1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 name="Freeform 2569"/>
          <p:cNvSpPr>
            <a:spLocks noChangeAspect="1"/>
          </p:cNvSpPr>
          <p:nvPr/>
        </p:nvSpPr>
        <p:spPr bwMode="auto">
          <a:xfrm>
            <a:off x="4756150" y="4874311"/>
            <a:ext cx="139700" cy="171450"/>
          </a:xfrm>
          <a:custGeom>
            <a:avLst/>
            <a:gdLst>
              <a:gd name="T0" fmla="*/ 69 w 73"/>
              <a:gd name="T1" fmla="*/ 2 h 90"/>
              <a:gd name="T2" fmla="*/ 60 w 73"/>
              <a:gd name="T3" fmla="*/ 0 h 90"/>
              <a:gd name="T4" fmla="*/ 36 w 73"/>
              <a:gd name="T5" fmla="*/ 0 h 90"/>
              <a:gd name="T6" fmla="*/ 35 w 73"/>
              <a:gd name="T7" fmla="*/ 4 h 90"/>
              <a:gd name="T8" fmla="*/ 36 w 73"/>
              <a:gd name="T9" fmla="*/ 19 h 90"/>
              <a:gd name="T10" fmla="*/ 33 w 73"/>
              <a:gd name="T11" fmla="*/ 22 h 90"/>
              <a:gd name="T12" fmla="*/ 11 w 73"/>
              <a:gd name="T13" fmla="*/ 20 h 90"/>
              <a:gd name="T14" fmla="*/ 10 w 73"/>
              <a:gd name="T15" fmla="*/ 30 h 90"/>
              <a:gd name="T16" fmla="*/ 7 w 73"/>
              <a:gd name="T17" fmla="*/ 41 h 90"/>
              <a:gd name="T18" fmla="*/ 4 w 73"/>
              <a:gd name="T19" fmla="*/ 54 h 90"/>
              <a:gd name="T20" fmla="*/ 0 w 73"/>
              <a:gd name="T21" fmla="*/ 52 h 90"/>
              <a:gd name="T22" fmla="*/ 4 w 73"/>
              <a:gd name="T23" fmla="*/ 62 h 90"/>
              <a:gd name="T24" fmla="*/ 11 w 73"/>
              <a:gd name="T25" fmla="*/ 68 h 90"/>
              <a:gd name="T26" fmla="*/ 6 w 73"/>
              <a:gd name="T27" fmla="*/ 70 h 90"/>
              <a:gd name="T28" fmla="*/ 11 w 73"/>
              <a:gd name="T29" fmla="*/ 74 h 90"/>
              <a:gd name="T30" fmla="*/ 10 w 73"/>
              <a:gd name="T31" fmla="*/ 79 h 90"/>
              <a:gd name="T32" fmla="*/ 18 w 73"/>
              <a:gd name="T33" fmla="*/ 84 h 90"/>
              <a:gd name="T34" fmla="*/ 14 w 73"/>
              <a:gd name="T35" fmla="*/ 85 h 90"/>
              <a:gd name="T36" fmla="*/ 20 w 73"/>
              <a:gd name="T37" fmla="*/ 92 h 90"/>
              <a:gd name="T38" fmla="*/ 28 w 73"/>
              <a:gd name="T39" fmla="*/ 103 h 90"/>
              <a:gd name="T40" fmla="*/ 34 w 73"/>
              <a:gd name="T41" fmla="*/ 108 h 90"/>
              <a:gd name="T42" fmla="*/ 36 w 73"/>
              <a:gd name="T43" fmla="*/ 102 h 90"/>
              <a:gd name="T44" fmla="*/ 43 w 73"/>
              <a:gd name="T45" fmla="*/ 103 h 90"/>
              <a:gd name="T46" fmla="*/ 45 w 73"/>
              <a:gd name="T47" fmla="*/ 95 h 90"/>
              <a:gd name="T48" fmla="*/ 39 w 73"/>
              <a:gd name="T49" fmla="*/ 89 h 90"/>
              <a:gd name="T50" fmla="*/ 40 w 73"/>
              <a:gd name="T51" fmla="*/ 80 h 90"/>
              <a:gd name="T52" fmla="*/ 51 w 73"/>
              <a:gd name="T53" fmla="*/ 82 h 90"/>
              <a:gd name="T54" fmla="*/ 53 w 73"/>
              <a:gd name="T55" fmla="*/ 73 h 90"/>
              <a:gd name="T56" fmla="*/ 60 w 73"/>
              <a:gd name="T57" fmla="*/ 79 h 90"/>
              <a:gd name="T58" fmla="*/ 70 w 73"/>
              <a:gd name="T59" fmla="*/ 78 h 90"/>
              <a:gd name="T60" fmla="*/ 72 w 73"/>
              <a:gd name="T61" fmla="*/ 82 h 90"/>
              <a:gd name="T62" fmla="*/ 77 w 73"/>
              <a:gd name="T63" fmla="*/ 82 h 90"/>
              <a:gd name="T64" fmla="*/ 78 w 73"/>
              <a:gd name="T65" fmla="*/ 71 h 90"/>
              <a:gd name="T66" fmla="*/ 78 w 73"/>
              <a:gd name="T67" fmla="*/ 59 h 90"/>
              <a:gd name="T68" fmla="*/ 81 w 73"/>
              <a:gd name="T69" fmla="*/ 50 h 90"/>
              <a:gd name="T70" fmla="*/ 74 w 73"/>
              <a:gd name="T71" fmla="*/ 48 h 90"/>
              <a:gd name="T72" fmla="*/ 76 w 73"/>
              <a:gd name="T73" fmla="*/ 35 h 90"/>
              <a:gd name="T74" fmla="*/ 84 w 73"/>
              <a:gd name="T75" fmla="*/ 30 h 90"/>
              <a:gd name="T76" fmla="*/ 84 w 73"/>
              <a:gd name="T77" fmla="*/ 18 h 90"/>
              <a:gd name="T78" fmla="*/ 68 w 73"/>
              <a:gd name="T79" fmla="*/ 17 h 90"/>
              <a:gd name="T80" fmla="*/ 65 w 73"/>
              <a:gd name="T81" fmla="*/ 11 h 90"/>
              <a:gd name="T82" fmla="*/ 69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 name="Freeform 2570"/>
          <p:cNvSpPr>
            <a:spLocks noChangeAspect="1"/>
          </p:cNvSpPr>
          <p:nvPr/>
        </p:nvSpPr>
        <p:spPr bwMode="auto">
          <a:xfrm>
            <a:off x="4772025" y="4877486"/>
            <a:ext cx="42863" cy="31750"/>
          </a:xfrm>
          <a:custGeom>
            <a:avLst/>
            <a:gdLst>
              <a:gd name="T0" fmla="*/ 1 w 23"/>
              <a:gd name="T1" fmla="*/ 19 h 16"/>
              <a:gd name="T2" fmla="*/ 1 w 23"/>
              <a:gd name="T3" fmla="*/ 7 h 16"/>
              <a:gd name="T4" fmla="*/ 2 w 23"/>
              <a:gd name="T5" fmla="*/ 0 h 16"/>
              <a:gd name="T6" fmla="*/ 25 w 23"/>
              <a:gd name="T7" fmla="*/ 1 h 16"/>
              <a:gd name="T8" fmla="*/ 26 w 23"/>
              <a:gd name="T9" fmla="*/ 17 h 16"/>
              <a:gd name="T10" fmla="*/ 22 w 23"/>
              <a:gd name="T11" fmla="*/ 20 h 16"/>
              <a:gd name="T12" fmla="*/ 1 w 23"/>
              <a:gd name="T13" fmla="*/ 19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 name="Freeform 2571"/>
          <p:cNvSpPr>
            <a:spLocks noChangeAspect="1"/>
          </p:cNvSpPr>
          <p:nvPr/>
        </p:nvSpPr>
        <p:spPr bwMode="auto">
          <a:xfrm>
            <a:off x="4743450" y="4582213"/>
            <a:ext cx="188913" cy="309563"/>
          </a:xfrm>
          <a:custGeom>
            <a:avLst/>
            <a:gdLst>
              <a:gd name="T0" fmla="*/ 23 w 99"/>
              <a:gd name="T1" fmla="*/ 175 h 162"/>
              <a:gd name="T2" fmla="*/ 19 w 99"/>
              <a:gd name="T3" fmla="*/ 158 h 162"/>
              <a:gd name="T4" fmla="*/ 16 w 99"/>
              <a:gd name="T5" fmla="*/ 156 h 162"/>
              <a:gd name="T6" fmla="*/ 7 w 99"/>
              <a:gd name="T7" fmla="*/ 144 h 162"/>
              <a:gd name="T8" fmla="*/ 0 w 99"/>
              <a:gd name="T9" fmla="*/ 141 h 162"/>
              <a:gd name="T10" fmla="*/ 5 w 99"/>
              <a:gd name="T11" fmla="*/ 122 h 162"/>
              <a:gd name="T12" fmla="*/ 18 w 99"/>
              <a:gd name="T13" fmla="*/ 110 h 162"/>
              <a:gd name="T14" fmla="*/ 30 w 99"/>
              <a:gd name="T15" fmla="*/ 105 h 162"/>
              <a:gd name="T16" fmla="*/ 34 w 99"/>
              <a:gd name="T17" fmla="*/ 101 h 162"/>
              <a:gd name="T18" fmla="*/ 47 w 99"/>
              <a:gd name="T19" fmla="*/ 111 h 162"/>
              <a:gd name="T20" fmla="*/ 58 w 99"/>
              <a:gd name="T21" fmla="*/ 88 h 162"/>
              <a:gd name="T22" fmla="*/ 66 w 99"/>
              <a:gd name="T23" fmla="*/ 72 h 162"/>
              <a:gd name="T24" fmla="*/ 73 w 99"/>
              <a:gd name="T25" fmla="*/ 54 h 162"/>
              <a:gd name="T26" fmla="*/ 77 w 99"/>
              <a:gd name="T27" fmla="*/ 42 h 162"/>
              <a:gd name="T28" fmla="*/ 95 w 99"/>
              <a:gd name="T29" fmla="*/ 24 h 162"/>
              <a:gd name="T30" fmla="*/ 85 w 99"/>
              <a:gd name="T31" fmla="*/ 8 h 162"/>
              <a:gd name="T32" fmla="*/ 93 w 99"/>
              <a:gd name="T33" fmla="*/ 0 h 162"/>
              <a:gd name="T34" fmla="*/ 101 w 99"/>
              <a:gd name="T35" fmla="*/ 30 h 162"/>
              <a:gd name="T36" fmla="*/ 112 w 99"/>
              <a:gd name="T37" fmla="*/ 52 h 162"/>
              <a:gd name="T38" fmla="*/ 97 w 99"/>
              <a:gd name="T39" fmla="*/ 51 h 162"/>
              <a:gd name="T40" fmla="*/ 85 w 99"/>
              <a:gd name="T41" fmla="*/ 57 h 162"/>
              <a:gd name="T42" fmla="*/ 101 w 99"/>
              <a:gd name="T43" fmla="*/ 75 h 162"/>
              <a:gd name="T44" fmla="*/ 109 w 99"/>
              <a:gd name="T45" fmla="*/ 90 h 162"/>
              <a:gd name="T46" fmla="*/ 103 w 99"/>
              <a:gd name="T47" fmla="*/ 102 h 162"/>
              <a:gd name="T48" fmla="*/ 93 w 99"/>
              <a:gd name="T49" fmla="*/ 119 h 162"/>
              <a:gd name="T50" fmla="*/ 96 w 99"/>
              <a:gd name="T51" fmla="*/ 144 h 162"/>
              <a:gd name="T52" fmla="*/ 105 w 99"/>
              <a:gd name="T53" fmla="*/ 153 h 162"/>
              <a:gd name="T54" fmla="*/ 109 w 99"/>
              <a:gd name="T55" fmla="*/ 170 h 162"/>
              <a:gd name="T56" fmla="*/ 119 w 99"/>
              <a:gd name="T57" fmla="*/ 182 h 162"/>
              <a:gd name="T58" fmla="*/ 118 w 99"/>
              <a:gd name="T59" fmla="*/ 195 h 162"/>
              <a:gd name="T60" fmla="*/ 77 w 99"/>
              <a:gd name="T61" fmla="*/ 187 h 162"/>
              <a:gd name="T62" fmla="*/ 44 w 99"/>
              <a:gd name="T63" fmla="*/ 184 h 162"/>
              <a:gd name="T64" fmla="*/ 20 w 99"/>
              <a:gd name="T65" fmla="*/ 18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 name="Freeform 2572"/>
          <p:cNvSpPr>
            <a:spLocks noChangeAspect="1"/>
          </p:cNvSpPr>
          <p:nvPr/>
        </p:nvSpPr>
        <p:spPr bwMode="auto">
          <a:xfrm>
            <a:off x="4867275" y="4286938"/>
            <a:ext cx="247650" cy="442913"/>
          </a:xfrm>
          <a:custGeom>
            <a:avLst/>
            <a:gdLst>
              <a:gd name="T0" fmla="*/ 31 w 130"/>
              <a:gd name="T1" fmla="*/ 279 h 232"/>
              <a:gd name="T2" fmla="*/ 40 w 130"/>
              <a:gd name="T3" fmla="*/ 278 h 232"/>
              <a:gd name="T4" fmla="*/ 47 w 130"/>
              <a:gd name="T5" fmla="*/ 274 h 232"/>
              <a:gd name="T6" fmla="*/ 54 w 130"/>
              <a:gd name="T7" fmla="*/ 278 h 232"/>
              <a:gd name="T8" fmla="*/ 58 w 130"/>
              <a:gd name="T9" fmla="*/ 273 h 232"/>
              <a:gd name="T10" fmla="*/ 71 w 130"/>
              <a:gd name="T11" fmla="*/ 271 h 232"/>
              <a:gd name="T12" fmla="*/ 76 w 130"/>
              <a:gd name="T13" fmla="*/ 271 h 232"/>
              <a:gd name="T14" fmla="*/ 80 w 130"/>
              <a:gd name="T15" fmla="*/ 266 h 232"/>
              <a:gd name="T16" fmla="*/ 85 w 130"/>
              <a:gd name="T17" fmla="*/ 260 h 232"/>
              <a:gd name="T18" fmla="*/ 80 w 130"/>
              <a:gd name="T19" fmla="*/ 257 h 232"/>
              <a:gd name="T20" fmla="*/ 85 w 130"/>
              <a:gd name="T21" fmla="*/ 254 h 232"/>
              <a:gd name="T22" fmla="*/ 98 w 130"/>
              <a:gd name="T23" fmla="*/ 254 h 232"/>
              <a:gd name="T24" fmla="*/ 112 w 130"/>
              <a:gd name="T25" fmla="*/ 248 h 232"/>
              <a:gd name="T26" fmla="*/ 114 w 130"/>
              <a:gd name="T27" fmla="*/ 238 h 232"/>
              <a:gd name="T28" fmla="*/ 120 w 130"/>
              <a:gd name="T29" fmla="*/ 238 h 232"/>
              <a:gd name="T30" fmla="*/ 126 w 130"/>
              <a:gd name="T31" fmla="*/ 231 h 232"/>
              <a:gd name="T32" fmla="*/ 126 w 130"/>
              <a:gd name="T33" fmla="*/ 222 h 232"/>
              <a:gd name="T34" fmla="*/ 139 w 130"/>
              <a:gd name="T35" fmla="*/ 220 h 232"/>
              <a:gd name="T36" fmla="*/ 140 w 130"/>
              <a:gd name="T37" fmla="*/ 215 h 232"/>
              <a:gd name="T38" fmla="*/ 134 w 130"/>
              <a:gd name="T39" fmla="*/ 208 h 232"/>
              <a:gd name="T40" fmla="*/ 138 w 130"/>
              <a:gd name="T41" fmla="*/ 203 h 232"/>
              <a:gd name="T42" fmla="*/ 134 w 130"/>
              <a:gd name="T43" fmla="*/ 202 h 232"/>
              <a:gd name="T44" fmla="*/ 133 w 130"/>
              <a:gd name="T45" fmla="*/ 190 h 232"/>
              <a:gd name="T46" fmla="*/ 125 w 130"/>
              <a:gd name="T47" fmla="*/ 192 h 232"/>
              <a:gd name="T48" fmla="*/ 125 w 130"/>
              <a:gd name="T49" fmla="*/ 186 h 232"/>
              <a:gd name="T50" fmla="*/ 131 w 130"/>
              <a:gd name="T51" fmla="*/ 179 h 232"/>
              <a:gd name="T52" fmla="*/ 130 w 130"/>
              <a:gd name="T53" fmla="*/ 168 h 232"/>
              <a:gd name="T54" fmla="*/ 136 w 130"/>
              <a:gd name="T55" fmla="*/ 165 h 232"/>
              <a:gd name="T56" fmla="*/ 132 w 130"/>
              <a:gd name="T57" fmla="*/ 158 h 232"/>
              <a:gd name="T58" fmla="*/ 136 w 130"/>
              <a:gd name="T59" fmla="*/ 154 h 232"/>
              <a:gd name="T60" fmla="*/ 142 w 130"/>
              <a:gd name="T61" fmla="*/ 146 h 232"/>
              <a:gd name="T62" fmla="*/ 140 w 130"/>
              <a:gd name="T63" fmla="*/ 140 h 232"/>
              <a:gd name="T64" fmla="*/ 146 w 130"/>
              <a:gd name="T65" fmla="*/ 136 h 232"/>
              <a:gd name="T66" fmla="*/ 154 w 130"/>
              <a:gd name="T67" fmla="*/ 136 h 232"/>
              <a:gd name="T68" fmla="*/ 154 w 130"/>
              <a:gd name="T69" fmla="*/ 72 h 232"/>
              <a:gd name="T70" fmla="*/ 29 w 130"/>
              <a:gd name="T71" fmla="*/ 0 h 232"/>
              <a:gd name="T72" fmla="*/ 19 w 130"/>
              <a:gd name="T73" fmla="*/ 8 h 232"/>
              <a:gd name="T74" fmla="*/ 24 w 130"/>
              <a:gd name="T75" fmla="*/ 23 h 232"/>
              <a:gd name="T76" fmla="*/ 23 w 130"/>
              <a:gd name="T77" fmla="*/ 34 h 232"/>
              <a:gd name="T78" fmla="*/ 28 w 130"/>
              <a:gd name="T79" fmla="*/ 40 h 232"/>
              <a:gd name="T80" fmla="*/ 26 w 130"/>
              <a:gd name="T81" fmla="*/ 47 h 232"/>
              <a:gd name="T82" fmla="*/ 35 w 130"/>
              <a:gd name="T83" fmla="*/ 53 h 232"/>
              <a:gd name="T84" fmla="*/ 26 w 130"/>
              <a:gd name="T85" fmla="*/ 70 h 232"/>
              <a:gd name="T86" fmla="*/ 26 w 130"/>
              <a:gd name="T87" fmla="*/ 96 h 232"/>
              <a:gd name="T88" fmla="*/ 28 w 130"/>
              <a:gd name="T89" fmla="*/ 120 h 232"/>
              <a:gd name="T90" fmla="*/ 0 w 130"/>
              <a:gd name="T91" fmla="*/ 155 h 232"/>
              <a:gd name="T92" fmla="*/ 0 w 130"/>
              <a:gd name="T93" fmla="*/ 173 h 232"/>
              <a:gd name="T94" fmla="*/ 6 w 130"/>
              <a:gd name="T95" fmla="*/ 183 h 232"/>
              <a:gd name="T96" fmla="*/ 10 w 130"/>
              <a:gd name="T97" fmla="*/ 188 h 232"/>
              <a:gd name="T98" fmla="*/ 14 w 130"/>
              <a:gd name="T99" fmla="*/ 186 h 232"/>
              <a:gd name="T100" fmla="*/ 22 w 130"/>
              <a:gd name="T101" fmla="*/ 201 h 232"/>
              <a:gd name="T102" fmla="*/ 23 w 130"/>
              <a:gd name="T103" fmla="*/ 216 h 232"/>
              <a:gd name="T104" fmla="*/ 25 w 130"/>
              <a:gd name="T105" fmla="*/ 228 h 232"/>
              <a:gd name="T106" fmla="*/ 34 w 130"/>
              <a:gd name="T107" fmla="*/ 238 h 232"/>
              <a:gd name="T108" fmla="*/ 23 w 130"/>
              <a:gd name="T109" fmla="*/ 237 h 232"/>
              <a:gd name="T110" fmla="*/ 19 w 130"/>
              <a:gd name="T111" fmla="*/ 237 h 232"/>
              <a:gd name="T112" fmla="*/ 10 w 130"/>
              <a:gd name="T113" fmla="*/ 236 h 232"/>
              <a:gd name="T114" fmla="*/ 7 w 130"/>
              <a:gd name="T115" fmla="*/ 243 h 232"/>
              <a:gd name="T116" fmla="*/ 13 w 130"/>
              <a:gd name="T117" fmla="*/ 250 h 232"/>
              <a:gd name="T118" fmla="*/ 23 w 130"/>
              <a:gd name="T119" fmla="*/ 261 h 232"/>
              <a:gd name="T120" fmla="*/ 28 w 130"/>
              <a:gd name="T121" fmla="*/ 269 h 232"/>
              <a:gd name="T122" fmla="*/ 31 w 130"/>
              <a:gd name="T123" fmla="*/ 277 h 232"/>
              <a:gd name="T124" fmla="*/ 31 w 130"/>
              <a:gd name="T125" fmla="*/ 279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 name="Freeform 2573"/>
          <p:cNvSpPr>
            <a:spLocks noChangeAspect="1"/>
          </p:cNvSpPr>
          <p:nvPr/>
        </p:nvSpPr>
        <p:spPr bwMode="auto">
          <a:xfrm>
            <a:off x="4887913" y="4634598"/>
            <a:ext cx="314325" cy="236538"/>
          </a:xfrm>
          <a:custGeom>
            <a:avLst/>
            <a:gdLst>
              <a:gd name="T0" fmla="*/ 198 w 165"/>
              <a:gd name="T1" fmla="*/ 97 h 124"/>
              <a:gd name="T2" fmla="*/ 190 w 165"/>
              <a:gd name="T3" fmla="*/ 87 h 124"/>
              <a:gd name="T4" fmla="*/ 185 w 165"/>
              <a:gd name="T5" fmla="*/ 78 h 124"/>
              <a:gd name="T6" fmla="*/ 170 w 165"/>
              <a:gd name="T7" fmla="*/ 68 h 124"/>
              <a:gd name="T8" fmla="*/ 166 w 165"/>
              <a:gd name="T9" fmla="*/ 55 h 124"/>
              <a:gd name="T10" fmla="*/ 160 w 165"/>
              <a:gd name="T11" fmla="*/ 49 h 124"/>
              <a:gd name="T12" fmla="*/ 149 w 165"/>
              <a:gd name="T13" fmla="*/ 41 h 124"/>
              <a:gd name="T14" fmla="*/ 136 w 165"/>
              <a:gd name="T15" fmla="*/ 35 h 124"/>
              <a:gd name="T16" fmla="*/ 140 w 165"/>
              <a:gd name="T17" fmla="*/ 22 h 124"/>
              <a:gd name="T18" fmla="*/ 126 w 165"/>
              <a:gd name="T19" fmla="*/ 1 h 124"/>
              <a:gd name="T20" fmla="*/ 113 w 165"/>
              <a:gd name="T21" fmla="*/ 12 h 124"/>
              <a:gd name="T22" fmla="*/ 101 w 165"/>
              <a:gd name="T23" fmla="*/ 19 h 124"/>
              <a:gd name="T24" fmla="*/ 85 w 165"/>
              <a:gd name="T25" fmla="*/ 35 h 124"/>
              <a:gd name="T26" fmla="*/ 67 w 165"/>
              <a:gd name="T27" fmla="*/ 38 h 124"/>
              <a:gd name="T28" fmla="*/ 67 w 165"/>
              <a:gd name="T29" fmla="*/ 47 h 124"/>
              <a:gd name="T30" fmla="*/ 58 w 165"/>
              <a:gd name="T31" fmla="*/ 52 h 124"/>
              <a:gd name="T32" fmla="*/ 41 w 165"/>
              <a:gd name="T33" fmla="*/ 59 h 124"/>
              <a:gd name="T34" fmla="*/ 26 w 165"/>
              <a:gd name="T35" fmla="*/ 59 h 124"/>
              <a:gd name="T36" fmla="*/ 12 w 165"/>
              <a:gd name="T37" fmla="*/ 70 h 124"/>
              <a:gd name="T38" fmla="*/ 1 w 165"/>
              <a:gd name="T39" fmla="*/ 87 h 124"/>
              <a:gd name="T40" fmla="*/ 5 w 165"/>
              <a:gd name="T41" fmla="*/ 112 h 124"/>
              <a:gd name="T42" fmla="*/ 13 w 165"/>
              <a:gd name="T43" fmla="*/ 120 h 124"/>
              <a:gd name="T44" fmla="*/ 18 w 165"/>
              <a:gd name="T45" fmla="*/ 137 h 124"/>
              <a:gd name="T46" fmla="*/ 28 w 165"/>
              <a:gd name="T47" fmla="*/ 149 h 124"/>
              <a:gd name="T48" fmla="*/ 32 w 165"/>
              <a:gd name="T49" fmla="*/ 136 h 124"/>
              <a:gd name="T50" fmla="*/ 44 w 165"/>
              <a:gd name="T51" fmla="*/ 130 h 124"/>
              <a:gd name="T52" fmla="*/ 56 w 165"/>
              <a:gd name="T53" fmla="*/ 130 h 124"/>
              <a:gd name="T54" fmla="*/ 65 w 165"/>
              <a:gd name="T55" fmla="*/ 117 h 124"/>
              <a:gd name="T56" fmla="*/ 74 w 165"/>
              <a:gd name="T57" fmla="*/ 103 h 124"/>
              <a:gd name="T58" fmla="*/ 94 w 165"/>
              <a:gd name="T59" fmla="*/ 113 h 124"/>
              <a:gd name="T60" fmla="*/ 120 w 165"/>
              <a:gd name="T61" fmla="*/ 119 h 124"/>
              <a:gd name="T62" fmla="*/ 130 w 165"/>
              <a:gd name="T63" fmla="*/ 107 h 124"/>
              <a:gd name="T64" fmla="*/ 150 w 165"/>
              <a:gd name="T65" fmla="*/ 107 h 124"/>
              <a:gd name="T66" fmla="*/ 157 w 165"/>
              <a:gd name="T67" fmla="*/ 106 h 124"/>
              <a:gd name="T68" fmla="*/ 168 w 165"/>
              <a:gd name="T69" fmla="*/ 100 h 124"/>
              <a:gd name="T70" fmla="*/ 180 w 165"/>
              <a:gd name="T71" fmla="*/ 102 h 124"/>
              <a:gd name="T72" fmla="*/ 192 w 165"/>
              <a:gd name="T73" fmla="*/ 10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 name="Freeform 2574"/>
          <p:cNvSpPr>
            <a:spLocks noChangeAspect="1"/>
          </p:cNvSpPr>
          <p:nvPr/>
        </p:nvSpPr>
        <p:spPr bwMode="auto">
          <a:xfrm>
            <a:off x="5351464" y="4788586"/>
            <a:ext cx="192088" cy="279400"/>
          </a:xfrm>
          <a:custGeom>
            <a:avLst/>
            <a:gdLst>
              <a:gd name="T0" fmla="*/ 121 w 101"/>
              <a:gd name="T1" fmla="*/ 26 h 147"/>
              <a:gd name="T2" fmla="*/ 115 w 101"/>
              <a:gd name="T3" fmla="*/ 26 h 147"/>
              <a:gd name="T4" fmla="*/ 108 w 101"/>
              <a:gd name="T5" fmla="*/ 19 h 147"/>
              <a:gd name="T6" fmla="*/ 93 w 101"/>
              <a:gd name="T7" fmla="*/ 26 h 147"/>
              <a:gd name="T8" fmla="*/ 91 w 101"/>
              <a:gd name="T9" fmla="*/ 34 h 147"/>
              <a:gd name="T10" fmla="*/ 69 w 101"/>
              <a:gd name="T11" fmla="*/ 32 h 147"/>
              <a:gd name="T12" fmla="*/ 53 w 101"/>
              <a:gd name="T13" fmla="*/ 18 h 147"/>
              <a:gd name="T14" fmla="*/ 43 w 101"/>
              <a:gd name="T15" fmla="*/ 17 h 147"/>
              <a:gd name="T16" fmla="*/ 35 w 101"/>
              <a:gd name="T17" fmla="*/ 14 h 147"/>
              <a:gd name="T18" fmla="*/ 34 w 101"/>
              <a:gd name="T19" fmla="*/ 2 h 147"/>
              <a:gd name="T20" fmla="*/ 25 w 101"/>
              <a:gd name="T21" fmla="*/ 0 h 147"/>
              <a:gd name="T22" fmla="*/ 6 w 101"/>
              <a:gd name="T23" fmla="*/ 20 h 147"/>
              <a:gd name="T24" fmla="*/ 8 w 101"/>
              <a:gd name="T25" fmla="*/ 26 h 147"/>
              <a:gd name="T26" fmla="*/ 13 w 101"/>
              <a:gd name="T27" fmla="*/ 29 h 147"/>
              <a:gd name="T28" fmla="*/ 14 w 101"/>
              <a:gd name="T29" fmla="*/ 40 h 147"/>
              <a:gd name="T30" fmla="*/ 22 w 101"/>
              <a:gd name="T31" fmla="*/ 50 h 147"/>
              <a:gd name="T32" fmla="*/ 23 w 101"/>
              <a:gd name="T33" fmla="*/ 63 h 147"/>
              <a:gd name="T34" fmla="*/ 16 w 101"/>
              <a:gd name="T35" fmla="*/ 74 h 147"/>
              <a:gd name="T36" fmla="*/ 6 w 101"/>
              <a:gd name="T37" fmla="*/ 86 h 147"/>
              <a:gd name="T38" fmla="*/ 0 w 101"/>
              <a:gd name="T39" fmla="*/ 107 h 147"/>
              <a:gd name="T40" fmla="*/ 60 w 101"/>
              <a:gd name="T41" fmla="*/ 146 h 147"/>
              <a:gd name="T42" fmla="*/ 61 w 101"/>
              <a:gd name="T43" fmla="*/ 153 h 147"/>
              <a:gd name="T44" fmla="*/ 86 w 101"/>
              <a:gd name="T45" fmla="*/ 176 h 147"/>
              <a:gd name="T46" fmla="*/ 87 w 101"/>
              <a:gd name="T47" fmla="*/ 170 h 147"/>
              <a:gd name="T48" fmla="*/ 90 w 101"/>
              <a:gd name="T49" fmla="*/ 163 h 147"/>
              <a:gd name="T50" fmla="*/ 96 w 101"/>
              <a:gd name="T51" fmla="*/ 152 h 147"/>
              <a:gd name="T52" fmla="*/ 99 w 101"/>
              <a:gd name="T53" fmla="*/ 144 h 147"/>
              <a:gd name="T54" fmla="*/ 99 w 101"/>
              <a:gd name="T55" fmla="*/ 138 h 147"/>
              <a:gd name="T56" fmla="*/ 105 w 101"/>
              <a:gd name="T57" fmla="*/ 136 h 147"/>
              <a:gd name="T58" fmla="*/ 109 w 101"/>
              <a:gd name="T59" fmla="*/ 131 h 147"/>
              <a:gd name="T60" fmla="*/ 114 w 101"/>
              <a:gd name="T61" fmla="*/ 126 h 147"/>
              <a:gd name="T62" fmla="*/ 120 w 101"/>
              <a:gd name="T63" fmla="*/ 122 h 147"/>
              <a:gd name="T64" fmla="*/ 110 w 101"/>
              <a:gd name="T65" fmla="*/ 110 h 147"/>
              <a:gd name="T66" fmla="*/ 110 w 101"/>
              <a:gd name="T67" fmla="*/ 45 h 147"/>
              <a:gd name="T68" fmla="*/ 117 w 101"/>
              <a:gd name="T69" fmla="*/ 37 h 147"/>
              <a:gd name="T70" fmla="*/ 121 w 101"/>
              <a:gd name="T71" fmla="*/ 26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 name="Freeform 2575"/>
          <p:cNvSpPr>
            <a:spLocks noChangeAspect="1"/>
          </p:cNvSpPr>
          <p:nvPr/>
        </p:nvSpPr>
        <p:spPr bwMode="auto">
          <a:xfrm>
            <a:off x="5253039" y="4820338"/>
            <a:ext cx="136525" cy="155575"/>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 name="Freeform 2576"/>
          <p:cNvSpPr>
            <a:spLocks noChangeAspect="1"/>
          </p:cNvSpPr>
          <p:nvPr/>
        </p:nvSpPr>
        <p:spPr bwMode="auto">
          <a:xfrm>
            <a:off x="5329238" y="4521888"/>
            <a:ext cx="368300" cy="320675"/>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 name="Freeform 2577"/>
          <p:cNvSpPr>
            <a:spLocks noChangeAspect="1"/>
          </p:cNvSpPr>
          <p:nvPr/>
        </p:nvSpPr>
        <p:spPr bwMode="auto">
          <a:xfrm>
            <a:off x="5543550" y="4590148"/>
            <a:ext cx="41275" cy="49213"/>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 name="Freeform 2578"/>
          <p:cNvSpPr>
            <a:spLocks noChangeAspect="1"/>
          </p:cNvSpPr>
          <p:nvPr/>
        </p:nvSpPr>
        <p:spPr bwMode="auto">
          <a:xfrm>
            <a:off x="5411789" y="4444100"/>
            <a:ext cx="163513" cy="155575"/>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 name="Freeform 2579"/>
          <p:cNvSpPr>
            <a:spLocks noChangeAspect="1"/>
          </p:cNvSpPr>
          <p:nvPr/>
        </p:nvSpPr>
        <p:spPr bwMode="auto">
          <a:xfrm>
            <a:off x="5062539" y="4296461"/>
            <a:ext cx="403225" cy="546100"/>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 name="Freeform 2580"/>
          <p:cNvSpPr>
            <a:spLocks noChangeAspect="1"/>
          </p:cNvSpPr>
          <p:nvPr/>
        </p:nvSpPr>
        <p:spPr bwMode="auto">
          <a:xfrm>
            <a:off x="4756151" y="3999598"/>
            <a:ext cx="379413" cy="401638"/>
          </a:xfrm>
          <a:custGeom>
            <a:avLst/>
            <a:gdLst>
              <a:gd name="T0" fmla="*/ 239 w 199"/>
              <a:gd name="T1" fmla="*/ 206 h 211"/>
              <a:gd name="T2" fmla="*/ 238 w 199"/>
              <a:gd name="T3" fmla="*/ 245 h 211"/>
              <a:gd name="T4" fmla="*/ 225 w 199"/>
              <a:gd name="T5" fmla="*/ 245 h 211"/>
              <a:gd name="T6" fmla="*/ 223 w 199"/>
              <a:gd name="T7" fmla="*/ 253 h 211"/>
              <a:gd name="T8" fmla="*/ 98 w 199"/>
              <a:gd name="T9" fmla="*/ 181 h 211"/>
              <a:gd name="T10" fmla="*/ 89 w 199"/>
              <a:gd name="T11" fmla="*/ 189 h 211"/>
              <a:gd name="T12" fmla="*/ 72 w 199"/>
              <a:gd name="T13" fmla="*/ 197 h 211"/>
              <a:gd name="T14" fmla="*/ 65 w 199"/>
              <a:gd name="T15" fmla="*/ 186 h 211"/>
              <a:gd name="T16" fmla="*/ 50 w 199"/>
              <a:gd name="T17" fmla="*/ 185 h 211"/>
              <a:gd name="T18" fmla="*/ 42 w 199"/>
              <a:gd name="T19" fmla="*/ 179 h 211"/>
              <a:gd name="T20" fmla="*/ 34 w 199"/>
              <a:gd name="T21" fmla="*/ 173 h 211"/>
              <a:gd name="T22" fmla="*/ 37 w 199"/>
              <a:gd name="T23" fmla="*/ 169 h 211"/>
              <a:gd name="T24" fmla="*/ 25 w 199"/>
              <a:gd name="T25" fmla="*/ 163 h 211"/>
              <a:gd name="T26" fmla="*/ 16 w 199"/>
              <a:gd name="T27" fmla="*/ 164 h 211"/>
              <a:gd name="T28" fmla="*/ 14 w 199"/>
              <a:gd name="T29" fmla="*/ 151 h 211"/>
              <a:gd name="T30" fmla="*/ 4 w 199"/>
              <a:gd name="T31" fmla="*/ 129 h 211"/>
              <a:gd name="T32" fmla="*/ 12 w 199"/>
              <a:gd name="T33" fmla="*/ 124 h 211"/>
              <a:gd name="T34" fmla="*/ 8 w 199"/>
              <a:gd name="T35" fmla="*/ 106 h 211"/>
              <a:gd name="T36" fmla="*/ 10 w 199"/>
              <a:gd name="T37" fmla="*/ 83 h 211"/>
              <a:gd name="T38" fmla="*/ 0 w 199"/>
              <a:gd name="T39" fmla="*/ 58 h 211"/>
              <a:gd name="T40" fmla="*/ 4 w 199"/>
              <a:gd name="T41" fmla="*/ 55 h 211"/>
              <a:gd name="T42" fmla="*/ 12 w 199"/>
              <a:gd name="T43" fmla="*/ 50 h 211"/>
              <a:gd name="T44" fmla="*/ 14 w 199"/>
              <a:gd name="T45" fmla="*/ 43 h 211"/>
              <a:gd name="T46" fmla="*/ 12 w 199"/>
              <a:gd name="T47" fmla="*/ 30 h 211"/>
              <a:gd name="T48" fmla="*/ 18 w 199"/>
              <a:gd name="T49" fmla="*/ 26 h 211"/>
              <a:gd name="T50" fmla="*/ 25 w 199"/>
              <a:gd name="T51" fmla="*/ 19 h 211"/>
              <a:gd name="T52" fmla="*/ 35 w 199"/>
              <a:gd name="T53" fmla="*/ 13 h 211"/>
              <a:gd name="T54" fmla="*/ 32 w 199"/>
              <a:gd name="T55" fmla="*/ 10 h 211"/>
              <a:gd name="T56" fmla="*/ 34 w 199"/>
              <a:gd name="T57" fmla="*/ 0 h 211"/>
              <a:gd name="T58" fmla="*/ 41 w 199"/>
              <a:gd name="T59" fmla="*/ 4 h 211"/>
              <a:gd name="T60" fmla="*/ 58 w 199"/>
              <a:gd name="T61" fmla="*/ 6 h 211"/>
              <a:gd name="T62" fmla="*/ 73 w 199"/>
              <a:gd name="T63" fmla="*/ 10 h 211"/>
              <a:gd name="T64" fmla="*/ 86 w 199"/>
              <a:gd name="T65" fmla="*/ 14 h 211"/>
              <a:gd name="T66" fmla="*/ 92 w 199"/>
              <a:gd name="T67" fmla="*/ 28 h 211"/>
              <a:gd name="T68" fmla="*/ 101 w 199"/>
              <a:gd name="T69" fmla="*/ 36 h 211"/>
              <a:gd name="T70" fmla="*/ 113 w 199"/>
              <a:gd name="T71" fmla="*/ 38 h 211"/>
              <a:gd name="T72" fmla="*/ 131 w 199"/>
              <a:gd name="T73" fmla="*/ 43 h 211"/>
              <a:gd name="T74" fmla="*/ 142 w 199"/>
              <a:gd name="T75" fmla="*/ 53 h 211"/>
              <a:gd name="T76" fmla="*/ 153 w 199"/>
              <a:gd name="T77" fmla="*/ 54 h 211"/>
              <a:gd name="T78" fmla="*/ 159 w 199"/>
              <a:gd name="T79" fmla="*/ 47 h 211"/>
              <a:gd name="T80" fmla="*/ 162 w 199"/>
              <a:gd name="T81" fmla="*/ 38 h 211"/>
              <a:gd name="T82" fmla="*/ 160 w 199"/>
              <a:gd name="T83" fmla="*/ 31 h 211"/>
              <a:gd name="T84" fmla="*/ 160 w 199"/>
              <a:gd name="T85" fmla="*/ 20 h 211"/>
              <a:gd name="T86" fmla="*/ 166 w 199"/>
              <a:gd name="T87" fmla="*/ 12 h 211"/>
              <a:gd name="T88" fmla="*/ 179 w 199"/>
              <a:gd name="T89" fmla="*/ 7 h 211"/>
              <a:gd name="T90" fmla="*/ 189 w 199"/>
              <a:gd name="T91" fmla="*/ 5 h 211"/>
              <a:gd name="T92" fmla="*/ 198 w 199"/>
              <a:gd name="T93" fmla="*/ 8 h 211"/>
              <a:gd name="T94" fmla="*/ 204 w 199"/>
              <a:gd name="T95" fmla="*/ 11 h 211"/>
              <a:gd name="T96" fmla="*/ 209 w 199"/>
              <a:gd name="T97" fmla="*/ 18 h 211"/>
              <a:gd name="T98" fmla="*/ 222 w 199"/>
              <a:gd name="T99" fmla="*/ 23 h 211"/>
              <a:gd name="T100" fmla="*/ 231 w 199"/>
              <a:gd name="T101" fmla="*/ 23 h 211"/>
              <a:gd name="T102" fmla="*/ 235 w 199"/>
              <a:gd name="T103" fmla="*/ 23 h 211"/>
              <a:gd name="T104" fmla="*/ 238 w 199"/>
              <a:gd name="T105" fmla="*/ 26 h 211"/>
              <a:gd name="T106" fmla="*/ 234 w 199"/>
              <a:gd name="T107" fmla="*/ 32 h 211"/>
              <a:gd name="T108" fmla="*/ 234 w 199"/>
              <a:gd name="T109" fmla="*/ 46 h 211"/>
              <a:gd name="T110" fmla="*/ 231 w 199"/>
              <a:gd name="T111" fmla="*/ 55 h 211"/>
              <a:gd name="T112" fmla="*/ 235 w 199"/>
              <a:gd name="T113" fmla="*/ 74 h 211"/>
              <a:gd name="T114" fmla="*/ 239 w 199"/>
              <a:gd name="T115" fmla="*/ 206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 name="Freeform 2581"/>
          <p:cNvSpPr>
            <a:spLocks noChangeAspect="1"/>
          </p:cNvSpPr>
          <p:nvPr/>
        </p:nvSpPr>
        <p:spPr bwMode="auto">
          <a:xfrm>
            <a:off x="4318000" y="3721788"/>
            <a:ext cx="76200" cy="163513"/>
          </a:xfrm>
          <a:custGeom>
            <a:avLst/>
            <a:gdLst>
              <a:gd name="T0" fmla="*/ 30 w 40"/>
              <a:gd name="T1" fmla="*/ 97 h 86"/>
              <a:gd name="T2" fmla="*/ 23 w 40"/>
              <a:gd name="T3" fmla="*/ 102 h 86"/>
              <a:gd name="T4" fmla="*/ 20 w 40"/>
              <a:gd name="T5" fmla="*/ 99 h 86"/>
              <a:gd name="T6" fmla="*/ 12 w 40"/>
              <a:gd name="T7" fmla="*/ 99 h 86"/>
              <a:gd name="T8" fmla="*/ 7 w 40"/>
              <a:gd name="T9" fmla="*/ 102 h 86"/>
              <a:gd name="T10" fmla="*/ 10 w 40"/>
              <a:gd name="T11" fmla="*/ 93 h 86"/>
              <a:gd name="T12" fmla="*/ 8 w 40"/>
              <a:gd name="T13" fmla="*/ 84 h 86"/>
              <a:gd name="T14" fmla="*/ 12 w 40"/>
              <a:gd name="T15" fmla="*/ 72 h 86"/>
              <a:gd name="T16" fmla="*/ 8 w 40"/>
              <a:gd name="T17" fmla="*/ 72 h 86"/>
              <a:gd name="T18" fmla="*/ 4 w 40"/>
              <a:gd name="T19" fmla="*/ 73 h 86"/>
              <a:gd name="T20" fmla="*/ 7 w 40"/>
              <a:gd name="T21" fmla="*/ 67 h 86"/>
              <a:gd name="T22" fmla="*/ 7 w 40"/>
              <a:gd name="T23" fmla="*/ 63 h 86"/>
              <a:gd name="T24" fmla="*/ 4 w 40"/>
              <a:gd name="T25" fmla="*/ 67 h 86"/>
              <a:gd name="T26" fmla="*/ 0 w 40"/>
              <a:gd name="T27" fmla="*/ 66 h 86"/>
              <a:gd name="T28" fmla="*/ 2 w 40"/>
              <a:gd name="T29" fmla="*/ 59 h 86"/>
              <a:gd name="T30" fmla="*/ 6 w 40"/>
              <a:gd name="T31" fmla="*/ 50 h 86"/>
              <a:gd name="T32" fmla="*/ 8 w 40"/>
              <a:gd name="T33" fmla="*/ 41 h 86"/>
              <a:gd name="T34" fmla="*/ 10 w 40"/>
              <a:gd name="T35" fmla="*/ 35 h 86"/>
              <a:gd name="T36" fmla="*/ 12 w 40"/>
              <a:gd name="T37" fmla="*/ 29 h 86"/>
              <a:gd name="T38" fmla="*/ 12 w 40"/>
              <a:gd name="T39" fmla="*/ 19 h 86"/>
              <a:gd name="T40" fmla="*/ 10 w 40"/>
              <a:gd name="T41" fmla="*/ 12 h 86"/>
              <a:gd name="T42" fmla="*/ 8 w 40"/>
              <a:gd name="T43" fmla="*/ 5 h 86"/>
              <a:gd name="T44" fmla="*/ 18 w 40"/>
              <a:gd name="T45" fmla="*/ 0 h 86"/>
              <a:gd name="T46" fmla="*/ 22 w 40"/>
              <a:gd name="T47" fmla="*/ 2 h 86"/>
              <a:gd name="T48" fmla="*/ 19 w 40"/>
              <a:gd name="T49" fmla="*/ 7 h 86"/>
              <a:gd name="T50" fmla="*/ 26 w 40"/>
              <a:gd name="T51" fmla="*/ 6 h 86"/>
              <a:gd name="T52" fmla="*/ 31 w 40"/>
              <a:gd name="T53" fmla="*/ 7 h 86"/>
              <a:gd name="T54" fmla="*/ 35 w 40"/>
              <a:gd name="T55" fmla="*/ 4 h 86"/>
              <a:gd name="T56" fmla="*/ 43 w 40"/>
              <a:gd name="T57" fmla="*/ 4 h 86"/>
              <a:gd name="T58" fmla="*/ 42 w 40"/>
              <a:gd name="T59" fmla="*/ 10 h 86"/>
              <a:gd name="T60" fmla="*/ 48 w 40"/>
              <a:gd name="T61" fmla="*/ 11 h 86"/>
              <a:gd name="T62" fmla="*/ 43 w 40"/>
              <a:gd name="T63" fmla="*/ 18 h 86"/>
              <a:gd name="T64" fmla="*/ 37 w 40"/>
              <a:gd name="T65" fmla="*/ 23 h 86"/>
              <a:gd name="T66" fmla="*/ 38 w 40"/>
              <a:gd name="T67" fmla="*/ 36 h 86"/>
              <a:gd name="T68" fmla="*/ 36 w 40"/>
              <a:gd name="T69" fmla="*/ 40 h 86"/>
              <a:gd name="T70" fmla="*/ 37 w 40"/>
              <a:gd name="T71" fmla="*/ 43 h 86"/>
              <a:gd name="T72" fmla="*/ 36 w 40"/>
              <a:gd name="T73" fmla="*/ 49 h 86"/>
              <a:gd name="T74" fmla="*/ 30 w 40"/>
              <a:gd name="T75" fmla="*/ 52 h 86"/>
              <a:gd name="T76" fmla="*/ 32 w 40"/>
              <a:gd name="T77" fmla="*/ 59 h 86"/>
              <a:gd name="T78" fmla="*/ 36 w 40"/>
              <a:gd name="T79" fmla="*/ 61 h 86"/>
              <a:gd name="T80" fmla="*/ 36 w 40"/>
              <a:gd name="T81" fmla="*/ 65 h 86"/>
              <a:gd name="T82" fmla="*/ 31 w 40"/>
              <a:gd name="T83" fmla="*/ 69 h 86"/>
              <a:gd name="T84" fmla="*/ 31 w 40"/>
              <a:gd name="T85" fmla="*/ 74 h 86"/>
              <a:gd name="T86" fmla="*/ 36 w 40"/>
              <a:gd name="T87" fmla="*/ 80 h 86"/>
              <a:gd name="T88" fmla="*/ 31 w 40"/>
              <a:gd name="T89" fmla="*/ 85 h 86"/>
              <a:gd name="T90" fmla="*/ 28 w 40"/>
              <a:gd name="T91" fmla="*/ 90 h 86"/>
              <a:gd name="T92" fmla="*/ 30 w 40"/>
              <a:gd name="T93" fmla="*/ 9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17" name="Freeform 2582"/>
          <p:cNvSpPr>
            <a:spLocks noChangeAspect="1"/>
          </p:cNvSpPr>
          <p:nvPr/>
        </p:nvSpPr>
        <p:spPr bwMode="auto">
          <a:xfrm>
            <a:off x="4425950" y="3426511"/>
            <a:ext cx="298450" cy="285750"/>
          </a:xfrm>
          <a:custGeom>
            <a:avLst/>
            <a:gdLst>
              <a:gd name="T0" fmla="*/ 181 w 156"/>
              <a:gd name="T1" fmla="*/ 150 h 150"/>
              <a:gd name="T2" fmla="*/ 171 w 156"/>
              <a:gd name="T3" fmla="*/ 142 h 150"/>
              <a:gd name="T4" fmla="*/ 168 w 156"/>
              <a:gd name="T5" fmla="*/ 128 h 150"/>
              <a:gd name="T6" fmla="*/ 172 w 156"/>
              <a:gd name="T7" fmla="*/ 118 h 150"/>
              <a:gd name="T8" fmla="*/ 172 w 156"/>
              <a:gd name="T9" fmla="*/ 109 h 150"/>
              <a:gd name="T10" fmla="*/ 166 w 156"/>
              <a:gd name="T11" fmla="*/ 100 h 150"/>
              <a:gd name="T12" fmla="*/ 159 w 156"/>
              <a:gd name="T13" fmla="*/ 98 h 150"/>
              <a:gd name="T14" fmla="*/ 166 w 156"/>
              <a:gd name="T15" fmla="*/ 85 h 150"/>
              <a:gd name="T16" fmla="*/ 171 w 156"/>
              <a:gd name="T17" fmla="*/ 77 h 150"/>
              <a:gd name="T18" fmla="*/ 180 w 156"/>
              <a:gd name="T19" fmla="*/ 68 h 150"/>
              <a:gd name="T20" fmla="*/ 184 w 156"/>
              <a:gd name="T21" fmla="*/ 48 h 150"/>
              <a:gd name="T22" fmla="*/ 176 w 156"/>
              <a:gd name="T23" fmla="*/ 40 h 150"/>
              <a:gd name="T24" fmla="*/ 164 w 156"/>
              <a:gd name="T25" fmla="*/ 35 h 150"/>
              <a:gd name="T26" fmla="*/ 154 w 156"/>
              <a:gd name="T27" fmla="*/ 32 h 150"/>
              <a:gd name="T28" fmla="*/ 141 w 156"/>
              <a:gd name="T29" fmla="*/ 26 h 150"/>
              <a:gd name="T30" fmla="*/ 131 w 156"/>
              <a:gd name="T31" fmla="*/ 23 h 150"/>
              <a:gd name="T32" fmla="*/ 123 w 156"/>
              <a:gd name="T33" fmla="*/ 16 h 150"/>
              <a:gd name="T34" fmla="*/ 114 w 156"/>
              <a:gd name="T35" fmla="*/ 8 h 150"/>
              <a:gd name="T36" fmla="*/ 106 w 156"/>
              <a:gd name="T37" fmla="*/ 1 h 150"/>
              <a:gd name="T38" fmla="*/ 94 w 156"/>
              <a:gd name="T39" fmla="*/ 22 h 150"/>
              <a:gd name="T40" fmla="*/ 71 w 156"/>
              <a:gd name="T41" fmla="*/ 30 h 150"/>
              <a:gd name="T42" fmla="*/ 71 w 156"/>
              <a:gd name="T43" fmla="*/ 37 h 150"/>
              <a:gd name="T44" fmla="*/ 53 w 156"/>
              <a:gd name="T45" fmla="*/ 37 h 150"/>
              <a:gd name="T46" fmla="*/ 47 w 156"/>
              <a:gd name="T47" fmla="*/ 30 h 150"/>
              <a:gd name="T48" fmla="*/ 46 w 156"/>
              <a:gd name="T49" fmla="*/ 42 h 150"/>
              <a:gd name="T50" fmla="*/ 43 w 156"/>
              <a:gd name="T51" fmla="*/ 53 h 150"/>
              <a:gd name="T52" fmla="*/ 28 w 156"/>
              <a:gd name="T53" fmla="*/ 50 h 150"/>
              <a:gd name="T54" fmla="*/ 17 w 156"/>
              <a:gd name="T55" fmla="*/ 52 h 150"/>
              <a:gd name="T56" fmla="*/ 2 w 156"/>
              <a:gd name="T57" fmla="*/ 54 h 150"/>
              <a:gd name="T58" fmla="*/ 8 w 156"/>
              <a:gd name="T59" fmla="*/ 64 h 150"/>
              <a:gd name="T60" fmla="*/ 7 w 156"/>
              <a:gd name="T61" fmla="*/ 71 h 150"/>
              <a:gd name="T62" fmla="*/ 25 w 156"/>
              <a:gd name="T63" fmla="*/ 76 h 150"/>
              <a:gd name="T64" fmla="*/ 34 w 156"/>
              <a:gd name="T65" fmla="*/ 77 h 150"/>
              <a:gd name="T66" fmla="*/ 41 w 156"/>
              <a:gd name="T67" fmla="*/ 80 h 150"/>
              <a:gd name="T68" fmla="*/ 39 w 156"/>
              <a:gd name="T69" fmla="*/ 90 h 150"/>
              <a:gd name="T70" fmla="*/ 49 w 156"/>
              <a:gd name="T71" fmla="*/ 101 h 150"/>
              <a:gd name="T72" fmla="*/ 54 w 156"/>
              <a:gd name="T73" fmla="*/ 107 h 150"/>
              <a:gd name="T74" fmla="*/ 58 w 156"/>
              <a:gd name="T75" fmla="*/ 116 h 150"/>
              <a:gd name="T76" fmla="*/ 53 w 156"/>
              <a:gd name="T77" fmla="*/ 118 h 150"/>
              <a:gd name="T78" fmla="*/ 55 w 156"/>
              <a:gd name="T79" fmla="*/ 133 h 150"/>
              <a:gd name="T80" fmla="*/ 51 w 156"/>
              <a:gd name="T81" fmla="*/ 154 h 150"/>
              <a:gd name="T82" fmla="*/ 49 w 156"/>
              <a:gd name="T83" fmla="*/ 163 h 150"/>
              <a:gd name="T84" fmla="*/ 66 w 156"/>
              <a:gd name="T85" fmla="*/ 173 h 150"/>
              <a:gd name="T86" fmla="*/ 81 w 156"/>
              <a:gd name="T87" fmla="*/ 170 h 150"/>
              <a:gd name="T88" fmla="*/ 102 w 156"/>
              <a:gd name="T89" fmla="*/ 179 h 150"/>
              <a:gd name="T90" fmla="*/ 113 w 156"/>
              <a:gd name="T91" fmla="*/ 170 h 150"/>
              <a:gd name="T92" fmla="*/ 131 w 156"/>
              <a:gd name="T93" fmla="*/ 160 h 150"/>
              <a:gd name="T94" fmla="*/ 143 w 156"/>
              <a:gd name="T95" fmla="*/ 157 h 150"/>
              <a:gd name="T96" fmla="*/ 159 w 156"/>
              <a:gd name="T97" fmla="*/ 167 h 150"/>
              <a:gd name="T98" fmla="*/ 171 w 156"/>
              <a:gd name="T99" fmla="*/ 16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18" name="Freeform 2583"/>
          <p:cNvSpPr>
            <a:spLocks noChangeAspect="1"/>
          </p:cNvSpPr>
          <p:nvPr/>
        </p:nvSpPr>
        <p:spPr bwMode="auto">
          <a:xfrm>
            <a:off x="4667251" y="3456675"/>
            <a:ext cx="17463" cy="22225"/>
          </a:xfrm>
          <a:custGeom>
            <a:avLst/>
            <a:gdLst>
              <a:gd name="T0" fmla="*/ 10 w 9"/>
              <a:gd name="T1" fmla="*/ 14 h 12"/>
              <a:gd name="T2" fmla="*/ 11 w 9"/>
              <a:gd name="T3" fmla="*/ 9 h 12"/>
              <a:gd name="T4" fmla="*/ 10 w 9"/>
              <a:gd name="T5" fmla="*/ 7 h 12"/>
              <a:gd name="T6" fmla="*/ 6 w 9"/>
              <a:gd name="T7" fmla="*/ 4 h 12"/>
              <a:gd name="T8" fmla="*/ 5 w 9"/>
              <a:gd name="T9" fmla="*/ 0 h 12"/>
              <a:gd name="T10" fmla="*/ 2 w 9"/>
              <a:gd name="T11" fmla="*/ 1 h 12"/>
              <a:gd name="T12" fmla="*/ 0 w 9"/>
              <a:gd name="T13" fmla="*/ 5 h 12"/>
              <a:gd name="T14" fmla="*/ 1 w 9"/>
              <a:gd name="T15" fmla="*/ 8 h 12"/>
              <a:gd name="T16" fmla="*/ 2 w 9"/>
              <a:gd name="T17" fmla="*/ 13 h 12"/>
              <a:gd name="T18" fmla="*/ 6 w 9"/>
              <a:gd name="T19" fmla="*/ 14 h 12"/>
              <a:gd name="T20" fmla="*/ 10 w 9"/>
              <a:gd name="T21" fmla="*/ 1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9" name="Freeform 2584"/>
          <p:cNvSpPr>
            <a:spLocks noChangeAspect="1"/>
          </p:cNvSpPr>
          <p:nvPr/>
        </p:nvSpPr>
        <p:spPr bwMode="auto">
          <a:xfrm>
            <a:off x="4691064" y="3561448"/>
            <a:ext cx="276225" cy="293688"/>
          </a:xfrm>
          <a:custGeom>
            <a:avLst/>
            <a:gdLst>
              <a:gd name="T0" fmla="*/ 94 w 145"/>
              <a:gd name="T1" fmla="*/ 29 h 154"/>
              <a:gd name="T2" fmla="*/ 80 w 145"/>
              <a:gd name="T3" fmla="*/ 38 h 154"/>
              <a:gd name="T4" fmla="*/ 82 w 145"/>
              <a:gd name="T5" fmla="*/ 58 h 154"/>
              <a:gd name="T6" fmla="*/ 97 w 145"/>
              <a:gd name="T7" fmla="*/ 71 h 154"/>
              <a:gd name="T8" fmla="*/ 119 w 145"/>
              <a:gd name="T9" fmla="*/ 102 h 154"/>
              <a:gd name="T10" fmla="*/ 138 w 145"/>
              <a:gd name="T11" fmla="*/ 105 h 154"/>
              <a:gd name="T12" fmla="*/ 140 w 145"/>
              <a:gd name="T13" fmla="*/ 118 h 154"/>
              <a:gd name="T14" fmla="*/ 169 w 145"/>
              <a:gd name="T15" fmla="*/ 133 h 154"/>
              <a:gd name="T16" fmla="*/ 167 w 145"/>
              <a:gd name="T17" fmla="*/ 143 h 154"/>
              <a:gd name="T18" fmla="*/ 156 w 145"/>
              <a:gd name="T19" fmla="*/ 136 h 154"/>
              <a:gd name="T20" fmla="*/ 145 w 145"/>
              <a:gd name="T21" fmla="*/ 147 h 154"/>
              <a:gd name="T22" fmla="*/ 154 w 145"/>
              <a:gd name="T23" fmla="*/ 159 h 154"/>
              <a:gd name="T24" fmla="*/ 145 w 145"/>
              <a:gd name="T25" fmla="*/ 167 h 154"/>
              <a:gd name="T26" fmla="*/ 139 w 145"/>
              <a:gd name="T27" fmla="*/ 184 h 154"/>
              <a:gd name="T28" fmla="*/ 136 w 145"/>
              <a:gd name="T29" fmla="*/ 173 h 154"/>
              <a:gd name="T30" fmla="*/ 139 w 145"/>
              <a:gd name="T31" fmla="*/ 163 h 154"/>
              <a:gd name="T32" fmla="*/ 132 w 145"/>
              <a:gd name="T33" fmla="*/ 143 h 154"/>
              <a:gd name="T34" fmla="*/ 121 w 145"/>
              <a:gd name="T35" fmla="*/ 138 h 154"/>
              <a:gd name="T36" fmla="*/ 115 w 145"/>
              <a:gd name="T37" fmla="*/ 132 h 154"/>
              <a:gd name="T38" fmla="*/ 102 w 145"/>
              <a:gd name="T39" fmla="*/ 119 h 154"/>
              <a:gd name="T40" fmla="*/ 84 w 145"/>
              <a:gd name="T41" fmla="*/ 111 h 154"/>
              <a:gd name="T42" fmla="*/ 66 w 145"/>
              <a:gd name="T43" fmla="*/ 95 h 154"/>
              <a:gd name="T44" fmla="*/ 56 w 145"/>
              <a:gd name="T45" fmla="*/ 82 h 154"/>
              <a:gd name="T46" fmla="*/ 47 w 145"/>
              <a:gd name="T47" fmla="*/ 62 h 154"/>
              <a:gd name="T48" fmla="*/ 29 w 145"/>
              <a:gd name="T49" fmla="*/ 55 h 154"/>
              <a:gd name="T50" fmla="*/ 16 w 145"/>
              <a:gd name="T51" fmla="*/ 66 h 154"/>
              <a:gd name="T52" fmla="*/ 8 w 145"/>
              <a:gd name="T53" fmla="*/ 66 h 154"/>
              <a:gd name="T54" fmla="*/ 10 w 145"/>
              <a:gd name="T55" fmla="*/ 61 h 154"/>
              <a:gd name="T56" fmla="*/ 4 w 145"/>
              <a:gd name="T57" fmla="*/ 46 h 154"/>
              <a:gd name="T58" fmla="*/ 6 w 145"/>
              <a:gd name="T59" fmla="*/ 37 h 154"/>
              <a:gd name="T60" fmla="*/ 1 w 145"/>
              <a:gd name="T61" fmla="*/ 25 h 154"/>
              <a:gd name="T62" fmla="*/ 12 w 145"/>
              <a:gd name="T63" fmla="*/ 23 h 154"/>
              <a:gd name="T64" fmla="*/ 20 w 145"/>
              <a:gd name="T65" fmla="*/ 16 h 154"/>
              <a:gd name="T66" fmla="*/ 29 w 145"/>
              <a:gd name="T67" fmla="*/ 20 h 154"/>
              <a:gd name="T68" fmla="*/ 36 w 145"/>
              <a:gd name="T69" fmla="*/ 16 h 154"/>
              <a:gd name="T70" fmla="*/ 46 w 145"/>
              <a:gd name="T71" fmla="*/ 16 h 154"/>
              <a:gd name="T72" fmla="*/ 49 w 145"/>
              <a:gd name="T73" fmla="*/ 10 h 154"/>
              <a:gd name="T74" fmla="*/ 54 w 145"/>
              <a:gd name="T75" fmla="*/ 5 h 154"/>
              <a:gd name="T76" fmla="*/ 62 w 145"/>
              <a:gd name="T77" fmla="*/ 4 h 154"/>
              <a:gd name="T78" fmla="*/ 79 w 145"/>
              <a:gd name="T79" fmla="*/ 0 h 154"/>
              <a:gd name="T80" fmla="*/ 90 w 145"/>
              <a:gd name="T81" fmla="*/ 10 h 154"/>
              <a:gd name="T82" fmla="*/ 97 w 145"/>
              <a:gd name="T83" fmla="*/ 14 h 154"/>
              <a:gd name="T84" fmla="*/ 101 w 145"/>
              <a:gd name="T85" fmla="*/ 29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20" name="Freeform 2585"/>
          <p:cNvSpPr>
            <a:spLocks noChangeAspect="1"/>
          </p:cNvSpPr>
          <p:nvPr/>
        </p:nvSpPr>
        <p:spPr bwMode="auto">
          <a:xfrm>
            <a:off x="4675189" y="3536048"/>
            <a:ext cx="101600" cy="65088"/>
          </a:xfrm>
          <a:custGeom>
            <a:avLst/>
            <a:gdLst>
              <a:gd name="T0" fmla="*/ 64 w 54"/>
              <a:gd name="T1" fmla="*/ 21 h 34"/>
              <a:gd name="T2" fmla="*/ 63 w 54"/>
              <a:gd name="T3" fmla="*/ 17 h 34"/>
              <a:gd name="T4" fmla="*/ 58 w 54"/>
              <a:gd name="T5" fmla="*/ 21 h 34"/>
              <a:gd name="T6" fmla="*/ 55 w 54"/>
              <a:gd name="T7" fmla="*/ 17 h 34"/>
              <a:gd name="T8" fmla="*/ 51 w 54"/>
              <a:gd name="T9" fmla="*/ 16 h 34"/>
              <a:gd name="T10" fmla="*/ 51 w 54"/>
              <a:gd name="T11" fmla="*/ 12 h 34"/>
              <a:gd name="T12" fmla="*/ 51 w 54"/>
              <a:gd name="T13" fmla="*/ 10 h 34"/>
              <a:gd name="T14" fmla="*/ 50 w 54"/>
              <a:gd name="T15" fmla="*/ 6 h 34"/>
              <a:gd name="T16" fmla="*/ 46 w 54"/>
              <a:gd name="T17" fmla="*/ 2 h 34"/>
              <a:gd name="T18" fmla="*/ 40 w 54"/>
              <a:gd name="T19" fmla="*/ 2 h 34"/>
              <a:gd name="T20" fmla="*/ 36 w 54"/>
              <a:gd name="T21" fmla="*/ 0 h 34"/>
              <a:gd name="T22" fmla="*/ 36 w 54"/>
              <a:gd name="T23" fmla="*/ 4 h 34"/>
              <a:gd name="T24" fmla="*/ 32 w 54"/>
              <a:gd name="T25" fmla="*/ 5 h 34"/>
              <a:gd name="T26" fmla="*/ 28 w 54"/>
              <a:gd name="T27" fmla="*/ 7 h 34"/>
              <a:gd name="T28" fmla="*/ 23 w 54"/>
              <a:gd name="T29" fmla="*/ 6 h 34"/>
              <a:gd name="T30" fmla="*/ 19 w 54"/>
              <a:gd name="T31" fmla="*/ 8 h 34"/>
              <a:gd name="T32" fmla="*/ 14 w 54"/>
              <a:gd name="T33" fmla="*/ 7 h 34"/>
              <a:gd name="T34" fmla="*/ 12 w 54"/>
              <a:gd name="T35" fmla="*/ 8 h 34"/>
              <a:gd name="T36" fmla="*/ 14 w 54"/>
              <a:gd name="T37" fmla="*/ 11 h 34"/>
              <a:gd name="T38" fmla="*/ 9 w 54"/>
              <a:gd name="T39" fmla="*/ 16 h 34"/>
              <a:gd name="T40" fmla="*/ 6 w 54"/>
              <a:gd name="T41" fmla="*/ 19 h 34"/>
              <a:gd name="T42" fmla="*/ 4 w 54"/>
              <a:gd name="T43" fmla="*/ 24 h 34"/>
              <a:gd name="T44" fmla="*/ 2 w 54"/>
              <a:gd name="T45" fmla="*/ 29 h 34"/>
              <a:gd name="T46" fmla="*/ 1 w 54"/>
              <a:gd name="T47" fmla="*/ 35 h 34"/>
              <a:gd name="T48" fmla="*/ 6 w 54"/>
              <a:gd name="T49" fmla="*/ 30 h 34"/>
              <a:gd name="T50" fmla="*/ 9 w 54"/>
              <a:gd name="T51" fmla="*/ 30 h 34"/>
              <a:gd name="T52" fmla="*/ 12 w 54"/>
              <a:gd name="T53" fmla="*/ 31 h 34"/>
              <a:gd name="T54" fmla="*/ 12 w 54"/>
              <a:gd name="T55" fmla="*/ 36 h 34"/>
              <a:gd name="T56" fmla="*/ 15 w 54"/>
              <a:gd name="T57" fmla="*/ 40 h 34"/>
              <a:gd name="T58" fmla="*/ 19 w 54"/>
              <a:gd name="T59" fmla="*/ 40 h 34"/>
              <a:gd name="T60" fmla="*/ 23 w 54"/>
              <a:gd name="T61" fmla="*/ 39 h 34"/>
              <a:gd name="T62" fmla="*/ 26 w 54"/>
              <a:gd name="T63" fmla="*/ 40 h 34"/>
              <a:gd name="T64" fmla="*/ 31 w 54"/>
              <a:gd name="T65" fmla="*/ 35 h 34"/>
              <a:gd name="T66" fmla="*/ 31 w 54"/>
              <a:gd name="T67" fmla="*/ 31 h 34"/>
              <a:gd name="T68" fmla="*/ 34 w 54"/>
              <a:gd name="T69" fmla="*/ 28 h 34"/>
              <a:gd name="T70" fmla="*/ 36 w 54"/>
              <a:gd name="T71" fmla="*/ 34 h 34"/>
              <a:gd name="T72" fmla="*/ 39 w 54"/>
              <a:gd name="T73" fmla="*/ 36 h 34"/>
              <a:gd name="T74" fmla="*/ 41 w 54"/>
              <a:gd name="T75" fmla="*/ 39 h 34"/>
              <a:gd name="T76" fmla="*/ 45 w 54"/>
              <a:gd name="T77" fmla="*/ 37 h 34"/>
              <a:gd name="T78" fmla="*/ 46 w 54"/>
              <a:gd name="T79" fmla="*/ 31 h 34"/>
              <a:gd name="T80" fmla="*/ 47 w 54"/>
              <a:gd name="T81" fmla="*/ 29 h 34"/>
              <a:gd name="T82" fmla="*/ 51 w 54"/>
              <a:gd name="T83" fmla="*/ 31 h 34"/>
              <a:gd name="T84" fmla="*/ 56 w 54"/>
              <a:gd name="T85" fmla="*/ 31 h 34"/>
              <a:gd name="T86" fmla="*/ 58 w 54"/>
              <a:gd name="T87" fmla="*/ 33 h 34"/>
              <a:gd name="T88" fmla="*/ 58 w 54"/>
              <a:gd name="T89" fmla="*/ 27 h 34"/>
              <a:gd name="T90" fmla="*/ 59 w 54"/>
              <a:gd name="T91" fmla="*/ 25 h 34"/>
              <a:gd name="T92" fmla="*/ 63 w 54"/>
              <a:gd name="T93" fmla="*/ 28 h 34"/>
              <a:gd name="T94" fmla="*/ 63 w 54"/>
              <a:gd name="T95" fmla="*/ 23 h 34"/>
              <a:gd name="T96" fmla="*/ 64 w 54"/>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1" name="Freeform 2586"/>
          <p:cNvSpPr>
            <a:spLocks noChangeAspect="1"/>
          </p:cNvSpPr>
          <p:nvPr/>
        </p:nvSpPr>
        <p:spPr bwMode="auto">
          <a:xfrm>
            <a:off x="4754563" y="3493186"/>
            <a:ext cx="173038" cy="90488"/>
          </a:xfrm>
          <a:custGeom>
            <a:avLst/>
            <a:gdLst>
              <a:gd name="T0" fmla="*/ 97 w 91"/>
              <a:gd name="T1" fmla="*/ 46 h 48"/>
              <a:gd name="T2" fmla="*/ 98 w 91"/>
              <a:gd name="T3" fmla="*/ 44 h 48"/>
              <a:gd name="T4" fmla="*/ 101 w 91"/>
              <a:gd name="T5" fmla="*/ 44 h 48"/>
              <a:gd name="T6" fmla="*/ 98 w 91"/>
              <a:gd name="T7" fmla="*/ 37 h 48"/>
              <a:gd name="T8" fmla="*/ 103 w 91"/>
              <a:gd name="T9" fmla="*/ 33 h 48"/>
              <a:gd name="T10" fmla="*/ 105 w 91"/>
              <a:gd name="T11" fmla="*/ 30 h 48"/>
              <a:gd name="T12" fmla="*/ 108 w 91"/>
              <a:gd name="T13" fmla="*/ 29 h 48"/>
              <a:gd name="T14" fmla="*/ 109 w 91"/>
              <a:gd name="T15" fmla="*/ 23 h 48"/>
              <a:gd name="T16" fmla="*/ 105 w 91"/>
              <a:gd name="T17" fmla="*/ 18 h 48"/>
              <a:gd name="T18" fmla="*/ 105 w 91"/>
              <a:gd name="T19" fmla="*/ 13 h 48"/>
              <a:gd name="T20" fmla="*/ 105 w 91"/>
              <a:gd name="T21" fmla="*/ 8 h 48"/>
              <a:gd name="T22" fmla="*/ 99 w 91"/>
              <a:gd name="T23" fmla="*/ 7 h 48"/>
              <a:gd name="T24" fmla="*/ 95 w 91"/>
              <a:gd name="T25" fmla="*/ 7 h 48"/>
              <a:gd name="T26" fmla="*/ 86 w 91"/>
              <a:gd name="T27" fmla="*/ 4 h 48"/>
              <a:gd name="T28" fmla="*/ 79 w 91"/>
              <a:gd name="T29" fmla="*/ 2 h 48"/>
              <a:gd name="T30" fmla="*/ 77 w 91"/>
              <a:gd name="T31" fmla="*/ 1 h 48"/>
              <a:gd name="T32" fmla="*/ 77 w 91"/>
              <a:gd name="T33" fmla="*/ 7 h 48"/>
              <a:gd name="T34" fmla="*/ 68 w 91"/>
              <a:gd name="T35" fmla="*/ 11 h 48"/>
              <a:gd name="T36" fmla="*/ 61 w 91"/>
              <a:gd name="T37" fmla="*/ 7 h 48"/>
              <a:gd name="T38" fmla="*/ 61 w 91"/>
              <a:gd name="T39" fmla="*/ 11 h 48"/>
              <a:gd name="T40" fmla="*/ 55 w 91"/>
              <a:gd name="T41" fmla="*/ 11 h 48"/>
              <a:gd name="T42" fmla="*/ 55 w 91"/>
              <a:gd name="T43" fmla="*/ 15 h 48"/>
              <a:gd name="T44" fmla="*/ 47 w 91"/>
              <a:gd name="T45" fmla="*/ 19 h 48"/>
              <a:gd name="T46" fmla="*/ 49 w 91"/>
              <a:gd name="T47" fmla="*/ 26 h 48"/>
              <a:gd name="T48" fmla="*/ 40 w 91"/>
              <a:gd name="T49" fmla="*/ 30 h 48"/>
              <a:gd name="T50" fmla="*/ 30 w 91"/>
              <a:gd name="T51" fmla="*/ 32 h 48"/>
              <a:gd name="T52" fmla="*/ 25 w 91"/>
              <a:gd name="T53" fmla="*/ 36 h 48"/>
              <a:gd name="T54" fmla="*/ 19 w 91"/>
              <a:gd name="T55" fmla="*/ 33 h 48"/>
              <a:gd name="T56" fmla="*/ 13 w 91"/>
              <a:gd name="T57" fmla="*/ 33 h 48"/>
              <a:gd name="T58" fmla="*/ 11 w 91"/>
              <a:gd name="T59" fmla="*/ 38 h 48"/>
              <a:gd name="T60" fmla="*/ 4 w 91"/>
              <a:gd name="T61" fmla="*/ 32 h 48"/>
              <a:gd name="T62" fmla="*/ 1 w 91"/>
              <a:gd name="T63" fmla="*/ 37 h 48"/>
              <a:gd name="T64" fmla="*/ 1 w 91"/>
              <a:gd name="T65" fmla="*/ 39 h 48"/>
              <a:gd name="T66" fmla="*/ 1 w 91"/>
              <a:gd name="T67" fmla="*/ 43 h 48"/>
              <a:gd name="T68" fmla="*/ 5 w 91"/>
              <a:gd name="T69" fmla="*/ 44 h 48"/>
              <a:gd name="T70" fmla="*/ 8 w 91"/>
              <a:gd name="T71" fmla="*/ 48 h 48"/>
              <a:gd name="T72" fmla="*/ 13 w 91"/>
              <a:gd name="T73" fmla="*/ 44 h 48"/>
              <a:gd name="T74" fmla="*/ 14 w 91"/>
              <a:gd name="T75" fmla="*/ 48 h 48"/>
              <a:gd name="T76" fmla="*/ 18 w 91"/>
              <a:gd name="T77" fmla="*/ 49 h 48"/>
              <a:gd name="T78" fmla="*/ 23 w 91"/>
              <a:gd name="T79" fmla="*/ 50 h 48"/>
              <a:gd name="T80" fmla="*/ 23 w 91"/>
              <a:gd name="T81" fmla="*/ 46 h 48"/>
              <a:gd name="T82" fmla="*/ 29 w 91"/>
              <a:gd name="T83" fmla="*/ 45 h 48"/>
              <a:gd name="T84" fmla="*/ 35 w 91"/>
              <a:gd name="T85" fmla="*/ 44 h 48"/>
              <a:gd name="T86" fmla="*/ 40 w 91"/>
              <a:gd name="T87" fmla="*/ 43 h 48"/>
              <a:gd name="T88" fmla="*/ 40 w 91"/>
              <a:gd name="T89" fmla="*/ 46 h 48"/>
              <a:gd name="T90" fmla="*/ 43 w 91"/>
              <a:gd name="T91" fmla="*/ 51 h 48"/>
              <a:gd name="T92" fmla="*/ 50 w 91"/>
              <a:gd name="T93" fmla="*/ 52 h 48"/>
              <a:gd name="T94" fmla="*/ 60 w 91"/>
              <a:gd name="T95" fmla="*/ 53 h 48"/>
              <a:gd name="T96" fmla="*/ 61 w 91"/>
              <a:gd name="T97" fmla="*/ 55 h 48"/>
              <a:gd name="T98" fmla="*/ 72 w 91"/>
              <a:gd name="T99" fmla="*/ 57 h 48"/>
              <a:gd name="T100" fmla="*/ 78 w 91"/>
              <a:gd name="T101" fmla="*/ 52 h 48"/>
              <a:gd name="T102" fmla="*/ 86 w 91"/>
              <a:gd name="T103" fmla="*/ 52 h 48"/>
              <a:gd name="T104" fmla="*/ 92 w 91"/>
              <a:gd name="T105" fmla="*/ 51 h 48"/>
              <a:gd name="T106" fmla="*/ 97 w 91"/>
              <a:gd name="T107" fmla="*/ 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2" name="Freeform 2587"/>
          <p:cNvSpPr>
            <a:spLocks noChangeAspect="1"/>
          </p:cNvSpPr>
          <p:nvPr/>
        </p:nvSpPr>
        <p:spPr bwMode="auto">
          <a:xfrm>
            <a:off x="4810126" y="3426511"/>
            <a:ext cx="155575" cy="84138"/>
          </a:xfrm>
          <a:custGeom>
            <a:avLst/>
            <a:gdLst>
              <a:gd name="T0" fmla="*/ 98 w 82"/>
              <a:gd name="T1" fmla="*/ 34 h 44"/>
              <a:gd name="T2" fmla="*/ 93 w 82"/>
              <a:gd name="T3" fmla="*/ 30 h 44"/>
              <a:gd name="T4" fmla="*/ 91 w 82"/>
              <a:gd name="T5" fmla="*/ 25 h 44"/>
              <a:gd name="T6" fmla="*/ 86 w 82"/>
              <a:gd name="T7" fmla="*/ 23 h 44"/>
              <a:gd name="T8" fmla="*/ 84 w 82"/>
              <a:gd name="T9" fmla="*/ 23 h 44"/>
              <a:gd name="T10" fmla="*/ 79 w 82"/>
              <a:gd name="T11" fmla="*/ 20 h 44"/>
              <a:gd name="T12" fmla="*/ 80 w 82"/>
              <a:gd name="T13" fmla="*/ 18 h 44"/>
              <a:gd name="T14" fmla="*/ 76 w 82"/>
              <a:gd name="T15" fmla="*/ 18 h 44"/>
              <a:gd name="T16" fmla="*/ 72 w 82"/>
              <a:gd name="T17" fmla="*/ 16 h 44"/>
              <a:gd name="T18" fmla="*/ 68 w 82"/>
              <a:gd name="T19" fmla="*/ 14 h 44"/>
              <a:gd name="T20" fmla="*/ 71 w 82"/>
              <a:gd name="T21" fmla="*/ 18 h 44"/>
              <a:gd name="T22" fmla="*/ 66 w 82"/>
              <a:gd name="T23" fmla="*/ 22 h 44"/>
              <a:gd name="T24" fmla="*/ 62 w 82"/>
              <a:gd name="T25" fmla="*/ 18 h 44"/>
              <a:gd name="T26" fmla="*/ 61 w 82"/>
              <a:gd name="T27" fmla="*/ 10 h 44"/>
              <a:gd name="T28" fmla="*/ 56 w 82"/>
              <a:gd name="T29" fmla="*/ 10 h 44"/>
              <a:gd name="T30" fmla="*/ 51 w 82"/>
              <a:gd name="T31" fmla="*/ 6 h 44"/>
              <a:gd name="T32" fmla="*/ 45 w 82"/>
              <a:gd name="T33" fmla="*/ 7 h 44"/>
              <a:gd name="T34" fmla="*/ 45 w 82"/>
              <a:gd name="T35" fmla="*/ 4 h 44"/>
              <a:gd name="T36" fmla="*/ 41 w 82"/>
              <a:gd name="T37" fmla="*/ 1 h 44"/>
              <a:gd name="T38" fmla="*/ 38 w 82"/>
              <a:gd name="T39" fmla="*/ 6 h 44"/>
              <a:gd name="T40" fmla="*/ 33 w 82"/>
              <a:gd name="T41" fmla="*/ 1 h 44"/>
              <a:gd name="T42" fmla="*/ 32 w 82"/>
              <a:gd name="T43" fmla="*/ 5 h 44"/>
              <a:gd name="T44" fmla="*/ 25 w 82"/>
              <a:gd name="T45" fmla="*/ 8 h 44"/>
              <a:gd name="T46" fmla="*/ 17 w 82"/>
              <a:gd name="T47" fmla="*/ 12 h 44"/>
              <a:gd name="T48" fmla="*/ 8 w 82"/>
              <a:gd name="T49" fmla="*/ 14 h 44"/>
              <a:gd name="T50" fmla="*/ 4 w 82"/>
              <a:gd name="T51" fmla="*/ 16 h 44"/>
              <a:gd name="T52" fmla="*/ 0 w 82"/>
              <a:gd name="T53" fmla="*/ 17 h 44"/>
              <a:gd name="T54" fmla="*/ 6 w 82"/>
              <a:gd name="T55" fmla="*/ 23 h 44"/>
              <a:gd name="T56" fmla="*/ 6 w 82"/>
              <a:gd name="T57" fmla="*/ 28 h 44"/>
              <a:gd name="T58" fmla="*/ 11 w 82"/>
              <a:gd name="T59" fmla="*/ 36 h 44"/>
              <a:gd name="T60" fmla="*/ 18 w 82"/>
              <a:gd name="T61" fmla="*/ 41 h 44"/>
              <a:gd name="T62" fmla="*/ 26 w 82"/>
              <a:gd name="T63" fmla="*/ 49 h 44"/>
              <a:gd name="T64" fmla="*/ 33 w 82"/>
              <a:gd name="T65" fmla="*/ 53 h 44"/>
              <a:gd name="T66" fmla="*/ 42 w 82"/>
              <a:gd name="T67" fmla="*/ 49 h 44"/>
              <a:gd name="T68" fmla="*/ 42 w 82"/>
              <a:gd name="T69" fmla="*/ 43 h 44"/>
              <a:gd name="T70" fmla="*/ 44 w 82"/>
              <a:gd name="T71" fmla="*/ 45 h 44"/>
              <a:gd name="T72" fmla="*/ 51 w 82"/>
              <a:gd name="T73" fmla="*/ 46 h 44"/>
              <a:gd name="T74" fmla="*/ 60 w 82"/>
              <a:gd name="T75" fmla="*/ 49 h 44"/>
              <a:gd name="T76" fmla="*/ 65 w 82"/>
              <a:gd name="T77" fmla="*/ 49 h 44"/>
              <a:gd name="T78" fmla="*/ 71 w 82"/>
              <a:gd name="T79" fmla="*/ 51 h 44"/>
              <a:gd name="T80" fmla="*/ 74 w 82"/>
              <a:gd name="T81" fmla="*/ 47 h 44"/>
              <a:gd name="T82" fmla="*/ 80 w 82"/>
              <a:gd name="T83" fmla="*/ 47 h 44"/>
              <a:gd name="T84" fmla="*/ 87 w 82"/>
              <a:gd name="T85" fmla="*/ 42 h 44"/>
              <a:gd name="T86" fmla="*/ 88 w 82"/>
              <a:gd name="T87" fmla="*/ 37 h 44"/>
              <a:gd name="T88" fmla="*/ 93 w 82"/>
              <a:gd name="T89" fmla="*/ 35 h 44"/>
              <a:gd name="T90" fmla="*/ 98 w 82"/>
              <a:gd name="T91" fmla="*/ 3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3" name="Freeform 2588"/>
          <p:cNvSpPr>
            <a:spLocks noChangeAspect="1"/>
          </p:cNvSpPr>
          <p:nvPr/>
        </p:nvSpPr>
        <p:spPr bwMode="auto">
          <a:xfrm>
            <a:off x="4843463" y="3567798"/>
            <a:ext cx="71438" cy="50800"/>
          </a:xfrm>
          <a:custGeom>
            <a:avLst/>
            <a:gdLst>
              <a:gd name="T0" fmla="*/ 45 w 37"/>
              <a:gd name="T1" fmla="*/ 8 h 27"/>
              <a:gd name="T2" fmla="*/ 43 w 37"/>
              <a:gd name="T3" fmla="*/ 5 h 27"/>
              <a:gd name="T4" fmla="*/ 41 w 37"/>
              <a:gd name="T5" fmla="*/ 0 h 27"/>
              <a:gd name="T6" fmla="*/ 36 w 37"/>
              <a:gd name="T7" fmla="*/ 5 h 27"/>
              <a:gd name="T8" fmla="*/ 30 w 37"/>
              <a:gd name="T9" fmla="*/ 6 h 27"/>
              <a:gd name="T10" fmla="*/ 22 w 37"/>
              <a:gd name="T11" fmla="*/ 6 h 27"/>
              <a:gd name="T12" fmla="*/ 16 w 37"/>
              <a:gd name="T13" fmla="*/ 11 h 27"/>
              <a:gd name="T14" fmla="*/ 5 w 37"/>
              <a:gd name="T15" fmla="*/ 8 h 27"/>
              <a:gd name="T16" fmla="*/ 1 w 37"/>
              <a:gd name="T17" fmla="*/ 11 h 27"/>
              <a:gd name="T18" fmla="*/ 2 w 37"/>
              <a:gd name="T19" fmla="*/ 15 h 27"/>
              <a:gd name="T20" fmla="*/ 2 w 37"/>
              <a:gd name="T21" fmla="*/ 20 h 27"/>
              <a:gd name="T22" fmla="*/ 5 w 37"/>
              <a:gd name="T23" fmla="*/ 25 h 27"/>
              <a:gd name="T24" fmla="*/ 7 w 37"/>
              <a:gd name="T25" fmla="*/ 27 h 27"/>
              <a:gd name="T26" fmla="*/ 4 w 37"/>
              <a:gd name="T27" fmla="*/ 31 h 27"/>
              <a:gd name="T28" fmla="*/ 7 w 37"/>
              <a:gd name="T29" fmla="*/ 31 h 27"/>
              <a:gd name="T30" fmla="*/ 10 w 37"/>
              <a:gd name="T31" fmla="*/ 28 h 27"/>
              <a:gd name="T32" fmla="*/ 13 w 37"/>
              <a:gd name="T33" fmla="*/ 30 h 27"/>
              <a:gd name="T34" fmla="*/ 17 w 37"/>
              <a:gd name="T35" fmla="*/ 27 h 27"/>
              <a:gd name="T36" fmla="*/ 19 w 37"/>
              <a:gd name="T37" fmla="*/ 30 h 27"/>
              <a:gd name="T38" fmla="*/ 23 w 37"/>
              <a:gd name="T39" fmla="*/ 30 h 27"/>
              <a:gd name="T40" fmla="*/ 28 w 37"/>
              <a:gd name="T41" fmla="*/ 31 h 27"/>
              <a:gd name="T42" fmla="*/ 28 w 37"/>
              <a:gd name="T43" fmla="*/ 23 h 27"/>
              <a:gd name="T44" fmla="*/ 33 w 37"/>
              <a:gd name="T45" fmla="*/ 23 h 27"/>
              <a:gd name="T46" fmla="*/ 33 w 37"/>
              <a:gd name="T47" fmla="*/ 14 h 27"/>
              <a:gd name="T48" fmla="*/ 41 w 37"/>
              <a:gd name="T49" fmla="*/ 11 h 27"/>
              <a:gd name="T50" fmla="*/ 41 w 37"/>
              <a:gd name="T51" fmla="*/ 7 h 27"/>
              <a:gd name="T52" fmla="*/ 45 w 37"/>
              <a:gd name="T53" fmla="*/ 8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4" name="Freeform 2589"/>
          <p:cNvSpPr>
            <a:spLocks noChangeAspect="1" noEditPoints="1"/>
          </p:cNvSpPr>
          <p:nvPr/>
        </p:nvSpPr>
        <p:spPr bwMode="auto">
          <a:xfrm>
            <a:off x="4908550" y="3510648"/>
            <a:ext cx="150813" cy="95250"/>
          </a:xfrm>
          <a:custGeom>
            <a:avLst/>
            <a:gdLst>
              <a:gd name="T0" fmla="*/ 0 w 79"/>
              <a:gd name="T1" fmla="*/ 36 h 50"/>
              <a:gd name="T2" fmla="*/ 1 w 79"/>
              <a:gd name="T3" fmla="*/ 41 h 50"/>
              <a:gd name="T4" fmla="*/ 4 w 79"/>
              <a:gd name="T5" fmla="*/ 44 h 50"/>
              <a:gd name="T6" fmla="*/ 4 w 79"/>
              <a:gd name="T7" fmla="*/ 44 h 50"/>
              <a:gd name="T8" fmla="*/ 6 w 79"/>
              <a:gd name="T9" fmla="*/ 48 h 50"/>
              <a:gd name="T10" fmla="*/ 10 w 79"/>
              <a:gd name="T11" fmla="*/ 48 h 50"/>
              <a:gd name="T12" fmla="*/ 11 w 79"/>
              <a:gd name="T13" fmla="*/ 52 h 50"/>
              <a:gd name="T14" fmla="*/ 12 w 79"/>
              <a:gd name="T15" fmla="*/ 52 h 50"/>
              <a:gd name="T16" fmla="*/ 16 w 79"/>
              <a:gd name="T17" fmla="*/ 56 h 50"/>
              <a:gd name="T18" fmla="*/ 24 w 79"/>
              <a:gd name="T19" fmla="*/ 59 h 50"/>
              <a:gd name="T20" fmla="*/ 32 w 79"/>
              <a:gd name="T21" fmla="*/ 60 h 50"/>
              <a:gd name="T22" fmla="*/ 36 w 79"/>
              <a:gd name="T23" fmla="*/ 58 h 50"/>
              <a:gd name="T24" fmla="*/ 38 w 79"/>
              <a:gd name="T25" fmla="*/ 58 h 50"/>
              <a:gd name="T26" fmla="*/ 42 w 79"/>
              <a:gd name="T27" fmla="*/ 54 h 50"/>
              <a:gd name="T28" fmla="*/ 48 w 79"/>
              <a:gd name="T29" fmla="*/ 53 h 50"/>
              <a:gd name="T30" fmla="*/ 52 w 79"/>
              <a:gd name="T31" fmla="*/ 50 h 50"/>
              <a:gd name="T32" fmla="*/ 59 w 79"/>
              <a:gd name="T33" fmla="*/ 52 h 50"/>
              <a:gd name="T34" fmla="*/ 67 w 79"/>
              <a:gd name="T35" fmla="*/ 49 h 50"/>
              <a:gd name="T36" fmla="*/ 73 w 79"/>
              <a:gd name="T37" fmla="*/ 47 h 50"/>
              <a:gd name="T38" fmla="*/ 73 w 79"/>
              <a:gd name="T39" fmla="*/ 42 h 50"/>
              <a:gd name="T40" fmla="*/ 77 w 79"/>
              <a:gd name="T41" fmla="*/ 41 h 50"/>
              <a:gd name="T42" fmla="*/ 78 w 79"/>
              <a:gd name="T43" fmla="*/ 32 h 50"/>
              <a:gd name="T44" fmla="*/ 83 w 79"/>
              <a:gd name="T45" fmla="*/ 24 h 50"/>
              <a:gd name="T46" fmla="*/ 88 w 79"/>
              <a:gd name="T47" fmla="*/ 18 h 50"/>
              <a:gd name="T48" fmla="*/ 93 w 79"/>
              <a:gd name="T49" fmla="*/ 17 h 50"/>
              <a:gd name="T50" fmla="*/ 95 w 79"/>
              <a:gd name="T51" fmla="*/ 14 h 50"/>
              <a:gd name="T52" fmla="*/ 95 w 79"/>
              <a:gd name="T53" fmla="*/ 11 h 50"/>
              <a:gd name="T54" fmla="*/ 90 w 79"/>
              <a:gd name="T55" fmla="*/ 11 h 50"/>
              <a:gd name="T56" fmla="*/ 90 w 79"/>
              <a:gd name="T57" fmla="*/ 8 h 50"/>
              <a:gd name="T58" fmla="*/ 88 w 79"/>
              <a:gd name="T59" fmla="*/ 6 h 50"/>
              <a:gd name="T60" fmla="*/ 84 w 79"/>
              <a:gd name="T61" fmla="*/ 4 h 50"/>
              <a:gd name="T62" fmla="*/ 78 w 79"/>
              <a:gd name="T63" fmla="*/ 6 h 50"/>
              <a:gd name="T64" fmla="*/ 73 w 79"/>
              <a:gd name="T65" fmla="*/ 0 h 50"/>
              <a:gd name="T66" fmla="*/ 69 w 79"/>
              <a:gd name="T67" fmla="*/ 1 h 50"/>
              <a:gd name="T68" fmla="*/ 61 w 79"/>
              <a:gd name="T69" fmla="*/ 1 h 50"/>
              <a:gd name="T70" fmla="*/ 58 w 79"/>
              <a:gd name="T71" fmla="*/ 6 h 50"/>
              <a:gd name="T72" fmla="*/ 53 w 79"/>
              <a:gd name="T73" fmla="*/ 10 h 50"/>
              <a:gd name="T74" fmla="*/ 47 w 79"/>
              <a:gd name="T75" fmla="*/ 7 h 50"/>
              <a:gd name="T76" fmla="*/ 46 w 79"/>
              <a:gd name="T77" fmla="*/ 12 h 50"/>
              <a:gd name="T78" fmla="*/ 38 w 79"/>
              <a:gd name="T79" fmla="*/ 12 h 50"/>
              <a:gd name="T80" fmla="*/ 35 w 79"/>
              <a:gd name="T81" fmla="*/ 12 h 50"/>
              <a:gd name="T82" fmla="*/ 36 w 79"/>
              <a:gd name="T83" fmla="*/ 16 h 50"/>
              <a:gd name="T84" fmla="*/ 34 w 79"/>
              <a:gd name="T85" fmla="*/ 18 h 50"/>
              <a:gd name="T86" fmla="*/ 18 w 79"/>
              <a:gd name="T87" fmla="*/ 17 h 50"/>
              <a:gd name="T88" fmla="*/ 12 w 79"/>
              <a:gd name="T89" fmla="*/ 12 h 50"/>
              <a:gd name="T90" fmla="*/ 11 w 79"/>
              <a:gd name="T91" fmla="*/ 18 h 50"/>
              <a:gd name="T92" fmla="*/ 8 w 79"/>
              <a:gd name="T93" fmla="*/ 19 h 50"/>
              <a:gd name="T94" fmla="*/ 6 w 79"/>
              <a:gd name="T95" fmla="*/ 23 h 50"/>
              <a:gd name="T96" fmla="*/ 1 w 79"/>
              <a:gd name="T97" fmla="*/ 26 h 50"/>
              <a:gd name="T98" fmla="*/ 4 w 79"/>
              <a:gd name="T99" fmla="*/ 34 h 50"/>
              <a:gd name="T100" fmla="*/ 1 w 79"/>
              <a:gd name="T101" fmla="*/ 34 h 50"/>
              <a:gd name="T102" fmla="*/ 0 w 79"/>
              <a:gd name="T103" fmla="*/ 36 h 50"/>
              <a:gd name="T104" fmla="*/ 1 w 79"/>
              <a:gd name="T105" fmla="*/ 41 h 50"/>
              <a:gd name="T106" fmla="*/ 4 w 79"/>
              <a:gd name="T107" fmla="*/ 4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5" name="Freeform 2590"/>
          <p:cNvSpPr>
            <a:spLocks noChangeAspect="1"/>
          </p:cNvSpPr>
          <p:nvPr/>
        </p:nvSpPr>
        <p:spPr bwMode="auto">
          <a:xfrm>
            <a:off x="4919664" y="3475723"/>
            <a:ext cx="131763" cy="63500"/>
          </a:xfrm>
          <a:custGeom>
            <a:avLst/>
            <a:gdLst>
              <a:gd name="T0" fmla="*/ 77 w 69"/>
              <a:gd name="T1" fmla="*/ 25 h 33"/>
              <a:gd name="T2" fmla="*/ 77 w 69"/>
              <a:gd name="T3" fmla="*/ 22 h 33"/>
              <a:gd name="T4" fmla="*/ 79 w 69"/>
              <a:gd name="T5" fmla="*/ 18 h 33"/>
              <a:gd name="T6" fmla="*/ 81 w 69"/>
              <a:gd name="T7" fmla="*/ 13 h 33"/>
              <a:gd name="T8" fmla="*/ 83 w 69"/>
              <a:gd name="T9" fmla="*/ 11 h 33"/>
              <a:gd name="T10" fmla="*/ 76 w 69"/>
              <a:gd name="T11" fmla="*/ 10 h 33"/>
              <a:gd name="T12" fmla="*/ 71 w 69"/>
              <a:gd name="T13" fmla="*/ 5 h 33"/>
              <a:gd name="T14" fmla="*/ 64 w 69"/>
              <a:gd name="T15" fmla="*/ 4 h 33"/>
              <a:gd name="T16" fmla="*/ 59 w 69"/>
              <a:gd name="T17" fmla="*/ 7 h 33"/>
              <a:gd name="T18" fmla="*/ 57 w 69"/>
              <a:gd name="T19" fmla="*/ 5 h 33"/>
              <a:gd name="T20" fmla="*/ 49 w 69"/>
              <a:gd name="T21" fmla="*/ 5 h 33"/>
              <a:gd name="T22" fmla="*/ 46 w 69"/>
              <a:gd name="T23" fmla="*/ 8 h 33"/>
              <a:gd name="T24" fmla="*/ 42 w 69"/>
              <a:gd name="T25" fmla="*/ 10 h 33"/>
              <a:gd name="T26" fmla="*/ 42 w 69"/>
              <a:gd name="T27" fmla="*/ 6 h 33"/>
              <a:gd name="T28" fmla="*/ 37 w 69"/>
              <a:gd name="T29" fmla="*/ 0 h 33"/>
              <a:gd name="T30" fmla="*/ 32 w 69"/>
              <a:gd name="T31" fmla="*/ 5 h 33"/>
              <a:gd name="T32" fmla="*/ 29 w 69"/>
              <a:gd name="T33" fmla="*/ 2 h 33"/>
              <a:gd name="T34" fmla="*/ 24 w 69"/>
              <a:gd name="T35" fmla="*/ 4 h 33"/>
              <a:gd name="T36" fmla="*/ 19 w 69"/>
              <a:gd name="T37" fmla="*/ 6 h 33"/>
              <a:gd name="T38" fmla="*/ 18 w 69"/>
              <a:gd name="T39" fmla="*/ 11 h 33"/>
              <a:gd name="T40" fmla="*/ 11 w 69"/>
              <a:gd name="T41" fmla="*/ 16 h 33"/>
              <a:gd name="T42" fmla="*/ 5 w 69"/>
              <a:gd name="T43" fmla="*/ 16 h 33"/>
              <a:gd name="T44" fmla="*/ 1 w 69"/>
              <a:gd name="T45" fmla="*/ 19 h 33"/>
              <a:gd name="T46" fmla="*/ 1 w 69"/>
              <a:gd name="T47" fmla="*/ 24 h 33"/>
              <a:gd name="T48" fmla="*/ 1 w 69"/>
              <a:gd name="T49" fmla="*/ 29 h 33"/>
              <a:gd name="T50" fmla="*/ 5 w 69"/>
              <a:gd name="T51" fmla="*/ 34 h 33"/>
              <a:gd name="T52" fmla="*/ 11 w 69"/>
              <a:gd name="T53" fmla="*/ 39 h 33"/>
              <a:gd name="T54" fmla="*/ 26 w 69"/>
              <a:gd name="T55" fmla="*/ 40 h 33"/>
              <a:gd name="T56" fmla="*/ 29 w 69"/>
              <a:gd name="T57" fmla="*/ 38 h 33"/>
              <a:gd name="T58" fmla="*/ 28 w 69"/>
              <a:gd name="T59" fmla="*/ 34 h 33"/>
              <a:gd name="T60" fmla="*/ 31 w 69"/>
              <a:gd name="T61" fmla="*/ 34 h 33"/>
              <a:gd name="T62" fmla="*/ 38 w 69"/>
              <a:gd name="T63" fmla="*/ 34 h 33"/>
              <a:gd name="T64" fmla="*/ 40 w 69"/>
              <a:gd name="T65" fmla="*/ 29 h 33"/>
              <a:gd name="T66" fmla="*/ 46 w 69"/>
              <a:gd name="T67" fmla="*/ 32 h 33"/>
              <a:gd name="T68" fmla="*/ 51 w 69"/>
              <a:gd name="T69" fmla="*/ 28 h 33"/>
              <a:gd name="T70" fmla="*/ 54 w 69"/>
              <a:gd name="T71" fmla="*/ 23 h 33"/>
              <a:gd name="T72" fmla="*/ 61 w 69"/>
              <a:gd name="T73" fmla="*/ 23 h 33"/>
              <a:gd name="T74" fmla="*/ 66 w 69"/>
              <a:gd name="T75" fmla="*/ 22 h 33"/>
              <a:gd name="T76" fmla="*/ 71 w 69"/>
              <a:gd name="T77" fmla="*/ 28 h 33"/>
              <a:gd name="T78" fmla="*/ 77 w 69"/>
              <a:gd name="T79" fmla="*/ 25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6" name="Freeform 2591"/>
          <p:cNvSpPr>
            <a:spLocks noChangeAspect="1"/>
          </p:cNvSpPr>
          <p:nvPr/>
        </p:nvSpPr>
        <p:spPr bwMode="auto">
          <a:xfrm>
            <a:off x="4846638" y="3578911"/>
            <a:ext cx="134938" cy="115888"/>
          </a:xfrm>
          <a:custGeom>
            <a:avLst/>
            <a:gdLst>
              <a:gd name="T0" fmla="*/ 81 w 71"/>
              <a:gd name="T1" fmla="*/ 30 h 61"/>
              <a:gd name="T2" fmla="*/ 81 w 71"/>
              <a:gd name="T3" fmla="*/ 26 h 61"/>
              <a:gd name="T4" fmla="*/ 80 w 71"/>
              <a:gd name="T5" fmla="*/ 19 h 61"/>
              <a:gd name="T6" fmla="*/ 75 w 71"/>
              <a:gd name="T7" fmla="*/ 14 h 61"/>
              <a:gd name="T8" fmla="*/ 63 w 71"/>
              <a:gd name="T9" fmla="*/ 16 h 61"/>
              <a:gd name="T10" fmla="*/ 51 w 71"/>
              <a:gd name="T11" fmla="*/ 8 h 61"/>
              <a:gd name="T12" fmla="*/ 49 w 71"/>
              <a:gd name="T13" fmla="*/ 5 h 61"/>
              <a:gd name="T14" fmla="*/ 43 w 71"/>
              <a:gd name="T15" fmla="*/ 1 h 61"/>
              <a:gd name="T16" fmla="*/ 40 w 71"/>
              <a:gd name="T17" fmla="*/ 4 h 61"/>
              <a:gd name="T18" fmla="*/ 31 w 71"/>
              <a:gd name="T19" fmla="*/ 16 h 61"/>
              <a:gd name="T20" fmla="*/ 26 w 71"/>
              <a:gd name="T21" fmla="*/ 24 h 61"/>
              <a:gd name="T22" fmla="*/ 18 w 71"/>
              <a:gd name="T23" fmla="*/ 23 h 61"/>
              <a:gd name="T24" fmla="*/ 12 w 71"/>
              <a:gd name="T25" fmla="*/ 23 h 61"/>
              <a:gd name="T26" fmla="*/ 6 w 71"/>
              <a:gd name="T27" fmla="*/ 24 h 61"/>
              <a:gd name="T28" fmla="*/ 0 w 71"/>
              <a:gd name="T29" fmla="*/ 23 h 61"/>
              <a:gd name="T30" fmla="*/ 7 w 71"/>
              <a:gd name="T31" fmla="*/ 37 h 61"/>
              <a:gd name="T32" fmla="*/ 12 w 71"/>
              <a:gd name="T33" fmla="*/ 25 h 61"/>
              <a:gd name="T34" fmla="*/ 20 w 71"/>
              <a:gd name="T35" fmla="*/ 31 h 61"/>
              <a:gd name="T36" fmla="*/ 24 w 71"/>
              <a:gd name="T37" fmla="*/ 42 h 61"/>
              <a:gd name="T38" fmla="*/ 28 w 71"/>
              <a:gd name="T39" fmla="*/ 51 h 61"/>
              <a:gd name="T40" fmla="*/ 36 w 71"/>
              <a:gd name="T41" fmla="*/ 59 h 61"/>
              <a:gd name="T42" fmla="*/ 45 w 71"/>
              <a:gd name="T43" fmla="*/ 63 h 61"/>
              <a:gd name="T44" fmla="*/ 62 w 71"/>
              <a:gd name="T45" fmla="*/ 73 h 61"/>
              <a:gd name="T46" fmla="*/ 53 w 71"/>
              <a:gd name="T47" fmla="*/ 61 h 61"/>
              <a:gd name="T48" fmla="*/ 42 w 71"/>
              <a:gd name="T49" fmla="*/ 49 h 61"/>
              <a:gd name="T50" fmla="*/ 36 w 71"/>
              <a:gd name="T51" fmla="*/ 37 h 61"/>
              <a:gd name="T52" fmla="*/ 34 w 71"/>
              <a:gd name="T53" fmla="*/ 30 h 61"/>
              <a:gd name="T54" fmla="*/ 42 w 71"/>
              <a:gd name="T55" fmla="*/ 32 h 61"/>
              <a:gd name="T56" fmla="*/ 47 w 71"/>
              <a:gd name="T57" fmla="*/ 28 h 61"/>
              <a:gd name="T58" fmla="*/ 55 w 71"/>
              <a:gd name="T59" fmla="*/ 29 h 61"/>
              <a:gd name="T60" fmla="*/ 63 w 71"/>
              <a:gd name="T61" fmla="*/ 32 h 61"/>
              <a:gd name="T62" fmla="*/ 74 w 71"/>
              <a:gd name="T63" fmla="*/ 31 h 61"/>
              <a:gd name="T64" fmla="*/ 79 w 71"/>
              <a:gd name="T65" fmla="*/ 3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7" name="Freeform 2592"/>
          <p:cNvSpPr>
            <a:spLocks noChangeAspect="1"/>
          </p:cNvSpPr>
          <p:nvPr/>
        </p:nvSpPr>
        <p:spPr bwMode="auto">
          <a:xfrm>
            <a:off x="4897439" y="3621773"/>
            <a:ext cx="93663" cy="88900"/>
          </a:xfrm>
          <a:custGeom>
            <a:avLst/>
            <a:gdLst>
              <a:gd name="T0" fmla="*/ 30 w 49"/>
              <a:gd name="T1" fmla="*/ 46 h 46"/>
              <a:gd name="T2" fmla="*/ 26 w 49"/>
              <a:gd name="T3" fmla="*/ 41 h 46"/>
              <a:gd name="T4" fmla="*/ 20 w 49"/>
              <a:gd name="T5" fmla="*/ 34 h 46"/>
              <a:gd name="T6" fmla="*/ 14 w 49"/>
              <a:gd name="T7" fmla="*/ 27 h 46"/>
              <a:gd name="T8" fmla="*/ 10 w 49"/>
              <a:gd name="T9" fmla="*/ 22 h 46"/>
              <a:gd name="T10" fmla="*/ 7 w 49"/>
              <a:gd name="T11" fmla="*/ 16 h 46"/>
              <a:gd name="T12" fmla="*/ 4 w 49"/>
              <a:gd name="T13" fmla="*/ 10 h 46"/>
              <a:gd name="T14" fmla="*/ 1 w 49"/>
              <a:gd name="T15" fmla="*/ 10 h 46"/>
              <a:gd name="T16" fmla="*/ 1 w 49"/>
              <a:gd name="T17" fmla="*/ 2 h 46"/>
              <a:gd name="T18" fmla="*/ 4 w 49"/>
              <a:gd name="T19" fmla="*/ 1 h 46"/>
              <a:gd name="T20" fmla="*/ 10 w 49"/>
              <a:gd name="T21" fmla="*/ 5 h 46"/>
              <a:gd name="T22" fmla="*/ 12 w 49"/>
              <a:gd name="T23" fmla="*/ 2 h 46"/>
              <a:gd name="T24" fmla="*/ 14 w 49"/>
              <a:gd name="T25" fmla="*/ 0 h 46"/>
              <a:gd name="T26" fmla="*/ 17 w 49"/>
              <a:gd name="T27" fmla="*/ 2 h 46"/>
              <a:gd name="T28" fmla="*/ 23 w 49"/>
              <a:gd name="T29" fmla="*/ 1 h 46"/>
              <a:gd name="T30" fmla="*/ 31 w 49"/>
              <a:gd name="T31" fmla="*/ 2 h 46"/>
              <a:gd name="T32" fmla="*/ 31 w 49"/>
              <a:gd name="T33" fmla="*/ 5 h 46"/>
              <a:gd name="T34" fmla="*/ 34 w 49"/>
              <a:gd name="T35" fmla="*/ 4 h 46"/>
              <a:gd name="T36" fmla="*/ 42 w 49"/>
              <a:gd name="T37" fmla="*/ 4 h 46"/>
              <a:gd name="T38" fmla="*/ 46 w 49"/>
              <a:gd name="T39" fmla="*/ 5 h 46"/>
              <a:gd name="T40" fmla="*/ 47 w 49"/>
              <a:gd name="T41" fmla="*/ 9 h 46"/>
              <a:gd name="T42" fmla="*/ 51 w 49"/>
              <a:gd name="T43" fmla="*/ 7 h 46"/>
              <a:gd name="T44" fmla="*/ 54 w 49"/>
              <a:gd name="T45" fmla="*/ 7 h 46"/>
              <a:gd name="T46" fmla="*/ 51 w 49"/>
              <a:gd name="T47" fmla="*/ 18 h 46"/>
              <a:gd name="T48" fmla="*/ 58 w 49"/>
              <a:gd name="T49" fmla="*/ 26 h 46"/>
              <a:gd name="T50" fmla="*/ 53 w 49"/>
              <a:gd name="T51" fmla="*/ 26 h 46"/>
              <a:gd name="T52" fmla="*/ 58 w 49"/>
              <a:gd name="T53" fmla="*/ 34 h 46"/>
              <a:gd name="T54" fmla="*/ 53 w 49"/>
              <a:gd name="T55" fmla="*/ 34 h 46"/>
              <a:gd name="T56" fmla="*/ 49 w 49"/>
              <a:gd name="T57" fmla="*/ 35 h 46"/>
              <a:gd name="T58" fmla="*/ 49 w 49"/>
              <a:gd name="T59" fmla="*/ 40 h 46"/>
              <a:gd name="T60" fmla="*/ 45 w 49"/>
              <a:gd name="T61" fmla="*/ 45 h 46"/>
              <a:gd name="T62" fmla="*/ 41 w 49"/>
              <a:gd name="T63" fmla="*/ 49 h 46"/>
              <a:gd name="T64" fmla="*/ 42 w 49"/>
              <a:gd name="T65" fmla="*/ 56 h 46"/>
              <a:gd name="T66" fmla="*/ 34 w 49"/>
              <a:gd name="T67" fmla="*/ 49 h 46"/>
              <a:gd name="T68" fmla="*/ 30 w 49"/>
              <a:gd name="T69" fmla="*/ 4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8" name="Freeform 2593"/>
          <p:cNvSpPr>
            <a:spLocks noChangeAspect="1"/>
          </p:cNvSpPr>
          <p:nvPr/>
        </p:nvSpPr>
        <p:spPr bwMode="auto">
          <a:xfrm>
            <a:off x="4962525" y="3590023"/>
            <a:ext cx="104775" cy="141288"/>
          </a:xfrm>
          <a:custGeom>
            <a:avLst/>
            <a:gdLst>
              <a:gd name="T0" fmla="*/ 25 w 55"/>
              <a:gd name="T1" fmla="*/ 1 h 74"/>
              <a:gd name="T2" fmla="*/ 29 w 55"/>
              <a:gd name="T3" fmla="*/ 7 h 74"/>
              <a:gd name="T4" fmla="*/ 32 w 55"/>
              <a:gd name="T5" fmla="*/ 12 h 74"/>
              <a:gd name="T6" fmla="*/ 35 w 55"/>
              <a:gd name="T7" fmla="*/ 18 h 74"/>
              <a:gd name="T8" fmla="*/ 43 w 55"/>
              <a:gd name="T9" fmla="*/ 23 h 74"/>
              <a:gd name="T10" fmla="*/ 43 w 55"/>
              <a:gd name="T11" fmla="*/ 30 h 74"/>
              <a:gd name="T12" fmla="*/ 50 w 55"/>
              <a:gd name="T13" fmla="*/ 34 h 74"/>
              <a:gd name="T14" fmla="*/ 55 w 55"/>
              <a:gd name="T15" fmla="*/ 36 h 74"/>
              <a:gd name="T16" fmla="*/ 56 w 55"/>
              <a:gd name="T17" fmla="*/ 32 h 74"/>
              <a:gd name="T18" fmla="*/ 60 w 55"/>
              <a:gd name="T19" fmla="*/ 35 h 74"/>
              <a:gd name="T20" fmla="*/ 58 w 55"/>
              <a:gd name="T21" fmla="*/ 37 h 74"/>
              <a:gd name="T22" fmla="*/ 59 w 55"/>
              <a:gd name="T23" fmla="*/ 40 h 74"/>
              <a:gd name="T24" fmla="*/ 55 w 55"/>
              <a:gd name="T25" fmla="*/ 46 h 74"/>
              <a:gd name="T26" fmla="*/ 55 w 55"/>
              <a:gd name="T27" fmla="*/ 55 h 74"/>
              <a:gd name="T28" fmla="*/ 61 w 55"/>
              <a:gd name="T29" fmla="*/ 61 h 74"/>
              <a:gd name="T30" fmla="*/ 65 w 55"/>
              <a:gd name="T31" fmla="*/ 65 h 74"/>
              <a:gd name="T32" fmla="*/ 58 w 55"/>
              <a:gd name="T33" fmla="*/ 69 h 74"/>
              <a:gd name="T34" fmla="*/ 58 w 55"/>
              <a:gd name="T35" fmla="*/ 78 h 74"/>
              <a:gd name="T36" fmla="*/ 54 w 55"/>
              <a:gd name="T37" fmla="*/ 81 h 74"/>
              <a:gd name="T38" fmla="*/ 46 w 55"/>
              <a:gd name="T39" fmla="*/ 79 h 74"/>
              <a:gd name="T40" fmla="*/ 42 w 55"/>
              <a:gd name="T41" fmla="*/ 83 h 74"/>
              <a:gd name="T42" fmla="*/ 38 w 55"/>
              <a:gd name="T43" fmla="*/ 82 h 74"/>
              <a:gd name="T44" fmla="*/ 35 w 55"/>
              <a:gd name="T45" fmla="*/ 85 h 74"/>
              <a:gd name="T46" fmla="*/ 35 w 55"/>
              <a:gd name="T47" fmla="*/ 89 h 74"/>
              <a:gd name="T48" fmla="*/ 32 w 55"/>
              <a:gd name="T49" fmla="*/ 89 h 74"/>
              <a:gd name="T50" fmla="*/ 32 w 55"/>
              <a:gd name="T51" fmla="*/ 82 h 74"/>
              <a:gd name="T52" fmla="*/ 28 w 55"/>
              <a:gd name="T53" fmla="*/ 77 h 74"/>
              <a:gd name="T54" fmla="*/ 22 w 55"/>
              <a:gd name="T55" fmla="*/ 75 h 74"/>
              <a:gd name="T56" fmla="*/ 18 w 55"/>
              <a:gd name="T57" fmla="*/ 75 h 74"/>
              <a:gd name="T58" fmla="*/ 16 w 55"/>
              <a:gd name="T59" fmla="*/ 79 h 74"/>
              <a:gd name="T60" fmla="*/ 11 w 55"/>
              <a:gd name="T61" fmla="*/ 81 h 74"/>
              <a:gd name="T62" fmla="*/ 16 w 55"/>
              <a:gd name="T63" fmla="*/ 84 h 74"/>
              <a:gd name="T64" fmla="*/ 16 w 55"/>
              <a:gd name="T65" fmla="*/ 89 h 74"/>
              <a:gd name="T66" fmla="*/ 8 w 55"/>
              <a:gd name="T67" fmla="*/ 82 h 74"/>
              <a:gd name="T68" fmla="*/ 4 w 55"/>
              <a:gd name="T69" fmla="*/ 79 h 74"/>
              <a:gd name="T70" fmla="*/ 6 w 55"/>
              <a:gd name="T71" fmla="*/ 77 h 74"/>
              <a:gd name="T72" fmla="*/ 5 w 55"/>
              <a:gd name="T73" fmla="*/ 76 h 74"/>
              <a:gd name="T74" fmla="*/ 1 w 55"/>
              <a:gd name="T75" fmla="*/ 76 h 74"/>
              <a:gd name="T76" fmla="*/ 0 w 55"/>
              <a:gd name="T77" fmla="*/ 69 h 74"/>
              <a:gd name="T78" fmla="*/ 4 w 55"/>
              <a:gd name="T79" fmla="*/ 65 h 74"/>
              <a:gd name="T80" fmla="*/ 8 w 55"/>
              <a:gd name="T81" fmla="*/ 60 h 74"/>
              <a:gd name="T82" fmla="*/ 8 w 55"/>
              <a:gd name="T83" fmla="*/ 55 h 74"/>
              <a:gd name="T84" fmla="*/ 12 w 55"/>
              <a:gd name="T85" fmla="*/ 54 h 74"/>
              <a:gd name="T86" fmla="*/ 17 w 55"/>
              <a:gd name="T87" fmla="*/ 54 h 74"/>
              <a:gd name="T88" fmla="*/ 12 w 55"/>
              <a:gd name="T89" fmla="*/ 46 h 74"/>
              <a:gd name="T90" fmla="*/ 17 w 55"/>
              <a:gd name="T91" fmla="*/ 46 h 74"/>
              <a:gd name="T92" fmla="*/ 10 w 55"/>
              <a:gd name="T93" fmla="*/ 38 h 74"/>
              <a:gd name="T94" fmla="*/ 13 w 55"/>
              <a:gd name="T95" fmla="*/ 28 h 74"/>
              <a:gd name="T96" fmla="*/ 10 w 55"/>
              <a:gd name="T97" fmla="*/ 28 h 74"/>
              <a:gd name="T98" fmla="*/ 8 w 55"/>
              <a:gd name="T99" fmla="*/ 23 h 74"/>
              <a:gd name="T100" fmla="*/ 12 w 55"/>
              <a:gd name="T101" fmla="*/ 20 h 74"/>
              <a:gd name="T102" fmla="*/ 8 w 55"/>
              <a:gd name="T103" fmla="*/ 19 h 74"/>
              <a:gd name="T104" fmla="*/ 7 w 55"/>
              <a:gd name="T105" fmla="*/ 16 h 74"/>
              <a:gd name="T106" fmla="*/ 7 w 55"/>
              <a:gd name="T107" fmla="*/ 12 h 74"/>
              <a:gd name="T108" fmla="*/ 5 w 55"/>
              <a:gd name="T109" fmla="*/ 7 h 74"/>
              <a:gd name="T110" fmla="*/ 8 w 55"/>
              <a:gd name="T111" fmla="*/ 4 h 74"/>
              <a:gd name="T112" fmla="*/ 14 w 55"/>
              <a:gd name="T113" fmla="*/ 2 h 74"/>
              <a:gd name="T114" fmla="*/ 18 w 55"/>
              <a:gd name="T115" fmla="*/ 0 h 74"/>
              <a:gd name="T116" fmla="*/ 25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29" name="Freeform 2594"/>
          <p:cNvSpPr>
            <a:spLocks noChangeAspect="1"/>
          </p:cNvSpPr>
          <p:nvPr/>
        </p:nvSpPr>
        <p:spPr bwMode="auto">
          <a:xfrm>
            <a:off x="5011738" y="3713850"/>
            <a:ext cx="57150" cy="49213"/>
          </a:xfrm>
          <a:custGeom>
            <a:avLst/>
            <a:gdLst>
              <a:gd name="T0" fmla="*/ 35 w 30"/>
              <a:gd name="T1" fmla="*/ 19 h 26"/>
              <a:gd name="T2" fmla="*/ 31 w 30"/>
              <a:gd name="T3" fmla="*/ 20 h 26"/>
              <a:gd name="T4" fmla="*/ 22 w 30"/>
              <a:gd name="T5" fmla="*/ 24 h 26"/>
              <a:gd name="T6" fmla="*/ 17 w 30"/>
              <a:gd name="T7" fmla="*/ 30 h 26"/>
              <a:gd name="T8" fmla="*/ 8 w 30"/>
              <a:gd name="T9" fmla="*/ 31 h 26"/>
              <a:gd name="T10" fmla="*/ 5 w 30"/>
              <a:gd name="T11" fmla="*/ 29 h 26"/>
              <a:gd name="T12" fmla="*/ 1 w 30"/>
              <a:gd name="T13" fmla="*/ 24 h 26"/>
              <a:gd name="T14" fmla="*/ 1 w 30"/>
              <a:gd name="T15" fmla="*/ 17 h 26"/>
              <a:gd name="T16" fmla="*/ 1 w 30"/>
              <a:gd name="T17" fmla="*/ 11 h 26"/>
              <a:gd name="T18" fmla="*/ 4 w 30"/>
              <a:gd name="T19" fmla="*/ 11 h 26"/>
              <a:gd name="T20" fmla="*/ 4 w 30"/>
              <a:gd name="T21" fmla="*/ 7 h 26"/>
              <a:gd name="T22" fmla="*/ 7 w 30"/>
              <a:gd name="T23" fmla="*/ 4 h 26"/>
              <a:gd name="T24" fmla="*/ 11 w 30"/>
              <a:gd name="T25" fmla="*/ 5 h 26"/>
              <a:gd name="T26" fmla="*/ 14 w 30"/>
              <a:gd name="T27" fmla="*/ 1 h 26"/>
              <a:gd name="T28" fmla="*/ 23 w 30"/>
              <a:gd name="T29" fmla="*/ 2 h 26"/>
              <a:gd name="T30" fmla="*/ 26 w 30"/>
              <a:gd name="T31" fmla="*/ 0 h 26"/>
              <a:gd name="T32" fmla="*/ 28 w 30"/>
              <a:gd name="T33" fmla="*/ 5 h 26"/>
              <a:gd name="T34" fmla="*/ 34 w 30"/>
              <a:gd name="T35" fmla="*/ 7 h 26"/>
              <a:gd name="T36" fmla="*/ 35 w 30"/>
              <a:gd name="T37" fmla="*/ 13 h 26"/>
              <a:gd name="T38" fmla="*/ 35 w 30"/>
              <a:gd name="T39" fmla="*/ 19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0" name="Freeform 2595"/>
          <p:cNvSpPr>
            <a:spLocks noChangeAspect="1"/>
          </p:cNvSpPr>
          <p:nvPr/>
        </p:nvSpPr>
        <p:spPr bwMode="auto">
          <a:xfrm>
            <a:off x="4984751" y="3705911"/>
            <a:ext cx="42863" cy="95250"/>
          </a:xfrm>
          <a:custGeom>
            <a:avLst/>
            <a:gdLst>
              <a:gd name="T0" fmla="*/ 14 w 22"/>
              <a:gd name="T1" fmla="*/ 60 h 50"/>
              <a:gd name="T2" fmla="*/ 9 w 22"/>
              <a:gd name="T3" fmla="*/ 52 h 50"/>
              <a:gd name="T4" fmla="*/ 1 w 22"/>
              <a:gd name="T5" fmla="*/ 46 h 50"/>
              <a:gd name="T6" fmla="*/ 2 w 22"/>
              <a:gd name="T7" fmla="*/ 43 h 50"/>
              <a:gd name="T8" fmla="*/ 0 w 22"/>
              <a:gd name="T9" fmla="*/ 40 h 50"/>
              <a:gd name="T10" fmla="*/ 1 w 22"/>
              <a:gd name="T11" fmla="*/ 38 h 50"/>
              <a:gd name="T12" fmla="*/ 1 w 22"/>
              <a:gd name="T13" fmla="*/ 32 h 50"/>
              <a:gd name="T14" fmla="*/ 2 w 22"/>
              <a:gd name="T15" fmla="*/ 24 h 50"/>
              <a:gd name="T16" fmla="*/ 1 w 22"/>
              <a:gd name="T17" fmla="*/ 17 h 50"/>
              <a:gd name="T18" fmla="*/ 1 w 22"/>
              <a:gd name="T19" fmla="*/ 12 h 50"/>
              <a:gd name="T20" fmla="*/ 1 w 22"/>
              <a:gd name="T21" fmla="*/ 6 h 50"/>
              <a:gd name="T22" fmla="*/ 4 w 22"/>
              <a:gd name="T23" fmla="*/ 1 h 50"/>
              <a:gd name="T24" fmla="*/ 7 w 22"/>
              <a:gd name="T25" fmla="*/ 1 h 50"/>
              <a:gd name="T26" fmla="*/ 14 w 22"/>
              <a:gd name="T27" fmla="*/ 4 h 50"/>
              <a:gd name="T28" fmla="*/ 18 w 22"/>
              <a:gd name="T29" fmla="*/ 8 h 50"/>
              <a:gd name="T30" fmla="*/ 18 w 22"/>
              <a:gd name="T31" fmla="*/ 16 h 50"/>
              <a:gd name="T32" fmla="*/ 18 w 22"/>
              <a:gd name="T33" fmla="*/ 22 h 50"/>
              <a:gd name="T34" fmla="*/ 18 w 22"/>
              <a:gd name="T35" fmla="*/ 29 h 50"/>
              <a:gd name="T36" fmla="*/ 22 w 22"/>
              <a:gd name="T37" fmla="*/ 34 h 50"/>
              <a:gd name="T38" fmla="*/ 26 w 22"/>
              <a:gd name="T39" fmla="*/ 36 h 50"/>
              <a:gd name="T40" fmla="*/ 27 w 22"/>
              <a:gd name="T41" fmla="*/ 41 h 50"/>
              <a:gd name="T42" fmla="*/ 23 w 22"/>
              <a:gd name="T43" fmla="*/ 43 h 50"/>
              <a:gd name="T44" fmla="*/ 22 w 22"/>
              <a:gd name="T45" fmla="*/ 50 h 50"/>
              <a:gd name="T46" fmla="*/ 17 w 22"/>
              <a:gd name="T47" fmla="*/ 52 h 50"/>
              <a:gd name="T48" fmla="*/ 17 w 22"/>
              <a:gd name="T49" fmla="*/ 56 h 50"/>
              <a:gd name="T50" fmla="*/ 14 w 22"/>
              <a:gd name="T51" fmla="*/ 6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1" name="Freeform 2596"/>
          <p:cNvSpPr>
            <a:spLocks noChangeAspect="1"/>
          </p:cNvSpPr>
          <p:nvPr/>
        </p:nvSpPr>
        <p:spPr bwMode="auto">
          <a:xfrm>
            <a:off x="5005388" y="3736073"/>
            <a:ext cx="146050" cy="165100"/>
          </a:xfrm>
          <a:custGeom>
            <a:avLst/>
            <a:gdLst>
              <a:gd name="T0" fmla="*/ 87 w 76"/>
              <a:gd name="T1" fmla="*/ 15 h 86"/>
              <a:gd name="T2" fmla="*/ 92 w 76"/>
              <a:gd name="T3" fmla="*/ 6 h 86"/>
              <a:gd name="T4" fmla="*/ 87 w 76"/>
              <a:gd name="T5" fmla="*/ 0 h 86"/>
              <a:gd name="T6" fmla="*/ 76 w 76"/>
              <a:gd name="T7" fmla="*/ 7 h 86"/>
              <a:gd name="T8" fmla="*/ 64 w 76"/>
              <a:gd name="T9" fmla="*/ 5 h 86"/>
              <a:gd name="T10" fmla="*/ 56 w 76"/>
              <a:gd name="T11" fmla="*/ 2 h 86"/>
              <a:gd name="T12" fmla="*/ 44 w 76"/>
              <a:gd name="T13" fmla="*/ 5 h 86"/>
              <a:gd name="T14" fmla="*/ 35 w 76"/>
              <a:gd name="T15" fmla="*/ 6 h 86"/>
              <a:gd name="T16" fmla="*/ 21 w 76"/>
              <a:gd name="T17" fmla="*/ 16 h 86"/>
              <a:gd name="T18" fmla="*/ 13 w 76"/>
              <a:gd name="T19" fmla="*/ 22 h 86"/>
              <a:gd name="T20" fmla="*/ 8 w 76"/>
              <a:gd name="T21" fmla="*/ 31 h 86"/>
              <a:gd name="T22" fmla="*/ 4 w 76"/>
              <a:gd name="T23" fmla="*/ 37 h 86"/>
              <a:gd name="T24" fmla="*/ 4 w 76"/>
              <a:gd name="T25" fmla="*/ 47 h 86"/>
              <a:gd name="T26" fmla="*/ 15 w 76"/>
              <a:gd name="T27" fmla="*/ 53 h 86"/>
              <a:gd name="T28" fmla="*/ 12 w 76"/>
              <a:gd name="T29" fmla="*/ 59 h 86"/>
              <a:gd name="T30" fmla="*/ 16 w 76"/>
              <a:gd name="T31" fmla="*/ 67 h 86"/>
              <a:gd name="T32" fmla="*/ 22 w 76"/>
              <a:gd name="T33" fmla="*/ 67 h 86"/>
              <a:gd name="T34" fmla="*/ 34 w 76"/>
              <a:gd name="T35" fmla="*/ 65 h 86"/>
              <a:gd name="T36" fmla="*/ 47 w 76"/>
              <a:gd name="T37" fmla="*/ 70 h 86"/>
              <a:gd name="T38" fmla="*/ 40 w 76"/>
              <a:gd name="T39" fmla="*/ 73 h 86"/>
              <a:gd name="T40" fmla="*/ 24 w 76"/>
              <a:gd name="T41" fmla="*/ 70 h 86"/>
              <a:gd name="T42" fmla="*/ 16 w 76"/>
              <a:gd name="T43" fmla="*/ 75 h 86"/>
              <a:gd name="T44" fmla="*/ 24 w 76"/>
              <a:gd name="T45" fmla="*/ 87 h 86"/>
              <a:gd name="T46" fmla="*/ 28 w 76"/>
              <a:gd name="T47" fmla="*/ 98 h 86"/>
              <a:gd name="T48" fmla="*/ 35 w 76"/>
              <a:gd name="T49" fmla="*/ 98 h 86"/>
              <a:gd name="T50" fmla="*/ 38 w 76"/>
              <a:gd name="T51" fmla="*/ 104 h 86"/>
              <a:gd name="T52" fmla="*/ 41 w 76"/>
              <a:gd name="T53" fmla="*/ 97 h 86"/>
              <a:gd name="T54" fmla="*/ 47 w 76"/>
              <a:gd name="T55" fmla="*/ 103 h 86"/>
              <a:gd name="T56" fmla="*/ 45 w 76"/>
              <a:gd name="T57" fmla="*/ 94 h 86"/>
              <a:gd name="T58" fmla="*/ 45 w 76"/>
              <a:gd name="T59" fmla="*/ 83 h 86"/>
              <a:gd name="T60" fmla="*/ 51 w 76"/>
              <a:gd name="T61" fmla="*/ 83 h 86"/>
              <a:gd name="T62" fmla="*/ 46 w 76"/>
              <a:gd name="T63" fmla="*/ 75 h 86"/>
              <a:gd name="T64" fmla="*/ 56 w 76"/>
              <a:gd name="T65" fmla="*/ 75 h 86"/>
              <a:gd name="T66" fmla="*/ 59 w 76"/>
              <a:gd name="T67" fmla="*/ 76 h 86"/>
              <a:gd name="T68" fmla="*/ 51 w 76"/>
              <a:gd name="T69" fmla="*/ 65 h 86"/>
              <a:gd name="T70" fmla="*/ 36 w 76"/>
              <a:gd name="T71" fmla="*/ 56 h 86"/>
              <a:gd name="T72" fmla="*/ 40 w 76"/>
              <a:gd name="T73" fmla="*/ 47 h 86"/>
              <a:gd name="T74" fmla="*/ 46 w 76"/>
              <a:gd name="T75" fmla="*/ 50 h 86"/>
              <a:gd name="T76" fmla="*/ 41 w 76"/>
              <a:gd name="T77" fmla="*/ 40 h 86"/>
              <a:gd name="T78" fmla="*/ 35 w 76"/>
              <a:gd name="T79" fmla="*/ 25 h 86"/>
              <a:gd name="T80" fmla="*/ 45 w 76"/>
              <a:gd name="T81" fmla="*/ 28 h 86"/>
              <a:gd name="T82" fmla="*/ 52 w 76"/>
              <a:gd name="T83" fmla="*/ 34 h 86"/>
              <a:gd name="T84" fmla="*/ 51 w 76"/>
              <a:gd name="T85" fmla="*/ 29 h 86"/>
              <a:gd name="T86" fmla="*/ 57 w 76"/>
              <a:gd name="T87" fmla="*/ 33 h 86"/>
              <a:gd name="T88" fmla="*/ 56 w 76"/>
              <a:gd name="T89" fmla="*/ 27 h 86"/>
              <a:gd name="T90" fmla="*/ 62 w 76"/>
              <a:gd name="T91" fmla="*/ 28 h 86"/>
              <a:gd name="T92" fmla="*/ 52 w 76"/>
              <a:gd name="T93" fmla="*/ 18 h 86"/>
              <a:gd name="T94" fmla="*/ 57 w 76"/>
              <a:gd name="T95" fmla="*/ 19 h 86"/>
              <a:gd name="T96" fmla="*/ 68 w 76"/>
              <a:gd name="T97" fmla="*/ 17 h 86"/>
              <a:gd name="T98" fmla="*/ 80 w 76"/>
              <a:gd name="T99" fmla="*/ 1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2" name="Freeform 2597"/>
          <p:cNvSpPr>
            <a:spLocks noChangeAspect="1"/>
          </p:cNvSpPr>
          <p:nvPr/>
        </p:nvSpPr>
        <p:spPr bwMode="auto">
          <a:xfrm>
            <a:off x="5138738" y="3721786"/>
            <a:ext cx="66675" cy="50800"/>
          </a:xfrm>
          <a:custGeom>
            <a:avLst/>
            <a:gdLst>
              <a:gd name="T0" fmla="*/ 26 w 35"/>
              <a:gd name="T1" fmla="*/ 2 h 27"/>
              <a:gd name="T2" fmla="*/ 30 w 35"/>
              <a:gd name="T3" fmla="*/ 2 h 27"/>
              <a:gd name="T4" fmla="*/ 30 w 35"/>
              <a:gd name="T5" fmla="*/ 6 h 27"/>
              <a:gd name="T6" fmla="*/ 32 w 35"/>
              <a:gd name="T7" fmla="*/ 14 h 27"/>
              <a:gd name="T8" fmla="*/ 41 w 35"/>
              <a:gd name="T9" fmla="*/ 17 h 27"/>
              <a:gd name="T10" fmla="*/ 38 w 35"/>
              <a:gd name="T11" fmla="*/ 21 h 27"/>
              <a:gd name="T12" fmla="*/ 34 w 35"/>
              <a:gd name="T13" fmla="*/ 20 h 27"/>
              <a:gd name="T14" fmla="*/ 29 w 35"/>
              <a:gd name="T15" fmla="*/ 21 h 27"/>
              <a:gd name="T16" fmla="*/ 23 w 35"/>
              <a:gd name="T17" fmla="*/ 21 h 27"/>
              <a:gd name="T18" fmla="*/ 18 w 35"/>
              <a:gd name="T19" fmla="*/ 27 h 27"/>
              <a:gd name="T20" fmla="*/ 12 w 35"/>
              <a:gd name="T21" fmla="*/ 32 h 27"/>
              <a:gd name="T22" fmla="*/ 12 w 35"/>
              <a:gd name="T23" fmla="*/ 28 h 27"/>
              <a:gd name="T24" fmla="*/ 1 w 35"/>
              <a:gd name="T25" fmla="*/ 30 h 27"/>
              <a:gd name="T26" fmla="*/ 1 w 35"/>
              <a:gd name="T27" fmla="*/ 27 h 27"/>
              <a:gd name="T28" fmla="*/ 2 w 35"/>
              <a:gd name="T29" fmla="*/ 24 h 27"/>
              <a:gd name="T30" fmla="*/ 2 w 35"/>
              <a:gd name="T31" fmla="*/ 18 h 27"/>
              <a:gd name="T32" fmla="*/ 7 w 35"/>
              <a:gd name="T33" fmla="*/ 15 h 27"/>
              <a:gd name="T34" fmla="*/ 7 w 35"/>
              <a:gd name="T35" fmla="*/ 12 h 27"/>
              <a:gd name="T36" fmla="*/ 2 w 35"/>
              <a:gd name="T37" fmla="*/ 9 h 27"/>
              <a:gd name="T38" fmla="*/ 2 w 35"/>
              <a:gd name="T39" fmla="*/ 5 h 27"/>
              <a:gd name="T40" fmla="*/ 7 w 35"/>
              <a:gd name="T41" fmla="*/ 4 h 27"/>
              <a:gd name="T42" fmla="*/ 13 w 35"/>
              <a:gd name="T43" fmla="*/ 5 h 27"/>
              <a:gd name="T44" fmla="*/ 17 w 35"/>
              <a:gd name="T45" fmla="*/ 1 h 27"/>
              <a:gd name="T46" fmla="*/ 22 w 35"/>
              <a:gd name="T47" fmla="*/ 1 h 27"/>
              <a:gd name="T48" fmla="*/ 25 w 35"/>
              <a:gd name="T49" fmla="*/ 4 h 27"/>
              <a:gd name="T50" fmla="*/ 26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3" name="Freeform 2598"/>
          <p:cNvSpPr>
            <a:spLocks noChangeAspect="1"/>
          </p:cNvSpPr>
          <p:nvPr/>
        </p:nvSpPr>
        <p:spPr bwMode="auto">
          <a:xfrm>
            <a:off x="5048250" y="3653523"/>
            <a:ext cx="147638" cy="96838"/>
          </a:xfrm>
          <a:custGeom>
            <a:avLst/>
            <a:gdLst>
              <a:gd name="T0" fmla="*/ 83 w 78"/>
              <a:gd name="T1" fmla="*/ 45 h 51"/>
              <a:gd name="T2" fmla="*/ 81 w 78"/>
              <a:gd name="T3" fmla="*/ 39 h 51"/>
              <a:gd name="T4" fmla="*/ 76 w 78"/>
              <a:gd name="T5" fmla="*/ 36 h 51"/>
              <a:gd name="T6" fmla="*/ 82 w 78"/>
              <a:gd name="T7" fmla="*/ 31 h 51"/>
              <a:gd name="T8" fmla="*/ 82 w 78"/>
              <a:gd name="T9" fmla="*/ 24 h 51"/>
              <a:gd name="T10" fmla="*/ 86 w 78"/>
              <a:gd name="T11" fmla="*/ 17 h 51"/>
              <a:gd name="T12" fmla="*/ 89 w 78"/>
              <a:gd name="T13" fmla="*/ 17 h 51"/>
              <a:gd name="T14" fmla="*/ 92 w 78"/>
              <a:gd name="T15" fmla="*/ 17 h 51"/>
              <a:gd name="T16" fmla="*/ 93 w 78"/>
              <a:gd name="T17" fmla="*/ 10 h 51"/>
              <a:gd name="T18" fmla="*/ 89 w 78"/>
              <a:gd name="T19" fmla="*/ 10 h 51"/>
              <a:gd name="T20" fmla="*/ 86 w 78"/>
              <a:gd name="T21" fmla="*/ 7 h 51"/>
              <a:gd name="T22" fmla="*/ 79 w 78"/>
              <a:gd name="T23" fmla="*/ 6 h 51"/>
              <a:gd name="T24" fmla="*/ 73 w 78"/>
              <a:gd name="T25" fmla="*/ 4 h 51"/>
              <a:gd name="T26" fmla="*/ 67 w 78"/>
              <a:gd name="T27" fmla="*/ 4 h 51"/>
              <a:gd name="T28" fmla="*/ 60 w 78"/>
              <a:gd name="T29" fmla="*/ 5 h 51"/>
              <a:gd name="T30" fmla="*/ 55 w 78"/>
              <a:gd name="T31" fmla="*/ 8 h 51"/>
              <a:gd name="T32" fmla="*/ 41 w 78"/>
              <a:gd name="T33" fmla="*/ 11 h 51"/>
              <a:gd name="T34" fmla="*/ 31 w 78"/>
              <a:gd name="T35" fmla="*/ 10 h 51"/>
              <a:gd name="T36" fmla="*/ 15 w 78"/>
              <a:gd name="T37" fmla="*/ 8 h 51"/>
              <a:gd name="T38" fmla="*/ 7 w 78"/>
              <a:gd name="T39" fmla="*/ 10 h 51"/>
              <a:gd name="T40" fmla="*/ 10 w 78"/>
              <a:gd name="T41" fmla="*/ 5 h 51"/>
              <a:gd name="T42" fmla="*/ 5 w 78"/>
              <a:gd name="T43" fmla="*/ 0 h 51"/>
              <a:gd name="T44" fmla="*/ 1 w 78"/>
              <a:gd name="T45" fmla="*/ 6 h 51"/>
              <a:gd name="T46" fmla="*/ 1 w 78"/>
              <a:gd name="T47" fmla="*/ 16 h 51"/>
              <a:gd name="T48" fmla="*/ 7 w 78"/>
              <a:gd name="T49" fmla="*/ 22 h 51"/>
              <a:gd name="T50" fmla="*/ 11 w 78"/>
              <a:gd name="T51" fmla="*/ 25 h 51"/>
              <a:gd name="T52" fmla="*/ 4 w 78"/>
              <a:gd name="T53" fmla="*/ 29 h 51"/>
              <a:gd name="T54" fmla="*/ 4 w 78"/>
              <a:gd name="T55" fmla="*/ 38 h 51"/>
              <a:gd name="T56" fmla="*/ 5 w 78"/>
              <a:gd name="T57" fmla="*/ 43 h 51"/>
              <a:gd name="T58" fmla="*/ 11 w 78"/>
              <a:gd name="T59" fmla="*/ 45 h 51"/>
              <a:gd name="T60" fmla="*/ 12 w 78"/>
              <a:gd name="T61" fmla="*/ 51 h 51"/>
              <a:gd name="T62" fmla="*/ 12 w 78"/>
              <a:gd name="T63" fmla="*/ 57 h 51"/>
              <a:gd name="T64" fmla="*/ 17 w 78"/>
              <a:gd name="T65" fmla="*/ 57 h 51"/>
              <a:gd name="T66" fmla="*/ 25 w 78"/>
              <a:gd name="T67" fmla="*/ 57 h 51"/>
              <a:gd name="T68" fmla="*/ 29 w 78"/>
              <a:gd name="T69" fmla="*/ 55 h 51"/>
              <a:gd name="T70" fmla="*/ 35 w 78"/>
              <a:gd name="T71" fmla="*/ 55 h 51"/>
              <a:gd name="T72" fmla="*/ 37 w 78"/>
              <a:gd name="T73" fmla="*/ 57 h 51"/>
              <a:gd name="T74" fmla="*/ 43 w 78"/>
              <a:gd name="T75" fmla="*/ 59 h 51"/>
              <a:gd name="T76" fmla="*/ 49 w 78"/>
              <a:gd name="T77" fmla="*/ 60 h 51"/>
              <a:gd name="T78" fmla="*/ 58 w 78"/>
              <a:gd name="T79" fmla="*/ 56 h 51"/>
              <a:gd name="T80" fmla="*/ 60 w 78"/>
              <a:gd name="T81" fmla="*/ 53 h 51"/>
              <a:gd name="T82" fmla="*/ 60 w 78"/>
              <a:gd name="T83" fmla="*/ 48 h 51"/>
              <a:gd name="T84" fmla="*/ 64 w 78"/>
              <a:gd name="T85" fmla="*/ 47 h 51"/>
              <a:gd name="T86" fmla="*/ 70 w 78"/>
              <a:gd name="T87" fmla="*/ 48 h 51"/>
              <a:gd name="T88" fmla="*/ 74 w 78"/>
              <a:gd name="T89" fmla="*/ 44 h 51"/>
              <a:gd name="T90" fmla="*/ 79 w 78"/>
              <a:gd name="T91" fmla="*/ 44 h 51"/>
              <a:gd name="T92" fmla="*/ 82 w 78"/>
              <a:gd name="T93" fmla="*/ 47 h 51"/>
              <a:gd name="T94" fmla="*/ 83 w 78"/>
              <a:gd name="T95" fmla="*/ 4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4" name="Freeform 2599"/>
          <p:cNvSpPr>
            <a:spLocks noChangeAspect="1"/>
          </p:cNvSpPr>
          <p:nvPr/>
        </p:nvSpPr>
        <p:spPr bwMode="auto">
          <a:xfrm>
            <a:off x="5002214" y="3524938"/>
            <a:ext cx="220663" cy="144463"/>
          </a:xfrm>
          <a:custGeom>
            <a:avLst/>
            <a:gdLst>
              <a:gd name="T0" fmla="*/ 137 w 116"/>
              <a:gd name="T1" fmla="*/ 63 h 76"/>
              <a:gd name="T2" fmla="*/ 129 w 116"/>
              <a:gd name="T3" fmla="*/ 59 h 76"/>
              <a:gd name="T4" fmla="*/ 125 w 116"/>
              <a:gd name="T5" fmla="*/ 62 h 76"/>
              <a:gd name="T6" fmla="*/ 119 w 116"/>
              <a:gd name="T7" fmla="*/ 63 h 76"/>
              <a:gd name="T8" fmla="*/ 114 w 116"/>
              <a:gd name="T9" fmla="*/ 61 h 76"/>
              <a:gd name="T10" fmla="*/ 111 w 116"/>
              <a:gd name="T11" fmla="*/ 47 h 76"/>
              <a:gd name="T12" fmla="*/ 116 w 116"/>
              <a:gd name="T13" fmla="*/ 36 h 76"/>
              <a:gd name="T14" fmla="*/ 109 w 116"/>
              <a:gd name="T15" fmla="*/ 25 h 76"/>
              <a:gd name="T16" fmla="*/ 99 w 116"/>
              <a:gd name="T17" fmla="*/ 14 h 76"/>
              <a:gd name="T18" fmla="*/ 95 w 116"/>
              <a:gd name="T19" fmla="*/ 2 h 76"/>
              <a:gd name="T20" fmla="*/ 89 w 116"/>
              <a:gd name="T21" fmla="*/ 0 h 76"/>
              <a:gd name="T22" fmla="*/ 84 w 116"/>
              <a:gd name="T23" fmla="*/ 1 h 76"/>
              <a:gd name="T24" fmla="*/ 79 w 116"/>
              <a:gd name="T25" fmla="*/ 2 h 76"/>
              <a:gd name="T26" fmla="*/ 70 w 116"/>
              <a:gd name="T27" fmla="*/ 4 h 76"/>
              <a:gd name="T28" fmla="*/ 65 w 116"/>
              <a:gd name="T29" fmla="*/ 10 h 76"/>
              <a:gd name="T30" fmla="*/ 60 w 116"/>
              <a:gd name="T31" fmla="*/ 5 h 76"/>
              <a:gd name="T32" fmla="*/ 55 w 116"/>
              <a:gd name="T33" fmla="*/ 5 h 76"/>
              <a:gd name="T34" fmla="*/ 46 w 116"/>
              <a:gd name="T35" fmla="*/ 4 h 76"/>
              <a:gd name="T36" fmla="*/ 40 w 116"/>
              <a:gd name="T37" fmla="*/ 0 h 76"/>
              <a:gd name="T38" fmla="*/ 36 w 116"/>
              <a:gd name="T39" fmla="*/ 5 h 76"/>
              <a:gd name="T40" fmla="*/ 34 w 116"/>
              <a:gd name="T41" fmla="*/ 7 h 76"/>
              <a:gd name="T42" fmla="*/ 29 w 116"/>
              <a:gd name="T43" fmla="*/ 8 h 76"/>
              <a:gd name="T44" fmla="*/ 24 w 116"/>
              <a:gd name="T45" fmla="*/ 14 h 76"/>
              <a:gd name="T46" fmla="*/ 19 w 116"/>
              <a:gd name="T47" fmla="*/ 23 h 76"/>
              <a:gd name="T48" fmla="*/ 18 w 116"/>
              <a:gd name="T49" fmla="*/ 31 h 76"/>
              <a:gd name="T50" fmla="*/ 14 w 116"/>
              <a:gd name="T51" fmla="*/ 32 h 76"/>
              <a:gd name="T52" fmla="*/ 14 w 116"/>
              <a:gd name="T53" fmla="*/ 37 h 76"/>
              <a:gd name="T54" fmla="*/ 8 w 116"/>
              <a:gd name="T55" fmla="*/ 40 h 76"/>
              <a:gd name="T56" fmla="*/ 0 w 116"/>
              <a:gd name="T57" fmla="*/ 42 h 76"/>
              <a:gd name="T58" fmla="*/ 4 w 116"/>
              <a:gd name="T59" fmla="*/ 48 h 76"/>
              <a:gd name="T60" fmla="*/ 7 w 116"/>
              <a:gd name="T61" fmla="*/ 53 h 76"/>
              <a:gd name="T62" fmla="*/ 10 w 116"/>
              <a:gd name="T63" fmla="*/ 59 h 76"/>
              <a:gd name="T64" fmla="*/ 18 w 116"/>
              <a:gd name="T65" fmla="*/ 63 h 76"/>
              <a:gd name="T66" fmla="*/ 18 w 116"/>
              <a:gd name="T67" fmla="*/ 71 h 76"/>
              <a:gd name="T68" fmla="*/ 25 w 116"/>
              <a:gd name="T69" fmla="*/ 74 h 76"/>
              <a:gd name="T70" fmla="*/ 30 w 116"/>
              <a:gd name="T71" fmla="*/ 77 h 76"/>
              <a:gd name="T72" fmla="*/ 31 w 116"/>
              <a:gd name="T73" fmla="*/ 73 h 76"/>
              <a:gd name="T74" fmla="*/ 35 w 116"/>
              <a:gd name="T75" fmla="*/ 75 h 76"/>
              <a:gd name="T76" fmla="*/ 32 w 116"/>
              <a:gd name="T77" fmla="*/ 78 h 76"/>
              <a:gd name="T78" fmla="*/ 34 w 116"/>
              <a:gd name="T79" fmla="*/ 80 h 76"/>
              <a:gd name="T80" fmla="*/ 38 w 116"/>
              <a:gd name="T81" fmla="*/ 85 h 76"/>
              <a:gd name="T82" fmla="*/ 36 w 116"/>
              <a:gd name="T83" fmla="*/ 90 h 76"/>
              <a:gd name="T84" fmla="*/ 44 w 116"/>
              <a:gd name="T85" fmla="*/ 89 h 76"/>
              <a:gd name="T86" fmla="*/ 60 w 116"/>
              <a:gd name="T87" fmla="*/ 90 h 76"/>
              <a:gd name="T88" fmla="*/ 70 w 116"/>
              <a:gd name="T89" fmla="*/ 91 h 76"/>
              <a:gd name="T90" fmla="*/ 84 w 116"/>
              <a:gd name="T91" fmla="*/ 89 h 76"/>
              <a:gd name="T92" fmla="*/ 89 w 116"/>
              <a:gd name="T93" fmla="*/ 85 h 76"/>
              <a:gd name="T94" fmla="*/ 96 w 116"/>
              <a:gd name="T95" fmla="*/ 84 h 76"/>
              <a:gd name="T96" fmla="*/ 102 w 116"/>
              <a:gd name="T97" fmla="*/ 84 h 76"/>
              <a:gd name="T98" fmla="*/ 108 w 116"/>
              <a:gd name="T99" fmla="*/ 86 h 76"/>
              <a:gd name="T100" fmla="*/ 115 w 116"/>
              <a:gd name="T101" fmla="*/ 87 h 76"/>
              <a:gd name="T102" fmla="*/ 119 w 116"/>
              <a:gd name="T103" fmla="*/ 90 h 76"/>
              <a:gd name="T104" fmla="*/ 122 w 116"/>
              <a:gd name="T105" fmla="*/ 90 h 76"/>
              <a:gd name="T106" fmla="*/ 122 w 116"/>
              <a:gd name="T107" fmla="*/ 81 h 76"/>
              <a:gd name="T108" fmla="*/ 125 w 116"/>
              <a:gd name="T109" fmla="*/ 77 h 76"/>
              <a:gd name="T110" fmla="*/ 121 w 116"/>
              <a:gd name="T111" fmla="*/ 72 h 76"/>
              <a:gd name="T112" fmla="*/ 126 w 116"/>
              <a:gd name="T113" fmla="*/ 66 h 76"/>
              <a:gd name="T114" fmla="*/ 129 w 116"/>
              <a:gd name="T115" fmla="*/ 67 h 76"/>
              <a:gd name="T116" fmla="*/ 128 w 116"/>
              <a:gd name="T117" fmla="*/ 74 h 76"/>
              <a:gd name="T118" fmla="*/ 137 w 116"/>
              <a:gd name="T119" fmla="*/ 72 h 76"/>
              <a:gd name="T120" fmla="*/ 137 w 116"/>
              <a:gd name="T121" fmla="*/ 63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5" name="Freeform 2600"/>
          <p:cNvSpPr>
            <a:spLocks noChangeAspect="1"/>
          </p:cNvSpPr>
          <p:nvPr/>
        </p:nvSpPr>
        <p:spPr bwMode="auto">
          <a:xfrm>
            <a:off x="5143501" y="3512236"/>
            <a:ext cx="80963" cy="109538"/>
          </a:xfrm>
          <a:custGeom>
            <a:avLst/>
            <a:gdLst>
              <a:gd name="T0" fmla="*/ 25 w 43"/>
              <a:gd name="T1" fmla="*/ 69 h 58"/>
              <a:gd name="T2" fmla="*/ 31 w 43"/>
              <a:gd name="T3" fmla="*/ 62 h 58"/>
              <a:gd name="T4" fmla="*/ 36 w 43"/>
              <a:gd name="T5" fmla="*/ 52 h 58"/>
              <a:gd name="T6" fmla="*/ 37 w 43"/>
              <a:gd name="T7" fmla="*/ 44 h 58"/>
              <a:gd name="T8" fmla="*/ 43 w 43"/>
              <a:gd name="T9" fmla="*/ 45 h 58"/>
              <a:gd name="T10" fmla="*/ 50 w 43"/>
              <a:gd name="T11" fmla="*/ 45 h 58"/>
              <a:gd name="T12" fmla="*/ 50 w 43"/>
              <a:gd name="T13" fmla="*/ 37 h 58"/>
              <a:gd name="T14" fmla="*/ 44 w 43"/>
              <a:gd name="T15" fmla="*/ 35 h 58"/>
              <a:gd name="T16" fmla="*/ 43 w 43"/>
              <a:gd name="T17" fmla="*/ 26 h 58"/>
              <a:gd name="T18" fmla="*/ 38 w 43"/>
              <a:gd name="T19" fmla="*/ 20 h 58"/>
              <a:gd name="T20" fmla="*/ 37 w 43"/>
              <a:gd name="T21" fmla="*/ 12 h 58"/>
              <a:gd name="T22" fmla="*/ 28 w 43"/>
              <a:gd name="T23" fmla="*/ 10 h 58"/>
              <a:gd name="T24" fmla="*/ 25 w 43"/>
              <a:gd name="T25" fmla="*/ 10 h 58"/>
              <a:gd name="T26" fmla="*/ 13 w 43"/>
              <a:gd name="T27" fmla="*/ 1 h 58"/>
              <a:gd name="T28" fmla="*/ 6 w 43"/>
              <a:gd name="T29" fmla="*/ 2 h 58"/>
              <a:gd name="T30" fmla="*/ 1 w 43"/>
              <a:gd name="T31" fmla="*/ 2 h 58"/>
              <a:gd name="T32" fmla="*/ 0 w 43"/>
              <a:gd name="T33" fmla="*/ 8 h 58"/>
              <a:gd name="T34" fmla="*/ 6 w 43"/>
              <a:gd name="T35" fmla="*/ 11 h 58"/>
              <a:gd name="T36" fmla="*/ 11 w 43"/>
              <a:gd name="T37" fmla="*/ 23 h 58"/>
              <a:gd name="T38" fmla="*/ 20 w 43"/>
              <a:gd name="T39" fmla="*/ 33 h 58"/>
              <a:gd name="T40" fmla="*/ 27 w 43"/>
              <a:gd name="T41" fmla="*/ 44 h 58"/>
              <a:gd name="T42" fmla="*/ 23 w 43"/>
              <a:gd name="T43" fmla="*/ 55 h 58"/>
              <a:gd name="T44" fmla="*/ 25 w 43"/>
              <a:gd name="T45" fmla="*/ 69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6" name="Freeform 2601"/>
          <p:cNvSpPr>
            <a:spLocks noChangeAspect="1"/>
          </p:cNvSpPr>
          <p:nvPr/>
        </p:nvSpPr>
        <p:spPr bwMode="auto">
          <a:xfrm>
            <a:off x="5041901" y="3382061"/>
            <a:ext cx="407988" cy="266700"/>
          </a:xfrm>
          <a:custGeom>
            <a:avLst/>
            <a:gdLst>
              <a:gd name="T0" fmla="*/ 223 w 214"/>
              <a:gd name="T1" fmla="*/ 113 h 140"/>
              <a:gd name="T2" fmla="*/ 197 w 214"/>
              <a:gd name="T3" fmla="*/ 122 h 140"/>
              <a:gd name="T4" fmla="*/ 185 w 214"/>
              <a:gd name="T5" fmla="*/ 130 h 140"/>
              <a:gd name="T6" fmla="*/ 169 w 214"/>
              <a:gd name="T7" fmla="*/ 128 h 140"/>
              <a:gd name="T8" fmla="*/ 189 w 214"/>
              <a:gd name="T9" fmla="*/ 145 h 140"/>
              <a:gd name="T10" fmla="*/ 207 w 214"/>
              <a:gd name="T11" fmla="*/ 148 h 140"/>
              <a:gd name="T12" fmla="*/ 201 w 214"/>
              <a:gd name="T13" fmla="*/ 157 h 140"/>
              <a:gd name="T14" fmla="*/ 184 w 214"/>
              <a:gd name="T15" fmla="*/ 161 h 140"/>
              <a:gd name="T16" fmla="*/ 166 w 214"/>
              <a:gd name="T17" fmla="*/ 152 h 140"/>
              <a:gd name="T18" fmla="*/ 168 w 214"/>
              <a:gd name="T19" fmla="*/ 134 h 140"/>
              <a:gd name="T20" fmla="*/ 147 w 214"/>
              <a:gd name="T21" fmla="*/ 131 h 140"/>
              <a:gd name="T22" fmla="*/ 138 w 214"/>
              <a:gd name="T23" fmla="*/ 125 h 140"/>
              <a:gd name="T24" fmla="*/ 145 w 214"/>
              <a:gd name="T25" fmla="*/ 125 h 140"/>
              <a:gd name="T26" fmla="*/ 130 w 214"/>
              <a:gd name="T27" fmla="*/ 119 h 140"/>
              <a:gd name="T28" fmla="*/ 116 w 214"/>
              <a:gd name="T29" fmla="*/ 127 h 140"/>
              <a:gd name="T30" fmla="*/ 118 w 214"/>
              <a:gd name="T31" fmla="*/ 134 h 140"/>
              <a:gd name="T32" fmla="*/ 109 w 214"/>
              <a:gd name="T33" fmla="*/ 140 h 140"/>
              <a:gd name="T34" fmla="*/ 104 w 214"/>
              <a:gd name="T35" fmla="*/ 149 h 140"/>
              <a:gd name="T36" fmla="*/ 89 w 214"/>
              <a:gd name="T37" fmla="*/ 151 h 140"/>
              <a:gd name="T38" fmla="*/ 101 w 214"/>
              <a:gd name="T39" fmla="*/ 126 h 140"/>
              <a:gd name="T40" fmla="*/ 114 w 214"/>
              <a:gd name="T41" fmla="*/ 119 h 140"/>
              <a:gd name="T42" fmla="*/ 102 w 214"/>
              <a:gd name="T43" fmla="*/ 102 h 140"/>
              <a:gd name="T44" fmla="*/ 89 w 214"/>
              <a:gd name="T45" fmla="*/ 91 h 140"/>
              <a:gd name="T46" fmla="*/ 65 w 214"/>
              <a:gd name="T47" fmla="*/ 84 h 140"/>
              <a:gd name="T48" fmla="*/ 54 w 214"/>
              <a:gd name="T49" fmla="*/ 92 h 140"/>
              <a:gd name="T50" fmla="*/ 35 w 214"/>
              <a:gd name="T51" fmla="*/ 95 h 140"/>
              <a:gd name="T52" fmla="*/ 14 w 214"/>
              <a:gd name="T53" fmla="*/ 90 h 140"/>
              <a:gd name="T54" fmla="*/ 6 w 214"/>
              <a:gd name="T55" fmla="*/ 91 h 140"/>
              <a:gd name="T56" fmla="*/ 0 w 214"/>
              <a:gd name="T57" fmla="*/ 84 h 140"/>
              <a:gd name="T58" fmla="*/ 4 w 214"/>
              <a:gd name="T59" fmla="*/ 72 h 140"/>
              <a:gd name="T60" fmla="*/ 10 w 214"/>
              <a:gd name="T61" fmla="*/ 68 h 140"/>
              <a:gd name="T62" fmla="*/ 6 w 214"/>
              <a:gd name="T63" fmla="*/ 59 h 140"/>
              <a:gd name="T64" fmla="*/ 24 w 214"/>
              <a:gd name="T65" fmla="*/ 44 h 140"/>
              <a:gd name="T66" fmla="*/ 25 w 214"/>
              <a:gd name="T67" fmla="*/ 35 h 140"/>
              <a:gd name="T68" fmla="*/ 26 w 214"/>
              <a:gd name="T69" fmla="*/ 20 h 140"/>
              <a:gd name="T70" fmla="*/ 49 w 214"/>
              <a:gd name="T71" fmla="*/ 13 h 140"/>
              <a:gd name="T72" fmla="*/ 73 w 214"/>
              <a:gd name="T73" fmla="*/ 20 h 140"/>
              <a:gd name="T74" fmla="*/ 90 w 214"/>
              <a:gd name="T75" fmla="*/ 22 h 140"/>
              <a:gd name="T76" fmla="*/ 108 w 214"/>
              <a:gd name="T77" fmla="*/ 22 h 140"/>
              <a:gd name="T78" fmla="*/ 121 w 214"/>
              <a:gd name="T79" fmla="*/ 10 h 140"/>
              <a:gd name="T80" fmla="*/ 142 w 214"/>
              <a:gd name="T81" fmla="*/ 4 h 140"/>
              <a:gd name="T82" fmla="*/ 167 w 214"/>
              <a:gd name="T83" fmla="*/ 10 h 140"/>
              <a:gd name="T84" fmla="*/ 168 w 214"/>
              <a:gd name="T85" fmla="*/ 25 h 140"/>
              <a:gd name="T86" fmla="*/ 201 w 214"/>
              <a:gd name="T87" fmla="*/ 44 h 140"/>
              <a:gd name="T88" fmla="*/ 221 w 214"/>
              <a:gd name="T89" fmla="*/ 48 h 140"/>
              <a:gd name="T90" fmla="*/ 244 w 214"/>
              <a:gd name="T91" fmla="*/ 56 h 140"/>
              <a:gd name="T92" fmla="*/ 256 w 214"/>
              <a:gd name="T93" fmla="*/ 70 h 140"/>
              <a:gd name="T94" fmla="*/ 250 w 214"/>
              <a:gd name="T95" fmla="*/ 78 h 140"/>
              <a:gd name="T96" fmla="*/ 255 w 214"/>
              <a:gd name="T97" fmla="*/ 92 h 140"/>
              <a:gd name="T98" fmla="*/ 232 w 214"/>
              <a:gd name="T99" fmla="*/ 106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7" name="Freeform 2602"/>
          <p:cNvSpPr>
            <a:spLocks noChangeAspect="1"/>
          </p:cNvSpPr>
          <p:nvPr/>
        </p:nvSpPr>
        <p:spPr bwMode="auto">
          <a:xfrm>
            <a:off x="5591176" y="3278873"/>
            <a:ext cx="930275" cy="488950"/>
          </a:xfrm>
          <a:custGeom>
            <a:avLst/>
            <a:gdLst>
              <a:gd name="T0" fmla="*/ 579 w 488"/>
              <a:gd name="T1" fmla="*/ 153 h 256"/>
              <a:gd name="T2" fmla="*/ 564 w 488"/>
              <a:gd name="T3" fmla="*/ 183 h 256"/>
              <a:gd name="T4" fmla="*/ 528 w 488"/>
              <a:gd name="T5" fmla="*/ 213 h 256"/>
              <a:gd name="T6" fmla="*/ 509 w 488"/>
              <a:gd name="T7" fmla="*/ 221 h 256"/>
              <a:gd name="T8" fmla="*/ 500 w 488"/>
              <a:gd name="T9" fmla="*/ 232 h 256"/>
              <a:gd name="T10" fmla="*/ 504 w 488"/>
              <a:gd name="T11" fmla="*/ 277 h 256"/>
              <a:gd name="T12" fmla="*/ 488 w 488"/>
              <a:gd name="T13" fmla="*/ 268 h 256"/>
              <a:gd name="T14" fmla="*/ 444 w 488"/>
              <a:gd name="T15" fmla="*/ 265 h 256"/>
              <a:gd name="T16" fmla="*/ 409 w 488"/>
              <a:gd name="T17" fmla="*/ 260 h 256"/>
              <a:gd name="T18" fmla="*/ 382 w 488"/>
              <a:gd name="T19" fmla="*/ 269 h 256"/>
              <a:gd name="T20" fmla="*/ 358 w 488"/>
              <a:gd name="T21" fmla="*/ 283 h 256"/>
              <a:gd name="T22" fmla="*/ 330 w 488"/>
              <a:gd name="T23" fmla="*/ 298 h 256"/>
              <a:gd name="T24" fmla="*/ 303 w 488"/>
              <a:gd name="T25" fmla="*/ 291 h 256"/>
              <a:gd name="T26" fmla="*/ 295 w 488"/>
              <a:gd name="T27" fmla="*/ 268 h 256"/>
              <a:gd name="T28" fmla="*/ 271 w 488"/>
              <a:gd name="T29" fmla="*/ 254 h 256"/>
              <a:gd name="T30" fmla="*/ 184 w 488"/>
              <a:gd name="T31" fmla="*/ 208 h 256"/>
              <a:gd name="T32" fmla="*/ 148 w 488"/>
              <a:gd name="T33" fmla="*/ 297 h 256"/>
              <a:gd name="T34" fmla="*/ 121 w 488"/>
              <a:gd name="T35" fmla="*/ 276 h 256"/>
              <a:gd name="T36" fmla="*/ 98 w 488"/>
              <a:gd name="T37" fmla="*/ 278 h 256"/>
              <a:gd name="T38" fmla="*/ 86 w 488"/>
              <a:gd name="T39" fmla="*/ 260 h 256"/>
              <a:gd name="T40" fmla="*/ 64 w 488"/>
              <a:gd name="T41" fmla="*/ 233 h 256"/>
              <a:gd name="T42" fmla="*/ 73 w 488"/>
              <a:gd name="T43" fmla="*/ 224 h 256"/>
              <a:gd name="T44" fmla="*/ 98 w 488"/>
              <a:gd name="T45" fmla="*/ 208 h 256"/>
              <a:gd name="T46" fmla="*/ 89 w 488"/>
              <a:gd name="T47" fmla="*/ 185 h 256"/>
              <a:gd name="T48" fmla="*/ 42 w 488"/>
              <a:gd name="T49" fmla="*/ 195 h 256"/>
              <a:gd name="T50" fmla="*/ 38 w 488"/>
              <a:gd name="T51" fmla="*/ 184 h 256"/>
              <a:gd name="T52" fmla="*/ 11 w 488"/>
              <a:gd name="T53" fmla="*/ 164 h 256"/>
              <a:gd name="T54" fmla="*/ 8 w 488"/>
              <a:gd name="T55" fmla="*/ 136 h 256"/>
              <a:gd name="T56" fmla="*/ 11 w 488"/>
              <a:gd name="T57" fmla="*/ 106 h 256"/>
              <a:gd name="T58" fmla="*/ 31 w 488"/>
              <a:gd name="T59" fmla="*/ 114 h 256"/>
              <a:gd name="T60" fmla="*/ 38 w 488"/>
              <a:gd name="T61" fmla="*/ 93 h 256"/>
              <a:gd name="T62" fmla="*/ 64 w 488"/>
              <a:gd name="T63" fmla="*/ 85 h 256"/>
              <a:gd name="T64" fmla="*/ 92 w 488"/>
              <a:gd name="T65" fmla="*/ 84 h 256"/>
              <a:gd name="T66" fmla="*/ 115 w 488"/>
              <a:gd name="T67" fmla="*/ 105 h 256"/>
              <a:gd name="T68" fmla="*/ 148 w 488"/>
              <a:gd name="T69" fmla="*/ 94 h 256"/>
              <a:gd name="T70" fmla="*/ 169 w 488"/>
              <a:gd name="T71" fmla="*/ 101 h 256"/>
              <a:gd name="T72" fmla="*/ 209 w 488"/>
              <a:gd name="T73" fmla="*/ 95 h 256"/>
              <a:gd name="T74" fmla="*/ 199 w 488"/>
              <a:gd name="T75" fmla="*/ 69 h 256"/>
              <a:gd name="T76" fmla="*/ 208 w 488"/>
              <a:gd name="T77" fmla="*/ 51 h 256"/>
              <a:gd name="T78" fmla="*/ 197 w 488"/>
              <a:gd name="T79" fmla="*/ 35 h 256"/>
              <a:gd name="T80" fmla="*/ 257 w 488"/>
              <a:gd name="T81" fmla="*/ 26 h 256"/>
              <a:gd name="T82" fmla="*/ 298 w 488"/>
              <a:gd name="T83" fmla="*/ 4 h 256"/>
              <a:gd name="T84" fmla="*/ 337 w 488"/>
              <a:gd name="T85" fmla="*/ 17 h 256"/>
              <a:gd name="T86" fmla="*/ 351 w 488"/>
              <a:gd name="T87" fmla="*/ 26 h 256"/>
              <a:gd name="T88" fmla="*/ 364 w 488"/>
              <a:gd name="T89" fmla="*/ 34 h 256"/>
              <a:gd name="T90" fmla="*/ 377 w 488"/>
              <a:gd name="T91" fmla="*/ 42 h 256"/>
              <a:gd name="T92" fmla="*/ 420 w 488"/>
              <a:gd name="T93" fmla="*/ 25 h 256"/>
              <a:gd name="T94" fmla="*/ 478 w 488"/>
              <a:gd name="T95" fmla="*/ 101 h 256"/>
              <a:gd name="T96" fmla="*/ 494 w 488"/>
              <a:gd name="T97" fmla="*/ 97 h 256"/>
              <a:gd name="T98" fmla="*/ 515 w 488"/>
              <a:gd name="T99" fmla="*/ 103 h 256"/>
              <a:gd name="T100" fmla="*/ 551 w 488"/>
              <a:gd name="T101" fmla="*/ 115 h 256"/>
              <a:gd name="T102" fmla="*/ 575 w 488"/>
              <a:gd name="T103" fmla="*/ 122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8" name="Freeform 2603"/>
          <p:cNvSpPr>
            <a:spLocks noChangeAspect="1"/>
          </p:cNvSpPr>
          <p:nvPr/>
        </p:nvSpPr>
        <p:spPr bwMode="auto">
          <a:xfrm>
            <a:off x="5141914" y="3720198"/>
            <a:ext cx="441325" cy="198438"/>
          </a:xfrm>
          <a:custGeom>
            <a:avLst/>
            <a:gdLst>
              <a:gd name="T0" fmla="*/ 155 w 232"/>
              <a:gd name="T1" fmla="*/ 124 h 104"/>
              <a:gd name="T2" fmla="*/ 161 w 232"/>
              <a:gd name="T3" fmla="*/ 109 h 104"/>
              <a:gd name="T4" fmla="*/ 185 w 232"/>
              <a:gd name="T5" fmla="*/ 108 h 104"/>
              <a:gd name="T6" fmla="*/ 212 w 232"/>
              <a:gd name="T7" fmla="*/ 106 h 104"/>
              <a:gd name="T8" fmla="*/ 240 w 232"/>
              <a:gd name="T9" fmla="*/ 97 h 104"/>
              <a:gd name="T10" fmla="*/ 249 w 232"/>
              <a:gd name="T11" fmla="*/ 95 h 104"/>
              <a:gd name="T12" fmla="*/ 264 w 232"/>
              <a:gd name="T13" fmla="*/ 101 h 104"/>
              <a:gd name="T14" fmla="*/ 271 w 232"/>
              <a:gd name="T15" fmla="*/ 103 h 104"/>
              <a:gd name="T16" fmla="*/ 277 w 232"/>
              <a:gd name="T17" fmla="*/ 94 h 104"/>
              <a:gd name="T18" fmla="*/ 270 w 232"/>
              <a:gd name="T19" fmla="*/ 81 h 104"/>
              <a:gd name="T20" fmla="*/ 265 w 232"/>
              <a:gd name="T21" fmla="*/ 58 h 104"/>
              <a:gd name="T22" fmla="*/ 270 w 232"/>
              <a:gd name="T23" fmla="*/ 44 h 104"/>
              <a:gd name="T24" fmla="*/ 256 w 232"/>
              <a:gd name="T25" fmla="*/ 38 h 104"/>
              <a:gd name="T26" fmla="*/ 254 w 232"/>
              <a:gd name="T27" fmla="*/ 22 h 104"/>
              <a:gd name="T28" fmla="*/ 240 w 232"/>
              <a:gd name="T29" fmla="*/ 14 h 104"/>
              <a:gd name="T30" fmla="*/ 225 w 232"/>
              <a:gd name="T31" fmla="*/ 17 h 104"/>
              <a:gd name="T32" fmla="*/ 216 w 232"/>
              <a:gd name="T33" fmla="*/ 22 h 104"/>
              <a:gd name="T34" fmla="*/ 195 w 232"/>
              <a:gd name="T35" fmla="*/ 24 h 104"/>
              <a:gd name="T36" fmla="*/ 183 w 232"/>
              <a:gd name="T37" fmla="*/ 26 h 104"/>
              <a:gd name="T38" fmla="*/ 167 w 232"/>
              <a:gd name="T39" fmla="*/ 22 h 104"/>
              <a:gd name="T40" fmla="*/ 155 w 232"/>
              <a:gd name="T41" fmla="*/ 18 h 104"/>
              <a:gd name="T42" fmla="*/ 146 w 232"/>
              <a:gd name="T43" fmla="*/ 19 h 104"/>
              <a:gd name="T44" fmla="*/ 138 w 232"/>
              <a:gd name="T45" fmla="*/ 12 h 104"/>
              <a:gd name="T46" fmla="*/ 132 w 232"/>
              <a:gd name="T47" fmla="*/ 2 h 104"/>
              <a:gd name="T48" fmla="*/ 123 w 232"/>
              <a:gd name="T49" fmla="*/ 5 h 104"/>
              <a:gd name="T50" fmla="*/ 104 w 232"/>
              <a:gd name="T51" fmla="*/ 4 h 104"/>
              <a:gd name="T52" fmla="*/ 79 w 232"/>
              <a:gd name="T53" fmla="*/ 18 h 104"/>
              <a:gd name="T54" fmla="*/ 64 w 232"/>
              <a:gd name="T55" fmla="*/ 22 h 104"/>
              <a:gd name="T56" fmla="*/ 52 w 232"/>
              <a:gd name="T57" fmla="*/ 18 h 104"/>
              <a:gd name="T58" fmla="*/ 41 w 232"/>
              <a:gd name="T59" fmla="*/ 23 h 104"/>
              <a:gd name="T60" fmla="*/ 58 w 232"/>
              <a:gd name="T61" fmla="*/ 28 h 104"/>
              <a:gd name="T62" fmla="*/ 47 w 232"/>
              <a:gd name="T63" fmla="*/ 30 h 104"/>
              <a:gd name="T64" fmla="*/ 46 w 232"/>
              <a:gd name="T65" fmla="*/ 34 h 104"/>
              <a:gd name="T66" fmla="*/ 53 w 232"/>
              <a:gd name="T67" fmla="*/ 36 h 104"/>
              <a:gd name="T68" fmla="*/ 43 w 232"/>
              <a:gd name="T69" fmla="*/ 40 h 104"/>
              <a:gd name="T70" fmla="*/ 38 w 232"/>
              <a:gd name="T71" fmla="*/ 36 h 104"/>
              <a:gd name="T72" fmla="*/ 32 w 232"/>
              <a:gd name="T73" fmla="*/ 41 h 104"/>
              <a:gd name="T74" fmla="*/ 29 w 232"/>
              <a:gd name="T75" fmla="*/ 38 h 104"/>
              <a:gd name="T76" fmla="*/ 25 w 232"/>
              <a:gd name="T77" fmla="*/ 37 h 104"/>
              <a:gd name="T78" fmla="*/ 11 w 232"/>
              <a:gd name="T79" fmla="*/ 38 h 104"/>
              <a:gd name="T80" fmla="*/ 2 w 232"/>
              <a:gd name="T81" fmla="*/ 53 h 104"/>
              <a:gd name="T82" fmla="*/ 11 w 232"/>
              <a:gd name="T83" fmla="*/ 58 h 104"/>
              <a:gd name="T84" fmla="*/ 12 w 232"/>
              <a:gd name="T85" fmla="*/ 65 h 104"/>
              <a:gd name="T86" fmla="*/ 12 w 232"/>
              <a:gd name="T87" fmla="*/ 70 h 104"/>
              <a:gd name="T88" fmla="*/ 11 w 232"/>
              <a:gd name="T89" fmla="*/ 76 h 104"/>
              <a:gd name="T90" fmla="*/ 7 w 232"/>
              <a:gd name="T91" fmla="*/ 79 h 104"/>
              <a:gd name="T92" fmla="*/ 20 w 232"/>
              <a:gd name="T93" fmla="*/ 84 h 104"/>
              <a:gd name="T94" fmla="*/ 25 w 232"/>
              <a:gd name="T95" fmla="*/ 99 h 104"/>
              <a:gd name="T96" fmla="*/ 34 w 232"/>
              <a:gd name="T97" fmla="*/ 105 h 104"/>
              <a:gd name="T98" fmla="*/ 32 w 232"/>
              <a:gd name="T99" fmla="*/ 109 h 104"/>
              <a:gd name="T100" fmla="*/ 37 w 232"/>
              <a:gd name="T101" fmla="*/ 109 h 104"/>
              <a:gd name="T102" fmla="*/ 48 w 232"/>
              <a:gd name="T103" fmla="*/ 111 h 104"/>
              <a:gd name="T104" fmla="*/ 68 w 232"/>
              <a:gd name="T105" fmla="*/ 117 h 104"/>
              <a:gd name="T106" fmla="*/ 73 w 232"/>
              <a:gd name="T107" fmla="*/ 106 h 104"/>
              <a:gd name="T108" fmla="*/ 97 w 232"/>
              <a:gd name="T109" fmla="*/ 119 h 104"/>
              <a:gd name="T110" fmla="*/ 121 w 232"/>
              <a:gd name="T111" fmla="*/ 117 h 104"/>
              <a:gd name="T112" fmla="*/ 140 w 232"/>
              <a:gd name="T113" fmla="*/ 113 h 104"/>
              <a:gd name="T114" fmla="*/ 151 w 232"/>
              <a:gd name="T115" fmla="*/ 106 h 104"/>
              <a:gd name="T116" fmla="*/ 149 w 232"/>
              <a:gd name="T117" fmla="*/ 118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139" name="Freeform 2604"/>
          <p:cNvSpPr>
            <a:spLocks noChangeAspect="1"/>
          </p:cNvSpPr>
          <p:nvPr/>
        </p:nvSpPr>
        <p:spPr bwMode="auto">
          <a:xfrm>
            <a:off x="5122864" y="4042461"/>
            <a:ext cx="273050" cy="298450"/>
          </a:xfrm>
          <a:custGeom>
            <a:avLst/>
            <a:gdLst>
              <a:gd name="T0" fmla="*/ 167 w 144"/>
              <a:gd name="T1" fmla="*/ 160 h 157"/>
              <a:gd name="T2" fmla="*/ 165 w 144"/>
              <a:gd name="T3" fmla="*/ 147 h 157"/>
              <a:gd name="T4" fmla="*/ 171 w 144"/>
              <a:gd name="T5" fmla="*/ 147 h 157"/>
              <a:gd name="T6" fmla="*/ 161 w 144"/>
              <a:gd name="T7" fmla="*/ 135 h 157"/>
              <a:gd name="T8" fmla="*/ 150 w 144"/>
              <a:gd name="T9" fmla="*/ 119 h 157"/>
              <a:gd name="T10" fmla="*/ 141 w 144"/>
              <a:gd name="T11" fmla="*/ 99 h 157"/>
              <a:gd name="T12" fmla="*/ 136 w 144"/>
              <a:gd name="T13" fmla="*/ 84 h 157"/>
              <a:gd name="T14" fmla="*/ 131 w 144"/>
              <a:gd name="T15" fmla="*/ 72 h 157"/>
              <a:gd name="T16" fmla="*/ 119 w 144"/>
              <a:gd name="T17" fmla="*/ 59 h 157"/>
              <a:gd name="T18" fmla="*/ 113 w 144"/>
              <a:gd name="T19" fmla="*/ 43 h 157"/>
              <a:gd name="T20" fmla="*/ 115 w 144"/>
              <a:gd name="T21" fmla="*/ 31 h 157"/>
              <a:gd name="T22" fmla="*/ 110 w 144"/>
              <a:gd name="T23" fmla="*/ 23 h 157"/>
              <a:gd name="T24" fmla="*/ 111 w 144"/>
              <a:gd name="T25" fmla="*/ 12 h 157"/>
              <a:gd name="T26" fmla="*/ 104 w 144"/>
              <a:gd name="T27" fmla="*/ 10 h 157"/>
              <a:gd name="T28" fmla="*/ 96 w 144"/>
              <a:gd name="T29" fmla="*/ 6 h 157"/>
              <a:gd name="T30" fmla="*/ 91 w 144"/>
              <a:gd name="T31" fmla="*/ 7 h 157"/>
              <a:gd name="T32" fmla="*/ 84 w 144"/>
              <a:gd name="T33" fmla="*/ 7 h 157"/>
              <a:gd name="T34" fmla="*/ 78 w 144"/>
              <a:gd name="T35" fmla="*/ 12 h 157"/>
              <a:gd name="T36" fmla="*/ 67 w 144"/>
              <a:gd name="T37" fmla="*/ 18 h 157"/>
              <a:gd name="T38" fmla="*/ 56 w 144"/>
              <a:gd name="T39" fmla="*/ 12 h 157"/>
              <a:gd name="T40" fmla="*/ 47 w 144"/>
              <a:gd name="T41" fmla="*/ 10 h 157"/>
              <a:gd name="T42" fmla="*/ 37 w 144"/>
              <a:gd name="T43" fmla="*/ 6 h 157"/>
              <a:gd name="T44" fmla="*/ 24 w 144"/>
              <a:gd name="T45" fmla="*/ 2 h 157"/>
              <a:gd name="T46" fmla="*/ 13 w 144"/>
              <a:gd name="T47" fmla="*/ 2 h 157"/>
              <a:gd name="T48" fmla="*/ 7 w 144"/>
              <a:gd name="T49" fmla="*/ 0 h 157"/>
              <a:gd name="T50" fmla="*/ 4 w 144"/>
              <a:gd name="T51" fmla="*/ 6 h 157"/>
              <a:gd name="T52" fmla="*/ 4 w 144"/>
              <a:gd name="T53" fmla="*/ 19 h 157"/>
              <a:gd name="T54" fmla="*/ 0 w 144"/>
              <a:gd name="T55" fmla="*/ 29 h 157"/>
              <a:gd name="T56" fmla="*/ 5 w 144"/>
              <a:gd name="T57" fmla="*/ 48 h 157"/>
              <a:gd name="T58" fmla="*/ 8 w 144"/>
              <a:gd name="T59" fmla="*/ 180 h 157"/>
              <a:gd name="T60" fmla="*/ 133 w 144"/>
              <a:gd name="T61" fmla="*/ 180 h 157"/>
              <a:gd name="T62" fmla="*/ 137 w 144"/>
              <a:gd name="T63" fmla="*/ 187 h 157"/>
              <a:gd name="T64" fmla="*/ 145 w 144"/>
              <a:gd name="T65" fmla="*/ 183 h 157"/>
              <a:gd name="T66" fmla="*/ 146 w 144"/>
              <a:gd name="T67" fmla="*/ 176 h 157"/>
              <a:gd name="T68" fmla="*/ 152 w 144"/>
              <a:gd name="T69" fmla="*/ 174 h 157"/>
              <a:gd name="T70" fmla="*/ 154 w 144"/>
              <a:gd name="T71" fmla="*/ 168 h 157"/>
              <a:gd name="T72" fmla="*/ 161 w 144"/>
              <a:gd name="T73" fmla="*/ 168 h 157"/>
              <a:gd name="T74" fmla="*/ 167 w 144"/>
              <a:gd name="T75" fmla="*/ 16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0" name="Freeform 2605"/>
          <p:cNvSpPr>
            <a:spLocks noChangeAspect="1"/>
          </p:cNvSpPr>
          <p:nvPr/>
        </p:nvSpPr>
        <p:spPr bwMode="auto">
          <a:xfrm>
            <a:off x="5345114" y="3998013"/>
            <a:ext cx="34925" cy="111125"/>
          </a:xfrm>
          <a:custGeom>
            <a:avLst/>
            <a:gdLst>
              <a:gd name="T0" fmla="*/ 0 w 18"/>
              <a:gd name="T1" fmla="*/ 40 h 58"/>
              <a:gd name="T2" fmla="*/ 13 w 18"/>
              <a:gd name="T3" fmla="*/ 70 h 58"/>
              <a:gd name="T4" fmla="*/ 13 w 18"/>
              <a:gd name="T5" fmla="*/ 60 h 58"/>
              <a:gd name="T6" fmla="*/ 16 w 18"/>
              <a:gd name="T7" fmla="*/ 46 h 58"/>
              <a:gd name="T8" fmla="*/ 17 w 18"/>
              <a:gd name="T9" fmla="*/ 39 h 58"/>
              <a:gd name="T10" fmla="*/ 13 w 18"/>
              <a:gd name="T11" fmla="*/ 39 h 58"/>
              <a:gd name="T12" fmla="*/ 12 w 18"/>
              <a:gd name="T13" fmla="*/ 35 h 58"/>
              <a:gd name="T14" fmla="*/ 13 w 18"/>
              <a:gd name="T15" fmla="*/ 28 h 58"/>
              <a:gd name="T16" fmla="*/ 12 w 18"/>
              <a:gd name="T17" fmla="*/ 22 h 58"/>
              <a:gd name="T18" fmla="*/ 15 w 18"/>
              <a:gd name="T19" fmla="*/ 17 h 58"/>
              <a:gd name="T20" fmla="*/ 20 w 18"/>
              <a:gd name="T21" fmla="*/ 14 h 58"/>
              <a:gd name="T22" fmla="*/ 21 w 18"/>
              <a:gd name="T23" fmla="*/ 8 h 58"/>
              <a:gd name="T24" fmla="*/ 22 w 18"/>
              <a:gd name="T25" fmla="*/ 0 h 58"/>
              <a:gd name="T26" fmla="*/ 18 w 18"/>
              <a:gd name="T27" fmla="*/ 1 h 58"/>
              <a:gd name="T28" fmla="*/ 15 w 18"/>
              <a:gd name="T29" fmla="*/ 2 h 58"/>
              <a:gd name="T30" fmla="*/ 12 w 18"/>
              <a:gd name="T31" fmla="*/ 10 h 58"/>
              <a:gd name="T32" fmla="*/ 10 w 18"/>
              <a:gd name="T33" fmla="*/ 18 h 58"/>
              <a:gd name="T34" fmla="*/ 7 w 18"/>
              <a:gd name="T35" fmla="*/ 29 h 58"/>
              <a:gd name="T36" fmla="*/ 5 w 18"/>
              <a:gd name="T37" fmla="*/ 35 h 58"/>
              <a:gd name="T38" fmla="*/ 0 w 18"/>
              <a:gd name="T39" fmla="*/ 4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1" name="Freeform 2606"/>
          <p:cNvSpPr>
            <a:spLocks noChangeAspect="1"/>
          </p:cNvSpPr>
          <p:nvPr/>
        </p:nvSpPr>
        <p:spPr bwMode="auto">
          <a:xfrm>
            <a:off x="5364164" y="4020238"/>
            <a:ext cx="11113" cy="41275"/>
          </a:xfrm>
          <a:custGeom>
            <a:avLst/>
            <a:gdLst>
              <a:gd name="T0" fmla="*/ 5 w 6"/>
              <a:gd name="T1" fmla="*/ 25 h 21"/>
              <a:gd name="T2" fmla="*/ 6 w 6"/>
              <a:gd name="T3" fmla="*/ 10 h 21"/>
              <a:gd name="T4" fmla="*/ 7 w 6"/>
              <a:gd name="T5" fmla="*/ 0 h 21"/>
              <a:gd name="T6" fmla="*/ 2 w 6"/>
              <a:gd name="T7" fmla="*/ 2 h 21"/>
              <a:gd name="T8" fmla="*/ 0 w 6"/>
              <a:gd name="T9" fmla="*/ 7 h 21"/>
              <a:gd name="T10" fmla="*/ 1 w 6"/>
              <a:gd name="T11" fmla="*/ 14 h 21"/>
              <a:gd name="T12" fmla="*/ 0 w 6"/>
              <a:gd name="T13" fmla="*/ 21 h 21"/>
              <a:gd name="T14" fmla="*/ 1 w 6"/>
              <a:gd name="T15" fmla="*/ 25 h 21"/>
              <a:gd name="T16" fmla="*/ 5 w 6"/>
              <a:gd name="T17" fmla="*/ 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2" name="Freeform 2607"/>
          <p:cNvSpPr>
            <a:spLocks noChangeAspect="1"/>
          </p:cNvSpPr>
          <p:nvPr/>
        </p:nvSpPr>
        <p:spPr bwMode="auto">
          <a:xfrm>
            <a:off x="5375275" y="3874186"/>
            <a:ext cx="152400" cy="158750"/>
          </a:xfrm>
          <a:custGeom>
            <a:avLst/>
            <a:gdLst>
              <a:gd name="T0" fmla="*/ 2 w 80"/>
              <a:gd name="T1" fmla="*/ 78 h 83"/>
              <a:gd name="T2" fmla="*/ 5 w 80"/>
              <a:gd name="T3" fmla="*/ 78 h 83"/>
              <a:gd name="T4" fmla="*/ 7 w 80"/>
              <a:gd name="T5" fmla="*/ 70 h 83"/>
              <a:gd name="T6" fmla="*/ 13 w 80"/>
              <a:gd name="T7" fmla="*/ 70 h 83"/>
              <a:gd name="T8" fmla="*/ 17 w 80"/>
              <a:gd name="T9" fmla="*/ 63 h 83"/>
              <a:gd name="T10" fmla="*/ 12 w 80"/>
              <a:gd name="T11" fmla="*/ 54 h 83"/>
              <a:gd name="T12" fmla="*/ 6 w 80"/>
              <a:gd name="T13" fmla="*/ 53 h 83"/>
              <a:gd name="T14" fmla="*/ 5 w 80"/>
              <a:gd name="T15" fmla="*/ 42 h 83"/>
              <a:gd name="T16" fmla="*/ 6 w 80"/>
              <a:gd name="T17" fmla="*/ 36 h 83"/>
              <a:gd name="T18" fmla="*/ 2 w 80"/>
              <a:gd name="T19" fmla="*/ 34 h 83"/>
              <a:gd name="T20" fmla="*/ 2 w 80"/>
              <a:gd name="T21" fmla="*/ 28 h 83"/>
              <a:gd name="T22" fmla="*/ 7 w 80"/>
              <a:gd name="T23" fmla="*/ 27 h 83"/>
              <a:gd name="T24" fmla="*/ 13 w 80"/>
              <a:gd name="T25" fmla="*/ 19 h 83"/>
              <a:gd name="T26" fmla="*/ 13 w 80"/>
              <a:gd name="T27" fmla="*/ 12 h 83"/>
              <a:gd name="T28" fmla="*/ 25 w 80"/>
              <a:gd name="T29" fmla="*/ 16 h 83"/>
              <a:gd name="T30" fmla="*/ 37 w 80"/>
              <a:gd name="T31" fmla="*/ 11 h 83"/>
              <a:gd name="T32" fmla="*/ 49 w 80"/>
              <a:gd name="T33" fmla="*/ 16 h 83"/>
              <a:gd name="T34" fmla="*/ 65 w 80"/>
              <a:gd name="T35" fmla="*/ 8 h 83"/>
              <a:gd name="T36" fmla="*/ 83 w 80"/>
              <a:gd name="T37" fmla="*/ 2 h 83"/>
              <a:gd name="T38" fmla="*/ 92 w 80"/>
              <a:gd name="T39" fmla="*/ 0 h 83"/>
              <a:gd name="T40" fmla="*/ 96 w 80"/>
              <a:gd name="T41" fmla="*/ 2 h 83"/>
              <a:gd name="T42" fmla="*/ 91 w 80"/>
              <a:gd name="T43" fmla="*/ 11 h 83"/>
              <a:gd name="T44" fmla="*/ 83 w 80"/>
              <a:gd name="T45" fmla="*/ 16 h 83"/>
              <a:gd name="T46" fmla="*/ 79 w 80"/>
              <a:gd name="T47" fmla="*/ 22 h 83"/>
              <a:gd name="T48" fmla="*/ 82 w 80"/>
              <a:gd name="T49" fmla="*/ 33 h 83"/>
              <a:gd name="T50" fmla="*/ 80 w 80"/>
              <a:gd name="T51" fmla="*/ 40 h 83"/>
              <a:gd name="T52" fmla="*/ 78 w 80"/>
              <a:gd name="T53" fmla="*/ 52 h 83"/>
              <a:gd name="T54" fmla="*/ 68 w 80"/>
              <a:gd name="T55" fmla="*/ 58 h 83"/>
              <a:gd name="T56" fmla="*/ 66 w 80"/>
              <a:gd name="T57" fmla="*/ 63 h 83"/>
              <a:gd name="T58" fmla="*/ 50 w 80"/>
              <a:gd name="T59" fmla="*/ 75 h 83"/>
              <a:gd name="T60" fmla="*/ 19 w 80"/>
              <a:gd name="T61" fmla="*/ 96 h 83"/>
              <a:gd name="T62" fmla="*/ 16 w 80"/>
              <a:gd name="T63" fmla="*/ 100 h 83"/>
              <a:gd name="T64" fmla="*/ 16 w 80"/>
              <a:gd name="T65" fmla="*/ 96 h 83"/>
              <a:gd name="T66" fmla="*/ 0 w 80"/>
              <a:gd name="T67" fmla="*/ 93 h 83"/>
              <a:gd name="T68" fmla="*/ 1 w 80"/>
              <a:gd name="T69" fmla="*/ 87 h 83"/>
              <a:gd name="T70" fmla="*/ 2 w 80"/>
              <a:gd name="T71" fmla="*/ 78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3" name="Freeform 2608"/>
          <p:cNvSpPr>
            <a:spLocks noChangeAspect="1"/>
          </p:cNvSpPr>
          <p:nvPr/>
        </p:nvSpPr>
        <p:spPr bwMode="auto">
          <a:xfrm>
            <a:off x="5367339" y="3958325"/>
            <a:ext cx="34925" cy="42863"/>
          </a:xfrm>
          <a:custGeom>
            <a:avLst/>
            <a:gdLst>
              <a:gd name="T0" fmla="*/ 0 w 18"/>
              <a:gd name="T1" fmla="*/ 27 h 23"/>
              <a:gd name="T2" fmla="*/ 1 w 18"/>
              <a:gd name="T3" fmla="*/ 18 h 23"/>
              <a:gd name="T4" fmla="*/ 7 w 18"/>
              <a:gd name="T5" fmla="*/ 8 h 23"/>
              <a:gd name="T6" fmla="*/ 11 w 18"/>
              <a:gd name="T7" fmla="*/ 0 h 23"/>
              <a:gd name="T8" fmla="*/ 17 w 18"/>
              <a:gd name="T9" fmla="*/ 1 h 23"/>
              <a:gd name="T10" fmla="*/ 22 w 18"/>
              <a:gd name="T11" fmla="*/ 9 h 23"/>
              <a:gd name="T12" fmla="*/ 18 w 18"/>
              <a:gd name="T13" fmla="*/ 16 h 23"/>
              <a:gd name="T14" fmla="*/ 12 w 18"/>
              <a:gd name="T15" fmla="*/ 16 h 23"/>
              <a:gd name="T16" fmla="*/ 10 w 18"/>
              <a:gd name="T17" fmla="*/ 25 h 23"/>
              <a:gd name="T18" fmla="*/ 7 w 18"/>
              <a:gd name="T19" fmla="*/ 25 h 23"/>
              <a:gd name="T20" fmla="*/ 4 w 18"/>
              <a:gd name="T21" fmla="*/ 26 h 23"/>
              <a:gd name="T22" fmla="*/ 0 w 18"/>
              <a:gd name="T23" fmla="*/ 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4" name="Freeform 2609"/>
          <p:cNvSpPr>
            <a:spLocks noChangeAspect="1"/>
          </p:cNvSpPr>
          <p:nvPr/>
        </p:nvSpPr>
        <p:spPr bwMode="auto">
          <a:xfrm>
            <a:off x="5357814" y="4026588"/>
            <a:ext cx="509588" cy="460375"/>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5" name="Freeform 2610"/>
          <p:cNvSpPr>
            <a:spLocks noChangeAspect="1"/>
          </p:cNvSpPr>
          <p:nvPr/>
        </p:nvSpPr>
        <p:spPr bwMode="auto">
          <a:xfrm>
            <a:off x="5365751" y="3991661"/>
            <a:ext cx="103188" cy="128588"/>
          </a:xfrm>
          <a:custGeom>
            <a:avLst/>
            <a:gdLst>
              <a:gd name="T0" fmla="*/ 0 w 54"/>
              <a:gd name="T1" fmla="*/ 79 h 67"/>
              <a:gd name="T2" fmla="*/ 0 w 54"/>
              <a:gd name="T3" fmla="*/ 76 h 67"/>
              <a:gd name="T4" fmla="*/ 0 w 54"/>
              <a:gd name="T5" fmla="*/ 74 h 67"/>
              <a:gd name="T6" fmla="*/ 0 w 54"/>
              <a:gd name="T7" fmla="*/ 64 h 67"/>
              <a:gd name="T8" fmla="*/ 2 w 54"/>
              <a:gd name="T9" fmla="*/ 50 h 67"/>
              <a:gd name="T10" fmla="*/ 4 w 54"/>
              <a:gd name="T11" fmla="*/ 42 h 67"/>
              <a:gd name="T12" fmla="*/ 5 w 54"/>
              <a:gd name="T13" fmla="*/ 28 h 67"/>
              <a:gd name="T14" fmla="*/ 6 w 54"/>
              <a:gd name="T15" fmla="*/ 18 h 67"/>
              <a:gd name="T16" fmla="*/ 22 w 54"/>
              <a:gd name="T17" fmla="*/ 22 h 67"/>
              <a:gd name="T18" fmla="*/ 22 w 54"/>
              <a:gd name="T19" fmla="*/ 25 h 67"/>
              <a:gd name="T20" fmla="*/ 25 w 54"/>
              <a:gd name="T21" fmla="*/ 22 h 67"/>
              <a:gd name="T22" fmla="*/ 57 w 54"/>
              <a:gd name="T23" fmla="*/ 0 h 67"/>
              <a:gd name="T24" fmla="*/ 58 w 54"/>
              <a:gd name="T25" fmla="*/ 5 h 67"/>
              <a:gd name="T26" fmla="*/ 60 w 54"/>
              <a:gd name="T27" fmla="*/ 13 h 67"/>
              <a:gd name="T28" fmla="*/ 58 w 54"/>
              <a:gd name="T29" fmla="*/ 17 h 67"/>
              <a:gd name="T30" fmla="*/ 65 w 54"/>
              <a:gd name="T31" fmla="*/ 22 h 67"/>
              <a:gd name="T32" fmla="*/ 58 w 54"/>
              <a:gd name="T33" fmla="*/ 28 h 67"/>
              <a:gd name="T34" fmla="*/ 30 w 54"/>
              <a:gd name="T35" fmla="*/ 35 h 67"/>
              <a:gd name="T36" fmla="*/ 30 w 54"/>
              <a:gd name="T37" fmla="*/ 37 h 67"/>
              <a:gd name="T38" fmla="*/ 43 w 54"/>
              <a:gd name="T39" fmla="*/ 57 h 67"/>
              <a:gd name="T40" fmla="*/ 39 w 54"/>
              <a:gd name="T41" fmla="*/ 59 h 67"/>
              <a:gd name="T42" fmla="*/ 36 w 54"/>
              <a:gd name="T43" fmla="*/ 65 h 67"/>
              <a:gd name="T44" fmla="*/ 23 w 54"/>
              <a:gd name="T45" fmla="*/ 69 h 67"/>
              <a:gd name="T46" fmla="*/ 17 w 54"/>
              <a:gd name="T47" fmla="*/ 81 h 67"/>
              <a:gd name="T48" fmla="*/ 0 w 54"/>
              <a:gd name="T49" fmla="*/ 7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6" name="Freeform 2611"/>
          <p:cNvSpPr>
            <a:spLocks noChangeAspect="1"/>
          </p:cNvSpPr>
          <p:nvPr/>
        </p:nvSpPr>
        <p:spPr bwMode="auto">
          <a:xfrm>
            <a:off x="5299075" y="4058336"/>
            <a:ext cx="66675" cy="101600"/>
          </a:xfrm>
          <a:custGeom>
            <a:avLst/>
            <a:gdLst>
              <a:gd name="T0" fmla="*/ 42 w 35"/>
              <a:gd name="T1" fmla="*/ 31 h 53"/>
              <a:gd name="T2" fmla="*/ 37 w 35"/>
              <a:gd name="T3" fmla="*/ 37 h 53"/>
              <a:gd name="T4" fmla="*/ 37 w 35"/>
              <a:gd name="T5" fmla="*/ 47 h 53"/>
              <a:gd name="T6" fmla="*/ 34 w 35"/>
              <a:gd name="T7" fmla="*/ 52 h 53"/>
              <a:gd name="T8" fmla="*/ 35 w 35"/>
              <a:gd name="T9" fmla="*/ 62 h 53"/>
              <a:gd name="T10" fmla="*/ 34 w 35"/>
              <a:gd name="T11" fmla="*/ 64 h 53"/>
              <a:gd name="T12" fmla="*/ 23 w 35"/>
              <a:gd name="T13" fmla="*/ 57 h 53"/>
              <a:gd name="T14" fmla="*/ 20 w 35"/>
              <a:gd name="T15" fmla="*/ 50 h 53"/>
              <a:gd name="T16" fmla="*/ 8 w 35"/>
              <a:gd name="T17" fmla="*/ 35 h 53"/>
              <a:gd name="T18" fmla="*/ 8 w 35"/>
              <a:gd name="T19" fmla="*/ 30 h 53"/>
              <a:gd name="T20" fmla="*/ 5 w 35"/>
              <a:gd name="T21" fmla="*/ 22 h 53"/>
              <a:gd name="T22" fmla="*/ 1 w 35"/>
              <a:gd name="T23" fmla="*/ 12 h 53"/>
              <a:gd name="T24" fmla="*/ 2 w 35"/>
              <a:gd name="T25" fmla="*/ 2 h 53"/>
              <a:gd name="T26" fmla="*/ 11 w 35"/>
              <a:gd name="T27" fmla="*/ 0 h 53"/>
              <a:gd name="T28" fmla="*/ 20 w 35"/>
              <a:gd name="T29" fmla="*/ 2 h 53"/>
              <a:gd name="T30" fmla="*/ 29 w 35"/>
              <a:gd name="T31" fmla="*/ 1 h 53"/>
              <a:gd name="T32" fmla="*/ 42 w 35"/>
              <a:gd name="T33" fmla="*/ 3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7" name="Freeform 2612"/>
          <p:cNvSpPr>
            <a:spLocks noChangeAspect="1"/>
          </p:cNvSpPr>
          <p:nvPr/>
        </p:nvSpPr>
        <p:spPr bwMode="auto">
          <a:xfrm>
            <a:off x="5781675" y="4244075"/>
            <a:ext cx="187325" cy="233363"/>
          </a:xfrm>
          <a:custGeom>
            <a:avLst/>
            <a:gdLst>
              <a:gd name="T0" fmla="*/ 20 w 98"/>
              <a:gd name="T1" fmla="*/ 147 h 123"/>
              <a:gd name="T2" fmla="*/ 31 w 98"/>
              <a:gd name="T3" fmla="*/ 142 h 123"/>
              <a:gd name="T4" fmla="*/ 40 w 98"/>
              <a:gd name="T5" fmla="*/ 140 h 123"/>
              <a:gd name="T6" fmla="*/ 47 w 98"/>
              <a:gd name="T7" fmla="*/ 142 h 123"/>
              <a:gd name="T8" fmla="*/ 54 w 98"/>
              <a:gd name="T9" fmla="*/ 135 h 123"/>
              <a:gd name="T10" fmla="*/ 51 w 98"/>
              <a:gd name="T11" fmla="*/ 130 h 123"/>
              <a:gd name="T12" fmla="*/ 65 w 98"/>
              <a:gd name="T13" fmla="*/ 124 h 123"/>
              <a:gd name="T14" fmla="*/ 71 w 98"/>
              <a:gd name="T15" fmla="*/ 123 h 123"/>
              <a:gd name="T16" fmla="*/ 75 w 98"/>
              <a:gd name="T17" fmla="*/ 112 h 123"/>
              <a:gd name="T18" fmla="*/ 88 w 98"/>
              <a:gd name="T19" fmla="*/ 106 h 123"/>
              <a:gd name="T20" fmla="*/ 88 w 98"/>
              <a:gd name="T21" fmla="*/ 103 h 123"/>
              <a:gd name="T22" fmla="*/ 84 w 98"/>
              <a:gd name="T23" fmla="*/ 94 h 123"/>
              <a:gd name="T24" fmla="*/ 93 w 98"/>
              <a:gd name="T25" fmla="*/ 82 h 123"/>
              <a:gd name="T26" fmla="*/ 94 w 98"/>
              <a:gd name="T27" fmla="*/ 76 h 123"/>
              <a:gd name="T28" fmla="*/ 95 w 98"/>
              <a:gd name="T29" fmla="*/ 81 h 123"/>
              <a:gd name="T30" fmla="*/ 99 w 98"/>
              <a:gd name="T31" fmla="*/ 81 h 123"/>
              <a:gd name="T32" fmla="*/ 102 w 98"/>
              <a:gd name="T33" fmla="*/ 71 h 123"/>
              <a:gd name="T34" fmla="*/ 117 w 98"/>
              <a:gd name="T35" fmla="*/ 47 h 123"/>
              <a:gd name="T36" fmla="*/ 116 w 98"/>
              <a:gd name="T37" fmla="*/ 41 h 123"/>
              <a:gd name="T38" fmla="*/ 105 w 98"/>
              <a:gd name="T39" fmla="*/ 35 h 123"/>
              <a:gd name="T40" fmla="*/ 98 w 98"/>
              <a:gd name="T41" fmla="*/ 20 h 123"/>
              <a:gd name="T42" fmla="*/ 90 w 98"/>
              <a:gd name="T43" fmla="*/ 23 h 123"/>
              <a:gd name="T44" fmla="*/ 75 w 98"/>
              <a:gd name="T45" fmla="*/ 18 h 123"/>
              <a:gd name="T46" fmla="*/ 64 w 98"/>
              <a:gd name="T47" fmla="*/ 2 h 123"/>
              <a:gd name="T48" fmla="*/ 59 w 98"/>
              <a:gd name="T49" fmla="*/ 4 h 123"/>
              <a:gd name="T50" fmla="*/ 57 w 98"/>
              <a:gd name="T51" fmla="*/ 1 h 123"/>
              <a:gd name="T52" fmla="*/ 52 w 98"/>
              <a:gd name="T53" fmla="*/ 7 h 123"/>
              <a:gd name="T54" fmla="*/ 54 w 98"/>
              <a:gd name="T55" fmla="*/ 14 h 123"/>
              <a:gd name="T56" fmla="*/ 48 w 98"/>
              <a:gd name="T57" fmla="*/ 18 h 123"/>
              <a:gd name="T58" fmla="*/ 48 w 98"/>
              <a:gd name="T59" fmla="*/ 24 h 123"/>
              <a:gd name="T60" fmla="*/ 45 w 98"/>
              <a:gd name="T61" fmla="*/ 29 h 123"/>
              <a:gd name="T62" fmla="*/ 47 w 98"/>
              <a:gd name="T63" fmla="*/ 38 h 123"/>
              <a:gd name="T64" fmla="*/ 54 w 98"/>
              <a:gd name="T65" fmla="*/ 53 h 123"/>
              <a:gd name="T66" fmla="*/ 47 w 98"/>
              <a:gd name="T67" fmla="*/ 88 h 123"/>
              <a:gd name="T68" fmla="*/ 0 w 98"/>
              <a:gd name="T69" fmla="*/ 105 h 123"/>
              <a:gd name="T70" fmla="*/ 20 w 98"/>
              <a:gd name="T71" fmla="*/ 1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8" name="Freeform 2613"/>
          <p:cNvSpPr>
            <a:spLocks noChangeAspect="1"/>
          </p:cNvSpPr>
          <p:nvPr/>
        </p:nvSpPr>
        <p:spPr bwMode="auto">
          <a:xfrm>
            <a:off x="5765801" y="4207563"/>
            <a:ext cx="119063" cy="104775"/>
          </a:xfrm>
          <a:custGeom>
            <a:avLst/>
            <a:gdLst>
              <a:gd name="T0" fmla="*/ 68 w 62"/>
              <a:gd name="T1" fmla="*/ 0 h 55"/>
              <a:gd name="T2" fmla="*/ 63 w 62"/>
              <a:gd name="T3" fmla="*/ 8 h 55"/>
              <a:gd name="T4" fmla="*/ 52 w 62"/>
              <a:gd name="T5" fmla="*/ 22 h 55"/>
              <a:gd name="T6" fmla="*/ 44 w 62"/>
              <a:gd name="T7" fmla="*/ 32 h 55"/>
              <a:gd name="T8" fmla="*/ 30 w 62"/>
              <a:gd name="T9" fmla="*/ 37 h 55"/>
              <a:gd name="T10" fmla="*/ 16 w 62"/>
              <a:gd name="T11" fmla="*/ 36 h 55"/>
              <a:gd name="T12" fmla="*/ 12 w 62"/>
              <a:gd name="T13" fmla="*/ 41 h 55"/>
              <a:gd name="T14" fmla="*/ 6 w 62"/>
              <a:gd name="T15" fmla="*/ 41 h 55"/>
              <a:gd name="T16" fmla="*/ 4 w 62"/>
              <a:gd name="T17" fmla="*/ 37 h 55"/>
              <a:gd name="T18" fmla="*/ 0 w 62"/>
              <a:gd name="T19" fmla="*/ 42 h 55"/>
              <a:gd name="T20" fmla="*/ 5 w 62"/>
              <a:gd name="T21" fmla="*/ 56 h 55"/>
              <a:gd name="T22" fmla="*/ 52 w 62"/>
              <a:gd name="T23" fmla="*/ 66 h 55"/>
              <a:gd name="T24" fmla="*/ 57 w 62"/>
              <a:gd name="T25" fmla="*/ 61 h 55"/>
              <a:gd name="T26" fmla="*/ 54 w 62"/>
              <a:gd name="T27" fmla="*/ 52 h 55"/>
              <a:gd name="T28" fmla="*/ 58 w 62"/>
              <a:gd name="T29" fmla="*/ 47 h 55"/>
              <a:gd name="T30" fmla="*/ 58 w 62"/>
              <a:gd name="T31" fmla="*/ 41 h 55"/>
              <a:gd name="T32" fmla="*/ 64 w 62"/>
              <a:gd name="T33" fmla="*/ 37 h 55"/>
              <a:gd name="T34" fmla="*/ 62 w 62"/>
              <a:gd name="T35" fmla="*/ 30 h 55"/>
              <a:gd name="T36" fmla="*/ 67 w 62"/>
              <a:gd name="T37" fmla="*/ 24 h 55"/>
              <a:gd name="T38" fmla="*/ 69 w 62"/>
              <a:gd name="T39" fmla="*/ 26 h 55"/>
              <a:gd name="T40" fmla="*/ 74 w 62"/>
              <a:gd name="T41" fmla="*/ 25 h 55"/>
              <a:gd name="T42" fmla="*/ 74 w 62"/>
              <a:gd name="T43" fmla="*/ 18 h 55"/>
              <a:gd name="T44" fmla="*/ 74 w 62"/>
              <a:gd name="T45" fmla="*/ 12 h 55"/>
              <a:gd name="T46" fmla="*/ 71 w 62"/>
              <a:gd name="T47" fmla="*/ 12 h 55"/>
              <a:gd name="T48" fmla="*/ 69 w 62"/>
              <a:gd name="T49" fmla="*/ 13 h 55"/>
              <a:gd name="T50" fmla="*/ 69 w 62"/>
              <a:gd name="T51" fmla="*/ 6 h 55"/>
              <a:gd name="T52" fmla="*/ 68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49" name="Freeform 2614"/>
          <p:cNvSpPr>
            <a:spLocks noChangeAspect="1"/>
          </p:cNvSpPr>
          <p:nvPr/>
        </p:nvSpPr>
        <p:spPr bwMode="auto">
          <a:xfrm>
            <a:off x="5637213" y="4091675"/>
            <a:ext cx="50800" cy="49213"/>
          </a:xfrm>
          <a:custGeom>
            <a:avLst/>
            <a:gdLst>
              <a:gd name="T0" fmla="*/ 32 w 27"/>
              <a:gd name="T1" fmla="*/ 31 h 26"/>
              <a:gd name="T2" fmla="*/ 27 w 27"/>
              <a:gd name="T3" fmla="*/ 23 h 26"/>
              <a:gd name="T4" fmla="*/ 24 w 27"/>
              <a:gd name="T5" fmla="*/ 19 h 26"/>
              <a:gd name="T6" fmla="*/ 17 w 27"/>
              <a:gd name="T7" fmla="*/ 17 h 26"/>
              <a:gd name="T8" fmla="*/ 23 w 27"/>
              <a:gd name="T9" fmla="*/ 12 h 26"/>
              <a:gd name="T10" fmla="*/ 25 w 27"/>
              <a:gd name="T11" fmla="*/ 10 h 26"/>
              <a:gd name="T12" fmla="*/ 23 w 27"/>
              <a:gd name="T13" fmla="*/ 4 h 26"/>
              <a:gd name="T14" fmla="*/ 21 w 27"/>
              <a:gd name="T15" fmla="*/ 1 h 26"/>
              <a:gd name="T16" fmla="*/ 11 w 27"/>
              <a:gd name="T17" fmla="*/ 2 h 26"/>
              <a:gd name="T18" fmla="*/ 6 w 27"/>
              <a:gd name="T19" fmla="*/ 10 h 26"/>
              <a:gd name="T20" fmla="*/ 0 w 27"/>
              <a:gd name="T21" fmla="*/ 18 h 26"/>
              <a:gd name="T22" fmla="*/ 14 w 27"/>
              <a:gd name="T23" fmla="*/ 21 h 26"/>
              <a:gd name="T24" fmla="*/ 19 w 27"/>
              <a:gd name="T25" fmla="*/ 31 h 26"/>
              <a:gd name="T26" fmla="*/ 32 w 27"/>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0" name="Freeform 2615"/>
          <p:cNvSpPr>
            <a:spLocks noChangeAspect="1"/>
          </p:cNvSpPr>
          <p:nvPr/>
        </p:nvSpPr>
        <p:spPr bwMode="auto">
          <a:xfrm>
            <a:off x="5456239" y="3871011"/>
            <a:ext cx="233363" cy="249238"/>
          </a:xfrm>
          <a:custGeom>
            <a:avLst/>
            <a:gdLst>
              <a:gd name="T0" fmla="*/ 147 w 123"/>
              <a:gd name="T1" fmla="*/ 143 h 131"/>
              <a:gd name="T2" fmla="*/ 139 w 123"/>
              <a:gd name="T3" fmla="*/ 140 h 131"/>
              <a:gd name="T4" fmla="*/ 135 w 123"/>
              <a:gd name="T5" fmla="*/ 140 h 131"/>
              <a:gd name="T6" fmla="*/ 124 w 123"/>
              <a:gd name="T7" fmla="*/ 141 h 131"/>
              <a:gd name="T8" fmla="*/ 120 w 123"/>
              <a:gd name="T9" fmla="*/ 149 h 131"/>
              <a:gd name="T10" fmla="*/ 114 w 123"/>
              <a:gd name="T11" fmla="*/ 157 h 131"/>
              <a:gd name="T12" fmla="*/ 87 w 123"/>
              <a:gd name="T13" fmla="*/ 156 h 131"/>
              <a:gd name="T14" fmla="*/ 51 w 123"/>
              <a:gd name="T15" fmla="*/ 122 h 131"/>
              <a:gd name="T16" fmla="*/ 39 w 123"/>
              <a:gd name="T17" fmla="*/ 115 h 131"/>
              <a:gd name="T18" fmla="*/ 27 w 123"/>
              <a:gd name="T19" fmla="*/ 105 h 131"/>
              <a:gd name="T20" fmla="*/ 8 w 123"/>
              <a:gd name="T21" fmla="*/ 98 h 131"/>
              <a:gd name="T22" fmla="*/ 1 w 123"/>
              <a:gd name="T23" fmla="*/ 93 h 131"/>
              <a:gd name="T24" fmla="*/ 4 w 123"/>
              <a:gd name="T25" fmla="*/ 90 h 131"/>
              <a:gd name="T26" fmla="*/ 1 w 123"/>
              <a:gd name="T27" fmla="*/ 81 h 131"/>
              <a:gd name="T28" fmla="*/ 0 w 123"/>
              <a:gd name="T29" fmla="*/ 77 h 131"/>
              <a:gd name="T30" fmla="*/ 16 w 123"/>
              <a:gd name="T31" fmla="*/ 65 h 131"/>
              <a:gd name="T32" fmla="*/ 18 w 123"/>
              <a:gd name="T33" fmla="*/ 60 h 131"/>
              <a:gd name="T34" fmla="*/ 27 w 123"/>
              <a:gd name="T35" fmla="*/ 54 h 131"/>
              <a:gd name="T36" fmla="*/ 30 w 123"/>
              <a:gd name="T37" fmla="*/ 42 h 131"/>
              <a:gd name="T38" fmla="*/ 31 w 123"/>
              <a:gd name="T39" fmla="*/ 35 h 131"/>
              <a:gd name="T40" fmla="*/ 29 w 123"/>
              <a:gd name="T41" fmla="*/ 24 h 131"/>
              <a:gd name="T42" fmla="*/ 32 w 123"/>
              <a:gd name="T43" fmla="*/ 18 h 131"/>
              <a:gd name="T44" fmla="*/ 41 w 123"/>
              <a:gd name="T45" fmla="*/ 13 h 131"/>
              <a:gd name="T46" fmla="*/ 45 w 123"/>
              <a:gd name="T47" fmla="*/ 5 h 131"/>
              <a:gd name="T48" fmla="*/ 51 w 123"/>
              <a:gd name="T49" fmla="*/ 0 h 131"/>
              <a:gd name="T50" fmla="*/ 60 w 123"/>
              <a:gd name="T51" fmla="*/ 4 h 131"/>
              <a:gd name="T52" fmla="*/ 66 w 123"/>
              <a:gd name="T53" fmla="*/ 6 h 131"/>
              <a:gd name="T54" fmla="*/ 71 w 123"/>
              <a:gd name="T55" fmla="*/ 2 h 131"/>
              <a:gd name="T56" fmla="*/ 73 w 123"/>
              <a:gd name="T57" fmla="*/ 8 h 131"/>
              <a:gd name="T58" fmla="*/ 79 w 123"/>
              <a:gd name="T59" fmla="*/ 6 h 131"/>
              <a:gd name="T60" fmla="*/ 82 w 123"/>
              <a:gd name="T61" fmla="*/ 13 h 131"/>
              <a:gd name="T62" fmla="*/ 86 w 123"/>
              <a:gd name="T63" fmla="*/ 18 h 131"/>
              <a:gd name="T64" fmla="*/ 93 w 123"/>
              <a:gd name="T65" fmla="*/ 28 h 131"/>
              <a:gd name="T66" fmla="*/ 96 w 123"/>
              <a:gd name="T67" fmla="*/ 28 h 131"/>
              <a:gd name="T68" fmla="*/ 99 w 123"/>
              <a:gd name="T69" fmla="*/ 30 h 131"/>
              <a:gd name="T70" fmla="*/ 103 w 123"/>
              <a:gd name="T71" fmla="*/ 30 h 131"/>
              <a:gd name="T72" fmla="*/ 102 w 123"/>
              <a:gd name="T73" fmla="*/ 36 h 131"/>
              <a:gd name="T74" fmla="*/ 103 w 123"/>
              <a:gd name="T75" fmla="*/ 46 h 131"/>
              <a:gd name="T76" fmla="*/ 98 w 123"/>
              <a:gd name="T77" fmla="*/ 47 h 131"/>
              <a:gd name="T78" fmla="*/ 96 w 123"/>
              <a:gd name="T79" fmla="*/ 58 h 131"/>
              <a:gd name="T80" fmla="*/ 96 w 123"/>
              <a:gd name="T81" fmla="*/ 67 h 131"/>
              <a:gd name="T82" fmla="*/ 106 w 123"/>
              <a:gd name="T83" fmla="*/ 81 h 131"/>
              <a:gd name="T84" fmla="*/ 106 w 123"/>
              <a:gd name="T85" fmla="*/ 85 h 131"/>
              <a:gd name="T86" fmla="*/ 125 w 123"/>
              <a:gd name="T87" fmla="*/ 99 h 131"/>
              <a:gd name="T88" fmla="*/ 133 w 123"/>
              <a:gd name="T89" fmla="*/ 113 h 131"/>
              <a:gd name="T90" fmla="*/ 133 w 123"/>
              <a:gd name="T91" fmla="*/ 122 h 131"/>
              <a:gd name="T92" fmla="*/ 136 w 123"/>
              <a:gd name="T93" fmla="*/ 126 h 131"/>
              <a:gd name="T94" fmla="*/ 136 w 123"/>
              <a:gd name="T95" fmla="*/ 133 h 131"/>
              <a:gd name="T96" fmla="*/ 147 w 123"/>
              <a:gd name="T97" fmla="*/ 143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1" name="Freeform 2616"/>
          <p:cNvSpPr>
            <a:spLocks noChangeAspect="1"/>
          </p:cNvSpPr>
          <p:nvPr/>
        </p:nvSpPr>
        <p:spPr bwMode="auto">
          <a:xfrm>
            <a:off x="5561013" y="3796400"/>
            <a:ext cx="477838" cy="442913"/>
          </a:xfrm>
          <a:custGeom>
            <a:avLst/>
            <a:gdLst>
              <a:gd name="T0" fmla="*/ 13 w 251"/>
              <a:gd name="T1" fmla="*/ 46 h 233"/>
              <a:gd name="T2" fmla="*/ 6 w 251"/>
              <a:gd name="T3" fmla="*/ 32 h 233"/>
              <a:gd name="T4" fmla="*/ 1 w 251"/>
              <a:gd name="T5" fmla="*/ 10 h 233"/>
              <a:gd name="T6" fmla="*/ 14 w 251"/>
              <a:gd name="T7" fmla="*/ 6 h 233"/>
              <a:gd name="T8" fmla="*/ 24 w 251"/>
              <a:gd name="T9" fmla="*/ 12 h 233"/>
              <a:gd name="T10" fmla="*/ 34 w 251"/>
              <a:gd name="T11" fmla="*/ 20 h 233"/>
              <a:gd name="T12" fmla="*/ 38 w 251"/>
              <a:gd name="T13" fmla="*/ 18 h 233"/>
              <a:gd name="T14" fmla="*/ 44 w 251"/>
              <a:gd name="T15" fmla="*/ 13 h 233"/>
              <a:gd name="T16" fmla="*/ 64 w 251"/>
              <a:gd name="T17" fmla="*/ 7 h 233"/>
              <a:gd name="T18" fmla="*/ 65 w 251"/>
              <a:gd name="T19" fmla="*/ 18 h 233"/>
              <a:gd name="T20" fmla="*/ 68 w 251"/>
              <a:gd name="T21" fmla="*/ 26 h 233"/>
              <a:gd name="T22" fmla="*/ 74 w 251"/>
              <a:gd name="T23" fmla="*/ 41 h 233"/>
              <a:gd name="T24" fmla="*/ 96 w 251"/>
              <a:gd name="T25" fmla="*/ 51 h 233"/>
              <a:gd name="T26" fmla="*/ 127 w 251"/>
              <a:gd name="T27" fmla="*/ 62 h 233"/>
              <a:gd name="T28" fmla="*/ 152 w 251"/>
              <a:gd name="T29" fmla="*/ 59 h 233"/>
              <a:gd name="T30" fmla="*/ 150 w 251"/>
              <a:gd name="T31" fmla="*/ 49 h 233"/>
              <a:gd name="T32" fmla="*/ 165 w 251"/>
              <a:gd name="T33" fmla="*/ 38 h 233"/>
              <a:gd name="T34" fmla="*/ 186 w 251"/>
              <a:gd name="T35" fmla="*/ 31 h 233"/>
              <a:gd name="T36" fmla="*/ 197 w 251"/>
              <a:gd name="T37" fmla="*/ 37 h 233"/>
              <a:gd name="T38" fmla="*/ 219 w 251"/>
              <a:gd name="T39" fmla="*/ 44 h 233"/>
              <a:gd name="T40" fmla="*/ 227 w 251"/>
              <a:gd name="T41" fmla="*/ 53 h 233"/>
              <a:gd name="T42" fmla="*/ 241 w 251"/>
              <a:gd name="T43" fmla="*/ 60 h 233"/>
              <a:gd name="T44" fmla="*/ 258 w 251"/>
              <a:gd name="T45" fmla="*/ 69 h 233"/>
              <a:gd name="T46" fmla="*/ 261 w 251"/>
              <a:gd name="T47" fmla="*/ 84 h 233"/>
              <a:gd name="T48" fmla="*/ 253 w 251"/>
              <a:gd name="T49" fmla="*/ 101 h 233"/>
              <a:gd name="T50" fmla="*/ 252 w 251"/>
              <a:gd name="T51" fmla="*/ 104 h 233"/>
              <a:gd name="T52" fmla="*/ 254 w 251"/>
              <a:gd name="T53" fmla="*/ 122 h 233"/>
              <a:gd name="T54" fmla="*/ 254 w 251"/>
              <a:gd name="T55" fmla="*/ 134 h 233"/>
              <a:gd name="T56" fmla="*/ 260 w 251"/>
              <a:gd name="T57" fmla="*/ 159 h 233"/>
              <a:gd name="T58" fmla="*/ 272 w 251"/>
              <a:gd name="T59" fmla="*/ 169 h 233"/>
              <a:gd name="T60" fmla="*/ 261 w 251"/>
              <a:gd name="T61" fmla="*/ 188 h 233"/>
              <a:gd name="T62" fmla="*/ 273 w 251"/>
              <a:gd name="T63" fmla="*/ 208 h 233"/>
              <a:gd name="T64" fmla="*/ 285 w 251"/>
              <a:gd name="T65" fmla="*/ 216 h 233"/>
              <a:gd name="T66" fmla="*/ 293 w 251"/>
              <a:gd name="T67" fmla="*/ 237 h 233"/>
              <a:gd name="T68" fmla="*/ 299 w 251"/>
              <a:gd name="T69" fmla="*/ 247 h 233"/>
              <a:gd name="T70" fmla="*/ 290 w 251"/>
              <a:gd name="T71" fmla="*/ 251 h 233"/>
              <a:gd name="T72" fmla="*/ 279 w 251"/>
              <a:gd name="T73" fmla="*/ 266 h 233"/>
              <a:gd name="T74" fmla="*/ 277 w 251"/>
              <a:gd name="T75" fmla="*/ 279 h 233"/>
              <a:gd name="T76" fmla="*/ 258 w 251"/>
              <a:gd name="T77" fmla="*/ 274 h 233"/>
              <a:gd name="T78" fmla="*/ 234 w 251"/>
              <a:gd name="T79" fmla="*/ 271 h 233"/>
              <a:gd name="T80" fmla="*/ 212 w 251"/>
              <a:gd name="T81" fmla="*/ 260 h 233"/>
              <a:gd name="T82" fmla="*/ 198 w 251"/>
              <a:gd name="T83" fmla="*/ 239 h 233"/>
              <a:gd name="T84" fmla="*/ 177 w 251"/>
              <a:gd name="T85" fmla="*/ 250 h 233"/>
              <a:gd name="T86" fmla="*/ 158 w 251"/>
              <a:gd name="T87" fmla="*/ 247 h 233"/>
              <a:gd name="T88" fmla="*/ 149 w 251"/>
              <a:gd name="T89" fmla="*/ 239 h 233"/>
              <a:gd name="T90" fmla="*/ 143 w 251"/>
              <a:gd name="T91" fmla="*/ 232 h 233"/>
              <a:gd name="T92" fmla="*/ 128 w 251"/>
              <a:gd name="T93" fmla="*/ 229 h 233"/>
              <a:gd name="T94" fmla="*/ 116 w 251"/>
              <a:gd name="T95" fmla="*/ 205 h 233"/>
              <a:gd name="T96" fmla="*/ 112 w 251"/>
              <a:gd name="T97" fmla="*/ 199 h 233"/>
              <a:gd name="T98" fmla="*/ 94 w 251"/>
              <a:gd name="T99" fmla="*/ 187 h 233"/>
              <a:gd name="T100" fmla="*/ 88 w 251"/>
              <a:gd name="T101" fmla="*/ 186 h 233"/>
              <a:gd name="T102" fmla="*/ 85 w 251"/>
              <a:gd name="T103" fmla="*/ 188 h 233"/>
              <a:gd name="T104" fmla="*/ 71 w 251"/>
              <a:gd name="T105" fmla="*/ 180 h 233"/>
              <a:gd name="T106" fmla="*/ 67 w 251"/>
              <a:gd name="T107" fmla="*/ 169 h 233"/>
              <a:gd name="T108" fmla="*/ 60 w 251"/>
              <a:gd name="T109" fmla="*/ 146 h 233"/>
              <a:gd name="T110" fmla="*/ 41 w 251"/>
              <a:gd name="T111" fmla="*/ 128 h 233"/>
              <a:gd name="T112" fmla="*/ 30 w 251"/>
              <a:gd name="T113" fmla="*/ 104 h 233"/>
              <a:gd name="T114" fmla="*/ 37 w 251"/>
              <a:gd name="T115" fmla="*/ 92 h 233"/>
              <a:gd name="T116" fmla="*/ 37 w 251"/>
              <a:gd name="T117" fmla="*/ 77 h 233"/>
              <a:gd name="T118" fmla="*/ 30 w 251"/>
              <a:gd name="T119" fmla="*/ 74 h 233"/>
              <a:gd name="T120" fmla="*/ 20 w 251"/>
              <a:gd name="T121" fmla="*/ 65 h 233"/>
              <a:gd name="T122" fmla="*/ 13 w 251"/>
              <a:gd name="T123" fmla="*/ 5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2" name="Freeform 2617"/>
          <p:cNvSpPr>
            <a:spLocks noChangeAspect="1"/>
          </p:cNvSpPr>
          <p:nvPr/>
        </p:nvSpPr>
        <p:spPr bwMode="auto">
          <a:xfrm>
            <a:off x="5461000" y="3677338"/>
            <a:ext cx="158750" cy="80963"/>
          </a:xfrm>
          <a:custGeom>
            <a:avLst/>
            <a:gdLst>
              <a:gd name="T0" fmla="*/ 0 w 83"/>
              <a:gd name="T1" fmla="*/ 1 h 42"/>
              <a:gd name="T2" fmla="*/ 10 w 83"/>
              <a:gd name="T3" fmla="*/ 7 h 42"/>
              <a:gd name="T4" fmla="*/ 14 w 83"/>
              <a:gd name="T5" fmla="*/ 13 h 42"/>
              <a:gd name="T6" fmla="*/ 23 w 83"/>
              <a:gd name="T7" fmla="*/ 17 h 42"/>
              <a:gd name="T8" fmla="*/ 23 w 83"/>
              <a:gd name="T9" fmla="*/ 24 h 42"/>
              <a:gd name="T10" fmla="*/ 28 w 83"/>
              <a:gd name="T11" fmla="*/ 34 h 42"/>
              <a:gd name="T12" fmla="*/ 24 w 83"/>
              <a:gd name="T13" fmla="*/ 44 h 42"/>
              <a:gd name="T14" fmla="*/ 30 w 83"/>
              <a:gd name="T15" fmla="*/ 44 h 42"/>
              <a:gd name="T16" fmla="*/ 39 w 83"/>
              <a:gd name="T17" fmla="*/ 41 h 42"/>
              <a:gd name="T18" fmla="*/ 47 w 83"/>
              <a:gd name="T19" fmla="*/ 45 h 42"/>
              <a:gd name="T20" fmla="*/ 53 w 83"/>
              <a:gd name="T21" fmla="*/ 49 h 42"/>
              <a:gd name="T22" fmla="*/ 59 w 83"/>
              <a:gd name="T23" fmla="*/ 46 h 42"/>
              <a:gd name="T24" fmla="*/ 64 w 83"/>
              <a:gd name="T25" fmla="*/ 46 h 42"/>
              <a:gd name="T26" fmla="*/ 70 w 83"/>
              <a:gd name="T27" fmla="*/ 46 h 42"/>
              <a:gd name="T28" fmla="*/ 75 w 83"/>
              <a:gd name="T29" fmla="*/ 46 h 42"/>
              <a:gd name="T30" fmla="*/ 78 w 83"/>
              <a:gd name="T31" fmla="*/ 41 h 42"/>
              <a:gd name="T32" fmla="*/ 84 w 83"/>
              <a:gd name="T33" fmla="*/ 45 h 42"/>
              <a:gd name="T34" fmla="*/ 90 w 83"/>
              <a:gd name="T35" fmla="*/ 47 h 42"/>
              <a:gd name="T36" fmla="*/ 99 w 83"/>
              <a:gd name="T37" fmla="*/ 50 h 42"/>
              <a:gd name="T38" fmla="*/ 99 w 83"/>
              <a:gd name="T39" fmla="*/ 45 h 42"/>
              <a:gd name="T40" fmla="*/ 94 w 83"/>
              <a:gd name="T41" fmla="*/ 43 h 42"/>
              <a:gd name="T42" fmla="*/ 90 w 83"/>
              <a:gd name="T43" fmla="*/ 36 h 42"/>
              <a:gd name="T44" fmla="*/ 95 w 83"/>
              <a:gd name="T45" fmla="*/ 33 h 42"/>
              <a:gd name="T46" fmla="*/ 82 w 83"/>
              <a:gd name="T47" fmla="*/ 25 h 42"/>
              <a:gd name="T48" fmla="*/ 82 w 83"/>
              <a:gd name="T49" fmla="*/ 21 h 42"/>
              <a:gd name="T50" fmla="*/ 73 w 83"/>
              <a:gd name="T51" fmla="*/ 16 h 42"/>
              <a:gd name="T52" fmla="*/ 70 w 83"/>
              <a:gd name="T53" fmla="*/ 16 h 42"/>
              <a:gd name="T54" fmla="*/ 65 w 83"/>
              <a:gd name="T55" fmla="*/ 17 h 42"/>
              <a:gd name="T56" fmla="*/ 58 w 83"/>
              <a:gd name="T57" fmla="*/ 19 h 42"/>
              <a:gd name="T58" fmla="*/ 54 w 83"/>
              <a:gd name="T59" fmla="*/ 16 h 42"/>
              <a:gd name="T60" fmla="*/ 45 w 83"/>
              <a:gd name="T61" fmla="*/ 11 h 42"/>
              <a:gd name="T62" fmla="*/ 35 w 83"/>
              <a:gd name="T63" fmla="*/ 5 h 42"/>
              <a:gd name="T64" fmla="*/ 23 w 83"/>
              <a:gd name="T65" fmla="*/ 6 h 42"/>
              <a:gd name="T66" fmla="*/ 13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3" name="Freeform 2618"/>
          <p:cNvSpPr>
            <a:spLocks noChangeAspect="1"/>
          </p:cNvSpPr>
          <p:nvPr/>
        </p:nvSpPr>
        <p:spPr bwMode="auto">
          <a:xfrm>
            <a:off x="5580064" y="3799575"/>
            <a:ext cx="33338" cy="28575"/>
          </a:xfrm>
          <a:custGeom>
            <a:avLst/>
            <a:gdLst>
              <a:gd name="T0" fmla="*/ 21 w 18"/>
              <a:gd name="T1" fmla="*/ 18 h 15"/>
              <a:gd name="T2" fmla="*/ 16 w 18"/>
              <a:gd name="T3" fmla="*/ 7 h 15"/>
              <a:gd name="T4" fmla="*/ 14 w 18"/>
              <a:gd name="T5" fmla="*/ 1 h 15"/>
              <a:gd name="T6" fmla="*/ 8 w 18"/>
              <a:gd name="T7" fmla="*/ 4 h 15"/>
              <a:gd name="T8" fmla="*/ 7 w 18"/>
              <a:gd name="T9" fmla="*/ 0 h 15"/>
              <a:gd name="T10" fmla="*/ 0 w 18"/>
              <a:gd name="T11" fmla="*/ 0 h 15"/>
              <a:gd name="T12" fmla="*/ 2 w 18"/>
              <a:gd name="T13" fmla="*/ 4 h 15"/>
              <a:gd name="T14" fmla="*/ 8 w 18"/>
              <a:gd name="T15" fmla="*/ 10 h 15"/>
              <a:gd name="T16" fmla="*/ 12 w 18"/>
              <a:gd name="T17" fmla="*/ 10 h 15"/>
              <a:gd name="T18" fmla="*/ 12 w 18"/>
              <a:gd name="T19" fmla="*/ 16 h 15"/>
              <a:gd name="T20" fmla="*/ 21 w 18"/>
              <a:gd name="T21" fmla="*/ 1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4" name="Freeform 2619"/>
          <p:cNvSpPr>
            <a:spLocks noChangeAspect="1"/>
          </p:cNvSpPr>
          <p:nvPr/>
        </p:nvSpPr>
        <p:spPr bwMode="auto">
          <a:xfrm>
            <a:off x="5545139" y="3750361"/>
            <a:ext cx="77788" cy="77788"/>
          </a:xfrm>
          <a:custGeom>
            <a:avLst/>
            <a:gdLst>
              <a:gd name="T0" fmla="*/ 48 w 41"/>
              <a:gd name="T1" fmla="*/ 47 h 41"/>
              <a:gd name="T2" fmla="*/ 48 w 41"/>
              <a:gd name="T3" fmla="*/ 39 h 41"/>
              <a:gd name="T4" fmla="*/ 44 w 41"/>
              <a:gd name="T5" fmla="*/ 36 h 41"/>
              <a:gd name="T6" fmla="*/ 39 w 41"/>
              <a:gd name="T7" fmla="*/ 31 h 41"/>
              <a:gd name="T8" fmla="*/ 32 w 41"/>
              <a:gd name="T9" fmla="*/ 26 h 41"/>
              <a:gd name="T10" fmla="*/ 36 w 41"/>
              <a:gd name="T11" fmla="*/ 24 h 41"/>
              <a:gd name="T12" fmla="*/ 36 w 41"/>
              <a:gd name="T13" fmla="*/ 20 h 41"/>
              <a:gd name="T14" fmla="*/ 29 w 41"/>
              <a:gd name="T15" fmla="*/ 17 h 41"/>
              <a:gd name="T16" fmla="*/ 30 w 41"/>
              <a:gd name="T17" fmla="*/ 11 h 41"/>
              <a:gd name="T18" fmla="*/ 29 w 41"/>
              <a:gd name="T19" fmla="*/ 6 h 41"/>
              <a:gd name="T20" fmla="*/ 23 w 41"/>
              <a:gd name="T21" fmla="*/ 5 h 41"/>
              <a:gd name="T22" fmla="*/ 22 w 41"/>
              <a:gd name="T23" fmla="*/ 0 h 41"/>
              <a:gd name="T24" fmla="*/ 17 w 41"/>
              <a:gd name="T25" fmla="*/ 0 h 41"/>
              <a:gd name="T26" fmla="*/ 11 w 41"/>
              <a:gd name="T27" fmla="*/ 0 h 41"/>
              <a:gd name="T28" fmla="*/ 6 w 41"/>
              <a:gd name="T29" fmla="*/ 0 h 41"/>
              <a:gd name="T30" fmla="*/ 0 w 41"/>
              <a:gd name="T31" fmla="*/ 2 h 41"/>
              <a:gd name="T32" fmla="*/ 2 w 41"/>
              <a:gd name="T33" fmla="*/ 11 h 41"/>
              <a:gd name="T34" fmla="*/ 2 w 41"/>
              <a:gd name="T35" fmla="*/ 19 h 41"/>
              <a:gd name="T36" fmla="*/ 6 w 41"/>
              <a:gd name="T37" fmla="*/ 24 h 41"/>
              <a:gd name="T38" fmla="*/ 16 w 41"/>
              <a:gd name="T39" fmla="*/ 25 h 41"/>
              <a:gd name="T40" fmla="*/ 22 w 41"/>
              <a:gd name="T41" fmla="*/ 31 h 41"/>
              <a:gd name="T42" fmla="*/ 29 w 41"/>
              <a:gd name="T43" fmla="*/ 31 h 41"/>
              <a:gd name="T44" fmla="*/ 30 w 41"/>
              <a:gd name="T45" fmla="*/ 35 h 41"/>
              <a:gd name="T46" fmla="*/ 36 w 41"/>
              <a:gd name="T47" fmla="*/ 32 h 41"/>
              <a:gd name="T48" fmla="*/ 38 w 41"/>
              <a:gd name="T49" fmla="*/ 38 h 41"/>
              <a:gd name="T50" fmla="*/ 43 w 41"/>
              <a:gd name="T51" fmla="*/ 49 h 41"/>
              <a:gd name="T52" fmla="*/ 45 w 41"/>
              <a:gd name="T53" fmla="*/ 48 h 41"/>
              <a:gd name="T54" fmla="*/ 48 w 41"/>
              <a:gd name="T55" fmla="*/ 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5" name="Freeform 2620"/>
          <p:cNvSpPr>
            <a:spLocks noChangeAspect="1"/>
          </p:cNvSpPr>
          <p:nvPr/>
        </p:nvSpPr>
        <p:spPr bwMode="auto">
          <a:xfrm>
            <a:off x="5580064" y="3729723"/>
            <a:ext cx="127000" cy="109538"/>
          </a:xfrm>
          <a:custGeom>
            <a:avLst/>
            <a:gdLst>
              <a:gd name="T0" fmla="*/ 59 w 67"/>
              <a:gd name="T1" fmla="*/ 68 h 58"/>
              <a:gd name="T2" fmla="*/ 56 w 67"/>
              <a:gd name="T3" fmla="*/ 68 h 58"/>
              <a:gd name="T4" fmla="*/ 48 w 67"/>
              <a:gd name="T5" fmla="*/ 63 h 58"/>
              <a:gd name="T6" fmla="*/ 53 w 67"/>
              <a:gd name="T7" fmla="*/ 59 h 58"/>
              <a:gd name="T8" fmla="*/ 48 w 67"/>
              <a:gd name="T9" fmla="*/ 52 h 58"/>
              <a:gd name="T10" fmla="*/ 51 w 67"/>
              <a:gd name="T11" fmla="*/ 49 h 58"/>
              <a:gd name="T12" fmla="*/ 47 w 67"/>
              <a:gd name="T13" fmla="*/ 43 h 58"/>
              <a:gd name="T14" fmla="*/ 32 w 67"/>
              <a:gd name="T15" fmla="*/ 55 h 58"/>
              <a:gd name="T16" fmla="*/ 32 w 67"/>
              <a:gd name="T17" fmla="*/ 61 h 58"/>
              <a:gd name="T18" fmla="*/ 26 w 67"/>
              <a:gd name="T19" fmla="*/ 59 h 58"/>
              <a:gd name="T20" fmla="*/ 26 w 67"/>
              <a:gd name="T21" fmla="*/ 52 h 58"/>
              <a:gd name="T22" fmla="*/ 23 w 67"/>
              <a:gd name="T23" fmla="*/ 49 h 58"/>
              <a:gd name="T24" fmla="*/ 18 w 67"/>
              <a:gd name="T25" fmla="*/ 44 h 58"/>
              <a:gd name="T26" fmla="*/ 11 w 67"/>
              <a:gd name="T27" fmla="*/ 39 h 58"/>
              <a:gd name="T28" fmla="*/ 14 w 67"/>
              <a:gd name="T29" fmla="*/ 37 h 58"/>
              <a:gd name="T30" fmla="*/ 14 w 67"/>
              <a:gd name="T31" fmla="*/ 33 h 58"/>
              <a:gd name="T32" fmla="*/ 7 w 67"/>
              <a:gd name="T33" fmla="*/ 30 h 58"/>
              <a:gd name="T34" fmla="*/ 8 w 67"/>
              <a:gd name="T35" fmla="*/ 24 h 58"/>
              <a:gd name="T36" fmla="*/ 7 w 67"/>
              <a:gd name="T37" fmla="*/ 19 h 58"/>
              <a:gd name="T38" fmla="*/ 1 w 67"/>
              <a:gd name="T39" fmla="*/ 18 h 58"/>
              <a:gd name="T40" fmla="*/ 0 w 67"/>
              <a:gd name="T41" fmla="*/ 13 h 58"/>
              <a:gd name="T42" fmla="*/ 4 w 67"/>
              <a:gd name="T43" fmla="*/ 8 h 58"/>
              <a:gd name="T44" fmla="*/ 10 w 67"/>
              <a:gd name="T45" fmla="*/ 12 h 58"/>
              <a:gd name="T46" fmla="*/ 16 w 67"/>
              <a:gd name="T47" fmla="*/ 14 h 58"/>
              <a:gd name="T48" fmla="*/ 24 w 67"/>
              <a:gd name="T49" fmla="*/ 17 h 58"/>
              <a:gd name="T50" fmla="*/ 24 w 67"/>
              <a:gd name="T51" fmla="*/ 12 h 58"/>
              <a:gd name="T52" fmla="*/ 19 w 67"/>
              <a:gd name="T53" fmla="*/ 10 h 58"/>
              <a:gd name="T54" fmla="*/ 16 w 67"/>
              <a:gd name="T55" fmla="*/ 4 h 58"/>
              <a:gd name="T56" fmla="*/ 20 w 67"/>
              <a:gd name="T57" fmla="*/ 0 h 58"/>
              <a:gd name="T58" fmla="*/ 29 w 67"/>
              <a:gd name="T59" fmla="*/ 5 h 58"/>
              <a:gd name="T60" fmla="*/ 32 w 67"/>
              <a:gd name="T61" fmla="*/ 12 h 58"/>
              <a:gd name="T62" fmla="*/ 42 w 67"/>
              <a:gd name="T63" fmla="*/ 14 h 58"/>
              <a:gd name="T64" fmla="*/ 43 w 67"/>
              <a:gd name="T65" fmla="*/ 8 h 58"/>
              <a:gd name="T66" fmla="*/ 48 w 67"/>
              <a:gd name="T67" fmla="*/ 7 h 58"/>
              <a:gd name="T68" fmla="*/ 50 w 67"/>
              <a:gd name="T69" fmla="*/ 2 h 58"/>
              <a:gd name="T70" fmla="*/ 59 w 67"/>
              <a:gd name="T71" fmla="*/ 12 h 58"/>
              <a:gd name="T72" fmla="*/ 62 w 67"/>
              <a:gd name="T73" fmla="*/ 21 h 58"/>
              <a:gd name="T74" fmla="*/ 69 w 67"/>
              <a:gd name="T75" fmla="*/ 26 h 58"/>
              <a:gd name="T76" fmla="*/ 75 w 67"/>
              <a:gd name="T77" fmla="*/ 26 h 58"/>
              <a:gd name="T78" fmla="*/ 80 w 67"/>
              <a:gd name="T79" fmla="*/ 29 h 58"/>
              <a:gd name="T80" fmla="*/ 79 w 67"/>
              <a:gd name="T81" fmla="*/ 30 h 58"/>
              <a:gd name="T82" fmla="*/ 70 w 67"/>
              <a:gd name="T83" fmla="*/ 30 h 58"/>
              <a:gd name="T84" fmla="*/ 66 w 67"/>
              <a:gd name="T85" fmla="*/ 38 h 58"/>
              <a:gd name="T86" fmla="*/ 66 w 67"/>
              <a:gd name="T87" fmla="*/ 46 h 58"/>
              <a:gd name="T88" fmla="*/ 68 w 67"/>
              <a:gd name="T89" fmla="*/ 51 h 58"/>
              <a:gd name="T90" fmla="*/ 66 w 67"/>
              <a:gd name="T91" fmla="*/ 56 h 58"/>
              <a:gd name="T92" fmla="*/ 60 w 67"/>
              <a:gd name="T93" fmla="*/ 55 h 58"/>
              <a:gd name="T94" fmla="*/ 59 w 67"/>
              <a:gd name="T95" fmla="*/ 59 h 58"/>
              <a:gd name="T96" fmla="*/ 59 w 67"/>
              <a:gd name="T97" fmla="*/ 6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6" name="Freeform 2621"/>
          <p:cNvSpPr>
            <a:spLocks noChangeAspect="1"/>
          </p:cNvSpPr>
          <p:nvPr/>
        </p:nvSpPr>
        <p:spPr bwMode="auto">
          <a:xfrm>
            <a:off x="5753101" y="3704325"/>
            <a:ext cx="341313" cy="233363"/>
          </a:xfrm>
          <a:custGeom>
            <a:avLst/>
            <a:gdLst>
              <a:gd name="T0" fmla="*/ 210 w 179"/>
              <a:gd name="T1" fmla="*/ 107 h 122"/>
              <a:gd name="T2" fmla="*/ 198 w 179"/>
              <a:gd name="T3" fmla="*/ 107 h 122"/>
              <a:gd name="T4" fmla="*/ 190 w 179"/>
              <a:gd name="T5" fmla="*/ 108 h 122"/>
              <a:gd name="T6" fmla="*/ 184 w 179"/>
              <a:gd name="T7" fmla="*/ 124 h 122"/>
              <a:gd name="T8" fmla="*/ 167 w 179"/>
              <a:gd name="T9" fmla="*/ 136 h 122"/>
              <a:gd name="T10" fmla="*/ 161 w 179"/>
              <a:gd name="T11" fmla="*/ 147 h 122"/>
              <a:gd name="T12" fmla="*/ 153 w 179"/>
              <a:gd name="T13" fmla="*/ 146 h 122"/>
              <a:gd name="T14" fmla="*/ 141 w 179"/>
              <a:gd name="T15" fmla="*/ 142 h 122"/>
              <a:gd name="T16" fmla="*/ 137 w 179"/>
              <a:gd name="T17" fmla="*/ 128 h 122"/>
              <a:gd name="T18" fmla="*/ 120 w 179"/>
              <a:gd name="T19" fmla="*/ 118 h 122"/>
              <a:gd name="T20" fmla="*/ 106 w 179"/>
              <a:gd name="T21" fmla="*/ 111 h 122"/>
              <a:gd name="T22" fmla="*/ 98 w 179"/>
              <a:gd name="T23" fmla="*/ 102 h 122"/>
              <a:gd name="T24" fmla="*/ 76 w 179"/>
              <a:gd name="T25" fmla="*/ 95 h 122"/>
              <a:gd name="T26" fmla="*/ 65 w 179"/>
              <a:gd name="T27" fmla="*/ 89 h 122"/>
              <a:gd name="T28" fmla="*/ 44 w 179"/>
              <a:gd name="T29" fmla="*/ 96 h 122"/>
              <a:gd name="T30" fmla="*/ 29 w 179"/>
              <a:gd name="T31" fmla="*/ 107 h 122"/>
              <a:gd name="T32" fmla="*/ 24 w 179"/>
              <a:gd name="T33" fmla="*/ 86 h 122"/>
              <a:gd name="T34" fmla="*/ 19 w 179"/>
              <a:gd name="T35" fmla="*/ 66 h 122"/>
              <a:gd name="T36" fmla="*/ 13 w 179"/>
              <a:gd name="T37" fmla="*/ 71 h 122"/>
              <a:gd name="T38" fmla="*/ 13 w 179"/>
              <a:gd name="T39" fmla="*/ 60 h 122"/>
              <a:gd name="T40" fmla="*/ 20 w 179"/>
              <a:gd name="T41" fmla="*/ 63 h 122"/>
              <a:gd name="T42" fmla="*/ 17 w 179"/>
              <a:gd name="T43" fmla="*/ 55 h 122"/>
              <a:gd name="T44" fmla="*/ 6 w 179"/>
              <a:gd name="T45" fmla="*/ 55 h 122"/>
              <a:gd name="T46" fmla="*/ 5 w 179"/>
              <a:gd name="T47" fmla="*/ 39 h 122"/>
              <a:gd name="T48" fmla="*/ 10 w 179"/>
              <a:gd name="T49" fmla="*/ 40 h 122"/>
              <a:gd name="T50" fmla="*/ 20 w 179"/>
              <a:gd name="T51" fmla="*/ 37 h 122"/>
              <a:gd name="T52" fmla="*/ 29 w 179"/>
              <a:gd name="T53" fmla="*/ 41 h 122"/>
              <a:gd name="T54" fmla="*/ 32 w 179"/>
              <a:gd name="T55" fmla="*/ 37 h 122"/>
              <a:gd name="T56" fmla="*/ 34 w 179"/>
              <a:gd name="T57" fmla="*/ 30 h 122"/>
              <a:gd name="T58" fmla="*/ 19 w 179"/>
              <a:gd name="T59" fmla="*/ 11 h 122"/>
              <a:gd name="T60" fmla="*/ 5 w 179"/>
              <a:gd name="T61" fmla="*/ 18 h 122"/>
              <a:gd name="T62" fmla="*/ 4 w 179"/>
              <a:gd name="T63" fmla="*/ 31 h 122"/>
              <a:gd name="T64" fmla="*/ 0 w 179"/>
              <a:gd name="T65" fmla="*/ 19 h 122"/>
              <a:gd name="T66" fmla="*/ 11 w 179"/>
              <a:gd name="T67" fmla="*/ 7 h 122"/>
              <a:gd name="T68" fmla="*/ 30 w 179"/>
              <a:gd name="T69" fmla="*/ 11 h 122"/>
              <a:gd name="T70" fmla="*/ 41 w 179"/>
              <a:gd name="T71" fmla="*/ 29 h 122"/>
              <a:gd name="T72" fmla="*/ 50 w 179"/>
              <a:gd name="T73" fmla="*/ 28 h 122"/>
              <a:gd name="T74" fmla="*/ 66 w 179"/>
              <a:gd name="T75" fmla="*/ 31 h 122"/>
              <a:gd name="T76" fmla="*/ 66 w 179"/>
              <a:gd name="T77" fmla="*/ 20 h 122"/>
              <a:gd name="T78" fmla="*/ 73 w 179"/>
              <a:gd name="T79" fmla="*/ 11 h 122"/>
              <a:gd name="T80" fmla="*/ 84 w 179"/>
              <a:gd name="T81" fmla="*/ 10 h 122"/>
              <a:gd name="T82" fmla="*/ 89 w 179"/>
              <a:gd name="T83" fmla="*/ 1 h 122"/>
              <a:gd name="T84" fmla="*/ 96 w 179"/>
              <a:gd name="T85" fmla="*/ 10 h 122"/>
              <a:gd name="T86" fmla="*/ 106 w 179"/>
              <a:gd name="T87" fmla="*/ 19 h 122"/>
              <a:gd name="T88" fmla="*/ 111 w 179"/>
              <a:gd name="T89" fmla="*/ 30 h 122"/>
              <a:gd name="T90" fmla="*/ 130 w 179"/>
              <a:gd name="T91" fmla="*/ 30 h 122"/>
              <a:gd name="T92" fmla="*/ 142 w 179"/>
              <a:gd name="T93" fmla="*/ 35 h 122"/>
              <a:gd name="T94" fmla="*/ 147 w 179"/>
              <a:gd name="T95" fmla="*/ 46 h 122"/>
              <a:gd name="T96" fmla="*/ 150 w 179"/>
              <a:gd name="T97" fmla="*/ 53 h 122"/>
              <a:gd name="T98" fmla="*/ 166 w 179"/>
              <a:gd name="T99" fmla="*/ 69 h 122"/>
              <a:gd name="T100" fmla="*/ 198 w 179"/>
              <a:gd name="T101" fmla="*/ 90 h 122"/>
              <a:gd name="T102" fmla="*/ 213 w 179"/>
              <a:gd name="T103" fmla="*/ 96 h 122"/>
              <a:gd name="T104" fmla="*/ 214 w 179"/>
              <a:gd name="T105" fmla="*/ 104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7" name="Freeform 2622"/>
          <p:cNvSpPr>
            <a:spLocks noChangeAspect="1"/>
          </p:cNvSpPr>
          <p:nvPr/>
        </p:nvSpPr>
        <p:spPr bwMode="auto">
          <a:xfrm>
            <a:off x="5824539" y="3609073"/>
            <a:ext cx="412750" cy="266700"/>
          </a:xfrm>
          <a:custGeom>
            <a:avLst/>
            <a:gdLst>
              <a:gd name="T0" fmla="*/ 176 w 216"/>
              <a:gd name="T1" fmla="*/ 166 h 140"/>
              <a:gd name="T2" fmla="*/ 185 w 216"/>
              <a:gd name="T3" fmla="*/ 166 h 140"/>
              <a:gd name="T4" fmla="*/ 194 w 216"/>
              <a:gd name="T5" fmla="*/ 150 h 140"/>
              <a:gd name="T6" fmla="*/ 188 w 216"/>
              <a:gd name="T7" fmla="*/ 140 h 140"/>
              <a:gd name="T8" fmla="*/ 181 w 216"/>
              <a:gd name="T9" fmla="*/ 133 h 140"/>
              <a:gd name="T10" fmla="*/ 181 w 216"/>
              <a:gd name="T11" fmla="*/ 125 h 140"/>
              <a:gd name="T12" fmla="*/ 195 w 216"/>
              <a:gd name="T13" fmla="*/ 118 h 140"/>
              <a:gd name="T14" fmla="*/ 193 w 216"/>
              <a:gd name="T15" fmla="*/ 113 h 140"/>
              <a:gd name="T16" fmla="*/ 205 w 216"/>
              <a:gd name="T17" fmla="*/ 103 h 140"/>
              <a:gd name="T18" fmla="*/ 217 w 216"/>
              <a:gd name="T19" fmla="*/ 98 h 140"/>
              <a:gd name="T20" fmla="*/ 223 w 216"/>
              <a:gd name="T21" fmla="*/ 108 h 140"/>
              <a:gd name="T22" fmla="*/ 229 w 216"/>
              <a:gd name="T23" fmla="*/ 113 h 140"/>
              <a:gd name="T24" fmla="*/ 236 w 216"/>
              <a:gd name="T25" fmla="*/ 113 h 140"/>
              <a:gd name="T26" fmla="*/ 248 w 216"/>
              <a:gd name="T27" fmla="*/ 106 h 140"/>
              <a:gd name="T28" fmla="*/ 259 w 216"/>
              <a:gd name="T29" fmla="*/ 97 h 140"/>
              <a:gd name="T30" fmla="*/ 242 w 216"/>
              <a:gd name="T31" fmla="*/ 94 h 140"/>
              <a:gd name="T32" fmla="*/ 232 w 216"/>
              <a:gd name="T33" fmla="*/ 95 h 140"/>
              <a:gd name="T34" fmla="*/ 223 w 216"/>
              <a:gd name="T35" fmla="*/ 88 h 140"/>
              <a:gd name="T36" fmla="*/ 215 w 216"/>
              <a:gd name="T37" fmla="*/ 83 h 140"/>
              <a:gd name="T38" fmla="*/ 221 w 216"/>
              <a:gd name="T39" fmla="*/ 68 h 140"/>
              <a:gd name="T40" fmla="*/ 211 w 216"/>
              <a:gd name="T41" fmla="*/ 74 h 140"/>
              <a:gd name="T42" fmla="*/ 191 w 216"/>
              <a:gd name="T43" fmla="*/ 98 h 140"/>
              <a:gd name="T44" fmla="*/ 183 w 216"/>
              <a:gd name="T45" fmla="*/ 90 h 140"/>
              <a:gd name="T46" fmla="*/ 163 w 216"/>
              <a:gd name="T47" fmla="*/ 92 h 140"/>
              <a:gd name="T48" fmla="*/ 155 w 216"/>
              <a:gd name="T49" fmla="*/ 83 h 140"/>
              <a:gd name="T50" fmla="*/ 147 w 216"/>
              <a:gd name="T51" fmla="*/ 72 h 140"/>
              <a:gd name="T52" fmla="*/ 148 w 216"/>
              <a:gd name="T53" fmla="*/ 60 h 140"/>
              <a:gd name="T54" fmla="*/ 136 w 216"/>
              <a:gd name="T55" fmla="*/ 48 h 140"/>
              <a:gd name="T56" fmla="*/ 124 w 216"/>
              <a:gd name="T57" fmla="*/ 46 h 140"/>
              <a:gd name="T58" fmla="*/ 84 w 216"/>
              <a:gd name="T59" fmla="*/ 47 h 140"/>
              <a:gd name="T60" fmla="*/ 36 w 216"/>
              <a:gd name="T61" fmla="*/ 0 h 140"/>
              <a:gd name="T62" fmla="*/ 0 w 216"/>
              <a:gd name="T63" fmla="*/ 11 h 140"/>
              <a:gd name="T64" fmla="*/ 10 w 216"/>
              <a:gd name="T65" fmla="*/ 89 h 140"/>
              <a:gd name="T66" fmla="*/ 23 w 216"/>
              <a:gd name="T67" fmla="*/ 90 h 140"/>
              <a:gd name="T68" fmla="*/ 22 w 216"/>
              <a:gd name="T69" fmla="*/ 72 h 140"/>
              <a:gd name="T70" fmla="*/ 31 w 216"/>
              <a:gd name="T71" fmla="*/ 65 h 140"/>
              <a:gd name="T72" fmla="*/ 36 w 216"/>
              <a:gd name="T73" fmla="*/ 62 h 140"/>
              <a:gd name="T74" fmla="*/ 45 w 216"/>
              <a:gd name="T75" fmla="*/ 65 h 140"/>
              <a:gd name="T76" fmla="*/ 63 w 216"/>
              <a:gd name="T77" fmla="*/ 74 h 140"/>
              <a:gd name="T78" fmla="*/ 69 w 216"/>
              <a:gd name="T79" fmla="*/ 85 h 140"/>
              <a:gd name="T80" fmla="*/ 70 w 216"/>
              <a:gd name="T81" fmla="*/ 91 h 140"/>
              <a:gd name="T82" fmla="*/ 88 w 216"/>
              <a:gd name="T83" fmla="*/ 86 h 140"/>
              <a:gd name="T84" fmla="*/ 98 w 216"/>
              <a:gd name="T85" fmla="*/ 97 h 140"/>
              <a:gd name="T86" fmla="*/ 105 w 216"/>
              <a:gd name="T87" fmla="*/ 106 h 140"/>
              <a:gd name="T88" fmla="*/ 108 w 216"/>
              <a:gd name="T89" fmla="*/ 118 h 140"/>
              <a:gd name="T90" fmla="*/ 134 w 216"/>
              <a:gd name="T91" fmla="*/ 137 h 140"/>
              <a:gd name="T92" fmla="*/ 158 w 216"/>
              <a:gd name="T93" fmla="*/ 150 h 140"/>
              <a:gd name="T94" fmla="*/ 169 w 216"/>
              <a:gd name="T95" fmla="*/ 157 h 140"/>
              <a:gd name="T96" fmla="*/ 170 w 216"/>
              <a:gd name="T97" fmla="*/ 16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8" name="Freeform 2623"/>
          <p:cNvSpPr>
            <a:spLocks noChangeAspect="1"/>
          </p:cNvSpPr>
          <p:nvPr/>
        </p:nvSpPr>
        <p:spPr bwMode="auto">
          <a:xfrm>
            <a:off x="5956300" y="3837673"/>
            <a:ext cx="330200" cy="268288"/>
          </a:xfrm>
          <a:custGeom>
            <a:avLst/>
            <a:gdLst>
              <a:gd name="T0" fmla="*/ 23 w 173"/>
              <a:gd name="T1" fmla="*/ 164 h 141"/>
              <a:gd name="T2" fmla="*/ 59 w 173"/>
              <a:gd name="T3" fmla="*/ 167 h 141"/>
              <a:gd name="T4" fmla="*/ 66 w 173"/>
              <a:gd name="T5" fmla="*/ 167 h 141"/>
              <a:gd name="T6" fmla="*/ 93 w 173"/>
              <a:gd name="T7" fmla="*/ 162 h 141"/>
              <a:gd name="T8" fmla="*/ 91 w 173"/>
              <a:gd name="T9" fmla="*/ 150 h 141"/>
              <a:gd name="T10" fmla="*/ 105 w 173"/>
              <a:gd name="T11" fmla="*/ 137 h 141"/>
              <a:gd name="T12" fmla="*/ 111 w 173"/>
              <a:gd name="T13" fmla="*/ 137 h 141"/>
              <a:gd name="T14" fmla="*/ 115 w 173"/>
              <a:gd name="T15" fmla="*/ 133 h 141"/>
              <a:gd name="T16" fmla="*/ 125 w 173"/>
              <a:gd name="T17" fmla="*/ 128 h 141"/>
              <a:gd name="T18" fmla="*/ 135 w 173"/>
              <a:gd name="T19" fmla="*/ 126 h 141"/>
              <a:gd name="T20" fmla="*/ 133 w 173"/>
              <a:gd name="T21" fmla="*/ 115 h 141"/>
              <a:gd name="T22" fmla="*/ 145 w 173"/>
              <a:gd name="T23" fmla="*/ 104 h 141"/>
              <a:gd name="T24" fmla="*/ 141 w 173"/>
              <a:gd name="T25" fmla="*/ 89 h 141"/>
              <a:gd name="T26" fmla="*/ 149 w 173"/>
              <a:gd name="T27" fmla="*/ 89 h 141"/>
              <a:gd name="T28" fmla="*/ 160 w 173"/>
              <a:gd name="T29" fmla="*/ 79 h 141"/>
              <a:gd name="T30" fmla="*/ 165 w 173"/>
              <a:gd name="T31" fmla="*/ 68 h 141"/>
              <a:gd name="T32" fmla="*/ 156 w 173"/>
              <a:gd name="T33" fmla="*/ 50 h 141"/>
              <a:gd name="T34" fmla="*/ 166 w 173"/>
              <a:gd name="T35" fmla="*/ 43 h 141"/>
              <a:gd name="T36" fmla="*/ 194 w 173"/>
              <a:gd name="T37" fmla="*/ 31 h 141"/>
              <a:gd name="T38" fmla="*/ 207 w 173"/>
              <a:gd name="T39" fmla="*/ 29 h 141"/>
              <a:gd name="T40" fmla="*/ 208 w 173"/>
              <a:gd name="T41" fmla="*/ 22 h 141"/>
              <a:gd name="T42" fmla="*/ 194 w 173"/>
              <a:gd name="T43" fmla="*/ 26 h 141"/>
              <a:gd name="T44" fmla="*/ 180 w 173"/>
              <a:gd name="T45" fmla="*/ 26 h 141"/>
              <a:gd name="T46" fmla="*/ 168 w 173"/>
              <a:gd name="T47" fmla="*/ 30 h 141"/>
              <a:gd name="T48" fmla="*/ 161 w 173"/>
              <a:gd name="T49" fmla="*/ 31 h 141"/>
              <a:gd name="T50" fmla="*/ 159 w 173"/>
              <a:gd name="T51" fmla="*/ 12 h 141"/>
              <a:gd name="T52" fmla="*/ 153 w 173"/>
              <a:gd name="T53" fmla="*/ 5 h 141"/>
              <a:gd name="T54" fmla="*/ 135 w 173"/>
              <a:gd name="T55" fmla="*/ 12 h 141"/>
              <a:gd name="T56" fmla="*/ 131 w 173"/>
              <a:gd name="T57" fmla="*/ 17 h 141"/>
              <a:gd name="T58" fmla="*/ 127 w 173"/>
              <a:gd name="T59" fmla="*/ 28 h 141"/>
              <a:gd name="T60" fmla="*/ 113 w 173"/>
              <a:gd name="T61" fmla="*/ 30 h 141"/>
              <a:gd name="T62" fmla="*/ 102 w 173"/>
              <a:gd name="T63" fmla="*/ 22 h 141"/>
              <a:gd name="T64" fmla="*/ 93 w 173"/>
              <a:gd name="T65" fmla="*/ 22 h 141"/>
              <a:gd name="T66" fmla="*/ 82 w 173"/>
              <a:gd name="T67" fmla="*/ 23 h 141"/>
              <a:gd name="T68" fmla="*/ 70 w 173"/>
              <a:gd name="T69" fmla="*/ 23 h 141"/>
              <a:gd name="T70" fmla="*/ 61 w 173"/>
              <a:gd name="T71" fmla="*/ 24 h 141"/>
              <a:gd name="T72" fmla="*/ 55 w 173"/>
              <a:gd name="T73" fmla="*/ 40 h 141"/>
              <a:gd name="T74" fmla="*/ 38 w 173"/>
              <a:gd name="T75" fmla="*/ 52 h 141"/>
              <a:gd name="T76" fmla="*/ 32 w 173"/>
              <a:gd name="T77" fmla="*/ 62 h 141"/>
              <a:gd name="T78" fmla="*/ 24 w 173"/>
              <a:gd name="T79" fmla="*/ 61 h 141"/>
              <a:gd name="T80" fmla="*/ 12 w 173"/>
              <a:gd name="T81" fmla="*/ 58 h 141"/>
              <a:gd name="T82" fmla="*/ 4 w 173"/>
              <a:gd name="T83" fmla="*/ 74 h 141"/>
              <a:gd name="T84" fmla="*/ 2 w 173"/>
              <a:gd name="T85" fmla="*/ 78 h 141"/>
              <a:gd name="T86" fmla="*/ 5 w 173"/>
              <a:gd name="T87" fmla="*/ 96 h 141"/>
              <a:gd name="T88" fmla="*/ 5 w 173"/>
              <a:gd name="T89" fmla="*/ 108 h 141"/>
              <a:gd name="T90" fmla="*/ 11 w 173"/>
              <a:gd name="T91" fmla="*/ 133 h 141"/>
              <a:gd name="T92" fmla="*/ 23 w 173"/>
              <a:gd name="T93" fmla="*/ 143 h 141"/>
              <a:gd name="T94" fmla="*/ 12 w 173"/>
              <a:gd name="T95" fmla="*/ 16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59" name="Freeform 2624"/>
          <p:cNvSpPr>
            <a:spLocks noChangeAspect="1"/>
          </p:cNvSpPr>
          <p:nvPr/>
        </p:nvSpPr>
        <p:spPr bwMode="auto">
          <a:xfrm>
            <a:off x="5975351" y="3883711"/>
            <a:ext cx="384175" cy="393700"/>
          </a:xfrm>
          <a:custGeom>
            <a:avLst/>
            <a:gdLst>
              <a:gd name="T0" fmla="*/ 237 w 201"/>
              <a:gd name="T1" fmla="*/ 40 h 207"/>
              <a:gd name="T2" fmla="*/ 224 w 201"/>
              <a:gd name="T3" fmla="*/ 50 h 207"/>
              <a:gd name="T4" fmla="*/ 200 w 201"/>
              <a:gd name="T5" fmla="*/ 46 h 207"/>
              <a:gd name="T6" fmla="*/ 195 w 201"/>
              <a:gd name="T7" fmla="*/ 59 h 207"/>
              <a:gd name="T8" fmla="*/ 202 w 201"/>
              <a:gd name="T9" fmla="*/ 80 h 207"/>
              <a:gd name="T10" fmla="*/ 212 w 201"/>
              <a:gd name="T11" fmla="*/ 83 h 207"/>
              <a:gd name="T12" fmla="*/ 208 w 201"/>
              <a:gd name="T13" fmla="*/ 95 h 207"/>
              <a:gd name="T14" fmla="*/ 206 w 201"/>
              <a:gd name="T15" fmla="*/ 105 h 207"/>
              <a:gd name="T16" fmla="*/ 206 w 201"/>
              <a:gd name="T17" fmla="*/ 114 h 207"/>
              <a:gd name="T18" fmla="*/ 197 w 201"/>
              <a:gd name="T19" fmla="*/ 125 h 207"/>
              <a:gd name="T20" fmla="*/ 188 w 201"/>
              <a:gd name="T21" fmla="*/ 134 h 207"/>
              <a:gd name="T22" fmla="*/ 178 w 201"/>
              <a:gd name="T23" fmla="*/ 155 h 207"/>
              <a:gd name="T24" fmla="*/ 169 w 201"/>
              <a:gd name="T25" fmla="*/ 163 h 207"/>
              <a:gd name="T26" fmla="*/ 161 w 201"/>
              <a:gd name="T27" fmla="*/ 171 h 207"/>
              <a:gd name="T28" fmla="*/ 149 w 201"/>
              <a:gd name="T29" fmla="*/ 171 h 207"/>
              <a:gd name="T30" fmla="*/ 132 w 201"/>
              <a:gd name="T31" fmla="*/ 189 h 207"/>
              <a:gd name="T32" fmla="*/ 141 w 201"/>
              <a:gd name="T33" fmla="*/ 195 h 207"/>
              <a:gd name="T34" fmla="*/ 144 w 201"/>
              <a:gd name="T35" fmla="*/ 206 h 207"/>
              <a:gd name="T36" fmla="*/ 155 w 201"/>
              <a:gd name="T37" fmla="*/ 214 h 207"/>
              <a:gd name="T38" fmla="*/ 163 w 201"/>
              <a:gd name="T39" fmla="*/ 232 h 207"/>
              <a:gd name="T40" fmla="*/ 161 w 201"/>
              <a:gd name="T41" fmla="*/ 238 h 207"/>
              <a:gd name="T42" fmla="*/ 157 w 201"/>
              <a:gd name="T43" fmla="*/ 236 h 207"/>
              <a:gd name="T44" fmla="*/ 140 w 201"/>
              <a:gd name="T45" fmla="*/ 240 h 207"/>
              <a:gd name="T46" fmla="*/ 126 w 201"/>
              <a:gd name="T47" fmla="*/ 242 h 207"/>
              <a:gd name="T48" fmla="*/ 117 w 201"/>
              <a:gd name="T49" fmla="*/ 248 h 207"/>
              <a:gd name="T50" fmla="*/ 102 w 201"/>
              <a:gd name="T51" fmla="*/ 230 h 207"/>
              <a:gd name="T52" fmla="*/ 92 w 201"/>
              <a:gd name="T53" fmla="*/ 219 h 207"/>
              <a:gd name="T54" fmla="*/ 67 w 201"/>
              <a:gd name="T55" fmla="*/ 218 h 207"/>
              <a:gd name="T56" fmla="*/ 47 w 201"/>
              <a:gd name="T57" fmla="*/ 220 h 207"/>
              <a:gd name="T58" fmla="*/ 31 w 201"/>
              <a:gd name="T59" fmla="*/ 220 h 207"/>
              <a:gd name="T60" fmla="*/ 19 w 201"/>
              <a:gd name="T61" fmla="*/ 219 h 207"/>
              <a:gd name="T62" fmla="*/ 20 w 201"/>
              <a:gd name="T63" fmla="*/ 201 h 207"/>
              <a:gd name="T64" fmla="*/ 37 w 201"/>
              <a:gd name="T65" fmla="*/ 195 h 207"/>
              <a:gd name="T66" fmla="*/ 39 w 201"/>
              <a:gd name="T67" fmla="*/ 185 h 207"/>
              <a:gd name="T68" fmla="*/ 29 w 201"/>
              <a:gd name="T69" fmla="*/ 164 h 207"/>
              <a:gd name="T70" fmla="*/ 16 w 201"/>
              <a:gd name="T71" fmla="*/ 158 h 207"/>
              <a:gd name="T72" fmla="*/ 10 w 201"/>
              <a:gd name="T73" fmla="*/ 144 h 207"/>
              <a:gd name="T74" fmla="*/ 11 w 201"/>
              <a:gd name="T75" fmla="*/ 135 h 207"/>
              <a:gd name="T76" fmla="*/ 47 w 201"/>
              <a:gd name="T77" fmla="*/ 138 h 207"/>
              <a:gd name="T78" fmla="*/ 54 w 201"/>
              <a:gd name="T79" fmla="*/ 138 h 207"/>
              <a:gd name="T80" fmla="*/ 81 w 201"/>
              <a:gd name="T81" fmla="*/ 133 h 207"/>
              <a:gd name="T82" fmla="*/ 79 w 201"/>
              <a:gd name="T83" fmla="*/ 121 h 207"/>
              <a:gd name="T84" fmla="*/ 93 w 201"/>
              <a:gd name="T85" fmla="*/ 108 h 207"/>
              <a:gd name="T86" fmla="*/ 99 w 201"/>
              <a:gd name="T87" fmla="*/ 108 h 207"/>
              <a:gd name="T88" fmla="*/ 104 w 201"/>
              <a:gd name="T89" fmla="*/ 104 h 207"/>
              <a:gd name="T90" fmla="*/ 113 w 201"/>
              <a:gd name="T91" fmla="*/ 99 h 207"/>
              <a:gd name="T92" fmla="*/ 123 w 201"/>
              <a:gd name="T93" fmla="*/ 97 h 207"/>
              <a:gd name="T94" fmla="*/ 122 w 201"/>
              <a:gd name="T95" fmla="*/ 86 h 207"/>
              <a:gd name="T96" fmla="*/ 134 w 201"/>
              <a:gd name="T97" fmla="*/ 75 h 207"/>
              <a:gd name="T98" fmla="*/ 129 w 201"/>
              <a:gd name="T99" fmla="*/ 60 h 207"/>
              <a:gd name="T100" fmla="*/ 137 w 201"/>
              <a:gd name="T101" fmla="*/ 60 h 207"/>
              <a:gd name="T102" fmla="*/ 148 w 201"/>
              <a:gd name="T103" fmla="*/ 50 h 207"/>
              <a:gd name="T104" fmla="*/ 153 w 201"/>
              <a:gd name="T105" fmla="*/ 40 h 207"/>
              <a:gd name="T106" fmla="*/ 144 w 201"/>
              <a:gd name="T107" fmla="*/ 22 h 207"/>
              <a:gd name="T108" fmla="*/ 154 w 201"/>
              <a:gd name="T109" fmla="*/ 14 h 207"/>
              <a:gd name="T110" fmla="*/ 182 w 201"/>
              <a:gd name="T111" fmla="*/ 2 h 207"/>
              <a:gd name="T112" fmla="*/ 195 w 201"/>
              <a:gd name="T113" fmla="*/ 0 h 207"/>
              <a:gd name="T114" fmla="*/ 206 w 201"/>
              <a:gd name="T115" fmla="*/ 1 h 207"/>
              <a:gd name="T116" fmla="*/ 217 w 201"/>
              <a:gd name="T117" fmla="*/ 20 h 207"/>
              <a:gd name="T118" fmla="*/ 230 w 201"/>
              <a:gd name="T119" fmla="*/ 25 h 207"/>
              <a:gd name="T120" fmla="*/ 242 w 201"/>
              <a:gd name="T121" fmla="*/ 32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0" name="Freeform 2625"/>
          <p:cNvSpPr>
            <a:spLocks noChangeAspect="1"/>
          </p:cNvSpPr>
          <p:nvPr/>
        </p:nvSpPr>
        <p:spPr bwMode="auto">
          <a:xfrm>
            <a:off x="6254751" y="3353486"/>
            <a:ext cx="1357313" cy="1028700"/>
          </a:xfrm>
          <a:custGeom>
            <a:avLst/>
            <a:gdLst>
              <a:gd name="T0" fmla="*/ 49 w 713"/>
              <a:gd name="T1" fmla="*/ 254 h 540"/>
              <a:gd name="T2" fmla="*/ 1 w 713"/>
              <a:gd name="T3" fmla="*/ 276 h 540"/>
              <a:gd name="T4" fmla="*/ 20 w 713"/>
              <a:gd name="T5" fmla="*/ 326 h 540"/>
              <a:gd name="T6" fmla="*/ 54 w 713"/>
              <a:gd name="T7" fmla="*/ 359 h 540"/>
              <a:gd name="T8" fmla="*/ 88 w 713"/>
              <a:gd name="T9" fmla="*/ 401 h 540"/>
              <a:gd name="T10" fmla="*/ 89 w 713"/>
              <a:gd name="T11" fmla="*/ 437 h 540"/>
              <a:gd name="T12" fmla="*/ 132 w 713"/>
              <a:gd name="T13" fmla="*/ 463 h 540"/>
              <a:gd name="T14" fmla="*/ 176 w 713"/>
              <a:gd name="T15" fmla="*/ 491 h 540"/>
              <a:gd name="T16" fmla="*/ 219 w 713"/>
              <a:gd name="T17" fmla="*/ 509 h 540"/>
              <a:gd name="T18" fmla="*/ 252 w 713"/>
              <a:gd name="T19" fmla="*/ 510 h 540"/>
              <a:gd name="T20" fmla="*/ 287 w 713"/>
              <a:gd name="T21" fmla="*/ 509 h 540"/>
              <a:gd name="T22" fmla="*/ 330 w 713"/>
              <a:gd name="T23" fmla="*/ 481 h 540"/>
              <a:gd name="T24" fmla="*/ 363 w 713"/>
              <a:gd name="T25" fmla="*/ 499 h 540"/>
              <a:gd name="T26" fmla="*/ 396 w 713"/>
              <a:gd name="T27" fmla="*/ 538 h 540"/>
              <a:gd name="T28" fmla="*/ 392 w 713"/>
              <a:gd name="T29" fmla="*/ 576 h 540"/>
              <a:gd name="T30" fmla="*/ 421 w 713"/>
              <a:gd name="T31" fmla="*/ 613 h 540"/>
              <a:gd name="T32" fmla="*/ 451 w 713"/>
              <a:gd name="T33" fmla="*/ 625 h 540"/>
              <a:gd name="T34" fmla="*/ 462 w 713"/>
              <a:gd name="T35" fmla="*/ 602 h 540"/>
              <a:gd name="T36" fmla="*/ 488 w 713"/>
              <a:gd name="T37" fmla="*/ 602 h 540"/>
              <a:gd name="T38" fmla="*/ 523 w 713"/>
              <a:gd name="T39" fmla="*/ 601 h 540"/>
              <a:gd name="T40" fmla="*/ 570 w 713"/>
              <a:gd name="T41" fmla="*/ 622 h 540"/>
              <a:gd name="T42" fmla="*/ 583 w 713"/>
              <a:gd name="T43" fmla="*/ 628 h 540"/>
              <a:gd name="T44" fmla="*/ 621 w 713"/>
              <a:gd name="T45" fmla="*/ 613 h 540"/>
              <a:gd name="T46" fmla="*/ 651 w 713"/>
              <a:gd name="T47" fmla="*/ 605 h 540"/>
              <a:gd name="T48" fmla="*/ 710 w 713"/>
              <a:gd name="T49" fmla="*/ 541 h 540"/>
              <a:gd name="T50" fmla="*/ 733 w 713"/>
              <a:gd name="T51" fmla="*/ 491 h 540"/>
              <a:gd name="T52" fmla="*/ 709 w 713"/>
              <a:gd name="T53" fmla="*/ 460 h 540"/>
              <a:gd name="T54" fmla="*/ 706 w 713"/>
              <a:gd name="T55" fmla="*/ 426 h 540"/>
              <a:gd name="T56" fmla="*/ 710 w 713"/>
              <a:gd name="T57" fmla="*/ 412 h 540"/>
              <a:gd name="T58" fmla="*/ 693 w 713"/>
              <a:gd name="T59" fmla="*/ 355 h 540"/>
              <a:gd name="T60" fmla="*/ 716 w 713"/>
              <a:gd name="T61" fmla="*/ 334 h 540"/>
              <a:gd name="T62" fmla="*/ 696 w 713"/>
              <a:gd name="T63" fmla="*/ 317 h 540"/>
              <a:gd name="T64" fmla="*/ 644 w 713"/>
              <a:gd name="T65" fmla="*/ 305 h 540"/>
              <a:gd name="T66" fmla="*/ 705 w 713"/>
              <a:gd name="T67" fmla="*/ 266 h 540"/>
              <a:gd name="T68" fmla="*/ 717 w 713"/>
              <a:gd name="T69" fmla="*/ 282 h 540"/>
              <a:gd name="T70" fmla="*/ 771 w 713"/>
              <a:gd name="T71" fmla="*/ 244 h 540"/>
              <a:gd name="T72" fmla="*/ 807 w 713"/>
              <a:gd name="T73" fmla="*/ 215 h 540"/>
              <a:gd name="T74" fmla="*/ 815 w 713"/>
              <a:gd name="T75" fmla="*/ 180 h 540"/>
              <a:gd name="T76" fmla="*/ 850 w 713"/>
              <a:gd name="T77" fmla="*/ 145 h 540"/>
              <a:gd name="T78" fmla="*/ 791 w 713"/>
              <a:gd name="T79" fmla="*/ 110 h 540"/>
              <a:gd name="T80" fmla="*/ 739 w 713"/>
              <a:gd name="T81" fmla="*/ 71 h 540"/>
              <a:gd name="T82" fmla="*/ 710 w 713"/>
              <a:gd name="T83" fmla="*/ 23 h 540"/>
              <a:gd name="T84" fmla="*/ 630 w 713"/>
              <a:gd name="T85" fmla="*/ 7 h 540"/>
              <a:gd name="T86" fmla="*/ 622 w 713"/>
              <a:gd name="T87" fmla="*/ 71 h 540"/>
              <a:gd name="T88" fmla="*/ 586 w 713"/>
              <a:gd name="T89" fmla="*/ 120 h 540"/>
              <a:gd name="T90" fmla="*/ 643 w 713"/>
              <a:gd name="T91" fmla="*/ 145 h 540"/>
              <a:gd name="T92" fmla="*/ 598 w 713"/>
              <a:gd name="T93" fmla="*/ 162 h 540"/>
              <a:gd name="T94" fmla="*/ 540 w 713"/>
              <a:gd name="T95" fmla="*/ 194 h 540"/>
              <a:gd name="T96" fmla="*/ 442 w 713"/>
              <a:gd name="T97" fmla="*/ 241 h 540"/>
              <a:gd name="T98" fmla="*/ 324 w 713"/>
              <a:gd name="T99" fmla="*/ 223 h 540"/>
              <a:gd name="T100" fmla="*/ 265 w 713"/>
              <a:gd name="T101" fmla="*/ 176 h 540"/>
              <a:gd name="T102" fmla="*/ 224 w 713"/>
              <a:gd name="T103" fmla="*/ 134 h 540"/>
              <a:gd name="T104" fmla="*/ 179 w 713"/>
              <a:gd name="T105" fmla="*/ 98 h 540"/>
              <a:gd name="T106" fmla="*/ 149 w 713"/>
              <a:gd name="T107" fmla="*/ 119 h 540"/>
              <a:gd name="T108" fmla="*/ 109 w 713"/>
              <a:gd name="T109" fmla="*/ 174 h 540"/>
              <a:gd name="T110" fmla="*/ 91 w 713"/>
              <a:gd name="T111" fmla="*/ 212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61" name="Freeform 2626"/>
          <p:cNvSpPr>
            <a:spLocks noChangeAspect="1"/>
          </p:cNvSpPr>
          <p:nvPr/>
        </p:nvSpPr>
        <p:spPr bwMode="auto">
          <a:xfrm>
            <a:off x="6534151" y="3391588"/>
            <a:ext cx="749300" cy="352425"/>
          </a:xfrm>
          <a:custGeom>
            <a:avLst/>
            <a:gdLst>
              <a:gd name="T0" fmla="*/ 407 w 393"/>
              <a:gd name="T1" fmla="*/ 49 h 185"/>
              <a:gd name="T2" fmla="*/ 390 w 393"/>
              <a:gd name="T3" fmla="*/ 48 h 185"/>
              <a:gd name="T4" fmla="*/ 372 w 393"/>
              <a:gd name="T5" fmla="*/ 46 h 185"/>
              <a:gd name="T6" fmla="*/ 357 w 393"/>
              <a:gd name="T7" fmla="*/ 55 h 185"/>
              <a:gd name="T8" fmla="*/ 335 w 393"/>
              <a:gd name="T9" fmla="*/ 60 h 185"/>
              <a:gd name="T10" fmla="*/ 322 w 393"/>
              <a:gd name="T11" fmla="*/ 64 h 185"/>
              <a:gd name="T12" fmla="*/ 288 w 393"/>
              <a:gd name="T13" fmla="*/ 55 h 185"/>
              <a:gd name="T14" fmla="*/ 276 w 393"/>
              <a:gd name="T15" fmla="*/ 46 h 185"/>
              <a:gd name="T16" fmla="*/ 245 w 393"/>
              <a:gd name="T17" fmla="*/ 42 h 185"/>
              <a:gd name="T18" fmla="*/ 226 w 393"/>
              <a:gd name="T19" fmla="*/ 44 h 185"/>
              <a:gd name="T20" fmla="*/ 219 w 393"/>
              <a:gd name="T21" fmla="*/ 41 h 185"/>
              <a:gd name="T22" fmla="*/ 202 w 393"/>
              <a:gd name="T23" fmla="*/ 35 h 185"/>
              <a:gd name="T24" fmla="*/ 192 w 393"/>
              <a:gd name="T25" fmla="*/ 14 h 185"/>
              <a:gd name="T26" fmla="*/ 173 w 393"/>
              <a:gd name="T27" fmla="*/ 7 h 185"/>
              <a:gd name="T28" fmla="*/ 145 w 393"/>
              <a:gd name="T29" fmla="*/ 1 h 185"/>
              <a:gd name="T30" fmla="*/ 139 w 393"/>
              <a:gd name="T31" fmla="*/ 14 h 185"/>
              <a:gd name="T32" fmla="*/ 141 w 393"/>
              <a:gd name="T33" fmla="*/ 34 h 185"/>
              <a:gd name="T34" fmla="*/ 142 w 393"/>
              <a:gd name="T35" fmla="*/ 48 h 185"/>
              <a:gd name="T36" fmla="*/ 129 w 393"/>
              <a:gd name="T37" fmla="*/ 49 h 185"/>
              <a:gd name="T38" fmla="*/ 106 w 393"/>
              <a:gd name="T39" fmla="*/ 50 h 185"/>
              <a:gd name="T40" fmla="*/ 89 w 393"/>
              <a:gd name="T41" fmla="*/ 40 h 185"/>
              <a:gd name="T42" fmla="*/ 72 w 393"/>
              <a:gd name="T43" fmla="*/ 34 h 185"/>
              <a:gd name="T44" fmla="*/ 64 w 393"/>
              <a:gd name="T45" fmla="*/ 32 h 185"/>
              <a:gd name="T46" fmla="*/ 56 w 393"/>
              <a:gd name="T47" fmla="*/ 34 h 185"/>
              <a:gd name="T48" fmla="*/ 47 w 393"/>
              <a:gd name="T49" fmla="*/ 38 h 185"/>
              <a:gd name="T50" fmla="*/ 29 w 393"/>
              <a:gd name="T51" fmla="*/ 48 h 185"/>
              <a:gd name="T52" fmla="*/ 10 w 393"/>
              <a:gd name="T53" fmla="*/ 59 h 185"/>
              <a:gd name="T54" fmla="*/ 0 w 393"/>
              <a:gd name="T55" fmla="*/ 72 h 185"/>
              <a:gd name="T56" fmla="*/ 7 w 393"/>
              <a:gd name="T57" fmla="*/ 82 h 185"/>
              <a:gd name="T58" fmla="*/ 22 w 393"/>
              <a:gd name="T59" fmla="*/ 92 h 185"/>
              <a:gd name="T60" fmla="*/ 30 w 393"/>
              <a:gd name="T61" fmla="*/ 94 h 185"/>
              <a:gd name="T62" fmla="*/ 46 w 393"/>
              <a:gd name="T63" fmla="*/ 100 h 185"/>
              <a:gd name="T64" fmla="*/ 55 w 393"/>
              <a:gd name="T65" fmla="*/ 113 h 185"/>
              <a:gd name="T66" fmla="*/ 54 w 393"/>
              <a:gd name="T67" fmla="*/ 126 h 185"/>
              <a:gd name="T68" fmla="*/ 55 w 393"/>
              <a:gd name="T69" fmla="*/ 149 h 185"/>
              <a:gd name="T70" fmla="*/ 73 w 393"/>
              <a:gd name="T71" fmla="*/ 155 h 185"/>
              <a:gd name="T72" fmla="*/ 103 w 393"/>
              <a:gd name="T73" fmla="*/ 160 h 185"/>
              <a:gd name="T74" fmla="*/ 126 w 393"/>
              <a:gd name="T75" fmla="*/ 168 h 185"/>
              <a:gd name="T76" fmla="*/ 133 w 393"/>
              <a:gd name="T77" fmla="*/ 175 h 185"/>
              <a:gd name="T78" fmla="*/ 144 w 393"/>
              <a:gd name="T79" fmla="*/ 194 h 185"/>
              <a:gd name="T80" fmla="*/ 160 w 393"/>
              <a:gd name="T81" fmla="*/ 200 h 185"/>
              <a:gd name="T82" fmla="*/ 189 w 393"/>
              <a:gd name="T83" fmla="*/ 202 h 185"/>
              <a:gd name="T84" fmla="*/ 226 w 393"/>
              <a:gd name="T85" fmla="*/ 202 h 185"/>
              <a:gd name="T86" fmla="*/ 256 w 393"/>
              <a:gd name="T87" fmla="*/ 216 h 185"/>
              <a:gd name="T88" fmla="*/ 277 w 393"/>
              <a:gd name="T89" fmla="*/ 221 h 185"/>
              <a:gd name="T90" fmla="*/ 323 w 393"/>
              <a:gd name="T91" fmla="*/ 204 h 185"/>
              <a:gd name="T92" fmla="*/ 351 w 393"/>
              <a:gd name="T93" fmla="*/ 198 h 185"/>
              <a:gd name="T94" fmla="*/ 369 w 393"/>
              <a:gd name="T95" fmla="*/ 173 h 185"/>
              <a:gd name="T96" fmla="*/ 360 w 393"/>
              <a:gd name="T97" fmla="*/ 162 h 185"/>
              <a:gd name="T98" fmla="*/ 374 w 393"/>
              <a:gd name="T99" fmla="*/ 152 h 185"/>
              <a:gd name="T100" fmla="*/ 396 w 393"/>
              <a:gd name="T101" fmla="*/ 155 h 185"/>
              <a:gd name="T102" fmla="*/ 414 w 393"/>
              <a:gd name="T103" fmla="*/ 145 h 185"/>
              <a:gd name="T104" fmla="*/ 423 w 393"/>
              <a:gd name="T105" fmla="*/ 133 h 185"/>
              <a:gd name="T106" fmla="*/ 437 w 393"/>
              <a:gd name="T107" fmla="*/ 128 h 185"/>
              <a:gd name="T108" fmla="*/ 443 w 393"/>
              <a:gd name="T109" fmla="*/ 124 h 185"/>
              <a:gd name="T110" fmla="*/ 458 w 393"/>
              <a:gd name="T111" fmla="*/ 118 h 185"/>
              <a:gd name="T112" fmla="*/ 472 w 393"/>
              <a:gd name="T113" fmla="*/ 115 h 185"/>
              <a:gd name="T114" fmla="*/ 450 w 393"/>
              <a:gd name="T115" fmla="*/ 91 h 185"/>
              <a:gd name="T116" fmla="*/ 436 w 393"/>
              <a:gd name="T117" fmla="*/ 91 h 185"/>
              <a:gd name="T118" fmla="*/ 423 w 393"/>
              <a:gd name="T119" fmla="*/ 91 h 185"/>
              <a:gd name="T120" fmla="*/ 405 w 393"/>
              <a:gd name="T121" fmla="*/ 94 h 185"/>
              <a:gd name="T122" fmla="*/ 406 w 393"/>
              <a:gd name="T123" fmla="*/ 86 h 185"/>
              <a:gd name="T124" fmla="*/ 406 w 393"/>
              <a:gd name="T125" fmla="*/ 6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2" name="Freeform 2627"/>
          <p:cNvSpPr>
            <a:spLocks noChangeAspect="1"/>
          </p:cNvSpPr>
          <p:nvPr/>
        </p:nvSpPr>
        <p:spPr bwMode="auto">
          <a:xfrm>
            <a:off x="6145213" y="3686861"/>
            <a:ext cx="249238" cy="128588"/>
          </a:xfrm>
          <a:custGeom>
            <a:avLst/>
            <a:gdLst>
              <a:gd name="T0" fmla="*/ 70 w 131"/>
              <a:gd name="T1" fmla="*/ 77 h 67"/>
              <a:gd name="T2" fmla="*/ 70 w 131"/>
              <a:gd name="T3" fmla="*/ 66 h 67"/>
              <a:gd name="T4" fmla="*/ 77 w 131"/>
              <a:gd name="T5" fmla="*/ 63 h 67"/>
              <a:gd name="T6" fmla="*/ 84 w 131"/>
              <a:gd name="T7" fmla="*/ 58 h 67"/>
              <a:gd name="T8" fmla="*/ 90 w 131"/>
              <a:gd name="T9" fmla="*/ 59 h 67"/>
              <a:gd name="T10" fmla="*/ 95 w 131"/>
              <a:gd name="T11" fmla="*/ 54 h 67"/>
              <a:gd name="T12" fmla="*/ 96 w 131"/>
              <a:gd name="T13" fmla="*/ 60 h 67"/>
              <a:gd name="T14" fmla="*/ 107 w 131"/>
              <a:gd name="T15" fmla="*/ 58 h 67"/>
              <a:gd name="T16" fmla="*/ 111 w 131"/>
              <a:gd name="T17" fmla="*/ 46 h 67"/>
              <a:gd name="T18" fmla="*/ 117 w 131"/>
              <a:gd name="T19" fmla="*/ 45 h 67"/>
              <a:gd name="T20" fmla="*/ 131 w 131"/>
              <a:gd name="T21" fmla="*/ 45 h 67"/>
              <a:gd name="T22" fmla="*/ 134 w 131"/>
              <a:gd name="T23" fmla="*/ 37 h 67"/>
              <a:gd name="T24" fmla="*/ 144 w 131"/>
              <a:gd name="T25" fmla="*/ 29 h 67"/>
              <a:gd name="T26" fmla="*/ 149 w 131"/>
              <a:gd name="T27" fmla="*/ 31 h 67"/>
              <a:gd name="T28" fmla="*/ 152 w 131"/>
              <a:gd name="T29" fmla="*/ 25 h 67"/>
              <a:gd name="T30" fmla="*/ 157 w 131"/>
              <a:gd name="T31" fmla="*/ 22 h 67"/>
              <a:gd name="T32" fmla="*/ 155 w 131"/>
              <a:gd name="T33" fmla="*/ 19 h 67"/>
              <a:gd name="T34" fmla="*/ 151 w 131"/>
              <a:gd name="T35" fmla="*/ 18 h 67"/>
              <a:gd name="T36" fmla="*/ 143 w 131"/>
              <a:gd name="T37" fmla="*/ 16 h 67"/>
              <a:gd name="T38" fmla="*/ 141 w 131"/>
              <a:gd name="T39" fmla="*/ 11 h 67"/>
              <a:gd name="T40" fmla="*/ 138 w 131"/>
              <a:gd name="T41" fmla="*/ 11 h 67"/>
              <a:gd name="T42" fmla="*/ 131 w 131"/>
              <a:gd name="T43" fmla="*/ 8 h 67"/>
              <a:gd name="T44" fmla="*/ 119 w 131"/>
              <a:gd name="T45" fmla="*/ 8 h 67"/>
              <a:gd name="T46" fmla="*/ 105 w 131"/>
              <a:gd name="T47" fmla="*/ 7 h 67"/>
              <a:gd name="T48" fmla="*/ 95 w 131"/>
              <a:gd name="T49" fmla="*/ 7 h 67"/>
              <a:gd name="T50" fmla="*/ 93 w 131"/>
              <a:gd name="T51" fmla="*/ 10 h 67"/>
              <a:gd name="T52" fmla="*/ 80 w 131"/>
              <a:gd name="T53" fmla="*/ 7 h 67"/>
              <a:gd name="T54" fmla="*/ 68 w 131"/>
              <a:gd name="T55" fmla="*/ 1 h 67"/>
              <a:gd name="T56" fmla="*/ 60 w 131"/>
              <a:gd name="T57" fmla="*/ 2 h 67"/>
              <a:gd name="T58" fmla="*/ 55 w 131"/>
              <a:gd name="T59" fmla="*/ 6 h 67"/>
              <a:gd name="T60" fmla="*/ 55 w 131"/>
              <a:gd name="T61" fmla="*/ 16 h 67"/>
              <a:gd name="T62" fmla="*/ 49 w 131"/>
              <a:gd name="T63" fmla="*/ 17 h 67"/>
              <a:gd name="T64" fmla="*/ 32 w 131"/>
              <a:gd name="T65" fmla="*/ 12 h 67"/>
              <a:gd name="T66" fmla="*/ 26 w 131"/>
              <a:gd name="T67" fmla="*/ 13 h 67"/>
              <a:gd name="T68" fmla="*/ 19 w 131"/>
              <a:gd name="T69" fmla="*/ 19 h 67"/>
              <a:gd name="T70" fmla="*/ 26 w 131"/>
              <a:gd name="T71" fmla="*/ 22 h 67"/>
              <a:gd name="T72" fmla="*/ 13 w 131"/>
              <a:gd name="T73" fmla="*/ 34 h 67"/>
              <a:gd name="T74" fmla="*/ 13 w 131"/>
              <a:gd name="T75" fmla="*/ 39 h 67"/>
              <a:gd name="T76" fmla="*/ 20 w 131"/>
              <a:gd name="T77" fmla="*/ 39 h 67"/>
              <a:gd name="T78" fmla="*/ 20 w 131"/>
              <a:gd name="T79" fmla="*/ 46 h 67"/>
              <a:gd name="T80" fmla="*/ 30 w 131"/>
              <a:gd name="T81" fmla="*/ 46 h 67"/>
              <a:gd name="T82" fmla="*/ 32 w 131"/>
              <a:gd name="T83" fmla="*/ 36 h 67"/>
              <a:gd name="T84" fmla="*/ 40 w 131"/>
              <a:gd name="T85" fmla="*/ 45 h 67"/>
              <a:gd name="T86" fmla="*/ 48 w 131"/>
              <a:gd name="T87" fmla="*/ 46 h 67"/>
              <a:gd name="T88" fmla="*/ 56 w 131"/>
              <a:gd name="T89" fmla="*/ 48 h 67"/>
              <a:gd name="T90" fmla="*/ 53 w 131"/>
              <a:gd name="T91" fmla="*/ 57 h 67"/>
              <a:gd name="T92" fmla="*/ 46 w 131"/>
              <a:gd name="T93" fmla="*/ 57 h 67"/>
              <a:gd name="T94" fmla="*/ 38 w 131"/>
              <a:gd name="T95" fmla="*/ 64 h 67"/>
              <a:gd name="T96" fmla="*/ 34 w 131"/>
              <a:gd name="T97" fmla="*/ 64 h 67"/>
              <a:gd name="T98" fmla="*/ 30 w 131"/>
              <a:gd name="T99" fmla="*/ 62 h 67"/>
              <a:gd name="T100" fmla="*/ 26 w 131"/>
              <a:gd name="T101" fmla="*/ 64 h 67"/>
              <a:gd name="T102" fmla="*/ 23 w 131"/>
              <a:gd name="T103" fmla="*/ 64 h 67"/>
              <a:gd name="T104" fmla="*/ 10 w 131"/>
              <a:gd name="T105" fmla="*/ 66 h 67"/>
              <a:gd name="T106" fmla="*/ 1 w 131"/>
              <a:gd name="T107" fmla="*/ 69 h 67"/>
              <a:gd name="T108" fmla="*/ 5 w 131"/>
              <a:gd name="T109" fmla="*/ 76 h 67"/>
              <a:gd name="T110" fmla="*/ 19 w 131"/>
              <a:gd name="T111" fmla="*/ 75 h 67"/>
              <a:gd name="T112" fmla="*/ 26 w 131"/>
              <a:gd name="T113" fmla="*/ 79 h 67"/>
              <a:gd name="T114" fmla="*/ 37 w 131"/>
              <a:gd name="T115" fmla="*/ 74 h 67"/>
              <a:gd name="T116" fmla="*/ 41 w 131"/>
              <a:gd name="T117" fmla="*/ 80 h 67"/>
              <a:gd name="T118" fmla="*/ 50 w 131"/>
              <a:gd name="T119" fmla="*/ 80 h 67"/>
              <a:gd name="T120" fmla="*/ 70 w 131"/>
              <a:gd name="T121" fmla="*/ 7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3" name="Freeform 2628"/>
          <p:cNvSpPr>
            <a:spLocks noChangeAspect="1"/>
          </p:cNvSpPr>
          <p:nvPr/>
        </p:nvSpPr>
        <p:spPr bwMode="auto">
          <a:xfrm>
            <a:off x="6107113" y="3764650"/>
            <a:ext cx="188913" cy="130175"/>
          </a:xfrm>
          <a:custGeom>
            <a:avLst/>
            <a:gdLst>
              <a:gd name="T0" fmla="*/ 113 w 99"/>
              <a:gd name="T1" fmla="*/ 68 h 68"/>
              <a:gd name="T2" fmla="*/ 119 w 99"/>
              <a:gd name="T3" fmla="*/ 64 h 68"/>
              <a:gd name="T4" fmla="*/ 113 w 99"/>
              <a:gd name="T5" fmla="*/ 48 h 68"/>
              <a:gd name="T6" fmla="*/ 106 w 99"/>
              <a:gd name="T7" fmla="*/ 40 h 68"/>
              <a:gd name="T8" fmla="*/ 95 w 99"/>
              <a:gd name="T9" fmla="*/ 45 h 68"/>
              <a:gd name="T10" fmla="*/ 95 w 99"/>
              <a:gd name="T11" fmla="*/ 39 h 68"/>
              <a:gd name="T12" fmla="*/ 96 w 99"/>
              <a:gd name="T13" fmla="*/ 35 h 68"/>
              <a:gd name="T14" fmla="*/ 94 w 99"/>
              <a:gd name="T15" fmla="*/ 28 h 68"/>
              <a:gd name="T16" fmla="*/ 75 w 99"/>
              <a:gd name="T17" fmla="*/ 30 h 68"/>
              <a:gd name="T18" fmla="*/ 65 w 99"/>
              <a:gd name="T19" fmla="*/ 30 h 68"/>
              <a:gd name="T20" fmla="*/ 61 w 99"/>
              <a:gd name="T21" fmla="*/ 24 h 68"/>
              <a:gd name="T22" fmla="*/ 50 w 99"/>
              <a:gd name="T23" fmla="*/ 29 h 68"/>
              <a:gd name="T24" fmla="*/ 43 w 99"/>
              <a:gd name="T25" fmla="*/ 25 h 68"/>
              <a:gd name="T26" fmla="*/ 29 w 99"/>
              <a:gd name="T27" fmla="*/ 27 h 68"/>
              <a:gd name="T28" fmla="*/ 25 w 99"/>
              <a:gd name="T29" fmla="*/ 19 h 68"/>
              <a:gd name="T30" fmla="*/ 34 w 99"/>
              <a:gd name="T31" fmla="*/ 17 h 68"/>
              <a:gd name="T32" fmla="*/ 47 w 99"/>
              <a:gd name="T33" fmla="*/ 14 h 68"/>
              <a:gd name="T34" fmla="*/ 44 w 99"/>
              <a:gd name="T35" fmla="*/ 10 h 68"/>
              <a:gd name="T36" fmla="*/ 47 w 99"/>
              <a:gd name="T37" fmla="*/ 5 h 68"/>
              <a:gd name="T38" fmla="*/ 38 w 99"/>
              <a:gd name="T39" fmla="*/ 0 h 68"/>
              <a:gd name="T40" fmla="*/ 34 w 99"/>
              <a:gd name="T41" fmla="*/ 6 h 68"/>
              <a:gd name="T42" fmla="*/ 26 w 99"/>
              <a:gd name="T43" fmla="*/ 5 h 68"/>
              <a:gd name="T44" fmla="*/ 24 w 99"/>
              <a:gd name="T45" fmla="*/ 12 h 68"/>
              <a:gd name="T46" fmla="*/ 14 w 99"/>
              <a:gd name="T47" fmla="*/ 14 h 68"/>
              <a:gd name="T48" fmla="*/ 17 w 99"/>
              <a:gd name="T49" fmla="*/ 16 h 68"/>
              <a:gd name="T50" fmla="*/ 17 w 99"/>
              <a:gd name="T51" fmla="*/ 19 h 68"/>
              <a:gd name="T52" fmla="*/ 13 w 99"/>
              <a:gd name="T53" fmla="*/ 25 h 68"/>
              <a:gd name="T54" fmla="*/ 2 w 99"/>
              <a:gd name="T55" fmla="*/ 27 h 68"/>
              <a:gd name="T56" fmla="*/ 0 w 99"/>
              <a:gd name="T57" fmla="*/ 33 h 68"/>
              <a:gd name="T58" fmla="*/ 2 w 99"/>
              <a:gd name="T59" fmla="*/ 35 h 68"/>
              <a:gd name="T60" fmla="*/ 10 w 99"/>
              <a:gd name="T61" fmla="*/ 36 h 68"/>
              <a:gd name="T62" fmla="*/ 10 w 99"/>
              <a:gd name="T63" fmla="*/ 42 h 68"/>
              <a:gd name="T64" fmla="*/ 14 w 99"/>
              <a:gd name="T65" fmla="*/ 47 h 68"/>
              <a:gd name="T66" fmla="*/ 16 w 99"/>
              <a:gd name="T67" fmla="*/ 52 h 68"/>
              <a:gd name="T68" fmla="*/ 7 w 99"/>
              <a:gd name="T69" fmla="*/ 63 h 68"/>
              <a:gd name="T70" fmla="*/ 7 w 99"/>
              <a:gd name="T71" fmla="*/ 68 h 68"/>
              <a:gd name="T72" fmla="*/ 11 w 99"/>
              <a:gd name="T73" fmla="*/ 74 h 68"/>
              <a:gd name="T74" fmla="*/ 18 w 99"/>
              <a:gd name="T75" fmla="*/ 76 h 68"/>
              <a:gd name="T76" fmla="*/ 28 w 99"/>
              <a:gd name="T77" fmla="*/ 69 h 68"/>
              <a:gd name="T78" fmla="*/ 32 w 99"/>
              <a:gd name="T79" fmla="*/ 74 h 68"/>
              <a:gd name="T80" fmla="*/ 32 w 99"/>
              <a:gd name="T81" fmla="*/ 69 h 68"/>
              <a:gd name="T82" fmla="*/ 36 w 99"/>
              <a:gd name="T83" fmla="*/ 63 h 68"/>
              <a:gd name="T84" fmla="*/ 44 w 99"/>
              <a:gd name="T85" fmla="*/ 61 h 68"/>
              <a:gd name="T86" fmla="*/ 40 w 99"/>
              <a:gd name="T87" fmla="*/ 58 h 68"/>
              <a:gd name="T88" fmla="*/ 49 w 99"/>
              <a:gd name="T89" fmla="*/ 47 h 68"/>
              <a:gd name="T90" fmla="*/ 58 w 99"/>
              <a:gd name="T91" fmla="*/ 51 h 68"/>
              <a:gd name="T92" fmla="*/ 58 w 99"/>
              <a:gd name="T93" fmla="*/ 58 h 68"/>
              <a:gd name="T94" fmla="*/ 64 w 99"/>
              <a:gd name="T95" fmla="*/ 58 h 68"/>
              <a:gd name="T96" fmla="*/ 64 w 99"/>
              <a:gd name="T97" fmla="*/ 69 h 68"/>
              <a:gd name="T98" fmla="*/ 66 w 99"/>
              <a:gd name="T99" fmla="*/ 77 h 68"/>
              <a:gd name="T100" fmla="*/ 70 w 99"/>
              <a:gd name="T101" fmla="*/ 82 h 68"/>
              <a:gd name="T102" fmla="*/ 73 w 99"/>
              <a:gd name="T103" fmla="*/ 76 h 68"/>
              <a:gd name="T104" fmla="*/ 78 w 99"/>
              <a:gd name="T105" fmla="*/ 75 h 68"/>
              <a:gd name="T106" fmla="*/ 85 w 99"/>
              <a:gd name="T107" fmla="*/ 72 h 68"/>
              <a:gd name="T108" fmla="*/ 94 w 99"/>
              <a:gd name="T109" fmla="*/ 69 h 68"/>
              <a:gd name="T110" fmla="*/ 99 w 99"/>
              <a:gd name="T111" fmla="*/ 72 h 68"/>
              <a:gd name="T112" fmla="*/ 109 w 99"/>
              <a:gd name="T113" fmla="*/ 68 h 68"/>
              <a:gd name="T114" fmla="*/ 113 w 99"/>
              <a:gd name="T115" fmla="*/ 6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4" name="Freeform 2629"/>
          <p:cNvSpPr>
            <a:spLocks noChangeAspect="1"/>
          </p:cNvSpPr>
          <p:nvPr/>
        </p:nvSpPr>
        <p:spPr bwMode="auto">
          <a:xfrm>
            <a:off x="6161088" y="3931336"/>
            <a:ext cx="687388" cy="784225"/>
          </a:xfrm>
          <a:custGeom>
            <a:avLst/>
            <a:gdLst>
              <a:gd name="T0" fmla="*/ 302 w 361"/>
              <a:gd name="T1" fmla="*/ 247 h 412"/>
              <a:gd name="T2" fmla="*/ 278 w 361"/>
              <a:gd name="T3" fmla="*/ 290 h 412"/>
              <a:gd name="T4" fmla="*/ 234 w 361"/>
              <a:gd name="T5" fmla="*/ 327 h 412"/>
              <a:gd name="T6" fmla="*/ 191 w 361"/>
              <a:gd name="T7" fmla="*/ 360 h 412"/>
              <a:gd name="T8" fmla="*/ 187 w 361"/>
              <a:gd name="T9" fmla="*/ 453 h 412"/>
              <a:gd name="T10" fmla="*/ 158 w 361"/>
              <a:gd name="T11" fmla="*/ 490 h 412"/>
              <a:gd name="T12" fmla="*/ 137 w 361"/>
              <a:gd name="T13" fmla="*/ 463 h 412"/>
              <a:gd name="T14" fmla="*/ 106 w 361"/>
              <a:gd name="T15" fmla="*/ 384 h 412"/>
              <a:gd name="T16" fmla="*/ 85 w 361"/>
              <a:gd name="T17" fmla="*/ 332 h 412"/>
              <a:gd name="T18" fmla="*/ 77 w 361"/>
              <a:gd name="T19" fmla="*/ 297 h 412"/>
              <a:gd name="T20" fmla="*/ 74 w 361"/>
              <a:gd name="T21" fmla="*/ 257 h 412"/>
              <a:gd name="T22" fmla="*/ 64 w 361"/>
              <a:gd name="T23" fmla="*/ 249 h 412"/>
              <a:gd name="T24" fmla="*/ 14 w 361"/>
              <a:gd name="T25" fmla="*/ 249 h 412"/>
              <a:gd name="T26" fmla="*/ 36 w 361"/>
              <a:gd name="T27" fmla="*/ 228 h 412"/>
              <a:gd name="T28" fmla="*/ 6 w 361"/>
              <a:gd name="T29" fmla="*/ 219 h 412"/>
              <a:gd name="T30" fmla="*/ 23 w 361"/>
              <a:gd name="T31" fmla="*/ 210 h 412"/>
              <a:gd name="T32" fmla="*/ 42 w 361"/>
              <a:gd name="T33" fmla="*/ 204 h 412"/>
              <a:gd name="T34" fmla="*/ 28 w 361"/>
              <a:gd name="T35" fmla="*/ 176 h 412"/>
              <a:gd name="T36" fmla="*/ 29 w 361"/>
              <a:gd name="T37" fmla="*/ 141 h 412"/>
              <a:gd name="T38" fmla="*/ 52 w 361"/>
              <a:gd name="T39" fmla="*/ 133 h 412"/>
              <a:gd name="T40" fmla="*/ 80 w 361"/>
              <a:gd name="T41" fmla="*/ 100 h 412"/>
              <a:gd name="T42" fmla="*/ 89 w 361"/>
              <a:gd name="T43" fmla="*/ 76 h 412"/>
              <a:gd name="T44" fmla="*/ 85 w 361"/>
              <a:gd name="T45" fmla="*/ 54 h 412"/>
              <a:gd name="T46" fmla="*/ 83 w 361"/>
              <a:gd name="T47" fmla="*/ 16 h 412"/>
              <a:gd name="T48" fmla="*/ 125 w 361"/>
              <a:gd name="T49" fmla="*/ 2 h 412"/>
              <a:gd name="T50" fmla="*/ 142 w 361"/>
              <a:gd name="T51" fmla="*/ 26 h 412"/>
              <a:gd name="T52" fmla="*/ 148 w 361"/>
              <a:gd name="T53" fmla="*/ 59 h 412"/>
              <a:gd name="T54" fmla="*/ 151 w 361"/>
              <a:gd name="T55" fmla="*/ 80 h 412"/>
              <a:gd name="T56" fmla="*/ 186 w 361"/>
              <a:gd name="T57" fmla="*/ 101 h 412"/>
              <a:gd name="T58" fmla="*/ 178 w 361"/>
              <a:gd name="T59" fmla="*/ 128 h 412"/>
              <a:gd name="T60" fmla="*/ 234 w 361"/>
              <a:gd name="T61" fmla="*/ 151 h 412"/>
              <a:gd name="T62" fmla="*/ 260 w 361"/>
              <a:gd name="T63" fmla="*/ 168 h 412"/>
              <a:gd name="T64" fmla="*/ 293 w 361"/>
              <a:gd name="T65" fmla="*/ 158 h 412"/>
              <a:gd name="T66" fmla="*/ 305 w 361"/>
              <a:gd name="T67" fmla="*/ 147 h 412"/>
              <a:gd name="T68" fmla="*/ 332 w 361"/>
              <a:gd name="T69" fmla="*/ 164 h 412"/>
              <a:gd name="T70" fmla="*/ 345 w 361"/>
              <a:gd name="T71" fmla="*/ 145 h 412"/>
              <a:gd name="T72" fmla="*/ 369 w 361"/>
              <a:gd name="T73" fmla="*/ 127 h 412"/>
              <a:gd name="T74" fmla="*/ 401 w 361"/>
              <a:gd name="T75" fmla="*/ 120 h 412"/>
              <a:gd name="T76" fmla="*/ 419 w 361"/>
              <a:gd name="T77" fmla="*/ 133 h 412"/>
              <a:gd name="T78" fmla="*/ 426 w 361"/>
              <a:gd name="T79" fmla="*/ 146 h 412"/>
              <a:gd name="T80" fmla="*/ 414 w 361"/>
              <a:gd name="T81" fmla="*/ 157 h 412"/>
              <a:gd name="T82" fmla="*/ 404 w 361"/>
              <a:gd name="T83" fmla="*/ 179 h 412"/>
              <a:gd name="T84" fmla="*/ 391 w 361"/>
              <a:gd name="T85" fmla="*/ 216 h 412"/>
              <a:gd name="T86" fmla="*/ 381 w 361"/>
              <a:gd name="T87" fmla="*/ 233 h 412"/>
              <a:gd name="T88" fmla="*/ 369 w 361"/>
              <a:gd name="T89" fmla="*/ 252 h 412"/>
              <a:gd name="T90" fmla="*/ 356 w 361"/>
              <a:gd name="T91" fmla="*/ 230 h 412"/>
              <a:gd name="T92" fmla="*/ 347 w 361"/>
              <a:gd name="T93" fmla="*/ 212 h 412"/>
              <a:gd name="T94" fmla="*/ 354 w 361"/>
              <a:gd name="T95" fmla="*/ 192 h 412"/>
              <a:gd name="T96" fmla="*/ 317 w 361"/>
              <a:gd name="T97" fmla="*/ 179 h 412"/>
              <a:gd name="T98" fmla="*/ 302 w 361"/>
              <a:gd name="T99" fmla="*/ 171 h 412"/>
              <a:gd name="T100" fmla="*/ 305 w 361"/>
              <a:gd name="T101" fmla="*/ 198 h 412"/>
              <a:gd name="T102" fmla="*/ 307 w 361"/>
              <a:gd name="T103" fmla="*/ 217 h 412"/>
              <a:gd name="T104" fmla="*/ 314 w 361"/>
              <a:gd name="T105" fmla="*/ 23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65" name="Freeform 2630"/>
          <p:cNvSpPr>
            <a:spLocks noChangeAspect="1"/>
          </p:cNvSpPr>
          <p:nvPr/>
        </p:nvSpPr>
        <p:spPr bwMode="auto">
          <a:xfrm>
            <a:off x="6646864" y="4147238"/>
            <a:ext cx="80963" cy="47625"/>
          </a:xfrm>
          <a:custGeom>
            <a:avLst/>
            <a:gdLst>
              <a:gd name="T0" fmla="*/ 39 w 43"/>
              <a:gd name="T1" fmla="*/ 10 h 25"/>
              <a:gd name="T2" fmla="*/ 38 w 43"/>
              <a:gd name="T3" fmla="*/ 14 h 25"/>
              <a:gd name="T4" fmla="*/ 46 w 43"/>
              <a:gd name="T5" fmla="*/ 16 h 25"/>
              <a:gd name="T6" fmla="*/ 49 w 43"/>
              <a:gd name="T7" fmla="*/ 25 h 25"/>
              <a:gd name="T8" fmla="*/ 39 w 43"/>
              <a:gd name="T9" fmla="*/ 26 h 25"/>
              <a:gd name="T10" fmla="*/ 26 w 43"/>
              <a:gd name="T11" fmla="*/ 29 h 25"/>
              <a:gd name="T12" fmla="*/ 21 w 43"/>
              <a:gd name="T13" fmla="*/ 26 h 25"/>
              <a:gd name="T14" fmla="*/ 17 w 43"/>
              <a:gd name="T15" fmla="*/ 30 h 25"/>
              <a:gd name="T16" fmla="*/ 4 w 43"/>
              <a:gd name="T17" fmla="*/ 26 h 25"/>
              <a:gd name="T18" fmla="*/ 0 w 43"/>
              <a:gd name="T19" fmla="*/ 20 h 25"/>
              <a:gd name="T20" fmla="*/ 5 w 43"/>
              <a:gd name="T21" fmla="*/ 11 h 25"/>
              <a:gd name="T22" fmla="*/ 6 w 43"/>
              <a:gd name="T23" fmla="*/ 5 h 25"/>
              <a:gd name="T24" fmla="*/ 11 w 43"/>
              <a:gd name="T25" fmla="*/ 1 h 25"/>
              <a:gd name="T26" fmla="*/ 15 w 43"/>
              <a:gd name="T27" fmla="*/ 2 h 25"/>
              <a:gd name="T28" fmla="*/ 20 w 43"/>
              <a:gd name="T29" fmla="*/ 1 h 25"/>
              <a:gd name="T30" fmla="*/ 25 w 43"/>
              <a:gd name="T31" fmla="*/ 5 h 25"/>
              <a:gd name="T32" fmla="*/ 33 w 43"/>
              <a:gd name="T33" fmla="*/ 6 h 25"/>
              <a:gd name="T34" fmla="*/ 38 w 43"/>
              <a:gd name="T35" fmla="*/ 5 h 25"/>
              <a:gd name="T36" fmla="*/ 39 w 43"/>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6" name="Freeform 2631"/>
          <p:cNvSpPr>
            <a:spLocks noChangeAspect="1"/>
          </p:cNvSpPr>
          <p:nvPr/>
        </p:nvSpPr>
        <p:spPr bwMode="auto">
          <a:xfrm>
            <a:off x="6435726" y="4086911"/>
            <a:ext cx="195263" cy="120650"/>
          </a:xfrm>
          <a:custGeom>
            <a:avLst/>
            <a:gdLst>
              <a:gd name="T0" fmla="*/ 121 w 103"/>
              <a:gd name="T1" fmla="*/ 47 h 63"/>
              <a:gd name="T2" fmla="*/ 121 w 103"/>
              <a:gd name="T3" fmla="*/ 53 h 63"/>
              <a:gd name="T4" fmla="*/ 119 w 103"/>
              <a:gd name="T5" fmla="*/ 60 h 63"/>
              <a:gd name="T6" fmla="*/ 123 w 103"/>
              <a:gd name="T7" fmla="*/ 71 h 63"/>
              <a:gd name="T8" fmla="*/ 118 w 103"/>
              <a:gd name="T9" fmla="*/ 75 h 63"/>
              <a:gd name="T10" fmla="*/ 104 w 103"/>
              <a:gd name="T11" fmla="*/ 74 h 63"/>
              <a:gd name="T12" fmla="*/ 94 w 103"/>
              <a:gd name="T13" fmla="*/ 70 h 63"/>
              <a:gd name="T14" fmla="*/ 87 w 103"/>
              <a:gd name="T15" fmla="*/ 70 h 63"/>
              <a:gd name="T16" fmla="*/ 84 w 103"/>
              <a:gd name="T17" fmla="*/ 66 h 63"/>
              <a:gd name="T18" fmla="*/ 80 w 103"/>
              <a:gd name="T19" fmla="*/ 68 h 63"/>
              <a:gd name="T20" fmla="*/ 72 w 103"/>
              <a:gd name="T21" fmla="*/ 62 h 63"/>
              <a:gd name="T22" fmla="*/ 72 w 103"/>
              <a:gd name="T23" fmla="*/ 57 h 63"/>
              <a:gd name="T24" fmla="*/ 61 w 103"/>
              <a:gd name="T25" fmla="*/ 53 h 63"/>
              <a:gd name="T26" fmla="*/ 41 w 103"/>
              <a:gd name="T27" fmla="*/ 52 h 63"/>
              <a:gd name="T28" fmla="*/ 37 w 103"/>
              <a:gd name="T29" fmla="*/ 49 h 63"/>
              <a:gd name="T30" fmla="*/ 21 w 103"/>
              <a:gd name="T31" fmla="*/ 42 h 63"/>
              <a:gd name="T32" fmla="*/ 11 w 103"/>
              <a:gd name="T33" fmla="*/ 30 h 63"/>
              <a:gd name="T34" fmla="*/ 5 w 103"/>
              <a:gd name="T35" fmla="*/ 30 h 63"/>
              <a:gd name="T36" fmla="*/ 0 w 103"/>
              <a:gd name="T37" fmla="*/ 27 h 63"/>
              <a:gd name="T38" fmla="*/ 1 w 103"/>
              <a:gd name="T39" fmla="*/ 18 h 63"/>
              <a:gd name="T40" fmla="*/ 1 w 103"/>
              <a:gd name="T41" fmla="*/ 13 h 63"/>
              <a:gd name="T42" fmla="*/ 6 w 103"/>
              <a:gd name="T43" fmla="*/ 10 h 63"/>
              <a:gd name="T44" fmla="*/ 13 w 103"/>
              <a:gd name="T45" fmla="*/ 2 h 63"/>
              <a:gd name="T46" fmla="*/ 18 w 103"/>
              <a:gd name="T47" fmla="*/ 6 h 63"/>
              <a:gd name="T48" fmla="*/ 18 w 103"/>
              <a:gd name="T49" fmla="*/ 1 h 63"/>
              <a:gd name="T50" fmla="*/ 23 w 103"/>
              <a:gd name="T51" fmla="*/ 1 h 63"/>
              <a:gd name="T52" fmla="*/ 32 w 103"/>
              <a:gd name="T53" fmla="*/ 5 h 63"/>
              <a:gd name="T54" fmla="*/ 44 w 103"/>
              <a:gd name="T55" fmla="*/ 13 h 63"/>
              <a:gd name="T56" fmla="*/ 51 w 103"/>
              <a:gd name="T57" fmla="*/ 22 h 63"/>
              <a:gd name="T58" fmla="*/ 55 w 103"/>
              <a:gd name="T59" fmla="*/ 17 h 63"/>
              <a:gd name="T60" fmla="*/ 60 w 103"/>
              <a:gd name="T61" fmla="*/ 17 h 63"/>
              <a:gd name="T62" fmla="*/ 60 w 103"/>
              <a:gd name="T63" fmla="*/ 24 h 63"/>
              <a:gd name="T64" fmla="*/ 62 w 103"/>
              <a:gd name="T65" fmla="*/ 29 h 63"/>
              <a:gd name="T66" fmla="*/ 75 w 103"/>
              <a:gd name="T67" fmla="*/ 30 h 63"/>
              <a:gd name="T68" fmla="*/ 75 w 103"/>
              <a:gd name="T69" fmla="*/ 36 h 63"/>
              <a:gd name="T70" fmla="*/ 82 w 103"/>
              <a:gd name="T71" fmla="*/ 37 h 63"/>
              <a:gd name="T72" fmla="*/ 87 w 103"/>
              <a:gd name="T73" fmla="*/ 43 h 63"/>
              <a:gd name="T74" fmla="*/ 92 w 103"/>
              <a:gd name="T75" fmla="*/ 42 h 63"/>
              <a:gd name="T76" fmla="*/ 96 w 103"/>
              <a:gd name="T77" fmla="*/ 46 h 63"/>
              <a:gd name="T78" fmla="*/ 100 w 103"/>
              <a:gd name="T79" fmla="*/ 42 h 63"/>
              <a:gd name="T80" fmla="*/ 105 w 103"/>
              <a:gd name="T81" fmla="*/ 47 h 63"/>
              <a:gd name="T82" fmla="*/ 110 w 103"/>
              <a:gd name="T83" fmla="*/ 49 h 63"/>
              <a:gd name="T84" fmla="*/ 117 w 103"/>
              <a:gd name="T85" fmla="*/ 46 h 63"/>
              <a:gd name="T86" fmla="*/ 121 w 103"/>
              <a:gd name="T87" fmla="*/ 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7" name="Freeform 2632"/>
          <p:cNvSpPr>
            <a:spLocks noChangeAspect="1"/>
          </p:cNvSpPr>
          <p:nvPr/>
        </p:nvSpPr>
        <p:spPr bwMode="auto">
          <a:xfrm>
            <a:off x="6635750" y="4194863"/>
            <a:ext cx="119063" cy="163513"/>
          </a:xfrm>
          <a:custGeom>
            <a:avLst/>
            <a:gdLst>
              <a:gd name="T0" fmla="*/ 25 w 63"/>
              <a:gd name="T1" fmla="*/ 87 h 86"/>
              <a:gd name="T2" fmla="*/ 29 w 63"/>
              <a:gd name="T3" fmla="*/ 79 h 86"/>
              <a:gd name="T4" fmla="*/ 33 w 63"/>
              <a:gd name="T5" fmla="*/ 85 h 86"/>
              <a:gd name="T6" fmla="*/ 40 w 63"/>
              <a:gd name="T7" fmla="*/ 74 h 86"/>
              <a:gd name="T8" fmla="*/ 36 w 63"/>
              <a:gd name="T9" fmla="*/ 59 h 86"/>
              <a:gd name="T10" fmla="*/ 44 w 63"/>
              <a:gd name="T11" fmla="*/ 68 h 86"/>
              <a:gd name="T12" fmla="*/ 55 w 63"/>
              <a:gd name="T13" fmla="*/ 71 h 86"/>
              <a:gd name="T14" fmla="*/ 60 w 63"/>
              <a:gd name="T15" fmla="*/ 84 h 86"/>
              <a:gd name="T16" fmla="*/ 62 w 63"/>
              <a:gd name="T17" fmla="*/ 92 h 86"/>
              <a:gd name="T18" fmla="*/ 65 w 63"/>
              <a:gd name="T19" fmla="*/ 103 h 86"/>
              <a:gd name="T20" fmla="*/ 73 w 63"/>
              <a:gd name="T21" fmla="*/ 101 h 86"/>
              <a:gd name="T22" fmla="*/ 70 w 63"/>
              <a:gd name="T23" fmla="*/ 72 h 86"/>
              <a:gd name="T24" fmla="*/ 64 w 63"/>
              <a:gd name="T25" fmla="*/ 54 h 86"/>
              <a:gd name="T26" fmla="*/ 57 w 63"/>
              <a:gd name="T27" fmla="*/ 65 h 86"/>
              <a:gd name="T28" fmla="*/ 50 w 63"/>
              <a:gd name="T29" fmla="*/ 61 h 86"/>
              <a:gd name="T30" fmla="*/ 44 w 63"/>
              <a:gd name="T31" fmla="*/ 60 h 86"/>
              <a:gd name="T32" fmla="*/ 56 w 63"/>
              <a:gd name="T33" fmla="*/ 42 h 86"/>
              <a:gd name="T34" fmla="*/ 64 w 63"/>
              <a:gd name="T35" fmla="*/ 35 h 86"/>
              <a:gd name="T36" fmla="*/ 55 w 63"/>
              <a:gd name="T37" fmla="*/ 26 h 86"/>
              <a:gd name="T38" fmla="*/ 26 w 63"/>
              <a:gd name="T39" fmla="*/ 24 h 86"/>
              <a:gd name="T40" fmla="*/ 24 w 63"/>
              <a:gd name="T41" fmla="*/ 10 h 86"/>
              <a:gd name="T42" fmla="*/ 12 w 63"/>
              <a:gd name="T43" fmla="*/ 6 h 86"/>
              <a:gd name="T44" fmla="*/ 1 w 63"/>
              <a:gd name="T45" fmla="*/ 0 h 86"/>
              <a:gd name="T46" fmla="*/ 4 w 63"/>
              <a:gd name="T47" fmla="*/ 6 h 86"/>
              <a:gd name="T48" fmla="*/ 4 w 63"/>
              <a:gd name="T49" fmla="*/ 19 h 86"/>
              <a:gd name="T50" fmla="*/ 6 w 63"/>
              <a:gd name="T51" fmla="*/ 29 h 86"/>
              <a:gd name="T52" fmla="*/ 4 w 63"/>
              <a:gd name="T53" fmla="*/ 34 h 86"/>
              <a:gd name="T54" fmla="*/ 8 w 63"/>
              <a:gd name="T55" fmla="*/ 41 h 86"/>
              <a:gd name="T56" fmla="*/ 8 w 63"/>
              <a:gd name="T57" fmla="*/ 52 h 86"/>
              <a:gd name="T58" fmla="*/ 12 w 63"/>
              <a:gd name="T59" fmla="*/ 62 h 86"/>
              <a:gd name="T60" fmla="*/ 15 w 63"/>
              <a:gd name="T61" fmla="*/ 66 h 86"/>
              <a:gd name="T62" fmla="*/ 17 w 63"/>
              <a:gd name="T63" fmla="*/ 75 h 86"/>
              <a:gd name="T64" fmla="*/ 20 w 63"/>
              <a:gd name="T65" fmla="*/ 8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8" name="Freeform 2633"/>
          <p:cNvSpPr>
            <a:spLocks noChangeAspect="1"/>
          </p:cNvSpPr>
          <p:nvPr/>
        </p:nvSpPr>
        <p:spPr bwMode="auto">
          <a:xfrm>
            <a:off x="6737350" y="4142473"/>
            <a:ext cx="215900" cy="522288"/>
          </a:xfrm>
          <a:custGeom>
            <a:avLst/>
            <a:gdLst>
              <a:gd name="T0" fmla="*/ 122 w 113"/>
              <a:gd name="T1" fmla="*/ 124 h 274"/>
              <a:gd name="T2" fmla="*/ 104 w 113"/>
              <a:gd name="T3" fmla="*/ 116 h 274"/>
              <a:gd name="T4" fmla="*/ 107 w 113"/>
              <a:gd name="T5" fmla="*/ 100 h 274"/>
              <a:gd name="T6" fmla="*/ 100 w 113"/>
              <a:gd name="T7" fmla="*/ 78 h 274"/>
              <a:gd name="T8" fmla="*/ 77 w 113"/>
              <a:gd name="T9" fmla="*/ 82 h 274"/>
              <a:gd name="T10" fmla="*/ 82 w 113"/>
              <a:gd name="T11" fmla="*/ 58 h 274"/>
              <a:gd name="T12" fmla="*/ 91 w 113"/>
              <a:gd name="T13" fmla="*/ 41 h 274"/>
              <a:gd name="T14" fmla="*/ 82 w 113"/>
              <a:gd name="T15" fmla="*/ 17 h 274"/>
              <a:gd name="T16" fmla="*/ 70 w 113"/>
              <a:gd name="T17" fmla="*/ 6 h 274"/>
              <a:gd name="T18" fmla="*/ 63 w 113"/>
              <a:gd name="T19" fmla="*/ 18 h 274"/>
              <a:gd name="T20" fmla="*/ 58 w 113"/>
              <a:gd name="T21" fmla="*/ 22 h 274"/>
              <a:gd name="T22" fmla="*/ 39 w 113"/>
              <a:gd name="T23" fmla="*/ 34 h 274"/>
              <a:gd name="T24" fmla="*/ 41 w 113"/>
              <a:gd name="T25" fmla="*/ 46 h 274"/>
              <a:gd name="T26" fmla="*/ 31 w 113"/>
              <a:gd name="T27" fmla="*/ 56 h 274"/>
              <a:gd name="T28" fmla="*/ 24 w 113"/>
              <a:gd name="T29" fmla="*/ 84 h 274"/>
              <a:gd name="T30" fmla="*/ 18 w 113"/>
              <a:gd name="T31" fmla="*/ 89 h 274"/>
              <a:gd name="T32" fmla="*/ 14 w 113"/>
              <a:gd name="T33" fmla="*/ 112 h 274"/>
              <a:gd name="T34" fmla="*/ 6 w 113"/>
              <a:gd name="T35" fmla="*/ 119 h 274"/>
              <a:gd name="T36" fmla="*/ 1 w 113"/>
              <a:gd name="T37" fmla="*/ 136 h 274"/>
              <a:gd name="T38" fmla="*/ 11 w 113"/>
              <a:gd name="T39" fmla="*/ 148 h 274"/>
              <a:gd name="T40" fmla="*/ 28 w 113"/>
              <a:gd name="T41" fmla="*/ 156 h 274"/>
              <a:gd name="T42" fmla="*/ 36 w 113"/>
              <a:gd name="T43" fmla="*/ 174 h 274"/>
              <a:gd name="T44" fmla="*/ 40 w 113"/>
              <a:gd name="T45" fmla="*/ 211 h 274"/>
              <a:gd name="T46" fmla="*/ 45 w 113"/>
              <a:gd name="T47" fmla="*/ 215 h 274"/>
              <a:gd name="T48" fmla="*/ 52 w 113"/>
              <a:gd name="T49" fmla="*/ 221 h 274"/>
              <a:gd name="T50" fmla="*/ 58 w 113"/>
              <a:gd name="T51" fmla="*/ 225 h 274"/>
              <a:gd name="T52" fmla="*/ 69 w 113"/>
              <a:gd name="T53" fmla="*/ 215 h 274"/>
              <a:gd name="T54" fmla="*/ 75 w 113"/>
              <a:gd name="T55" fmla="*/ 209 h 274"/>
              <a:gd name="T56" fmla="*/ 84 w 113"/>
              <a:gd name="T57" fmla="*/ 211 h 274"/>
              <a:gd name="T58" fmla="*/ 91 w 113"/>
              <a:gd name="T59" fmla="*/ 233 h 274"/>
              <a:gd name="T60" fmla="*/ 99 w 113"/>
              <a:gd name="T61" fmla="*/ 265 h 274"/>
              <a:gd name="T62" fmla="*/ 111 w 113"/>
              <a:gd name="T63" fmla="*/ 285 h 274"/>
              <a:gd name="T64" fmla="*/ 113 w 113"/>
              <a:gd name="T65" fmla="*/ 301 h 274"/>
              <a:gd name="T66" fmla="*/ 106 w 113"/>
              <a:gd name="T67" fmla="*/ 318 h 274"/>
              <a:gd name="T68" fmla="*/ 112 w 113"/>
              <a:gd name="T69" fmla="*/ 315 h 274"/>
              <a:gd name="T70" fmla="*/ 122 w 113"/>
              <a:gd name="T71" fmla="*/ 289 h 274"/>
              <a:gd name="T72" fmla="*/ 118 w 113"/>
              <a:gd name="T73" fmla="*/ 265 h 274"/>
              <a:gd name="T74" fmla="*/ 97 w 113"/>
              <a:gd name="T75" fmla="*/ 238 h 274"/>
              <a:gd name="T76" fmla="*/ 107 w 113"/>
              <a:gd name="T77" fmla="*/ 221 h 274"/>
              <a:gd name="T78" fmla="*/ 102 w 113"/>
              <a:gd name="T79" fmla="*/ 209 h 274"/>
              <a:gd name="T80" fmla="*/ 93 w 113"/>
              <a:gd name="T81" fmla="*/ 190 h 274"/>
              <a:gd name="T82" fmla="*/ 85 w 113"/>
              <a:gd name="T83" fmla="*/ 177 h 274"/>
              <a:gd name="T84" fmla="*/ 99 w 113"/>
              <a:gd name="T85" fmla="*/ 161 h 274"/>
              <a:gd name="T86" fmla="*/ 113 w 113"/>
              <a:gd name="T87" fmla="*/ 152 h 274"/>
              <a:gd name="T88" fmla="*/ 122 w 113"/>
              <a:gd name="T89" fmla="*/ 146 h 274"/>
              <a:gd name="T90" fmla="*/ 126 w 113"/>
              <a:gd name="T91" fmla="*/ 133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69" name="Freeform 2634"/>
          <p:cNvSpPr>
            <a:spLocks noChangeAspect="1"/>
          </p:cNvSpPr>
          <p:nvPr/>
        </p:nvSpPr>
        <p:spPr bwMode="auto">
          <a:xfrm>
            <a:off x="7189789" y="4744136"/>
            <a:ext cx="231775" cy="166688"/>
          </a:xfrm>
          <a:custGeom>
            <a:avLst/>
            <a:gdLst>
              <a:gd name="T0" fmla="*/ 123 w 122"/>
              <a:gd name="T1" fmla="*/ 52 h 87"/>
              <a:gd name="T2" fmla="*/ 134 w 122"/>
              <a:gd name="T3" fmla="*/ 48 h 87"/>
              <a:gd name="T4" fmla="*/ 129 w 122"/>
              <a:gd name="T5" fmla="*/ 45 h 87"/>
              <a:gd name="T6" fmla="*/ 124 w 122"/>
              <a:gd name="T7" fmla="*/ 40 h 87"/>
              <a:gd name="T8" fmla="*/ 124 w 122"/>
              <a:gd name="T9" fmla="*/ 36 h 87"/>
              <a:gd name="T10" fmla="*/ 133 w 122"/>
              <a:gd name="T11" fmla="*/ 37 h 87"/>
              <a:gd name="T12" fmla="*/ 144 w 122"/>
              <a:gd name="T13" fmla="*/ 34 h 87"/>
              <a:gd name="T14" fmla="*/ 145 w 122"/>
              <a:gd name="T15" fmla="*/ 28 h 87"/>
              <a:gd name="T16" fmla="*/ 140 w 122"/>
              <a:gd name="T17" fmla="*/ 27 h 87"/>
              <a:gd name="T18" fmla="*/ 132 w 122"/>
              <a:gd name="T19" fmla="*/ 24 h 87"/>
              <a:gd name="T20" fmla="*/ 126 w 122"/>
              <a:gd name="T21" fmla="*/ 28 h 87"/>
              <a:gd name="T22" fmla="*/ 118 w 122"/>
              <a:gd name="T23" fmla="*/ 25 h 87"/>
              <a:gd name="T24" fmla="*/ 117 w 122"/>
              <a:gd name="T25" fmla="*/ 16 h 87"/>
              <a:gd name="T26" fmla="*/ 120 w 122"/>
              <a:gd name="T27" fmla="*/ 12 h 87"/>
              <a:gd name="T28" fmla="*/ 115 w 122"/>
              <a:gd name="T29" fmla="*/ 11 h 87"/>
              <a:gd name="T30" fmla="*/ 109 w 122"/>
              <a:gd name="T31" fmla="*/ 4 h 87"/>
              <a:gd name="T32" fmla="*/ 105 w 122"/>
              <a:gd name="T33" fmla="*/ 7 h 87"/>
              <a:gd name="T34" fmla="*/ 101 w 122"/>
              <a:gd name="T35" fmla="*/ 1 h 87"/>
              <a:gd name="T36" fmla="*/ 96 w 122"/>
              <a:gd name="T37" fmla="*/ 14 h 87"/>
              <a:gd name="T38" fmla="*/ 91 w 122"/>
              <a:gd name="T39" fmla="*/ 28 h 87"/>
              <a:gd name="T40" fmla="*/ 85 w 122"/>
              <a:gd name="T41" fmla="*/ 28 h 87"/>
              <a:gd name="T42" fmla="*/ 84 w 122"/>
              <a:gd name="T43" fmla="*/ 31 h 87"/>
              <a:gd name="T44" fmla="*/ 87 w 122"/>
              <a:gd name="T45" fmla="*/ 33 h 87"/>
              <a:gd name="T46" fmla="*/ 87 w 122"/>
              <a:gd name="T47" fmla="*/ 36 h 87"/>
              <a:gd name="T48" fmla="*/ 78 w 122"/>
              <a:gd name="T49" fmla="*/ 37 h 87"/>
              <a:gd name="T50" fmla="*/ 65 w 122"/>
              <a:gd name="T51" fmla="*/ 42 h 87"/>
              <a:gd name="T52" fmla="*/ 65 w 122"/>
              <a:gd name="T53" fmla="*/ 51 h 87"/>
              <a:gd name="T54" fmla="*/ 44 w 122"/>
              <a:gd name="T55" fmla="*/ 68 h 87"/>
              <a:gd name="T56" fmla="*/ 30 w 122"/>
              <a:gd name="T57" fmla="*/ 71 h 87"/>
              <a:gd name="T58" fmla="*/ 28 w 122"/>
              <a:gd name="T59" fmla="*/ 80 h 87"/>
              <a:gd name="T60" fmla="*/ 23 w 122"/>
              <a:gd name="T61" fmla="*/ 78 h 87"/>
              <a:gd name="T62" fmla="*/ 25 w 122"/>
              <a:gd name="T63" fmla="*/ 84 h 87"/>
              <a:gd name="T64" fmla="*/ 19 w 122"/>
              <a:gd name="T65" fmla="*/ 94 h 87"/>
              <a:gd name="T66" fmla="*/ 11 w 122"/>
              <a:gd name="T67" fmla="*/ 89 h 87"/>
              <a:gd name="T68" fmla="*/ 10 w 122"/>
              <a:gd name="T69" fmla="*/ 91 h 87"/>
              <a:gd name="T70" fmla="*/ 5 w 122"/>
              <a:gd name="T71" fmla="*/ 91 h 87"/>
              <a:gd name="T72" fmla="*/ 0 w 122"/>
              <a:gd name="T73" fmla="*/ 84 h 87"/>
              <a:gd name="T74" fmla="*/ 2 w 122"/>
              <a:gd name="T75" fmla="*/ 94 h 87"/>
              <a:gd name="T76" fmla="*/ 13 w 122"/>
              <a:gd name="T77" fmla="*/ 101 h 87"/>
              <a:gd name="T78" fmla="*/ 16 w 122"/>
              <a:gd name="T79" fmla="*/ 105 h 87"/>
              <a:gd name="T80" fmla="*/ 23 w 122"/>
              <a:gd name="T81" fmla="*/ 101 h 87"/>
              <a:gd name="T82" fmla="*/ 34 w 122"/>
              <a:gd name="T83" fmla="*/ 104 h 87"/>
              <a:gd name="T84" fmla="*/ 39 w 122"/>
              <a:gd name="T85" fmla="*/ 100 h 87"/>
              <a:gd name="T86" fmla="*/ 39 w 122"/>
              <a:gd name="T87" fmla="*/ 95 h 87"/>
              <a:gd name="T88" fmla="*/ 50 w 122"/>
              <a:gd name="T89" fmla="*/ 94 h 87"/>
              <a:gd name="T90" fmla="*/ 49 w 122"/>
              <a:gd name="T91" fmla="*/ 97 h 87"/>
              <a:gd name="T92" fmla="*/ 54 w 122"/>
              <a:gd name="T93" fmla="*/ 95 h 87"/>
              <a:gd name="T94" fmla="*/ 60 w 122"/>
              <a:gd name="T95" fmla="*/ 100 h 87"/>
              <a:gd name="T96" fmla="*/ 65 w 122"/>
              <a:gd name="T97" fmla="*/ 95 h 87"/>
              <a:gd name="T98" fmla="*/ 74 w 122"/>
              <a:gd name="T99" fmla="*/ 95 h 87"/>
              <a:gd name="T100" fmla="*/ 74 w 122"/>
              <a:gd name="T101" fmla="*/ 89 h 87"/>
              <a:gd name="T102" fmla="*/ 83 w 122"/>
              <a:gd name="T103" fmla="*/ 75 h 87"/>
              <a:gd name="T104" fmla="*/ 90 w 122"/>
              <a:gd name="T105" fmla="*/ 64 h 87"/>
              <a:gd name="T106" fmla="*/ 90 w 122"/>
              <a:gd name="T107" fmla="*/ 51 h 87"/>
              <a:gd name="T108" fmla="*/ 101 w 122"/>
              <a:gd name="T109" fmla="*/ 47 h 87"/>
              <a:gd name="T110" fmla="*/ 107 w 122"/>
              <a:gd name="T111" fmla="*/ 51 h 87"/>
              <a:gd name="T112" fmla="*/ 115 w 122"/>
              <a:gd name="T113" fmla="*/ 48 h 87"/>
              <a:gd name="T114" fmla="*/ 123 w 122"/>
              <a:gd name="T115" fmla="*/ 5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70" name="Freeform 2635"/>
          <p:cNvSpPr>
            <a:spLocks noChangeAspect="1"/>
          </p:cNvSpPr>
          <p:nvPr/>
        </p:nvSpPr>
        <p:spPr bwMode="auto">
          <a:xfrm>
            <a:off x="6954838" y="4753661"/>
            <a:ext cx="104775" cy="139700"/>
          </a:xfrm>
          <a:custGeom>
            <a:avLst/>
            <a:gdLst>
              <a:gd name="T0" fmla="*/ 26 w 55"/>
              <a:gd name="T1" fmla="*/ 8 h 73"/>
              <a:gd name="T2" fmla="*/ 32 w 55"/>
              <a:gd name="T3" fmla="*/ 14 h 73"/>
              <a:gd name="T4" fmla="*/ 37 w 55"/>
              <a:gd name="T5" fmla="*/ 20 h 73"/>
              <a:gd name="T6" fmla="*/ 41 w 55"/>
              <a:gd name="T7" fmla="*/ 20 h 73"/>
              <a:gd name="T8" fmla="*/ 50 w 55"/>
              <a:gd name="T9" fmla="*/ 35 h 73"/>
              <a:gd name="T10" fmla="*/ 49 w 55"/>
              <a:gd name="T11" fmla="*/ 48 h 73"/>
              <a:gd name="T12" fmla="*/ 50 w 55"/>
              <a:gd name="T13" fmla="*/ 57 h 73"/>
              <a:gd name="T14" fmla="*/ 50 w 55"/>
              <a:gd name="T15" fmla="*/ 66 h 73"/>
              <a:gd name="T16" fmla="*/ 58 w 55"/>
              <a:gd name="T17" fmla="*/ 71 h 73"/>
              <a:gd name="T18" fmla="*/ 59 w 55"/>
              <a:gd name="T19" fmla="*/ 76 h 73"/>
              <a:gd name="T20" fmla="*/ 66 w 55"/>
              <a:gd name="T21" fmla="*/ 87 h 73"/>
              <a:gd name="T22" fmla="*/ 62 w 55"/>
              <a:gd name="T23" fmla="*/ 87 h 73"/>
              <a:gd name="T24" fmla="*/ 60 w 55"/>
              <a:gd name="T25" fmla="*/ 83 h 73"/>
              <a:gd name="T26" fmla="*/ 52 w 55"/>
              <a:gd name="T27" fmla="*/ 86 h 73"/>
              <a:gd name="T28" fmla="*/ 40 w 55"/>
              <a:gd name="T29" fmla="*/ 81 h 73"/>
              <a:gd name="T30" fmla="*/ 23 w 55"/>
              <a:gd name="T31" fmla="*/ 72 h 73"/>
              <a:gd name="T32" fmla="*/ 17 w 55"/>
              <a:gd name="T33" fmla="*/ 68 h 73"/>
              <a:gd name="T34" fmla="*/ 19 w 55"/>
              <a:gd name="T35" fmla="*/ 59 h 73"/>
              <a:gd name="T36" fmla="*/ 10 w 55"/>
              <a:gd name="T37" fmla="*/ 49 h 73"/>
              <a:gd name="T38" fmla="*/ 11 w 55"/>
              <a:gd name="T39" fmla="*/ 46 h 73"/>
              <a:gd name="T40" fmla="*/ 7 w 55"/>
              <a:gd name="T41" fmla="*/ 42 h 73"/>
              <a:gd name="T42" fmla="*/ 8 w 55"/>
              <a:gd name="T43" fmla="*/ 31 h 73"/>
              <a:gd name="T44" fmla="*/ 4 w 55"/>
              <a:gd name="T45" fmla="*/ 28 h 73"/>
              <a:gd name="T46" fmla="*/ 4 w 55"/>
              <a:gd name="T47" fmla="*/ 13 h 73"/>
              <a:gd name="T48" fmla="*/ 0 w 55"/>
              <a:gd name="T49" fmla="*/ 5 h 73"/>
              <a:gd name="T50" fmla="*/ 2 w 55"/>
              <a:gd name="T51" fmla="*/ 0 h 73"/>
              <a:gd name="T52" fmla="*/ 5 w 55"/>
              <a:gd name="T53" fmla="*/ 5 h 73"/>
              <a:gd name="T54" fmla="*/ 10 w 55"/>
              <a:gd name="T55" fmla="*/ 5 h 73"/>
              <a:gd name="T56" fmla="*/ 14 w 55"/>
              <a:gd name="T57" fmla="*/ 8 h 73"/>
              <a:gd name="T58" fmla="*/ 12 w 55"/>
              <a:gd name="T59" fmla="*/ 17 h 73"/>
              <a:gd name="T60" fmla="*/ 14 w 55"/>
              <a:gd name="T61" fmla="*/ 20 h 73"/>
              <a:gd name="T62" fmla="*/ 22 w 55"/>
              <a:gd name="T63" fmla="*/ 16 h 73"/>
              <a:gd name="T64" fmla="*/ 25 w 55"/>
              <a:gd name="T65" fmla="*/ 14 h 73"/>
              <a:gd name="T66" fmla="*/ 26 w 55"/>
              <a:gd name="T67" fmla="*/ 8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171" name="Freeform 2636"/>
          <p:cNvSpPr>
            <a:spLocks noChangeAspect="1"/>
          </p:cNvSpPr>
          <p:nvPr/>
        </p:nvSpPr>
        <p:spPr bwMode="auto">
          <a:xfrm>
            <a:off x="6870700" y="4375836"/>
            <a:ext cx="204788" cy="411163"/>
          </a:xfrm>
          <a:custGeom>
            <a:avLst/>
            <a:gdLst>
              <a:gd name="T0" fmla="*/ 68 w 107"/>
              <a:gd name="T1" fmla="*/ 236 h 216"/>
              <a:gd name="T2" fmla="*/ 51 w 107"/>
              <a:gd name="T3" fmla="*/ 219 h 216"/>
              <a:gd name="T4" fmla="*/ 43 w 107"/>
              <a:gd name="T5" fmla="*/ 194 h 216"/>
              <a:gd name="T6" fmla="*/ 35 w 107"/>
              <a:gd name="T7" fmla="*/ 180 h 216"/>
              <a:gd name="T8" fmla="*/ 46 w 107"/>
              <a:gd name="T9" fmla="*/ 144 h 216"/>
              <a:gd name="T10" fmla="*/ 47 w 107"/>
              <a:gd name="T11" fmla="*/ 118 h 216"/>
              <a:gd name="T12" fmla="*/ 60 w 107"/>
              <a:gd name="T13" fmla="*/ 118 h 216"/>
              <a:gd name="T14" fmla="*/ 58 w 107"/>
              <a:gd name="T15" fmla="*/ 135 h 216"/>
              <a:gd name="T16" fmla="*/ 68 w 107"/>
              <a:gd name="T17" fmla="*/ 137 h 216"/>
              <a:gd name="T18" fmla="*/ 78 w 107"/>
              <a:gd name="T19" fmla="*/ 144 h 216"/>
              <a:gd name="T20" fmla="*/ 88 w 107"/>
              <a:gd name="T21" fmla="*/ 145 h 216"/>
              <a:gd name="T22" fmla="*/ 83 w 107"/>
              <a:gd name="T23" fmla="*/ 130 h 216"/>
              <a:gd name="T24" fmla="*/ 84 w 107"/>
              <a:gd name="T25" fmla="*/ 118 h 216"/>
              <a:gd name="T26" fmla="*/ 101 w 107"/>
              <a:gd name="T27" fmla="*/ 106 h 216"/>
              <a:gd name="T28" fmla="*/ 122 w 107"/>
              <a:gd name="T29" fmla="*/ 108 h 216"/>
              <a:gd name="T30" fmla="*/ 125 w 107"/>
              <a:gd name="T31" fmla="*/ 89 h 216"/>
              <a:gd name="T32" fmla="*/ 125 w 107"/>
              <a:gd name="T33" fmla="*/ 77 h 216"/>
              <a:gd name="T34" fmla="*/ 112 w 107"/>
              <a:gd name="T35" fmla="*/ 59 h 216"/>
              <a:gd name="T36" fmla="*/ 102 w 107"/>
              <a:gd name="T37" fmla="*/ 43 h 216"/>
              <a:gd name="T38" fmla="*/ 94 w 107"/>
              <a:gd name="T39" fmla="*/ 35 h 216"/>
              <a:gd name="T40" fmla="*/ 81 w 107"/>
              <a:gd name="T41" fmla="*/ 43 h 216"/>
              <a:gd name="T42" fmla="*/ 76 w 107"/>
              <a:gd name="T43" fmla="*/ 43 h 216"/>
              <a:gd name="T44" fmla="*/ 63 w 107"/>
              <a:gd name="T45" fmla="*/ 44 h 216"/>
              <a:gd name="T46" fmla="*/ 54 w 107"/>
              <a:gd name="T47" fmla="*/ 36 h 216"/>
              <a:gd name="T48" fmla="*/ 55 w 107"/>
              <a:gd name="T49" fmla="*/ 22 h 216"/>
              <a:gd name="T50" fmla="*/ 42 w 107"/>
              <a:gd name="T51" fmla="*/ 12 h 216"/>
              <a:gd name="T52" fmla="*/ 41 w 107"/>
              <a:gd name="T53" fmla="*/ 0 h 216"/>
              <a:gd name="T54" fmla="*/ 29 w 107"/>
              <a:gd name="T55" fmla="*/ 1 h 216"/>
              <a:gd name="T56" fmla="*/ 22 w 107"/>
              <a:gd name="T57" fmla="*/ 11 h 216"/>
              <a:gd name="T58" fmla="*/ 5 w 107"/>
              <a:gd name="T59" fmla="*/ 30 h 216"/>
              <a:gd name="T60" fmla="*/ 5 w 107"/>
              <a:gd name="T61" fmla="*/ 35 h 216"/>
              <a:gd name="T62" fmla="*/ 14 w 107"/>
              <a:gd name="T63" fmla="*/ 60 h 216"/>
              <a:gd name="T64" fmla="*/ 22 w 107"/>
              <a:gd name="T65" fmla="*/ 71 h 216"/>
              <a:gd name="T66" fmla="*/ 19 w 107"/>
              <a:gd name="T67" fmla="*/ 89 h 216"/>
              <a:gd name="T68" fmla="*/ 30 w 107"/>
              <a:gd name="T69" fmla="*/ 112 h 216"/>
              <a:gd name="T70" fmla="*/ 30 w 107"/>
              <a:gd name="T71" fmla="*/ 126 h 216"/>
              <a:gd name="T72" fmla="*/ 35 w 107"/>
              <a:gd name="T73" fmla="*/ 159 h 216"/>
              <a:gd name="T74" fmla="*/ 24 w 107"/>
              <a:gd name="T75" fmla="*/ 181 h 216"/>
              <a:gd name="T76" fmla="*/ 19 w 107"/>
              <a:gd name="T77" fmla="*/ 207 h 216"/>
              <a:gd name="T78" fmla="*/ 25 w 107"/>
              <a:gd name="T79" fmla="*/ 209 h 216"/>
              <a:gd name="T80" fmla="*/ 35 w 107"/>
              <a:gd name="T81" fmla="*/ 225 h 216"/>
              <a:gd name="T82" fmla="*/ 46 w 107"/>
              <a:gd name="T83" fmla="*/ 230 h 216"/>
              <a:gd name="T84" fmla="*/ 49 w 107"/>
              <a:gd name="T85" fmla="*/ 241 h 216"/>
              <a:gd name="T86" fmla="*/ 58 w 107"/>
              <a:gd name="T87" fmla="*/ 243 h 216"/>
              <a:gd name="T88" fmla="*/ 65 w 107"/>
              <a:gd name="T89" fmla="*/ 255 h 216"/>
              <a:gd name="T90" fmla="*/ 78 w 107"/>
              <a:gd name="T91" fmla="*/ 25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chemeClr val="accent1"/>
          </a:solidFill>
          <a:ln w="3175" cap="rnd">
            <a:solidFill>
              <a:schemeClr val="accent1"/>
            </a:solidFill>
            <a:round/>
            <a:headEnd/>
            <a:tailEnd/>
          </a:ln>
        </p:spPr>
        <p:txBody>
          <a:bodyPr/>
          <a:lstStyle/>
          <a:p>
            <a:endParaRPr lang="en-US" dirty="0">
              <a:solidFill>
                <a:srgbClr val="53565A"/>
              </a:solidFill>
            </a:endParaRPr>
          </a:p>
        </p:txBody>
      </p:sp>
      <p:sp>
        <p:nvSpPr>
          <p:cNvPr id="172" name="Freeform 2637"/>
          <p:cNvSpPr>
            <a:spLocks noChangeAspect="1"/>
          </p:cNvSpPr>
          <p:nvPr/>
        </p:nvSpPr>
        <p:spPr bwMode="auto">
          <a:xfrm>
            <a:off x="6931026" y="4313925"/>
            <a:ext cx="192088" cy="244475"/>
          </a:xfrm>
          <a:custGeom>
            <a:avLst/>
            <a:gdLst>
              <a:gd name="T0" fmla="*/ 114 w 101"/>
              <a:gd name="T1" fmla="*/ 144 h 128"/>
              <a:gd name="T2" fmla="*/ 105 w 101"/>
              <a:gd name="T3" fmla="*/ 143 h 128"/>
              <a:gd name="T4" fmla="*/ 99 w 101"/>
              <a:gd name="T5" fmla="*/ 153 h 128"/>
              <a:gd name="T6" fmla="*/ 90 w 101"/>
              <a:gd name="T7" fmla="*/ 149 h 128"/>
              <a:gd name="T8" fmla="*/ 84 w 101"/>
              <a:gd name="T9" fmla="*/ 147 h 128"/>
              <a:gd name="T10" fmla="*/ 89 w 101"/>
              <a:gd name="T11" fmla="*/ 142 h 128"/>
              <a:gd name="T12" fmla="*/ 91 w 101"/>
              <a:gd name="T13" fmla="*/ 123 h 128"/>
              <a:gd name="T14" fmla="*/ 87 w 101"/>
              <a:gd name="T15" fmla="*/ 115 h 128"/>
              <a:gd name="T16" fmla="*/ 77 w 101"/>
              <a:gd name="T17" fmla="*/ 108 h 128"/>
              <a:gd name="T18" fmla="*/ 75 w 101"/>
              <a:gd name="T19" fmla="*/ 91 h 128"/>
              <a:gd name="T20" fmla="*/ 65 w 101"/>
              <a:gd name="T21" fmla="*/ 82 h 128"/>
              <a:gd name="T22" fmla="*/ 60 w 101"/>
              <a:gd name="T23" fmla="*/ 76 h 128"/>
              <a:gd name="T24" fmla="*/ 50 w 101"/>
              <a:gd name="T25" fmla="*/ 73 h 128"/>
              <a:gd name="T26" fmla="*/ 43 w 101"/>
              <a:gd name="T27" fmla="*/ 82 h 128"/>
              <a:gd name="T28" fmla="*/ 37 w 101"/>
              <a:gd name="T29" fmla="*/ 87 h 128"/>
              <a:gd name="T30" fmla="*/ 31 w 101"/>
              <a:gd name="T31" fmla="*/ 77 h 128"/>
              <a:gd name="T32" fmla="*/ 25 w 101"/>
              <a:gd name="T33" fmla="*/ 83 h 128"/>
              <a:gd name="T34" fmla="*/ 16 w 101"/>
              <a:gd name="T35" fmla="*/ 88 h 128"/>
              <a:gd name="T36" fmla="*/ 16 w 101"/>
              <a:gd name="T37" fmla="*/ 69 h 128"/>
              <a:gd name="T38" fmla="*/ 18 w 101"/>
              <a:gd name="T39" fmla="*/ 60 h 128"/>
              <a:gd name="T40" fmla="*/ 13 w 101"/>
              <a:gd name="T41" fmla="*/ 52 h 128"/>
              <a:gd name="T42" fmla="*/ 7 w 101"/>
              <a:gd name="T43" fmla="*/ 47 h 128"/>
              <a:gd name="T44" fmla="*/ 4 w 101"/>
              <a:gd name="T45" fmla="*/ 39 h 128"/>
              <a:gd name="T46" fmla="*/ 1 w 101"/>
              <a:gd name="T47" fmla="*/ 31 h 128"/>
              <a:gd name="T48" fmla="*/ 5 w 101"/>
              <a:gd name="T49" fmla="*/ 25 h 128"/>
              <a:gd name="T50" fmla="*/ 13 w 101"/>
              <a:gd name="T51" fmla="*/ 16 h 128"/>
              <a:gd name="T52" fmla="*/ 18 w 101"/>
              <a:gd name="T53" fmla="*/ 22 h 128"/>
              <a:gd name="T54" fmla="*/ 25 w 101"/>
              <a:gd name="T55" fmla="*/ 20 h 128"/>
              <a:gd name="T56" fmla="*/ 20 w 101"/>
              <a:gd name="T57" fmla="*/ 8 h 128"/>
              <a:gd name="T58" fmla="*/ 22 w 101"/>
              <a:gd name="T59" fmla="*/ 0 h 128"/>
              <a:gd name="T60" fmla="*/ 29 w 101"/>
              <a:gd name="T61" fmla="*/ 2 h 128"/>
              <a:gd name="T62" fmla="*/ 36 w 101"/>
              <a:gd name="T63" fmla="*/ 13 h 128"/>
              <a:gd name="T64" fmla="*/ 42 w 101"/>
              <a:gd name="T65" fmla="*/ 14 h 128"/>
              <a:gd name="T66" fmla="*/ 46 w 101"/>
              <a:gd name="T67" fmla="*/ 30 h 128"/>
              <a:gd name="T68" fmla="*/ 53 w 101"/>
              <a:gd name="T69" fmla="*/ 34 h 128"/>
              <a:gd name="T70" fmla="*/ 62 w 101"/>
              <a:gd name="T71" fmla="*/ 29 h 128"/>
              <a:gd name="T72" fmla="*/ 63 w 101"/>
              <a:gd name="T73" fmla="*/ 37 h 128"/>
              <a:gd name="T74" fmla="*/ 73 w 101"/>
              <a:gd name="T75" fmla="*/ 43 h 128"/>
              <a:gd name="T76" fmla="*/ 71 w 101"/>
              <a:gd name="T77" fmla="*/ 47 h 128"/>
              <a:gd name="T78" fmla="*/ 62 w 101"/>
              <a:gd name="T79" fmla="*/ 51 h 128"/>
              <a:gd name="T80" fmla="*/ 58 w 101"/>
              <a:gd name="T81" fmla="*/ 57 h 128"/>
              <a:gd name="T82" fmla="*/ 79 w 101"/>
              <a:gd name="T83" fmla="*/ 75 h 128"/>
              <a:gd name="T84" fmla="*/ 91 w 101"/>
              <a:gd name="T85" fmla="*/ 89 h 128"/>
              <a:gd name="T86" fmla="*/ 101 w 101"/>
              <a:gd name="T87" fmla="*/ 100 h 128"/>
              <a:gd name="T88" fmla="*/ 111 w 101"/>
              <a:gd name="T89" fmla="*/ 112 h 128"/>
              <a:gd name="T90" fmla="*/ 114 w 101"/>
              <a:gd name="T91" fmla="*/ 119 h 128"/>
              <a:gd name="T92" fmla="*/ 117 w 101"/>
              <a:gd name="T93" fmla="*/ 13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73" name="Freeform 2638"/>
          <p:cNvSpPr>
            <a:spLocks noChangeAspect="1"/>
          </p:cNvSpPr>
          <p:nvPr/>
        </p:nvSpPr>
        <p:spPr bwMode="auto">
          <a:xfrm>
            <a:off x="6999289" y="4537761"/>
            <a:ext cx="131763" cy="114300"/>
          </a:xfrm>
          <a:custGeom>
            <a:avLst/>
            <a:gdLst>
              <a:gd name="T0" fmla="*/ 32 w 69"/>
              <a:gd name="T1" fmla="*/ 72 h 60"/>
              <a:gd name="T2" fmla="*/ 28 w 69"/>
              <a:gd name="T3" fmla="*/ 70 h 60"/>
              <a:gd name="T4" fmla="*/ 23 w 69"/>
              <a:gd name="T5" fmla="*/ 65 h 60"/>
              <a:gd name="T6" fmla="*/ 23 w 69"/>
              <a:gd name="T7" fmla="*/ 59 h 60"/>
              <a:gd name="T8" fmla="*/ 19 w 69"/>
              <a:gd name="T9" fmla="*/ 61 h 60"/>
              <a:gd name="T10" fmla="*/ 17 w 69"/>
              <a:gd name="T11" fmla="*/ 65 h 60"/>
              <a:gd name="T12" fmla="*/ 12 w 69"/>
              <a:gd name="T13" fmla="*/ 65 h 60"/>
              <a:gd name="T14" fmla="*/ 13 w 69"/>
              <a:gd name="T15" fmla="*/ 58 h 60"/>
              <a:gd name="T16" fmla="*/ 11 w 69"/>
              <a:gd name="T17" fmla="*/ 50 h 60"/>
              <a:gd name="T18" fmla="*/ 7 w 69"/>
              <a:gd name="T19" fmla="*/ 43 h 60"/>
              <a:gd name="T20" fmla="*/ 6 w 69"/>
              <a:gd name="T21" fmla="*/ 36 h 60"/>
              <a:gd name="T22" fmla="*/ 2 w 69"/>
              <a:gd name="T23" fmla="*/ 32 h 60"/>
              <a:gd name="T24" fmla="*/ 2 w 69"/>
              <a:gd name="T25" fmla="*/ 28 h 60"/>
              <a:gd name="T26" fmla="*/ 0 w 69"/>
              <a:gd name="T27" fmla="*/ 23 h 60"/>
              <a:gd name="T28" fmla="*/ 1 w 69"/>
              <a:gd name="T29" fmla="*/ 16 h 60"/>
              <a:gd name="T30" fmla="*/ 4 w 69"/>
              <a:gd name="T31" fmla="*/ 16 h 60"/>
              <a:gd name="T32" fmla="*/ 8 w 69"/>
              <a:gd name="T33" fmla="*/ 8 h 60"/>
              <a:gd name="T34" fmla="*/ 16 w 69"/>
              <a:gd name="T35" fmla="*/ 2 h 60"/>
              <a:gd name="T36" fmla="*/ 20 w 69"/>
              <a:gd name="T37" fmla="*/ 4 h 60"/>
              <a:gd name="T38" fmla="*/ 24 w 69"/>
              <a:gd name="T39" fmla="*/ 4 h 60"/>
              <a:gd name="T40" fmla="*/ 35 w 69"/>
              <a:gd name="T41" fmla="*/ 4 h 60"/>
              <a:gd name="T42" fmla="*/ 41 w 69"/>
              <a:gd name="T43" fmla="*/ 6 h 60"/>
              <a:gd name="T44" fmla="*/ 43 w 69"/>
              <a:gd name="T45" fmla="*/ 8 h 60"/>
              <a:gd name="T46" fmla="*/ 47 w 69"/>
              <a:gd name="T47" fmla="*/ 8 h 60"/>
              <a:gd name="T48" fmla="*/ 53 w 69"/>
              <a:gd name="T49" fmla="*/ 11 h 60"/>
              <a:gd name="T50" fmla="*/ 57 w 69"/>
              <a:gd name="T51" fmla="*/ 12 h 60"/>
              <a:gd name="T52" fmla="*/ 55 w 69"/>
              <a:gd name="T53" fmla="*/ 5 h 60"/>
              <a:gd name="T54" fmla="*/ 63 w 69"/>
              <a:gd name="T55" fmla="*/ 2 h 60"/>
              <a:gd name="T56" fmla="*/ 66 w 69"/>
              <a:gd name="T57" fmla="*/ 4 h 60"/>
              <a:gd name="T58" fmla="*/ 71 w 69"/>
              <a:gd name="T59" fmla="*/ 4 h 60"/>
              <a:gd name="T60" fmla="*/ 76 w 69"/>
              <a:gd name="T61" fmla="*/ 0 h 60"/>
              <a:gd name="T62" fmla="*/ 77 w 69"/>
              <a:gd name="T63" fmla="*/ 5 h 60"/>
              <a:gd name="T64" fmla="*/ 77 w 69"/>
              <a:gd name="T65" fmla="*/ 8 h 60"/>
              <a:gd name="T66" fmla="*/ 77 w 69"/>
              <a:gd name="T67" fmla="*/ 14 h 60"/>
              <a:gd name="T68" fmla="*/ 81 w 69"/>
              <a:gd name="T69" fmla="*/ 17 h 60"/>
              <a:gd name="T70" fmla="*/ 82 w 69"/>
              <a:gd name="T71" fmla="*/ 28 h 60"/>
              <a:gd name="T72" fmla="*/ 78 w 69"/>
              <a:gd name="T73" fmla="*/ 41 h 60"/>
              <a:gd name="T74" fmla="*/ 76 w 69"/>
              <a:gd name="T75" fmla="*/ 40 h 60"/>
              <a:gd name="T76" fmla="*/ 69 w 69"/>
              <a:gd name="T77" fmla="*/ 46 h 60"/>
              <a:gd name="T78" fmla="*/ 61 w 69"/>
              <a:gd name="T79" fmla="*/ 46 h 60"/>
              <a:gd name="T80" fmla="*/ 60 w 69"/>
              <a:gd name="T81" fmla="*/ 50 h 60"/>
              <a:gd name="T82" fmla="*/ 55 w 69"/>
              <a:gd name="T83" fmla="*/ 49 h 60"/>
              <a:gd name="T84" fmla="*/ 53 w 69"/>
              <a:gd name="T85" fmla="*/ 52 h 60"/>
              <a:gd name="T86" fmla="*/ 55 w 69"/>
              <a:gd name="T87" fmla="*/ 58 h 60"/>
              <a:gd name="T88" fmla="*/ 58 w 69"/>
              <a:gd name="T89" fmla="*/ 60 h 60"/>
              <a:gd name="T90" fmla="*/ 59 w 69"/>
              <a:gd name="T91" fmla="*/ 64 h 60"/>
              <a:gd name="T92" fmla="*/ 58 w 69"/>
              <a:gd name="T93" fmla="*/ 67 h 60"/>
              <a:gd name="T94" fmla="*/ 52 w 69"/>
              <a:gd name="T95" fmla="*/ 65 h 60"/>
              <a:gd name="T96" fmla="*/ 41 w 69"/>
              <a:gd name="T97" fmla="*/ 65 h 60"/>
              <a:gd name="T98" fmla="*/ 42 w 69"/>
              <a:gd name="T99" fmla="*/ 70 h 60"/>
              <a:gd name="T100" fmla="*/ 37 w 69"/>
              <a:gd name="T101" fmla="*/ 72 h 60"/>
              <a:gd name="T102" fmla="*/ 32 w 69"/>
              <a:gd name="T103" fmla="*/ 72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74" name="Freeform 2639"/>
          <p:cNvSpPr>
            <a:spLocks noChangeAspect="1"/>
          </p:cNvSpPr>
          <p:nvPr/>
        </p:nvSpPr>
        <p:spPr bwMode="auto">
          <a:xfrm>
            <a:off x="6975476" y="4286938"/>
            <a:ext cx="193675" cy="417513"/>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75" name="Freeform 2640"/>
          <p:cNvSpPr>
            <a:spLocks noChangeAspect="1"/>
          </p:cNvSpPr>
          <p:nvPr/>
        </p:nvSpPr>
        <p:spPr bwMode="auto">
          <a:xfrm>
            <a:off x="7427914" y="3693213"/>
            <a:ext cx="123825" cy="174625"/>
          </a:xfrm>
          <a:custGeom>
            <a:avLst/>
            <a:gdLst>
              <a:gd name="T0" fmla="*/ 36 w 65"/>
              <a:gd name="T1" fmla="*/ 106 h 92"/>
              <a:gd name="T2" fmla="*/ 30 w 65"/>
              <a:gd name="T3" fmla="*/ 102 h 92"/>
              <a:gd name="T4" fmla="*/ 22 w 65"/>
              <a:gd name="T5" fmla="*/ 110 h 92"/>
              <a:gd name="T6" fmla="*/ 23 w 65"/>
              <a:gd name="T7" fmla="*/ 105 h 92"/>
              <a:gd name="T8" fmla="*/ 18 w 65"/>
              <a:gd name="T9" fmla="*/ 102 h 92"/>
              <a:gd name="T10" fmla="*/ 20 w 65"/>
              <a:gd name="T11" fmla="*/ 98 h 92"/>
              <a:gd name="T12" fmla="*/ 12 w 65"/>
              <a:gd name="T13" fmla="*/ 98 h 92"/>
              <a:gd name="T14" fmla="*/ 13 w 65"/>
              <a:gd name="T15" fmla="*/ 91 h 92"/>
              <a:gd name="T16" fmla="*/ 20 w 65"/>
              <a:gd name="T17" fmla="*/ 88 h 92"/>
              <a:gd name="T18" fmla="*/ 16 w 65"/>
              <a:gd name="T19" fmla="*/ 85 h 92"/>
              <a:gd name="T20" fmla="*/ 20 w 65"/>
              <a:gd name="T21" fmla="*/ 74 h 92"/>
              <a:gd name="T22" fmla="*/ 19 w 65"/>
              <a:gd name="T23" fmla="*/ 71 h 92"/>
              <a:gd name="T24" fmla="*/ 22 w 65"/>
              <a:gd name="T25" fmla="*/ 65 h 92"/>
              <a:gd name="T26" fmla="*/ 17 w 65"/>
              <a:gd name="T27" fmla="*/ 68 h 92"/>
              <a:gd name="T28" fmla="*/ 5 w 65"/>
              <a:gd name="T29" fmla="*/ 68 h 92"/>
              <a:gd name="T30" fmla="*/ 0 w 65"/>
              <a:gd name="T31" fmla="*/ 63 h 92"/>
              <a:gd name="T32" fmla="*/ 14 w 65"/>
              <a:gd name="T33" fmla="*/ 49 h 92"/>
              <a:gd name="T34" fmla="*/ 20 w 65"/>
              <a:gd name="T35" fmla="*/ 44 h 92"/>
              <a:gd name="T36" fmla="*/ 25 w 65"/>
              <a:gd name="T37" fmla="*/ 37 h 92"/>
              <a:gd name="T38" fmla="*/ 25 w 65"/>
              <a:gd name="T39" fmla="*/ 29 h 92"/>
              <a:gd name="T40" fmla="*/ 31 w 65"/>
              <a:gd name="T41" fmla="*/ 26 h 92"/>
              <a:gd name="T42" fmla="*/ 32 w 65"/>
              <a:gd name="T43" fmla="*/ 30 h 92"/>
              <a:gd name="T44" fmla="*/ 38 w 65"/>
              <a:gd name="T45" fmla="*/ 32 h 92"/>
              <a:gd name="T46" fmla="*/ 47 w 65"/>
              <a:gd name="T47" fmla="*/ 32 h 92"/>
              <a:gd name="T48" fmla="*/ 47 w 65"/>
              <a:gd name="T49" fmla="*/ 28 h 92"/>
              <a:gd name="T50" fmla="*/ 47 w 65"/>
              <a:gd name="T51" fmla="*/ 23 h 92"/>
              <a:gd name="T52" fmla="*/ 56 w 65"/>
              <a:gd name="T53" fmla="*/ 23 h 92"/>
              <a:gd name="T54" fmla="*/ 64 w 65"/>
              <a:gd name="T55" fmla="*/ 10 h 92"/>
              <a:gd name="T56" fmla="*/ 67 w 65"/>
              <a:gd name="T57" fmla="*/ 10 h 92"/>
              <a:gd name="T58" fmla="*/ 68 w 65"/>
              <a:gd name="T59" fmla="*/ 1 h 92"/>
              <a:gd name="T60" fmla="*/ 73 w 65"/>
              <a:gd name="T61" fmla="*/ 1 h 92"/>
              <a:gd name="T62" fmla="*/ 74 w 65"/>
              <a:gd name="T63" fmla="*/ 8 h 92"/>
              <a:gd name="T64" fmla="*/ 78 w 65"/>
              <a:gd name="T65" fmla="*/ 13 h 92"/>
              <a:gd name="T66" fmla="*/ 72 w 65"/>
              <a:gd name="T67" fmla="*/ 30 h 92"/>
              <a:gd name="T68" fmla="*/ 73 w 65"/>
              <a:gd name="T69" fmla="*/ 35 h 92"/>
              <a:gd name="T70" fmla="*/ 76 w 65"/>
              <a:gd name="T71" fmla="*/ 45 h 92"/>
              <a:gd name="T72" fmla="*/ 72 w 65"/>
              <a:gd name="T73" fmla="*/ 49 h 92"/>
              <a:gd name="T74" fmla="*/ 66 w 65"/>
              <a:gd name="T75" fmla="*/ 55 h 92"/>
              <a:gd name="T76" fmla="*/ 59 w 65"/>
              <a:gd name="T77" fmla="*/ 63 h 92"/>
              <a:gd name="T78" fmla="*/ 50 w 65"/>
              <a:gd name="T79" fmla="*/ 63 h 92"/>
              <a:gd name="T80" fmla="*/ 49 w 65"/>
              <a:gd name="T81" fmla="*/ 66 h 92"/>
              <a:gd name="T82" fmla="*/ 46 w 65"/>
              <a:gd name="T83" fmla="*/ 66 h 92"/>
              <a:gd name="T84" fmla="*/ 46 w 65"/>
              <a:gd name="T85" fmla="*/ 71 h 92"/>
              <a:gd name="T86" fmla="*/ 48 w 65"/>
              <a:gd name="T87" fmla="*/ 73 h 92"/>
              <a:gd name="T88" fmla="*/ 46 w 65"/>
              <a:gd name="T89" fmla="*/ 79 h 92"/>
              <a:gd name="T90" fmla="*/ 53 w 65"/>
              <a:gd name="T91" fmla="*/ 81 h 92"/>
              <a:gd name="T92" fmla="*/ 65 w 65"/>
              <a:gd name="T93" fmla="*/ 91 h 92"/>
              <a:gd name="T94" fmla="*/ 60 w 65"/>
              <a:gd name="T95" fmla="*/ 97 h 92"/>
              <a:gd name="T96" fmla="*/ 52 w 65"/>
              <a:gd name="T97" fmla="*/ 97 h 92"/>
              <a:gd name="T98" fmla="*/ 46 w 65"/>
              <a:gd name="T99" fmla="*/ 98 h 92"/>
              <a:gd name="T100" fmla="*/ 42 w 65"/>
              <a:gd name="T101" fmla="*/ 103 h 92"/>
              <a:gd name="T102" fmla="*/ 36 w 65"/>
              <a:gd name="T103" fmla="*/ 10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76" name="Freeform 2641"/>
          <p:cNvSpPr>
            <a:spLocks noChangeAspect="1"/>
          </p:cNvSpPr>
          <p:nvPr/>
        </p:nvSpPr>
        <p:spPr bwMode="auto">
          <a:xfrm>
            <a:off x="7485064" y="3837675"/>
            <a:ext cx="88900" cy="131763"/>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77" name="Freeform 2642"/>
          <p:cNvSpPr>
            <a:spLocks noChangeAspect="1"/>
          </p:cNvSpPr>
          <p:nvPr/>
        </p:nvSpPr>
        <p:spPr bwMode="auto">
          <a:xfrm>
            <a:off x="5059364" y="3255061"/>
            <a:ext cx="212725" cy="166688"/>
          </a:xfrm>
          <a:custGeom>
            <a:avLst/>
            <a:gdLst>
              <a:gd name="T0" fmla="*/ 8 w 112"/>
              <a:gd name="T1" fmla="*/ 99 h 88"/>
              <a:gd name="T2" fmla="*/ 8 w 112"/>
              <a:gd name="T3" fmla="*/ 87 h 88"/>
              <a:gd name="T4" fmla="*/ 5 w 112"/>
              <a:gd name="T5" fmla="*/ 87 h 88"/>
              <a:gd name="T6" fmla="*/ 2 w 112"/>
              <a:gd name="T7" fmla="*/ 85 h 88"/>
              <a:gd name="T8" fmla="*/ 4 w 112"/>
              <a:gd name="T9" fmla="*/ 78 h 88"/>
              <a:gd name="T10" fmla="*/ 6 w 112"/>
              <a:gd name="T11" fmla="*/ 75 h 88"/>
              <a:gd name="T12" fmla="*/ 8 w 112"/>
              <a:gd name="T13" fmla="*/ 72 h 88"/>
              <a:gd name="T14" fmla="*/ 8 w 112"/>
              <a:gd name="T15" fmla="*/ 62 h 88"/>
              <a:gd name="T16" fmla="*/ 6 w 112"/>
              <a:gd name="T17" fmla="*/ 58 h 88"/>
              <a:gd name="T18" fmla="*/ 1 w 112"/>
              <a:gd name="T19" fmla="*/ 55 h 88"/>
              <a:gd name="T20" fmla="*/ 1 w 112"/>
              <a:gd name="T21" fmla="*/ 49 h 88"/>
              <a:gd name="T22" fmla="*/ 7 w 112"/>
              <a:gd name="T23" fmla="*/ 50 h 88"/>
              <a:gd name="T24" fmla="*/ 13 w 112"/>
              <a:gd name="T25" fmla="*/ 48 h 88"/>
              <a:gd name="T26" fmla="*/ 19 w 112"/>
              <a:gd name="T27" fmla="*/ 48 h 88"/>
              <a:gd name="T28" fmla="*/ 23 w 112"/>
              <a:gd name="T29" fmla="*/ 42 h 88"/>
              <a:gd name="T30" fmla="*/ 34 w 112"/>
              <a:gd name="T31" fmla="*/ 42 h 88"/>
              <a:gd name="T32" fmla="*/ 32 w 112"/>
              <a:gd name="T33" fmla="*/ 36 h 88"/>
              <a:gd name="T34" fmla="*/ 36 w 112"/>
              <a:gd name="T35" fmla="*/ 26 h 88"/>
              <a:gd name="T36" fmla="*/ 47 w 112"/>
              <a:gd name="T37" fmla="*/ 24 h 88"/>
              <a:gd name="T38" fmla="*/ 47 w 112"/>
              <a:gd name="T39" fmla="*/ 16 h 88"/>
              <a:gd name="T40" fmla="*/ 51 w 112"/>
              <a:gd name="T41" fmla="*/ 11 h 88"/>
              <a:gd name="T42" fmla="*/ 59 w 112"/>
              <a:gd name="T43" fmla="*/ 12 h 88"/>
              <a:gd name="T44" fmla="*/ 62 w 112"/>
              <a:gd name="T45" fmla="*/ 5 h 88"/>
              <a:gd name="T46" fmla="*/ 66 w 112"/>
              <a:gd name="T47" fmla="*/ 1 h 88"/>
              <a:gd name="T48" fmla="*/ 73 w 112"/>
              <a:gd name="T49" fmla="*/ 1 h 88"/>
              <a:gd name="T50" fmla="*/ 75 w 112"/>
              <a:gd name="T51" fmla="*/ 5 h 88"/>
              <a:gd name="T52" fmla="*/ 83 w 112"/>
              <a:gd name="T53" fmla="*/ 5 h 88"/>
              <a:gd name="T54" fmla="*/ 84 w 112"/>
              <a:gd name="T55" fmla="*/ 11 h 88"/>
              <a:gd name="T56" fmla="*/ 93 w 112"/>
              <a:gd name="T57" fmla="*/ 8 h 88"/>
              <a:gd name="T58" fmla="*/ 108 w 112"/>
              <a:gd name="T59" fmla="*/ 13 h 88"/>
              <a:gd name="T60" fmla="*/ 106 w 112"/>
              <a:gd name="T61" fmla="*/ 30 h 88"/>
              <a:gd name="T62" fmla="*/ 110 w 112"/>
              <a:gd name="T63" fmla="*/ 35 h 88"/>
              <a:gd name="T64" fmla="*/ 111 w 112"/>
              <a:gd name="T65" fmla="*/ 39 h 88"/>
              <a:gd name="T66" fmla="*/ 121 w 112"/>
              <a:gd name="T67" fmla="*/ 45 h 88"/>
              <a:gd name="T68" fmla="*/ 121 w 112"/>
              <a:gd name="T69" fmla="*/ 53 h 88"/>
              <a:gd name="T70" fmla="*/ 128 w 112"/>
              <a:gd name="T71" fmla="*/ 55 h 88"/>
              <a:gd name="T72" fmla="*/ 134 w 112"/>
              <a:gd name="T73" fmla="*/ 62 h 88"/>
              <a:gd name="T74" fmla="*/ 127 w 112"/>
              <a:gd name="T75" fmla="*/ 67 h 88"/>
              <a:gd name="T76" fmla="*/ 122 w 112"/>
              <a:gd name="T77" fmla="*/ 67 h 88"/>
              <a:gd name="T78" fmla="*/ 117 w 112"/>
              <a:gd name="T79" fmla="*/ 63 h 88"/>
              <a:gd name="T80" fmla="*/ 112 w 112"/>
              <a:gd name="T81" fmla="*/ 68 h 88"/>
              <a:gd name="T82" fmla="*/ 117 w 112"/>
              <a:gd name="T83" fmla="*/ 75 h 88"/>
              <a:gd name="T84" fmla="*/ 120 w 112"/>
              <a:gd name="T85" fmla="*/ 86 h 88"/>
              <a:gd name="T86" fmla="*/ 110 w 112"/>
              <a:gd name="T87" fmla="*/ 89 h 88"/>
              <a:gd name="T88" fmla="*/ 106 w 112"/>
              <a:gd name="T89" fmla="*/ 97 h 88"/>
              <a:gd name="T90" fmla="*/ 103 w 112"/>
              <a:gd name="T91" fmla="*/ 104 h 88"/>
              <a:gd name="T92" fmla="*/ 97 w 112"/>
              <a:gd name="T93" fmla="*/ 101 h 88"/>
              <a:gd name="T94" fmla="*/ 91 w 112"/>
              <a:gd name="T95" fmla="*/ 101 h 88"/>
              <a:gd name="T96" fmla="*/ 85 w 112"/>
              <a:gd name="T97" fmla="*/ 100 h 88"/>
              <a:gd name="T98" fmla="*/ 79 w 112"/>
              <a:gd name="T99" fmla="*/ 101 h 88"/>
              <a:gd name="T100" fmla="*/ 73 w 112"/>
              <a:gd name="T101" fmla="*/ 100 h 88"/>
              <a:gd name="T102" fmla="*/ 66 w 112"/>
              <a:gd name="T103" fmla="*/ 103 h 88"/>
              <a:gd name="T104" fmla="*/ 62 w 112"/>
              <a:gd name="T105" fmla="*/ 100 h 88"/>
              <a:gd name="T106" fmla="*/ 53 w 112"/>
              <a:gd name="T107" fmla="*/ 95 h 88"/>
              <a:gd name="T108" fmla="*/ 45 w 112"/>
              <a:gd name="T109" fmla="*/ 95 h 88"/>
              <a:gd name="T110" fmla="*/ 38 w 112"/>
              <a:gd name="T111" fmla="*/ 93 h 88"/>
              <a:gd name="T112" fmla="*/ 26 w 112"/>
              <a:gd name="T113" fmla="*/ 93 h 88"/>
              <a:gd name="T114" fmla="*/ 18 w 112"/>
              <a:gd name="T115" fmla="*/ 93 h 88"/>
              <a:gd name="T116" fmla="*/ 16 w 112"/>
              <a:gd name="T117" fmla="*/ 100 h 88"/>
              <a:gd name="T118" fmla="*/ 8 w 112"/>
              <a:gd name="T119" fmla="*/ 99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78" name="Freeform 2643"/>
          <p:cNvSpPr>
            <a:spLocks noChangeAspect="1"/>
          </p:cNvSpPr>
          <p:nvPr/>
        </p:nvSpPr>
        <p:spPr bwMode="auto">
          <a:xfrm>
            <a:off x="4856164" y="3302688"/>
            <a:ext cx="228600" cy="193675"/>
          </a:xfrm>
          <a:custGeom>
            <a:avLst/>
            <a:gdLst>
              <a:gd name="T0" fmla="*/ 137 w 120"/>
              <a:gd name="T1" fmla="*/ 57 h 102"/>
              <a:gd name="T2" fmla="*/ 131 w 120"/>
              <a:gd name="T3" fmla="*/ 55 h 102"/>
              <a:gd name="T4" fmla="*/ 134 w 120"/>
              <a:gd name="T5" fmla="*/ 45 h 102"/>
              <a:gd name="T6" fmla="*/ 137 w 120"/>
              <a:gd name="T7" fmla="*/ 32 h 102"/>
              <a:gd name="T8" fmla="*/ 130 w 120"/>
              <a:gd name="T9" fmla="*/ 25 h 102"/>
              <a:gd name="T10" fmla="*/ 124 w 120"/>
              <a:gd name="T11" fmla="*/ 14 h 102"/>
              <a:gd name="T12" fmla="*/ 109 w 120"/>
              <a:gd name="T13" fmla="*/ 12 h 102"/>
              <a:gd name="T14" fmla="*/ 82 w 120"/>
              <a:gd name="T15" fmla="*/ 10 h 102"/>
              <a:gd name="T16" fmla="*/ 74 w 120"/>
              <a:gd name="T17" fmla="*/ 17 h 102"/>
              <a:gd name="T18" fmla="*/ 77 w 120"/>
              <a:gd name="T19" fmla="*/ 12 h 102"/>
              <a:gd name="T20" fmla="*/ 77 w 120"/>
              <a:gd name="T21" fmla="*/ 10 h 102"/>
              <a:gd name="T22" fmla="*/ 62 w 120"/>
              <a:gd name="T23" fmla="*/ 13 h 102"/>
              <a:gd name="T24" fmla="*/ 59 w 120"/>
              <a:gd name="T25" fmla="*/ 5 h 102"/>
              <a:gd name="T26" fmla="*/ 53 w 120"/>
              <a:gd name="T27" fmla="*/ 0 h 102"/>
              <a:gd name="T28" fmla="*/ 38 w 120"/>
              <a:gd name="T29" fmla="*/ 6 h 102"/>
              <a:gd name="T30" fmla="*/ 28 w 120"/>
              <a:gd name="T31" fmla="*/ 12 h 102"/>
              <a:gd name="T32" fmla="*/ 6 w 120"/>
              <a:gd name="T33" fmla="*/ 18 h 102"/>
              <a:gd name="T34" fmla="*/ 6 w 120"/>
              <a:gd name="T35" fmla="*/ 20 h 102"/>
              <a:gd name="T36" fmla="*/ 1 w 120"/>
              <a:gd name="T37" fmla="*/ 23 h 102"/>
              <a:gd name="T38" fmla="*/ 0 w 120"/>
              <a:gd name="T39" fmla="*/ 41 h 102"/>
              <a:gd name="T40" fmla="*/ 5 w 120"/>
              <a:gd name="T41" fmla="*/ 53 h 102"/>
              <a:gd name="T42" fmla="*/ 6 w 120"/>
              <a:gd name="T43" fmla="*/ 65 h 102"/>
              <a:gd name="T44" fmla="*/ 12 w 120"/>
              <a:gd name="T45" fmla="*/ 75 h 102"/>
              <a:gd name="T46" fmla="*/ 17 w 120"/>
              <a:gd name="T47" fmla="*/ 81 h 102"/>
              <a:gd name="T48" fmla="*/ 23 w 120"/>
              <a:gd name="T49" fmla="*/ 84 h 102"/>
              <a:gd name="T50" fmla="*/ 32 w 120"/>
              <a:gd name="T51" fmla="*/ 87 h 102"/>
              <a:gd name="T52" fmla="*/ 37 w 120"/>
              <a:gd name="T53" fmla="*/ 99 h 102"/>
              <a:gd name="T54" fmla="*/ 40 w 120"/>
              <a:gd name="T55" fmla="*/ 92 h 102"/>
              <a:gd name="T56" fmla="*/ 48 w 120"/>
              <a:gd name="T57" fmla="*/ 96 h 102"/>
              <a:gd name="T58" fmla="*/ 50 w 120"/>
              <a:gd name="T59" fmla="*/ 98 h 102"/>
              <a:gd name="T60" fmla="*/ 58 w 120"/>
              <a:gd name="T61" fmla="*/ 100 h 102"/>
              <a:gd name="T62" fmla="*/ 65 w 120"/>
              <a:gd name="T63" fmla="*/ 108 h 102"/>
              <a:gd name="T64" fmla="*/ 73 w 120"/>
              <a:gd name="T65" fmla="*/ 114 h 102"/>
              <a:gd name="T66" fmla="*/ 83 w 120"/>
              <a:gd name="T67" fmla="*/ 115 h 102"/>
              <a:gd name="T68" fmla="*/ 86 w 120"/>
              <a:gd name="T69" fmla="*/ 117 h 102"/>
              <a:gd name="T70" fmla="*/ 97 w 120"/>
              <a:gd name="T71" fmla="*/ 114 h 102"/>
              <a:gd name="T72" fmla="*/ 104 w 120"/>
              <a:gd name="T73" fmla="*/ 112 h 102"/>
              <a:gd name="T74" fmla="*/ 116 w 120"/>
              <a:gd name="T75" fmla="*/ 118 h 102"/>
              <a:gd name="T76" fmla="*/ 127 w 120"/>
              <a:gd name="T77" fmla="*/ 121 h 102"/>
              <a:gd name="T78" fmla="*/ 125 w 120"/>
              <a:gd name="T79" fmla="*/ 117 h 102"/>
              <a:gd name="T80" fmla="*/ 124 w 120"/>
              <a:gd name="T81" fmla="*/ 109 h 102"/>
              <a:gd name="T82" fmla="*/ 138 w 120"/>
              <a:gd name="T83" fmla="*/ 97 h 102"/>
              <a:gd name="T84" fmla="*/ 144 w 120"/>
              <a:gd name="T85" fmla="*/ 91 h 102"/>
              <a:gd name="T86" fmla="*/ 143 w 120"/>
              <a:gd name="T87" fmla="*/ 85 h 102"/>
              <a:gd name="T88" fmla="*/ 137 w 120"/>
              <a:gd name="T89" fmla="*/ 69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79" name="Freeform 2644"/>
          <p:cNvSpPr>
            <a:spLocks noChangeAspect="1"/>
          </p:cNvSpPr>
          <p:nvPr/>
        </p:nvSpPr>
        <p:spPr bwMode="auto">
          <a:xfrm>
            <a:off x="4981575" y="3293163"/>
            <a:ext cx="66675" cy="28575"/>
          </a:xfrm>
          <a:custGeom>
            <a:avLst/>
            <a:gdLst>
              <a:gd name="T0" fmla="*/ 38 w 35"/>
              <a:gd name="T1" fmla="*/ 16 h 15"/>
              <a:gd name="T2" fmla="*/ 30 w 35"/>
              <a:gd name="T3" fmla="*/ 18 h 15"/>
              <a:gd name="T4" fmla="*/ 23 w 35"/>
              <a:gd name="T5" fmla="*/ 17 h 15"/>
              <a:gd name="T6" fmla="*/ 2 w 35"/>
              <a:gd name="T7" fmla="*/ 16 h 15"/>
              <a:gd name="T8" fmla="*/ 8 w 35"/>
              <a:gd name="T9" fmla="*/ 12 h 15"/>
              <a:gd name="T10" fmla="*/ 7 w 35"/>
              <a:gd name="T11" fmla="*/ 11 h 15"/>
              <a:gd name="T12" fmla="*/ 2 w 35"/>
              <a:gd name="T13" fmla="*/ 12 h 15"/>
              <a:gd name="T14" fmla="*/ 1 w 35"/>
              <a:gd name="T15" fmla="*/ 7 h 15"/>
              <a:gd name="T16" fmla="*/ 7 w 35"/>
              <a:gd name="T17" fmla="*/ 6 h 15"/>
              <a:gd name="T18" fmla="*/ 13 w 35"/>
              <a:gd name="T19" fmla="*/ 1 h 15"/>
              <a:gd name="T20" fmla="*/ 13 w 35"/>
              <a:gd name="T21" fmla="*/ 2 h 15"/>
              <a:gd name="T22" fmla="*/ 11 w 35"/>
              <a:gd name="T23" fmla="*/ 6 h 15"/>
              <a:gd name="T24" fmla="*/ 19 w 35"/>
              <a:gd name="T25" fmla="*/ 6 h 15"/>
              <a:gd name="T26" fmla="*/ 19 w 35"/>
              <a:gd name="T27" fmla="*/ 1 h 15"/>
              <a:gd name="T28" fmla="*/ 22 w 35"/>
              <a:gd name="T29" fmla="*/ 0 h 15"/>
              <a:gd name="T30" fmla="*/ 28 w 35"/>
              <a:gd name="T31" fmla="*/ 4 h 15"/>
              <a:gd name="T32" fmla="*/ 32 w 35"/>
              <a:gd name="T33" fmla="*/ 4 h 15"/>
              <a:gd name="T34" fmla="*/ 35 w 35"/>
              <a:gd name="T35" fmla="*/ 2 h 15"/>
              <a:gd name="T36" fmla="*/ 41 w 35"/>
              <a:gd name="T37" fmla="*/ 6 h 15"/>
              <a:gd name="T38" fmla="*/ 41 w 35"/>
              <a:gd name="T39" fmla="*/ 11 h 15"/>
              <a:gd name="T40" fmla="*/ 38 w 35"/>
              <a:gd name="T41" fmla="*/ 1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0" name="Freeform 2645"/>
          <p:cNvSpPr>
            <a:spLocks noChangeAspect="1"/>
          </p:cNvSpPr>
          <p:nvPr/>
        </p:nvSpPr>
        <p:spPr bwMode="auto">
          <a:xfrm>
            <a:off x="5003800" y="3243948"/>
            <a:ext cx="133350" cy="90488"/>
          </a:xfrm>
          <a:custGeom>
            <a:avLst/>
            <a:gdLst>
              <a:gd name="T0" fmla="*/ 7 w 70"/>
              <a:gd name="T1" fmla="*/ 31 h 48"/>
              <a:gd name="T2" fmla="*/ 5 w 70"/>
              <a:gd name="T3" fmla="*/ 24 h 48"/>
              <a:gd name="T4" fmla="*/ 1 w 70"/>
              <a:gd name="T5" fmla="*/ 17 h 48"/>
              <a:gd name="T6" fmla="*/ 0 w 70"/>
              <a:gd name="T7" fmla="*/ 11 h 48"/>
              <a:gd name="T8" fmla="*/ 5 w 70"/>
              <a:gd name="T9" fmla="*/ 6 h 48"/>
              <a:gd name="T10" fmla="*/ 14 w 70"/>
              <a:gd name="T11" fmla="*/ 1 h 48"/>
              <a:gd name="T12" fmla="*/ 29 w 70"/>
              <a:gd name="T13" fmla="*/ 4 h 48"/>
              <a:gd name="T14" fmla="*/ 43 w 70"/>
              <a:gd name="T15" fmla="*/ 5 h 48"/>
              <a:gd name="T16" fmla="*/ 48 w 70"/>
              <a:gd name="T17" fmla="*/ 7 h 48"/>
              <a:gd name="T18" fmla="*/ 55 w 70"/>
              <a:gd name="T19" fmla="*/ 5 h 48"/>
              <a:gd name="T20" fmla="*/ 62 w 70"/>
              <a:gd name="T21" fmla="*/ 10 h 48"/>
              <a:gd name="T22" fmla="*/ 72 w 70"/>
              <a:gd name="T23" fmla="*/ 15 h 48"/>
              <a:gd name="T24" fmla="*/ 82 w 70"/>
              <a:gd name="T25" fmla="*/ 23 h 48"/>
              <a:gd name="T26" fmla="*/ 82 w 70"/>
              <a:gd name="T27" fmla="*/ 31 h 48"/>
              <a:gd name="T28" fmla="*/ 71 w 70"/>
              <a:gd name="T29" fmla="*/ 33 h 48"/>
              <a:gd name="T30" fmla="*/ 67 w 70"/>
              <a:gd name="T31" fmla="*/ 43 h 48"/>
              <a:gd name="T32" fmla="*/ 68 w 70"/>
              <a:gd name="T33" fmla="*/ 49 h 48"/>
              <a:gd name="T34" fmla="*/ 58 w 70"/>
              <a:gd name="T35" fmla="*/ 49 h 48"/>
              <a:gd name="T36" fmla="*/ 54 w 70"/>
              <a:gd name="T37" fmla="*/ 55 h 48"/>
              <a:gd name="T38" fmla="*/ 48 w 70"/>
              <a:gd name="T39" fmla="*/ 55 h 48"/>
              <a:gd name="T40" fmla="*/ 42 w 70"/>
              <a:gd name="T41" fmla="*/ 57 h 48"/>
              <a:gd name="T42" fmla="*/ 36 w 70"/>
              <a:gd name="T43" fmla="*/ 56 h 48"/>
              <a:gd name="T44" fmla="*/ 30 w 70"/>
              <a:gd name="T45" fmla="*/ 51 h 48"/>
              <a:gd name="T46" fmla="*/ 24 w 70"/>
              <a:gd name="T47" fmla="*/ 46 h 48"/>
              <a:gd name="T48" fmla="*/ 26 w 70"/>
              <a:gd name="T49" fmla="*/ 42 h 48"/>
              <a:gd name="T50" fmla="*/ 26 w 70"/>
              <a:gd name="T51" fmla="*/ 37 h 48"/>
              <a:gd name="T52" fmla="*/ 20 w 70"/>
              <a:gd name="T53" fmla="*/ 33 h 48"/>
              <a:gd name="T54" fmla="*/ 18 w 70"/>
              <a:gd name="T55" fmla="*/ 34 h 48"/>
              <a:gd name="T56" fmla="*/ 13 w 70"/>
              <a:gd name="T57" fmla="*/ 34 h 48"/>
              <a:gd name="T58" fmla="*/ 7 w 70"/>
              <a:gd name="T59" fmla="*/ 31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1" name="Freeform 2646"/>
          <p:cNvSpPr>
            <a:spLocks noChangeAspect="1"/>
          </p:cNvSpPr>
          <p:nvPr/>
        </p:nvSpPr>
        <p:spPr bwMode="auto">
          <a:xfrm>
            <a:off x="5002214" y="3183623"/>
            <a:ext cx="163513" cy="95250"/>
          </a:xfrm>
          <a:custGeom>
            <a:avLst/>
            <a:gdLst>
              <a:gd name="T0" fmla="*/ 87 w 86"/>
              <a:gd name="T1" fmla="*/ 11 h 50"/>
              <a:gd name="T2" fmla="*/ 84 w 86"/>
              <a:gd name="T3" fmla="*/ 11 h 50"/>
              <a:gd name="T4" fmla="*/ 79 w 86"/>
              <a:gd name="T5" fmla="*/ 13 h 50"/>
              <a:gd name="T6" fmla="*/ 71 w 86"/>
              <a:gd name="T7" fmla="*/ 7 h 50"/>
              <a:gd name="T8" fmla="*/ 60 w 86"/>
              <a:gd name="T9" fmla="*/ 2 h 50"/>
              <a:gd name="T10" fmla="*/ 55 w 86"/>
              <a:gd name="T11" fmla="*/ 1 h 50"/>
              <a:gd name="T12" fmla="*/ 47 w 86"/>
              <a:gd name="T13" fmla="*/ 6 h 50"/>
              <a:gd name="T14" fmla="*/ 49 w 86"/>
              <a:gd name="T15" fmla="*/ 17 h 50"/>
              <a:gd name="T16" fmla="*/ 44 w 86"/>
              <a:gd name="T17" fmla="*/ 24 h 50"/>
              <a:gd name="T18" fmla="*/ 35 w 86"/>
              <a:gd name="T19" fmla="*/ 28 h 50"/>
              <a:gd name="T20" fmla="*/ 29 w 86"/>
              <a:gd name="T21" fmla="*/ 19 h 50"/>
              <a:gd name="T22" fmla="*/ 23 w 86"/>
              <a:gd name="T23" fmla="*/ 13 h 50"/>
              <a:gd name="T24" fmla="*/ 22 w 86"/>
              <a:gd name="T25" fmla="*/ 10 h 50"/>
              <a:gd name="T26" fmla="*/ 11 w 86"/>
              <a:gd name="T27" fmla="*/ 14 h 50"/>
              <a:gd name="T28" fmla="*/ 7 w 86"/>
              <a:gd name="T29" fmla="*/ 19 h 50"/>
              <a:gd name="T30" fmla="*/ 1 w 86"/>
              <a:gd name="T31" fmla="*/ 34 h 50"/>
              <a:gd name="T32" fmla="*/ 1 w 86"/>
              <a:gd name="T33" fmla="*/ 48 h 50"/>
              <a:gd name="T34" fmla="*/ 6 w 86"/>
              <a:gd name="T35" fmla="*/ 43 h 50"/>
              <a:gd name="T36" fmla="*/ 16 w 86"/>
              <a:gd name="T37" fmla="*/ 38 h 50"/>
              <a:gd name="T38" fmla="*/ 30 w 86"/>
              <a:gd name="T39" fmla="*/ 41 h 50"/>
              <a:gd name="T40" fmla="*/ 44 w 86"/>
              <a:gd name="T41" fmla="*/ 42 h 50"/>
              <a:gd name="T42" fmla="*/ 49 w 86"/>
              <a:gd name="T43" fmla="*/ 44 h 50"/>
              <a:gd name="T44" fmla="*/ 56 w 86"/>
              <a:gd name="T45" fmla="*/ 42 h 50"/>
              <a:gd name="T46" fmla="*/ 63 w 86"/>
              <a:gd name="T47" fmla="*/ 47 h 50"/>
              <a:gd name="T48" fmla="*/ 73 w 86"/>
              <a:gd name="T49" fmla="*/ 53 h 50"/>
              <a:gd name="T50" fmla="*/ 83 w 86"/>
              <a:gd name="T51" fmla="*/ 60 h 50"/>
              <a:gd name="T52" fmla="*/ 87 w 86"/>
              <a:gd name="T53" fmla="*/ 55 h 50"/>
              <a:gd name="T54" fmla="*/ 95 w 86"/>
              <a:gd name="T55" fmla="*/ 56 h 50"/>
              <a:gd name="T56" fmla="*/ 98 w 86"/>
              <a:gd name="T57" fmla="*/ 49 h 50"/>
              <a:gd name="T58" fmla="*/ 102 w 86"/>
              <a:gd name="T59" fmla="*/ 46 h 50"/>
              <a:gd name="T60" fmla="*/ 103 w 86"/>
              <a:gd name="T61" fmla="*/ 41 h 50"/>
              <a:gd name="T62" fmla="*/ 96 w 86"/>
              <a:gd name="T63" fmla="*/ 29 h 50"/>
              <a:gd name="T64" fmla="*/ 96 w 86"/>
              <a:gd name="T65" fmla="*/ 20 h 50"/>
              <a:gd name="T66" fmla="*/ 92 w 86"/>
              <a:gd name="T67" fmla="*/ 16 h 50"/>
              <a:gd name="T68" fmla="*/ 87 w 86"/>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2" name="Freeform 2647"/>
          <p:cNvSpPr>
            <a:spLocks noChangeAspect="1"/>
          </p:cNvSpPr>
          <p:nvPr/>
        </p:nvSpPr>
        <p:spPr bwMode="auto">
          <a:xfrm>
            <a:off x="5053013" y="3134411"/>
            <a:ext cx="101600" cy="71438"/>
          </a:xfrm>
          <a:custGeom>
            <a:avLst/>
            <a:gdLst>
              <a:gd name="T0" fmla="*/ 56 w 53"/>
              <a:gd name="T1" fmla="*/ 43 h 37"/>
              <a:gd name="T2" fmla="*/ 52 w 53"/>
              <a:gd name="T3" fmla="*/ 43 h 37"/>
              <a:gd name="T4" fmla="*/ 47 w 53"/>
              <a:gd name="T5" fmla="*/ 45 h 37"/>
              <a:gd name="T6" fmla="*/ 39 w 53"/>
              <a:gd name="T7" fmla="*/ 39 h 37"/>
              <a:gd name="T8" fmla="*/ 28 w 53"/>
              <a:gd name="T9" fmla="*/ 34 h 37"/>
              <a:gd name="T10" fmla="*/ 23 w 53"/>
              <a:gd name="T11" fmla="*/ 33 h 37"/>
              <a:gd name="T12" fmla="*/ 14 w 53"/>
              <a:gd name="T13" fmla="*/ 38 h 37"/>
              <a:gd name="T14" fmla="*/ 17 w 53"/>
              <a:gd name="T15" fmla="*/ 27 h 37"/>
              <a:gd name="T16" fmla="*/ 12 w 53"/>
              <a:gd name="T17" fmla="*/ 27 h 37"/>
              <a:gd name="T18" fmla="*/ 8 w 53"/>
              <a:gd name="T19" fmla="*/ 29 h 37"/>
              <a:gd name="T20" fmla="*/ 2 w 53"/>
              <a:gd name="T21" fmla="*/ 23 h 37"/>
              <a:gd name="T22" fmla="*/ 2 w 53"/>
              <a:gd name="T23" fmla="*/ 18 h 37"/>
              <a:gd name="T24" fmla="*/ 0 w 53"/>
              <a:gd name="T25" fmla="*/ 13 h 37"/>
              <a:gd name="T26" fmla="*/ 2 w 53"/>
              <a:gd name="T27" fmla="*/ 7 h 37"/>
              <a:gd name="T28" fmla="*/ 12 w 53"/>
              <a:gd name="T29" fmla="*/ 4 h 37"/>
              <a:gd name="T30" fmla="*/ 29 w 53"/>
              <a:gd name="T31" fmla="*/ 0 h 37"/>
              <a:gd name="T32" fmla="*/ 43 w 53"/>
              <a:gd name="T33" fmla="*/ 0 h 37"/>
              <a:gd name="T34" fmla="*/ 50 w 53"/>
              <a:gd name="T35" fmla="*/ 4 h 37"/>
              <a:gd name="T36" fmla="*/ 64 w 53"/>
              <a:gd name="T37" fmla="*/ 4 h 37"/>
              <a:gd name="T38" fmla="*/ 63 w 53"/>
              <a:gd name="T39" fmla="*/ 10 h 37"/>
              <a:gd name="T40" fmla="*/ 62 w 53"/>
              <a:gd name="T41" fmla="*/ 13 h 37"/>
              <a:gd name="T42" fmla="*/ 54 w 53"/>
              <a:gd name="T43" fmla="*/ 15 h 37"/>
              <a:gd name="T44" fmla="*/ 48 w 53"/>
              <a:gd name="T45" fmla="*/ 17 h 37"/>
              <a:gd name="T46" fmla="*/ 53 w 53"/>
              <a:gd name="T47" fmla="*/ 27 h 37"/>
              <a:gd name="T48" fmla="*/ 58 w 53"/>
              <a:gd name="T49" fmla="*/ 38 h 37"/>
              <a:gd name="T50" fmla="*/ 57 w 53"/>
              <a:gd name="T51" fmla="*/ 40 h 37"/>
              <a:gd name="T52" fmla="*/ 56 w 53"/>
              <a:gd name="T53" fmla="*/ 4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3" name="Freeform 2648"/>
          <p:cNvSpPr>
            <a:spLocks noChangeAspect="1"/>
          </p:cNvSpPr>
          <p:nvPr/>
        </p:nvSpPr>
        <p:spPr bwMode="auto">
          <a:xfrm>
            <a:off x="4976813" y="2724836"/>
            <a:ext cx="242888" cy="401638"/>
          </a:xfrm>
          <a:custGeom>
            <a:avLst/>
            <a:gdLst>
              <a:gd name="T0" fmla="*/ 58 w 127"/>
              <a:gd name="T1" fmla="*/ 114 h 211"/>
              <a:gd name="T2" fmla="*/ 66 w 127"/>
              <a:gd name="T3" fmla="*/ 131 h 211"/>
              <a:gd name="T4" fmla="*/ 47 w 127"/>
              <a:gd name="T5" fmla="*/ 146 h 211"/>
              <a:gd name="T6" fmla="*/ 27 w 127"/>
              <a:gd name="T7" fmla="*/ 169 h 211"/>
              <a:gd name="T8" fmla="*/ 12 w 127"/>
              <a:gd name="T9" fmla="*/ 180 h 211"/>
              <a:gd name="T10" fmla="*/ 16 w 127"/>
              <a:gd name="T11" fmla="*/ 222 h 211"/>
              <a:gd name="T12" fmla="*/ 31 w 127"/>
              <a:gd name="T13" fmla="*/ 237 h 211"/>
              <a:gd name="T14" fmla="*/ 41 w 127"/>
              <a:gd name="T15" fmla="*/ 251 h 211"/>
              <a:gd name="T16" fmla="*/ 71 w 127"/>
              <a:gd name="T17" fmla="*/ 245 h 211"/>
              <a:gd name="T18" fmla="*/ 99 w 127"/>
              <a:gd name="T19" fmla="*/ 237 h 211"/>
              <a:gd name="T20" fmla="*/ 113 w 127"/>
              <a:gd name="T21" fmla="*/ 228 h 211"/>
              <a:gd name="T22" fmla="*/ 135 w 127"/>
              <a:gd name="T23" fmla="*/ 206 h 211"/>
              <a:gd name="T24" fmla="*/ 153 w 127"/>
              <a:gd name="T25" fmla="*/ 179 h 211"/>
              <a:gd name="T26" fmla="*/ 134 w 127"/>
              <a:gd name="T27" fmla="*/ 158 h 211"/>
              <a:gd name="T28" fmla="*/ 136 w 127"/>
              <a:gd name="T29" fmla="*/ 145 h 211"/>
              <a:gd name="T30" fmla="*/ 131 w 127"/>
              <a:gd name="T31" fmla="*/ 134 h 211"/>
              <a:gd name="T32" fmla="*/ 126 w 127"/>
              <a:gd name="T33" fmla="*/ 126 h 211"/>
              <a:gd name="T34" fmla="*/ 124 w 127"/>
              <a:gd name="T35" fmla="*/ 119 h 211"/>
              <a:gd name="T36" fmla="*/ 131 w 127"/>
              <a:gd name="T37" fmla="*/ 106 h 211"/>
              <a:gd name="T38" fmla="*/ 125 w 127"/>
              <a:gd name="T39" fmla="*/ 64 h 211"/>
              <a:gd name="T40" fmla="*/ 106 w 127"/>
              <a:gd name="T41" fmla="*/ 50 h 211"/>
              <a:gd name="T42" fmla="*/ 106 w 127"/>
              <a:gd name="T43" fmla="*/ 34 h 211"/>
              <a:gd name="T44" fmla="*/ 107 w 127"/>
              <a:gd name="T45" fmla="*/ 28 h 211"/>
              <a:gd name="T46" fmla="*/ 101 w 127"/>
              <a:gd name="T47" fmla="*/ 8 h 211"/>
              <a:gd name="T48" fmla="*/ 73 w 127"/>
              <a:gd name="T49" fmla="*/ 4 h 211"/>
              <a:gd name="T50" fmla="*/ 66 w 127"/>
              <a:gd name="T51" fmla="*/ 30 h 211"/>
              <a:gd name="T52" fmla="*/ 58 w 127"/>
              <a:gd name="T53" fmla="*/ 40 h 211"/>
              <a:gd name="T54" fmla="*/ 33 w 127"/>
              <a:gd name="T55" fmla="*/ 38 h 211"/>
              <a:gd name="T56" fmla="*/ 5 w 127"/>
              <a:gd name="T57" fmla="*/ 17 h 211"/>
              <a:gd name="T58" fmla="*/ 0 w 127"/>
              <a:gd name="T59" fmla="*/ 28 h 211"/>
              <a:gd name="T60" fmla="*/ 27 w 127"/>
              <a:gd name="T61" fmla="*/ 43 h 211"/>
              <a:gd name="T62" fmla="*/ 37 w 127"/>
              <a:gd name="T63" fmla="*/ 65 h 211"/>
              <a:gd name="T64" fmla="*/ 41 w 127"/>
              <a:gd name="T65" fmla="*/ 72 h 211"/>
              <a:gd name="T66" fmla="*/ 42 w 127"/>
              <a:gd name="T67" fmla="*/ 95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4" name="Freeform 2649"/>
          <p:cNvSpPr>
            <a:spLocks noChangeAspect="1"/>
          </p:cNvSpPr>
          <p:nvPr/>
        </p:nvSpPr>
        <p:spPr bwMode="auto">
          <a:xfrm>
            <a:off x="4781551" y="2764523"/>
            <a:ext cx="271463" cy="522288"/>
          </a:xfrm>
          <a:custGeom>
            <a:avLst/>
            <a:gdLst>
              <a:gd name="T0" fmla="*/ 6 w 143"/>
              <a:gd name="T1" fmla="*/ 234 h 274"/>
              <a:gd name="T2" fmla="*/ 17 w 143"/>
              <a:gd name="T3" fmla="*/ 217 h 274"/>
              <a:gd name="T4" fmla="*/ 19 w 143"/>
              <a:gd name="T5" fmla="*/ 195 h 274"/>
              <a:gd name="T6" fmla="*/ 11 w 143"/>
              <a:gd name="T7" fmla="*/ 177 h 274"/>
              <a:gd name="T8" fmla="*/ 19 w 143"/>
              <a:gd name="T9" fmla="*/ 125 h 274"/>
              <a:gd name="T10" fmla="*/ 33 w 143"/>
              <a:gd name="T11" fmla="*/ 115 h 274"/>
              <a:gd name="T12" fmla="*/ 42 w 143"/>
              <a:gd name="T13" fmla="*/ 74 h 274"/>
              <a:gd name="T14" fmla="*/ 62 w 143"/>
              <a:gd name="T15" fmla="*/ 54 h 274"/>
              <a:gd name="T16" fmla="*/ 79 w 143"/>
              <a:gd name="T17" fmla="*/ 26 h 274"/>
              <a:gd name="T18" fmla="*/ 88 w 143"/>
              <a:gd name="T19" fmla="*/ 13 h 274"/>
              <a:gd name="T20" fmla="*/ 114 w 143"/>
              <a:gd name="T21" fmla="*/ 18 h 274"/>
              <a:gd name="T22" fmla="*/ 123 w 143"/>
              <a:gd name="T23" fmla="*/ 2 h 274"/>
              <a:gd name="T24" fmla="*/ 149 w 143"/>
              <a:gd name="T25" fmla="*/ 18 h 274"/>
              <a:gd name="T26" fmla="*/ 160 w 143"/>
              <a:gd name="T27" fmla="*/ 40 h 274"/>
              <a:gd name="T28" fmla="*/ 164 w 143"/>
              <a:gd name="T29" fmla="*/ 47 h 274"/>
              <a:gd name="T30" fmla="*/ 165 w 143"/>
              <a:gd name="T31" fmla="*/ 70 h 274"/>
              <a:gd name="T32" fmla="*/ 160 w 143"/>
              <a:gd name="T33" fmla="*/ 84 h 274"/>
              <a:gd name="T34" fmla="*/ 148 w 143"/>
              <a:gd name="T35" fmla="*/ 91 h 274"/>
              <a:gd name="T36" fmla="*/ 139 w 143"/>
              <a:gd name="T37" fmla="*/ 98 h 274"/>
              <a:gd name="T38" fmla="*/ 140 w 143"/>
              <a:gd name="T39" fmla="*/ 116 h 274"/>
              <a:gd name="T40" fmla="*/ 123 w 143"/>
              <a:gd name="T41" fmla="*/ 134 h 274"/>
              <a:gd name="T42" fmla="*/ 102 w 143"/>
              <a:gd name="T43" fmla="*/ 146 h 274"/>
              <a:gd name="T44" fmla="*/ 92 w 143"/>
              <a:gd name="T45" fmla="*/ 161 h 274"/>
              <a:gd name="T46" fmla="*/ 87 w 143"/>
              <a:gd name="T47" fmla="*/ 168 h 274"/>
              <a:gd name="T48" fmla="*/ 81 w 143"/>
              <a:gd name="T49" fmla="*/ 184 h 274"/>
              <a:gd name="T50" fmla="*/ 90 w 143"/>
              <a:gd name="T51" fmla="*/ 214 h 274"/>
              <a:gd name="T52" fmla="*/ 111 w 143"/>
              <a:gd name="T53" fmla="*/ 227 h 274"/>
              <a:gd name="T54" fmla="*/ 93 w 143"/>
              <a:gd name="T55" fmla="*/ 234 h 274"/>
              <a:gd name="T56" fmla="*/ 103 w 143"/>
              <a:gd name="T57" fmla="*/ 238 h 274"/>
              <a:gd name="T58" fmla="*/ 92 w 143"/>
              <a:gd name="T59" fmla="*/ 245 h 274"/>
              <a:gd name="T60" fmla="*/ 80 w 143"/>
              <a:gd name="T61" fmla="*/ 257 h 274"/>
              <a:gd name="T62" fmla="*/ 75 w 143"/>
              <a:gd name="T63" fmla="*/ 298 h 274"/>
              <a:gd name="T64" fmla="*/ 55 w 143"/>
              <a:gd name="T65" fmla="*/ 310 h 274"/>
              <a:gd name="T66" fmla="*/ 51 w 143"/>
              <a:gd name="T67" fmla="*/ 325 h 274"/>
              <a:gd name="T68" fmla="*/ 29 w 143"/>
              <a:gd name="T69" fmla="*/ 328 h 274"/>
              <a:gd name="T70" fmla="*/ 31 w 143"/>
              <a:gd name="T71" fmla="*/ 319 h 274"/>
              <a:gd name="T72" fmla="*/ 29 w 143"/>
              <a:gd name="T73" fmla="*/ 309 h 274"/>
              <a:gd name="T74" fmla="*/ 29 w 143"/>
              <a:gd name="T75" fmla="*/ 303 h 274"/>
              <a:gd name="T76" fmla="*/ 12 w 143"/>
              <a:gd name="T77" fmla="*/ 285 h 274"/>
              <a:gd name="T78" fmla="*/ 10 w 143"/>
              <a:gd name="T79" fmla="*/ 262 h 274"/>
              <a:gd name="T80" fmla="*/ 5 w 143"/>
              <a:gd name="T81" fmla="*/ 249 h 274"/>
              <a:gd name="T82" fmla="*/ 6 w 143"/>
              <a:gd name="T83" fmla="*/ 244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85" name="Freeform 2650"/>
          <p:cNvSpPr>
            <a:spLocks noChangeAspect="1"/>
          </p:cNvSpPr>
          <p:nvPr/>
        </p:nvSpPr>
        <p:spPr bwMode="auto">
          <a:xfrm>
            <a:off x="4643438" y="2681973"/>
            <a:ext cx="547688" cy="508000"/>
          </a:xfrm>
          <a:custGeom>
            <a:avLst/>
            <a:gdLst>
              <a:gd name="T0" fmla="*/ 84 w 287"/>
              <a:gd name="T1" fmla="*/ 283 h 267"/>
              <a:gd name="T2" fmla="*/ 78 w 287"/>
              <a:gd name="T3" fmla="*/ 294 h 267"/>
              <a:gd name="T4" fmla="*/ 47 w 287"/>
              <a:gd name="T5" fmla="*/ 316 h 267"/>
              <a:gd name="T6" fmla="*/ 7 w 287"/>
              <a:gd name="T7" fmla="*/ 300 h 267"/>
              <a:gd name="T8" fmla="*/ 16 w 287"/>
              <a:gd name="T9" fmla="*/ 284 h 267"/>
              <a:gd name="T10" fmla="*/ 16 w 287"/>
              <a:gd name="T11" fmla="*/ 276 h 267"/>
              <a:gd name="T12" fmla="*/ 11 w 287"/>
              <a:gd name="T13" fmla="*/ 274 h 267"/>
              <a:gd name="T14" fmla="*/ 6 w 287"/>
              <a:gd name="T15" fmla="*/ 250 h 267"/>
              <a:gd name="T16" fmla="*/ 8 w 287"/>
              <a:gd name="T17" fmla="*/ 233 h 267"/>
              <a:gd name="T18" fmla="*/ 1 w 287"/>
              <a:gd name="T19" fmla="*/ 223 h 267"/>
              <a:gd name="T20" fmla="*/ 30 w 287"/>
              <a:gd name="T21" fmla="*/ 222 h 267"/>
              <a:gd name="T22" fmla="*/ 36 w 287"/>
              <a:gd name="T23" fmla="*/ 213 h 267"/>
              <a:gd name="T24" fmla="*/ 46 w 287"/>
              <a:gd name="T25" fmla="*/ 211 h 267"/>
              <a:gd name="T26" fmla="*/ 54 w 287"/>
              <a:gd name="T27" fmla="*/ 195 h 267"/>
              <a:gd name="T28" fmla="*/ 65 w 287"/>
              <a:gd name="T29" fmla="*/ 192 h 267"/>
              <a:gd name="T30" fmla="*/ 85 w 287"/>
              <a:gd name="T31" fmla="*/ 182 h 267"/>
              <a:gd name="T32" fmla="*/ 65 w 287"/>
              <a:gd name="T33" fmla="*/ 183 h 267"/>
              <a:gd name="T34" fmla="*/ 94 w 287"/>
              <a:gd name="T35" fmla="*/ 168 h 267"/>
              <a:gd name="T36" fmla="*/ 103 w 287"/>
              <a:gd name="T37" fmla="*/ 149 h 267"/>
              <a:gd name="T38" fmla="*/ 108 w 287"/>
              <a:gd name="T39" fmla="*/ 129 h 267"/>
              <a:gd name="T40" fmla="*/ 112 w 287"/>
              <a:gd name="T41" fmla="*/ 119 h 267"/>
              <a:gd name="T42" fmla="*/ 127 w 287"/>
              <a:gd name="T43" fmla="*/ 107 h 267"/>
              <a:gd name="T44" fmla="*/ 137 w 287"/>
              <a:gd name="T45" fmla="*/ 96 h 267"/>
              <a:gd name="T46" fmla="*/ 132 w 287"/>
              <a:gd name="T47" fmla="*/ 89 h 267"/>
              <a:gd name="T48" fmla="*/ 165 w 287"/>
              <a:gd name="T49" fmla="*/ 72 h 267"/>
              <a:gd name="T50" fmla="*/ 142 w 287"/>
              <a:gd name="T51" fmla="*/ 56 h 267"/>
              <a:gd name="T52" fmla="*/ 155 w 287"/>
              <a:gd name="T53" fmla="*/ 67 h 267"/>
              <a:gd name="T54" fmla="*/ 161 w 287"/>
              <a:gd name="T55" fmla="*/ 59 h 267"/>
              <a:gd name="T56" fmla="*/ 173 w 287"/>
              <a:gd name="T57" fmla="*/ 43 h 267"/>
              <a:gd name="T58" fmla="*/ 189 w 287"/>
              <a:gd name="T59" fmla="*/ 48 h 267"/>
              <a:gd name="T60" fmla="*/ 194 w 287"/>
              <a:gd name="T61" fmla="*/ 43 h 267"/>
              <a:gd name="T62" fmla="*/ 200 w 287"/>
              <a:gd name="T63" fmla="*/ 47 h 267"/>
              <a:gd name="T64" fmla="*/ 224 w 287"/>
              <a:gd name="T65" fmla="*/ 42 h 267"/>
              <a:gd name="T66" fmla="*/ 225 w 287"/>
              <a:gd name="T67" fmla="*/ 23 h 267"/>
              <a:gd name="T68" fmla="*/ 244 w 287"/>
              <a:gd name="T69" fmla="*/ 24 h 267"/>
              <a:gd name="T70" fmla="*/ 257 w 287"/>
              <a:gd name="T71" fmla="*/ 4 h 267"/>
              <a:gd name="T72" fmla="*/ 274 w 287"/>
              <a:gd name="T73" fmla="*/ 10 h 267"/>
              <a:gd name="T74" fmla="*/ 279 w 287"/>
              <a:gd name="T75" fmla="*/ 12 h 267"/>
              <a:gd name="T76" fmla="*/ 291 w 287"/>
              <a:gd name="T77" fmla="*/ 18 h 267"/>
              <a:gd name="T78" fmla="*/ 303 w 287"/>
              <a:gd name="T79" fmla="*/ 1 h 267"/>
              <a:gd name="T80" fmla="*/ 305 w 287"/>
              <a:gd name="T81" fmla="*/ 14 h 267"/>
              <a:gd name="T82" fmla="*/ 315 w 287"/>
              <a:gd name="T83" fmla="*/ 8 h 267"/>
              <a:gd name="T84" fmla="*/ 343 w 287"/>
              <a:gd name="T85" fmla="*/ 23 h 267"/>
              <a:gd name="T86" fmla="*/ 329 w 287"/>
              <a:gd name="T87" fmla="*/ 34 h 267"/>
              <a:gd name="T88" fmla="*/ 345 w 287"/>
              <a:gd name="T89" fmla="*/ 40 h 267"/>
              <a:gd name="T90" fmla="*/ 332 w 287"/>
              <a:gd name="T91" fmla="*/ 46 h 267"/>
              <a:gd name="T92" fmla="*/ 317 w 287"/>
              <a:gd name="T93" fmla="*/ 55 h 267"/>
              <a:gd name="T94" fmla="*/ 297 w 287"/>
              <a:gd name="T95" fmla="*/ 30 h 267"/>
              <a:gd name="T96" fmla="*/ 276 w 287"/>
              <a:gd name="T97" fmla="*/ 58 h 267"/>
              <a:gd name="T98" fmla="*/ 252 w 287"/>
              <a:gd name="T99" fmla="*/ 61 h 267"/>
              <a:gd name="T100" fmla="*/ 215 w 287"/>
              <a:gd name="T101" fmla="*/ 44 h 267"/>
              <a:gd name="T102" fmla="*/ 202 w 287"/>
              <a:gd name="T103" fmla="*/ 55 h 267"/>
              <a:gd name="T104" fmla="*/ 176 w 287"/>
              <a:gd name="T105" fmla="*/ 66 h 267"/>
              <a:gd name="T106" fmla="*/ 149 w 287"/>
              <a:gd name="T107" fmla="*/ 97 h 267"/>
              <a:gd name="T108" fmla="*/ 129 w 287"/>
              <a:gd name="T109" fmla="*/ 127 h 267"/>
              <a:gd name="T110" fmla="*/ 124 w 287"/>
              <a:gd name="T111" fmla="*/ 177 h 267"/>
              <a:gd name="T112" fmla="*/ 97 w 287"/>
              <a:gd name="T113" fmla="*/ 229 h 267"/>
              <a:gd name="T114" fmla="*/ 102 w 287"/>
              <a:gd name="T115" fmla="*/ 249 h 267"/>
              <a:gd name="T116" fmla="*/ 93 w 287"/>
              <a:gd name="T117" fmla="*/ 286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6" name="Freeform 2651"/>
          <p:cNvSpPr>
            <a:spLocks noChangeAspect="1"/>
          </p:cNvSpPr>
          <p:nvPr/>
        </p:nvSpPr>
        <p:spPr bwMode="auto">
          <a:xfrm>
            <a:off x="4670426" y="3297923"/>
            <a:ext cx="206375" cy="255588"/>
          </a:xfrm>
          <a:custGeom>
            <a:avLst/>
            <a:gdLst>
              <a:gd name="T0" fmla="*/ 113 w 108"/>
              <a:gd name="T1" fmla="*/ 24 h 134"/>
              <a:gd name="T2" fmla="*/ 107 w 108"/>
              <a:gd name="T3" fmla="*/ 18 h 134"/>
              <a:gd name="T4" fmla="*/ 93 w 108"/>
              <a:gd name="T5" fmla="*/ 13 h 134"/>
              <a:gd name="T6" fmla="*/ 78 w 108"/>
              <a:gd name="T7" fmla="*/ 19 h 134"/>
              <a:gd name="T8" fmla="*/ 75 w 108"/>
              <a:gd name="T9" fmla="*/ 11 h 134"/>
              <a:gd name="T10" fmla="*/ 63 w 108"/>
              <a:gd name="T11" fmla="*/ 11 h 134"/>
              <a:gd name="T12" fmla="*/ 58 w 108"/>
              <a:gd name="T13" fmla="*/ 5 h 134"/>
              <a:gd name="T14" fmla="*/ 47 w 108"/>
              <a:gd name="T15" fmla="*/ 2 h 134"/>
              <a:gd name="T16" fmla="*/ 39 w 108"/>
              <a:gd name="T17" fmla="*/ 0 h 134"/>
              <a:gd name="T18" fmla="*/ 42 w 108"/>
              <a:gd name="T19" fmla="*/ 10 h 134"/>
              <a:gd name="T20" fmla="*/ 42 w 108"/>
              <a:gd name="T21" fmla="*/ 18 h 134"/>
              <a:gd name="T22" fmla="*/ 43 w 108"/>
              <a:gd name="T23" fmla="*/ 20 h 134"/>
              <a:gd name="T24" fmla="*/ 37 w 108"/>
              <a:gd name="T25" fmla="*/ 23 h 134"/>
              <a:gd name="T26" fmla="*/ 34 w 108"/>
              <a:gd name="T27" fmla="*/ 26 h 134"/>
              <a:gd name="T28" fmla="*/ 29 w 108"/>
              <a:gd name="T29" fmla="*/ 31 h 134"/>
              <a:gd name="T30" fmla="*/ 23 w 108"/>
              <a:gd name="T31" fmla="*/ 26 h 134"/>
              <a:gd name="T32" fmla="*/ 19 w 108"/>
              <a:gd name="T33" fmla="*/ 32 h 134"/>
              <a:gd name="T34" fmla="*/ 17 w 108"/>
              <a:gd name="T35" fmla="*/ 42 h 134"/>
              <a:gd name="T36" fmla="*/ 16 w 108"/>
              <a:gd name="T37" fmla="*/ 55 h 134"/>
              <a:gd name="T38" fmla="*/ 11 w 108"/>
              <a:gd name="T39" fmla="*/ 64 h 134"/>
              <a:gd name="T40" fmla="*/ 1 w 108"/>
              <a:gd name="T41" fmla="*/ 65 h 134"/>
              <a:gd name="T42" fmla="*/ 2 w 108"/>
              <a:gd name="T43" fmla="*/ 79 h 134"/>
              <a:gd name="T44" fmla="*/ 1 w 108"/>
              <a:gd name="T45" fmla="*/ 87 h 134"/>
              <a:gd name="T46" fmla="*/ 4 w 108"/>
              <a:gd name="T47" fmla="*/ 93 h 134"/>
              <a:gd name="T48" fmla="*/ 7 w 108"/>
              <a:gd name="T49" fmla="*/ 96 h 134"/>
              <a:gd name="T50" fmla="*/ 4 w 108"/>
              <a:gd name="T51" fmla="*/ 103 h 134"/>
              <a:gd name="T52" fmla="*/ 8 w 108"/>
              <a:gd name="T53" fmla="*/ 109 h 134"/>
              <a:gd name="T54" fmla="*/ 10 w 108"/>
              <a:gd name="T55" fmla="*/ 115 h 134"/>
              <a:gd name="T56" fmla="*/ 18 w 108"/>
              <a:gd name="T57" fmla="*/ 121 h 134"/>
              <a:gd name="T58" fmla="*/ 26 w 108"/>
              <a:gd name="T59" fmla="*/ 124 h 134"/>
              <a:gd name="T60" fmla="*/ 30 w 108"/>
              <a:gd name="T61" fmla="*/ 129 h 134"/>
              <a:gd name="T62" fmla="*/ 25 w 108"/>
              <a:gd name="T63" fmla="*/ 143 h 134"/>
              <a:gd name="T64" fmla="*/ 25 w 108"/>
              <a:gd name="T65" fmla="*/ 156 h 134"/>
              <a:gd name="T66" fmla="*/ 35 w 108"/>
              <a:gd name="T67" fmla="*/ 155 h 134"/>
              <a:gd name="T68" fmla="*/ 39 w 108"/>
              <a:gd name="T69" fmla="*/ 150 h 134"/>
              <a:gd name="T70" fmla="*/ 49 w 108"/>
              <a:gd name="T71" fmla="*/ 153 h 134"/>
              <a:gd name="T72" fmla="*/ 54 w 108"/>
              <a:gd name="T73" fmla="*/ 160 h 134"/>
              <a:gd name="T74" fmla="*/ 64 w 108"/>
              <a:gd name="T75" fmla="*/ 161 h 134"/>
              <a:gd name="T76" fmla="*/ 72 w 108"/>
              <a:gd name="T77" fmla="*/ 156 h 134"/>
              <a:gd name="T78" fmla="*/ 83 w 108"/>
              <a:gd name="T79" fmla="*/ 155 h 134"/>
              <a:gd name="T80" fmla="*/ 102 w 108"/>
              <a:gd name="T81" fmla="*/ 149 h 134"/>
              <a:gd name="T82" fmla="*/ 108 w 108"/>
              <a:gd name="T83" fmla="*/ 138 h 134"/>
              <a:gd name="T84" fmla="*/ 114 w 108"/>
              <a:gd name="T85" fmla="*/ 133 h 134"/>
              <a:gd name="T86" fmla="*/ 106 w 108"/>
              <a:gd name="T87" fmla="*/ 121 h 134"/>
              <a:gd name="T88" fmla="*/ 94 w 108"/>
              <a:gd name="T89" fmla="*/ 108 h 134"/>
              <a:gd name="T90" fmla="*/ 88 w 108"/>
              <a:gd name="T91" fmla="*/ 97 h 134"/>
              <a:gd name="T92" fmla="*/ 96 w 108"/>
              <a:gd name="T93" fmla="*/ 95 h 134"/>
              <a:gd name="T94" fmla="*/ 113 w 108"/>
              <a:gd name="T95" fmla="*/ 89 h 134"/>
              <a:gd name="T96" fmla="*/ 122 w 108"/>
              <a:gd name="T97" fmla="*/ 82 h 134"/>
              <a:gd name="T98" fmla="*/ 129 w 108"/>
              <a:gd name="T99" fmla="*/ 82 h 134"/>
              <a:gd name="T100" fmla="*/ 125 w 108"/>
              <a:gd name="T101" fmla="*/ 73 h 134"/>
              <a:gd name="T102" fmla="*/ 125 w 108"/>
              <a:gd name="T103" fmla="*/ 61 h 134"/>
              <a:gd name="T104" fmla="*/ 123 w 108"/>
              <a:gd name="T105" fmla="*/ 52 h 134"/>
              <a:gd name="T106" fmla="*/ 120 w 108"/>
              <a:gd name="T107" fmla="*/ 34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187" name="Freeform 2652"/>
          <p:cNvSpPr>
            <a:spLocks noChangeAspect="1"/>
          </p:cNvSpPr>
          <p:nvPr/>
        </p:nvSpPr>
        <p:spPr bwMode="auto">
          <a:xfrm>
            <a:off x="4594226" y="3415400"/>
            <a:ext cx="87313" cy="61913"/>
          </a:xfrm>
          <a:custGeom>
            <a:avLst/>
            <a:gdLst>
              <a:gd name="T0" fmla="*/ 0 w 46"/>
              <a:gd name="T1" fmla="*/ 8 h 33"/>
              <a:gd name="T2" fmla="*/ 6 w 46"/>
              <a:gd name="T3" fmla="*/ 4 h 33"/>
              <a:gd name="T4" fmla="*/ 11 w 46"/>
              <a:gd name="T5" fmla="*/ 2 h 33"/>
              <a:gd name="T6" fmla="*/ 16 w 46"/>
              <a:gd name="T7" fmla="*/ 5 h 33"/>
              <a:gd name="T8" fmla="*/ 20 w 46"/>
              <a:gd name="T9" fmla="*/ 5 h 33"/>
              <a:gd name="T10" fmla="*/ 22 w 46"/>
              <a:gd name="T11" fmla="*/ 4 h 33"/>
              <a:gd name="T12" fmla="*/ 25 w 46"/>
              <a:gd name="T13" fmla="*/ 1 h 33"/>
              <a:gd name="T14" fmla="*/ 28 w 46"/>
              <a:gd name="T15" fmla="*/ 0 h 33"/>
              <a:gd name="T16" fmla="*/ 33 w 46"/>
              <a:gd name="T17" fmla="*/ 0 h 33"/>
              <a:gd name="T18" fmla="*/ 37 w 46"/>
              <a:gd name="T19" fmla="*/ 2 h 33"/>
              <a:gd name="T20" fmla="*/ 38 w 46"/>
              <a:gd name="T21" fmla="*/ 5 h 33"/>
              <a:gd name="T22" fmla="*/ 42 w 46"/>
              <a:gd name="T23" fmla="*/ 5 h 33"/>
              <a:gd name="T24" fmla="*/ 45 w 46"/>
              <a:gd name="T25" fmla="*/ 7 h 33"/>
              <a:gd name="T26" fmla="*/ 44 w 46"/>
              <a:gd name="T27" fmla="*/ 13 h 33"/>
              <a:gd name="T28" fmla="*/ 49 w 46"/>
              <a:gd name="T29" fmla="*/ 13 h 33"/>
              <a:gd name="T30" fmla="*/ 53 w 46"/>
              <a:gd name="T31" fmla="*/ 17 h 33"/>
              <a:gd name="T32" fmla="*/ 51 w 46"/>
              <a:gd name="T33" fmla="*/ 19 h 33"/>
              <a:gd name="T34" fmla="*/ 54 w 46"/>
              <a:gd name="T35" fmla="*/ 19 h 33"/>
              <a:gd name="T36" fmla="*/ 55 w 46"/>
              <a:gd name="T37" fmla="*/ 22 h 33"/>
              <a:gd name="T38" fmla="*/ 50 w 46"/>
              <a:gd name="T39" fmla="*/ 26 h 33"/>
              <a:gd name="T40" fmla="*/ 48 w 46"/>
              <a:gd name="T41" fmla="*/ 27 h 33"/>
              <a:gd name="T42" fmla="*/ 45 w 46"/>
              <a:gd name="T43" fmla="*/ 31 h 33"/>
              <a:gd name="T44" fmla="*/ 47 w 46"/>
              <a:gd name="T45" fmla="*/ 34 h 33"/>
              <a:gd name="T46" fmla="*/ 48 w 46"/>
              <a:gd name="T47" fmla="*/ 39 h 33"/>
              <a:gd name="T48" fmla="*/ 44 w 46"/>
              <a:gd name="T49" fmla="*/ 39 h 33"/>
              <a:gd name="T50" fmla="*/ 39 w 46"/>
              <a:gd name="T51" fmla="*/ 37 h 33"/>
              <a:gd name="T52" fmla="*/ 35 w 46"/>
              <a:gd name="T53" fmla="*/ 33 h 33"/>
              <a:gd name="T54" fmla="*/ 32 w 46"/>
              <a:gd name="T55" fmla="*/ 30 h 33"/>
              <a:gd name="T56" fmla="*/ 30 w 46"/>
              <a:gd name="T57" fmla="*/ 30 h 33"/>
              <a:gd name="T58" fmla="*/ 25 w 46"/>
              <a:gd name="T59" fmla="*/ 30 h 33"/>
              <a:gd name="T60" fmla="*/ 24 w 46"/>
              <a:gd name="T61" fmla="*/ 26 h 33"/>
              <a:gd name="T62" fmla="*/ 22 w 46"/>
              <a:gd name="T63" fmla="*/ 22 h 33"/>
              <a:gd name="T64" fmla="*/ 17 w 46"/>
              <a:gd name="T65" fmla="*/ 22 h 33"/>
              <a:gd name="T66" fmla="*/ 16 w 46"/>
              <a:gd name="T67" fmla="*/ 20 h 33"/>
              <a:gd name="T68" fmla="*/ 11 w 46"/>
              <a:gd name="T69" fmla="*/ 19 h 33"/>
              <a:gd name="T70" fmla="*/ 8 w 46"/>
              <a:gd name="T71" fmla="*/ 15 h 33"/>
              <a:gd name="T72" fmla="*/ 5 w 46"/>
              <a:gd name="T73" fmla="*/ 14 h 33"/>
              <a:gd name="T74" fmla="*/ 2 w 46"/>
              <a:gd name="T75" fmla="*/ 13 h 33"/>
              <a:gd name="T76" fmla="*/ 0 w 46"/>
              <a:gd name="T77" fmla="*/ 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8" name="Freeform 2653"/>
          <p:cNvSpPr>
            <a:spLocks noChangeAspect="1"/>
          </p:cNvSpPr>
          <p:nvPr/>
        </p:nvSpPr>
        <p:spPr bwMode="auto">
          <a:xfrm>
            <a:off x="4632325" y="3348723"/>
            <a:ext cx="66675" cy="88900"/>
          </a:xfrm>
          <a:custGeom>
            <a:avLst/>
            <a:gdLst>
              <a:gd name="T0" fmla="*/ 1 w 35"/>
              <a:gd name="T1" fmla="*/ 43 h 47"/>
              <a:gd name="T2" fmla="*/ 0 w 35"/>
              <a:gd name="T3" fmla="*/ 37 h 47"/>
              <a:gd name="T4" fmla="*/ 0 w 35"/>
              <a:gd name="T5" fmla="*/ 32 h 47"/>
              <a:gd name="T6" fmla="*/ 0 w 35"/>
              <a:gd name="T7" fmla="*/ 27 h 47"/>
              <a:gd name="T8" fmla="*/ 4 w 35"/>
              <a:gd name="T9" fmla="*/ 21 h 47"/>
              <a:gd name="T10" fmla="*/ 5 w 35"/>
              <a:gd name="T11" fmla="*/ 14 h 47"/>
              <a:gd name="T12" fmla="*/ 7 w 35"/>
              <a:gd name="T13" fmla="*/ 11 h 47"/>
              <a:gd name="T14" fmla="*/ 12 w 35"/>
              <a:gd name="T15" fmla="*/ 10 h 47"/>
              <a:gd name="T16" fmla="*/ 16 w 35"/>
              <a:gd name="T17" fmla="*/ 6 h 47"/>
              <a:gd name="T18" fmla="*/ 23 w 35"/>
              <a:gd name="T19" fmla="*/ 1 h 47"/>
              <a:gd name="T20" fmla="*/ 28 w 35"/>
              <a:gd name="T21" fmla="*/ 2 h 47"/>
              <a:gd name="T22" fmla="*/ 30 w 35"/>
              <a:gd name="T23" fmla="*/ 1 h 47"/>
              <a:gd name="T24" fmla="*/ 36 w 35"/>
              <a:gd name="T25" fmla="*/ 0 h 47"/>
              <a:gd name="T26" fmla="*/ 37 w 35"/>
              <a:gd name="T27" fmla="*/ 2 h 47"/>
              <a:gd name="T28" fmla="*/ 40 w 35"/>
              <a:gd name="T29" fmla="*/ 4 h 47"/>
              <a:gd name="T30" fmla="*/ 42 w 35"/>
              <a:gd name="T31" fmla="*/ 6 h 47"/>
              <a:gd name="T32" fmla="*/ 41 w 35"/>
              <a:gd name="T33" fmla="*/ 11 h 47"/>
              <a:gd name="T34" fmla="*/ 38 w 35"/>
              <a:gd name="T35" fmla="*/ 17 h 47"/>
              <a:gd name="T36" fmla="*/ 40 w 35"/>
              <a:gd name="T37" fmla="*/ 24 h 47"/>
              <a:gd name="T38" fmla="*/ 35 w 35"/>
              <a:gd name="T39" fmla="*/ 27 h 47"/>
              <a:gd name="T40" fmla="*/ 35 w 35"/>
              <a:gd name="T41" fmla="*/ 32 h 47"/>
              <a:gd name="T42" fmla="*/ 30 w 35"/>
              <a:gd name="T43" fmla="*/ 33 h 47"/>
              <a:gd name="T44" fmla="*/ 25 w 35"/>
              <a:gd name="T45" fmla="*/ 33 h 47"/>
              <a:gd name="T46" fmla="*/ 28 w 35"/>
              <a:gd name="T47" fmla="*/ 43 h 47"/>
              <a:gd name="T48" fmla="*/ 26 w 35"/>
              <a:gd name="T49" fmla="*/ 48 h 47"/>
              <a:gd name="T50" fmla="*/ 25 w 35"/>
              <a:gd name="T51" fmla="*/ 51 h 47"/>
              <a:gd name="T52" fmla="*/ 25 w 35"/>
              <a:gd name="T53" fmla="*/ 55 h 47"/>
              <a:gd name="T54" fmla="*/ 20 w 35"/>
              <a:gd name="T55" fmla="*/ 55 h 47"/>
              <a:gd name="T56" fmla="*/ 22 w 35"/>
              <a:gd name="T57" fmla="*/ 49 h 47"/>
              <a:gd name="T58" fmla="*/ 18 w 35"/>
              <a:gd name="T59" fmla="*/ 46 h 47"/>
              <a:gd name="T60" fmla="*/ 14 w 35"/>
              <a:gd name="T61" fmla="*/ 46 h 47"/>
              <a:gd name="T62" fmla="*/ 13 w 35"/>
              <a:gd name="T63" fmla="*/ 44 h 47"/>
              <a:gd name="T64" fmla="*/ 10 w 35"/>
              <a:gd name="T65" fmla="*/ 42 h 47"/>
              <a:gd name="T66" fmla="*/ 4 w 35"/>
              <a:gd name="T67" fmla="*/ 42 h 47"/>
              <a:gd name="T68" fmla="*/ 1 w 35"/>
              <a:gd name="T69" fmla="*/ 4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89" name="Freeform 2654"/>
          <p:cNvSpPr>
            <a:spLocks noChangeAspect="1"/>
          </p:cNvSpPr>
          <p:nvPr/>
        </p:nvSpPr>
        <p:spPr bwMode="auto">
          <a:xfrm>
            <a:off x="4295775" y="3278875"/>
            <a:ext cx="106363" cy="138113"/>
          </a:xfrm>
          <a:custGeom>
            <a:avLst/>
            <a:gdLst>
              <a:gd name="T0" fmla="*/ 63 w 56"/>
              <a:gd name="T1" fmla="*/ 39 h 72"/>
              <a:gd name="T2" fmla="*/ 67 w 56"/>
              <a:gd name="T3" fmla="*/ 54 h 72"/>
              <a:gd name="T4" fmla="*/ 61 w 56"/>
              <a:gd name="T5" fmla="*/ 69 h 72"/>
              <a:gd name="T6" fmla="*/ 50 w 56"/>
              <a:gd name="T7" fmla="*/ 70 h 72"/>
              <a:gd name="T8" fmla="*/ 35 w 56"/>
              <a:gd name="T9" fmla="*/ 79 h 72"/>
              <a:gd name="T10" fmla="*/ 17 w 56"/>
              <a:gd name="T11" fmla="*/ 85 h 72"/>
              <a:gd name="T12" fmla="*/ 16 w 56"/>
              <a:gd name="T13" fmla="*/ 81 h 72"/>
              <a:gd name="T14" fmla="*/ 12 w 56"/>
              <a:gd name="T15" fmla="*/ 79 h 72"/>
              <a:gd name="T16" fmla="*/ 6 w 56"/>
              <a:gd name="T17" fmla="*/ 74 h 72"/>
              <a:gd name="T18" fmla="*/ 2 w 56"/>
              <a:gd name="T19" fmla="*/ 71 h 72"/>
              <a:gd name="T20" fmla="*/ 12 w 56"/>
              <a:gd name="T21" fmla="*/ 68 h 72"/>
              <a:gd name="T22" fmla="*/ 20 w 56"/>
              <a:gd name="T23" fmla="*/ 62 h 72"/>
              <a:gd name="T24" fmla="*/ 23 w 56"/>
              <a:gd name="T25" fmla="*/ 58 h 72"/>
              <a:gd name="T26" fmla="*/ 14 w 56"/>
              <a:gd name="T27" fmla="*/ 59 h 72"/>
              <a:gd name="T28" fmla="*/ 20 w 56"/>
              <a:gd name="T29" fmla="*/ 51 h 72"/>
              <a:gd name="T30" fmla="*/ 23 w 56"/>
              <a:gd name="T31" fmla="*/ 45 h 72"/>
              <a:gd name="T32" fmla="*/ 18 w 56"/>
              <a:gd name="T33" fmla="*/ 42 h 72"/>
              <a:gd name="T34" fmla="*/ 14 w 56"/>
              <a:gd name="T35" fmla="*/ 47 h 72"/>
              <a:gd name="T36" fmla="*/ 10 w 56"/>
              <a:gd name="T37" fmla="*/ 39 h 72"/>
              <a:gd name="T38" fmla="*/ 16 w 56"/>
              <a:gd name="T39" fmla="*/ 33 h 72"/>
              <a:gd name="T40" fmla="*/ 13 w 56"/>
              <a:gd name="T41" fmla="*/ 29 h 72"/>
              <a:gd name="T42" fmla="*/ 14 w 56"/>
              <a:gd name="T43" fmla="*/ 23 h 72"/>
              <a:gd name="T44" fmla="*/ 24 w 56"/>
              <a:gd name="T45" fmla="*/ 27 h 72"/>
              <a:gd name="T46" fmla="*/ 31 w 56"/>
              <a:gd name="T47" fmla="*/ 25 h 72"/>
              <a:gd name="T48" fmla="*/ 36 w 56"/>
              <a:gd name="T49" fmla="*/ 18 h 72"/>
              <a:gd name="T50" fmla="*/ 29 w 56"/>
              <a:gd name="T51" fmla="*/ 13 h 72"/>
              <a:gd name="T52" fmla="*/ 36 w 56"/>
              <a:gd name="T53" fmla="*/ 5 h 72"/>
              <a:gd name="T54" fmla="*/ 48 w 56"/>
              <a:gd name="T55" fmla="*/ 0 h 72"/>
              <a:gd name="T56" fmla="*/ 49 w 56"/>
              <a:gd name="T57" fmla="*/ 10 h 72"/>
              <a:gd name="T58" fmla="*/ 41 w 56"/>
              <a:gd name="T59" fmla="*/ 13 h 72"/>
              <a:gd name="T60" fmla="*/ 36 w 56"/>
              <a:gd name="T61" fmla="*/ 19 h 72"/>
              <a:gd name="T62" fmla="*/ 49 w 56"/>
              <a:gd name="T63" fmla="*/ 28 h 72"/>
              <a:gd name="T64" fmla="*/ 50 w 56"/>
              <a:gd name="T65" fmla="*/ 22 h 72"/>
              <a:gd name="T66" fmla="*/ 57 w 56"/>
              <a:gd name="T67" fmla="*/ 27 h 72"/>
              <a:gd name="T68" fmla="*/ 65 w 56"/>
              <a:gd name="T69" fmla="*/ 3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0" name="Freeform 2655"/>
          <p:cNvSpPr>
            <a:spLocks noChangeAspect="1"/>
          </p:cNvSpPr>
          <p:nvPr/>
        </p:nvSpPr>
        <p:spPr bwMode="auto">
          <a:xfrm>
            <a:off x="4352925" y="3285225"/>
            <a:ext cx="58738" cy="47625"/>
          </a:xfrm>
          <a:custGeom>
            <a:avLst/>
            <a:gdLst>
              <a:gd name="T0" fmla="*/ 29 w 31"/>
              <a:gd name="T1" fmla="*/ 30 h 25"/>
              <a:gd name="T2" fmla="*/ 31 w 31"/>
              <a:gd name="T3" fmla="*/ 24 h 25"/>
              <a:gd name="T4" fmla="*/ 36 w 31"/>
              <a:gd name="T5" fmla="*/ 22 h 25"/>
              <a:gd name="T6" fmla="*/ 36 w 31"/>
              <a:gd name="T7" fmla="*/ 16 h 25"/>
              <a:gd name="T8" fmla="*/ 35 w 31"/>
              <a:gd name="T9" fmla="*/ 10 h 25"/>
              <a:gd name="T10" fmla="*/ 32 w 31"/>
              <a:gd name="T11" fmla="*/ 2 h 25"/>
              <a:gd name="T12" fmla="*/ 26 w 31"/>
              <a:gd name="T13" fmla="*/ 0 h 25"/>
              <a:gd name="T14" fmla="*/ 20 w 31"/>
              <a:gd name="T15" fmla="*/ 1 h 25"/>
              <a:gd name="T16" fmla="*/ 18 w 31"/>
              <a:gd name="T17" fmla="*/ 0 h 25"/>
              <a:gd name="T18" fmla="*/ 13 w 31"/>
              <a:gd name="T19" fmla="*/ 6 h 25"/>
              <a:gd name="T20" fmla="*/ 10 w 31"/>
              <a:gd name="T21" fmla="*/ 10 h 25"/>
              <a:gd name="T22" fmla="*/ 5 w 31"/>
              <a:gd name="T23" fmla="*/ 10 h 25"/>
              <a:gd name="T24" fmla="*/ 6 w 31"/>
              <a:gd name="T25" fmla="*/ 13 h 25"/>
              <a:gd name="T26" fmla="*/ 0 w 31"/>
              <a:gd name="T27" fmla="*/ 16 h 25"/>
              <a:gd name="T28" fmla="*/ 6 w 31"/>
              <a:gd name="T29" fmla="*/ 23 h 25"/>
              <a:gd name="T30" fmla="*/ 13 w 31"/>
              <a:gd name="T31" fmla="*/ 24 h 25"/>
              <a:gd name="T32" fmla="*/ 16 w 31"/>
              <a:gd name="T33" fmla="*/ 22 h 25"/>
              <a:gd name="T34" fmla="*/ 14 w 31"/>
              <a:gd name="T35" fmla="*/ 18 h 25"/>
              <a:gd name="T36" fmla="*/ 18 w 31"/>
              <a:gd name="T37" fmla="*/ 18 h 25"/>
              <a:gd name="T38" fmla="*/ 21 w 31"/>
              <a:gd name="T39" fmla="*/ 23 h 25"/>
              <a:gd name="T40" fmla="*/ 26 w 31"/>
              <a:gd name="T41" fmla="*/ 26 h 25"/>
              <a:gd name="T42" fmla="*/ 29 w 31"/>
              <a:gd name="T43" fmla="*/ 3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1" name="Freeform 2656"/>
          <p:cNvSpPr>
            <a:spLocks noChangeAspect="1"/>
          </p:cNvSpPr>
          <p:nvPr/>
        </p:nvSpPr>
        <p:spPr bwMode="auto">
          <a:xfrm>
            <a:off x="1443039" y="2640700"/>
            <a:ext cx="1838325" cy="1076325"/>
          </a:xfrm>
          <a:custGeom>
            <a:avLst/>
            <a:gdLst>
              <a:gd name="T0" fmla="*/ 938 w 965"/>
              <a:gd name="T1" fmla="*/ 566 h 565"/>
              <a:gd name="T2" fmla="*/ 1022 w 965"/>
              <a:gd name="T3" fmla="*/ 509 h 565"/>
              <a:gd name="T4" fmla="*/ 1120 w 965"/>
              <a:gd name="T5" fmla="*/ 488 h 565"/>
              <a:gd name="T6" fmla="*/ 1156 w 965"/>
              <a:gd name="T7" fmla="*/ 449 h 565"/>
              <a:gd name="T8" fmla="*/ 1112 w 965"/>
              <a:gd name="T9" fmla="*/ 436 h 565"/>
              <a:gd name="T10" fmla="*/ 1117 w 965"/>
              <a:gd name="T11" fmla="*/ 407 h 565"/>
              <a:gd name="T12" fmla="*/ 1074 w 965"/>
              <a:gd name="T13" fmla="*/ 372 h 565"/>
              <a:gd name="T14" fmla="*/ 1080 w 965"/>
              <a:gd name="T15" fmla="*/ 340 h 565"/>
              <a:gd name="T16" fmla="*/ 1062 w 965"/>
              <a:gd name="T17" fmla="*/ 310 h 565"/>
              <a:gd name="T18" fmla="*/ 1028 w 965"/>
              <a:gd name="T19" fmla="*/ 329 h 565"/>
              <a:gd name="T20" fmla="*/ 976 w 965"/>
              <a:gd name="T21" fmla="*/ 324 h 565"/>
              <a:gd name="T22" fmla="*/ 985 w 965"/>
              <a:gd name="T23" fmla="*/ 281 h 565"/>
              <a:gd name="T24" fmla="*/ 948 w 965"/>
              <a:gd name="T25" fmla="*/ 248 h 565"/>
              <a:gd name="T26" fmla="*/ 888 w 965"/>
              <a:gd name="T27" fmla="*/ 236 h 565"/>
              <a:gd name="T28" fmla="*/ 877 w 965"/>
              <a:gd name="T29" fmla="*/ 286 h 565"/>
              <a:gd name="T30" fmla="*/ 874 w 965"/>
              <a:gd name="T31" fmla="*/ 349 h 565"/>
              <a:gd name="T32" fmla="*/ 832 w 965"/>
              <a:gd name="T33" fmla="*/ 444 h 565"/>
              <a:gd name="T34" fmla="*/ 799 w 965"/>
              <a:gd name="T35" fmla="*/ 491 h 565"/>
              <a:gd name="T36" fmla="*/ 790 w 965"/>
              <a:gd name="T37" fmla="*/ 414 h 565"/>
              <a:gd name="T38" fmla="*/ 702 w 965"/>
              <a:gd name="T39" fmla="*/ 371 h 565"/>
              <a:gd name="T40" fmla="*/ 653 w 965"/>
              <a:gd name="T41" fmla="*/ 326 h 565"/>
              <a:gd name="T42" fmla="*/ 664 w 965"/>
              <a:gd name="T43" fmla="*/ 253 h 565"/>
              <a:gd name="T44" fmla="*/ 686 w 965"/>
              <a:gd name="T45" fmla="*/ 211 h 565"/>
              <a:gd name="T46" fmla="*/ 763 w 965"/>
              <a:gd name="T47" fmla="*/ 184 h 565"/>
              <a:gd name="T48" fmla="*/ 782 w 965"/>
              <a:gd name="T49" fmla="*/ 140 h 565"/>
              <a:gd name="T50" fmla="*/ 821 w 965"/>
              <a:gd name="T51" fmla="*/ 145 h 565"/>
              <a:gd name="T52" fmla="*/ 854 w 965"/>
              <a:gd name="T53" fmla="*/ 85 h 565"/>
              <a:gd name="T54" fmla="*/ 829 w 965"/>
              <a:gd name="T55" fmla="*/ 58 h 565"/>
              <a:gd name="T56" fmla="*/ 781 w 965"/>
              <a:gd name="T57" fmla="*/ 121 h 565"/>
              <a:gd name="T58" fmla="*/ 752 w 965"/>
              <a:gd name="T59" fmla="*/ 82 h 565"/>
              <a:gd name="T60" fmla="*/ 721 w 965"/>
              <a:gd name="T61" fmla="*/ 67 h 565"/>
              <a:gd name="T62" fmla="*/ 725 w 965"/>
              <a:gd name="T63" fmla="*/ 20 h 565"/>
              <a:gd name="T64" fmla="*/ 684 w 965"/>
              <a:gd name="T65" fmla="*/ 14 h 565"/>
              <a:gd name="T66" fmla="*/ 698 w 965"/>
              <a:gd name="T67" fmla="*/ 65 h 565"/>
              <a:gd name="T68" fmla="*/ 696 w 965"/>
              <a:gd name="T69" fmla="*/ 82 h 565"/>
              <a:gd name="T70" fmla="*/ 656 w 965"/>
              <a:gd name="T71" fmla="*/ 133 h 565"/>
              <a:gd name="T72" fmla="*/ 632 w 965"/>
              <a:gd name="T73" fmla="*/ 97 h 565"/>
              <a:gd name="T74" fmla="*/ 564 w 965"/>
              <a:gd name="T75" fmla="*/ 103 h 565"/>
              <a:gd name="T76" fmla="*/ 538 w 965"/>
              <a:gd name="T77" fmla="*/ 90 h 565"/>
              <a:gd name="T78" fmla="*/ 499 w 965"/>
              <a:gd name="T79" fmla="*/ 125 h 565"/>
              <a:gd name="T80" fmla="*/ 403 w 965"/>
              <a:gd name="T81" fmla="*/ 108 h 565"/>
              <a:gd name="T82" fmla="*/ 352 w 965"/>
              <a:gd name="T83" fmla="*/ 68 h 565"/>
              <a:gd name="T84" fmla="*/ 282 w 965"/>
              <a:gd name="T85" fmla="*/ 68 h 565"/>
              <a:gd name="T86" fmla="*/ 204 w 965"/>
              <a:gd name="T87" fmla="*/ 72 h 565"/>
              <a:gd name="T88" fmla="*/ 217 w 965"/>
              <a:gd name="T89" fmla="*/ 49 h 565"/>
              <a:gd name="T90" fmla="*/ 107 w 965"/>
              <a:gd name="T91" fmla="*/ 74 h 565"/>
              <a:gd name="T92" fmla="*/ 28 w 965"/>
              <a:gd name="T93" fmla="*/ 301 h 565"/>
              <a:gd name="T94" fmla="*/ 86 w 965"/>
              <a:gd name="T95" fmla="*/ 331 h 565"/>
              <a:gd name="T96" fmla="*/ 131 w 965"/>
              <a:gd name="T97" fmla="*/ 406 h 565"/>
              <a:gd name="T98" fmla="*/ 132 w 965"/>
              <a:gd name="T99" fmla="*/ 432 h 565"/>
              <a:gd name="T100" fmla="*/ 133 w 965"/>
              <a:gd name="T101" fmla="*/ 481 h 565"/>
              <a:gd name="T102" fmla="*/ 169 w 965"/>
              <a:gd name="T103" fmla="*/ 522 h 565"/>
              <a:gd name="T104" fmla="*/ 594 w 965"/>
              <a:gd name="T105" fmla="*/ 540 h 565"/>
              <a:gd name="T106" fmla="*/ 678 w 965"/>
              <a:gd name="T107" fmla="*/ 542 h 565"/>
              <a:gd name="T108" fmla="*/ 728 w 965"/>
              <a:gd name="T109" fmla="*/ 560 h 565"/>
              <a:gd name="T110" fmla="*/ 770 w 965"/>
              <a:gd name="T111" fmla="*/ 599 h 565"/>
              <a:gd name="T112" fmla="*/ 775 w 965"/>
              <a:gd name="T113" fmla="*/ 620 h 565"/>
              <a:gd name="T114" fmla="*/ 750 w 965"/>
              <a:gd name="T115" fmla="*/ 672 h 565"/>
              <a:gd name="T116" fmla="*/ 803 w 965"/>
              <a:gd name="T117" fmla="*/ 662 h 565"/>
              <a:gd name="T118" fmla="*/ 842 w 965"/>
              <a:gd name="T119" fmla="*/ 635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2" name="Freeform 2657"/>
          <p:cNvSpPr>
            <a:spLocks noChangeAspect="1"/>
          </p:cNvSpPr>
          <p:nvPr/>
        </p:nvSpPr>
        <p:spPr bwMode="auto">
          <a:xfrm>
            <a:off x="2798764" y="3478898"/>
            <a:ext cx="339725" cy="196850"/>
          </a:xfrm>
          <a:custGeom>
            <a:avLst/>
            <a:gdLst>
              <a:gd name="T0" fmla="*/ 130 w 178"/>
              <a:gd name="T1" fmla="*/ 90 h 103"/>
              <a:gd name="T2" fmla="*/ 137 w 178"/>
              <a:gd name="T3" fmla="*/ 84 h 103"/>
              <a:gd name="T4" fmla="*/ 143 w 178"/>
              <a:gd name="T5" fmla="*/ 83 h 103"/>
              <a:gd name="T6" fmla="*/ 147 w 178"/>
              <a:gd name="T7" fmla="*/ 88 h 103"/>
              <a:gd name="T8" fmla="*/ 165 w 178"/>
              <a:gd name="T9" fmla="*/ 77 h 103"/>
              <a:gd name="T10" fmla="*/ 160 w 178"/>
              <a:gd name="T11" fmla="*/ 84 h 103"/>
              <a:gd name="T12" fmla="*/ 179 w 178"/>
              <a:gd name="T13" fmla="*/ 87 h 103"/>
              <a:gd name="T14" fmla="*/ 165 w 178"/>
              <a:gd name="T15" fmla="*/ 93 h 103"/>
              <a:gd name="T16" fmla="*/ 150 w 178"/>
              <a:gd name="T17" fmla="*/ 91 h 103"/>
              <a:gd name="T18" fmla="*/ 136 w 178"/>
              <a:gd name="T19" fmla="*/ 110 h 103"/>
              <a:gd name="T20" fmla="*/ 142 w 178"/>
              <a:gd name="T21" fmla="*/ 123 h 103"/>
              <a:gd name="T22" fmla="*/ 157 w 178"/>
              <a:gd name="T23" fmla="*/ 110 h 103"/>
              <a:gd name="T24" fmla="*/ 170 w 178"/>
              <a:gd name="T25" fmla="*/ 102 h 103"/>
              <a:gd name="T26" fmla="*/ 200 w 178"/>
              <a:gd name="T27" fmla="*/ 91 h 103"/>
              <a:gd name="T28" fmla="*/ 208 w 178"/>
              <a:gd name="T29" fmla="*/ 81 h 103"/>
              <a:gd name="T30" fmla="*/ 201 w 178"/>
              <a:gd name="T31" fmla="*/ 75 h 103"/>
              <a:gd name="T32" fmla="*/ 189 w 178"/>
              <a:gd name="T33" fmla="*/ 76 h 103"/>
              <a:gd name="T34" fmla="*/ 171 w 178"/>
              <a:gd name="T35" fmla="*/ 71 h 103"/>
              <a:gd name="T36" fmla="*/ 171 w 178"/>
              <a:gd name="T37" fmla="*/ 67 h 103"/>
              <a:gd name="T38" fmla="*/ 159 w 178"/>
              <a:gd name="T39" fmla="*/ 59 h 103"/>
              <a:gd name="T40" fmla="*/ 157 w 178"/>
              <a:gd name="T41" fmla="*/ 49 h 103"/>
              <a:gd name="T42" fmla="*/ 160 w 178"/>
              <a:gd name="T43" fmla="*/ 43 h 103"/>
              <a:gd name="T44" fmla="*/ 160 w 178"/>
              <a:gd name="T45" fmla="*/ 34 h 103"/>
              <a:gd name="T46" fmla="*/ 148 w 178"/>
              <a:gd name="T47" fmla="*/ 35 h 103"/>
              <a:gd name="T48" fmla="*/ 133 w 178"/>
              <a:gd name="T49" fmla="*/ 28 h 103"/>
              <a:gd name="T50" fmla="*/ 157 w 178"/>
              <a:gd name="T51" fmla="*/ 26 h 103"/>
              <a:gd name="T52" fmla="*/ 172 w 178"/>
              <a:gd name="T53" fmla="*/ 12 h 103"/>
              <a:gd name="T54" fmla="*/ 160 w 178"/>
              <a:gd name="T55" fmla="*/ 1 h 103"/>
              <a:gd name="T56" fmla="*/ 133 w 178"/>
              <a:gd name="T57" fmla="*/ 10 h 103"/>
              <a:gd name="T58" fmla="*/ 112 w 178"/>
              <a:gd name="T59" fmla="*/ 19 h 103"/>
              <a:gd name="T60" fmla="*/ 90 w 178"/>
              <a:gd name="T61" fmla="*/ 39 h 103"/>
              <a:gd name="T62" fmla="*/ 75 w 178"/>
              <a:gd name="T63" fmla="*/ 53 h 103"/>
              <a:gd name="T64" fmla="*/ 57 w 178"/>
              <a:gd name="T65" fmla="*/ 60 h 103"/>
              <a:gd name="T66" fmla="*/ 40 w 178"/>
              <a:gd name="T67" fmla="*/ 71 h 103"/>
              <a:gd name="T68" fmla="*/ 23 w 178"/>
              <a:gd name="T69" fmla="*/ 87 h 103"/>
              <a:gd name="T70" fmla="*/ 7 w 178"/>
              <a:gd name="T71" fmla="*/ 93 h 103"/>
              <a:gd name="T72" fmla="*/ 7 w 178"/>
              <a:gd name="T73" fmla="*/ 93 h 103"/>
              <a:gd name="T74" fmla="*/ 60 w 178"/>
              <a:gd name="T75" fmla="*/ 93 h 103"/>
              <a:gd name="T76" fmla="*/ 65 w 178"/>
              <a:gd name="T77" fmla="*/ 85 h 103"/>
              <a:gd name="T78" fmla="*/ 75 w 178"/>
              <a:gd name="T79" fmla="*/ 79 h 103"/>
              <a:gd name="T80" fmla="*/ 81 w 178"/>
              <a:gd name="T81" fmla="*/ 69 h 103"/>
              <a:gd name="T82" fmla="*/ 87 w 178"/>
              <a:gd name="T83" fmla="*/ 58 h 103"/>
              <a:gd name="T84" fmla="*/ 101 w 178"/>
              <a:gd name="T85" fmla="*/ 41 h 103"/>
              <a:gd name="T86" fmla="*/ 111 w 178"/>
              <a:gd name="T87" fmla="*/ 43 h 103"/>
              <a:gd name="T88" fmla="*/ 120 w 178"/>
              <a:gd name="T89" fmla="*/ 47 h 103"/>
              <a:gd name="T90" fmla="*/ 120 w 178"/>
              <a:gd name="T91" fmla="*/ 7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3" name="Freeform 2658"/>
          <p:cNvSpPr>
            <a:spLocks noChangeAspect="1"/>
          </p:cNvSpPr>
          <p:nvPr/>
        </p:nvSpPr>
        <p:spPr bwMode="auto">
          <a:xfrm>
            <a:off x="889001" y="2669273"/>
            <a:ext cx="749300" cy="627063"/>
          </a:xfrm>
          <a:custGeom>
            <a:avLst/>
            <a:gdLst>
              <a:gd name="T0" fmla="*/ 460 w 394"/>
              <a:gd name="T1" fmla="*/ 395 h 329"/>
              <a:gd name="T2" fmla="*/ 456 w 394"/>
              <a:gd name="T3" fmla="*/ 369 h 329"/>
              <a:gd name="T4" fmla="*/ 447 w 394"/>
              <a:gd name="T5" fmla="*/ 366 h 329"/>
              <a:gd name="T6" fmla="*/ 432 w 394"/>
              <a:gd name="T7" fmla="*/ 343 h 329"/>
              <a:gd name="T8" fmla="*/ 419 w 394"/>
              <a:gd name="T9" fmla="*/ 311 h 329"/>
              <a:gd name="T10" fmla="*/ 420 w 394"/>
              <a:gd name="T11" fmla="*/ 324 h 329"/>
              <a:gd name="T12" fmla="*/ 416 w 394"/>
              <a:gd name="T13" fmla="*/ 347 h 329"/>
              <a:gd name="T14" fmla="*/ 404 w 394"/>
              <a:gd name="T15" fmla="*/ 309 h 329"/>
              <a:gd name="T16" fmla="*/ 393 w 394"/>
              <a:gd name="T17" fmla="*/ 322 h 329"/>
              <a:gd name="T18" fmla="*/ 357 w 394"/>
              <a:gd name="T19" fmla="*/ 298 h 329"/>
              <a:gd name="T20" fmla="*/ 340 w 394"/>
              <a:gd name="T21" fmla="*/ 285 h 329"/>
              <a:gd name="T22" fmla="*/ 295 w 394"/>
              <a:gd name="T23" fmla="*/ 270 h 329"/>
              <a:gd name="T24" fmla="*/ 274 w 394"/>
              <a:gd name="T25" fmla="*/ 257 h 329"/>
              <a:gd name="T26" fmla="*/ 248 w 394"/>
              <a:gd name="T27" fmla="*/ 256 h 329"/>
              <a:gd name="T28" fmla="*/ 230 w 394"/>
              <a:gd name="T29" fmla="*/ 280 h 329"/>
              <a:gd name="T30" fmla="*/ 188 w 394"/>
              <a:gd name="T31" fmla="*/ 297 h 329"/>
              <a:gd name="T32" fmla="*/ 200 w 394"/>
              <a:gd name="T33" fmla="*/ 271 h 329"/>
              <a:gd name="T34" fmla="*/ 241 w 394"/>
              <a:gd name="T35" fmla="*/ 253 h 329"/>
              <a:gd name="T36" fmla="*/ 219 w 394"/>
              <a:gd name="T37" fmla="*/ 246 h 329"/>
              <a:gd name="T38" fmla="*/ 184 w 394"/>
              <a:gd name="T39" fmla="*/ 281 h 329"/>
              <a:gd name="T40" fmla="*/ 164 w 394"/>
              <a:gd name="T41" fmla="*/ 307 h 329"/>
              <a:gd name="T42" fmla="*/ 129 w 394"/>
              <a:gd name="T43" fmla="*/ 334 h 329"/>
              <a:gd name="T44" fmla="*/ 85 w 394"/>
              <a:gd name="T45" fmla="*/ 357 h 329"/>
              <a:gd name="T46" fmla="*/ 58 w 394"/>
              <a:gd name="T47" fmla="*/ 373 h 329"/>
              <a:gd name="T48" fmla="*/ 16 w 394"/>
              <a:gd name="T49" fmla="*/ 389 h 329"/>
              <a:gd name="T50" fmla="*/ 28 w 394"/>
              <a:gd name="T51" fmla="*/ 371 h 329"/>
              <a:gd name="T52" fmla="*/ 85 w 394"/>
              <a:gd name="T53" fmla="*/ 342 h 329"/>
              <a:gd name="T54" fmla="*/ 115 w 394"/>
              <a:gd name="T55" fmla="*/ 304 h 329"/>
              <a:gd name="T56" fmla="*/ 85 w 394"/>
              <a:gd name="T57" fmla="*/ 319 h 329"/>
              <a:gd name="T58" fmla="*/ 69 w 394"/>
              <a:gd name="T59" fmla="*/ 303 h 329"/>
              <a:gd name="T60" fmla="*/ 47 w 394"/>
              <a:gd name="T61" fmla="*/ 305 h 329"/>
              <a:gd name="T62" fmla="*/ 52 w 394"/>
              <a:gd name="T63" fmla="*/ 275 h 329"/>
              <a:gd name="T64" fmla="*/ 29 w 394"/>
              <a:gd name="T65" fmla="*/ 285 h 329"/>
              <a:gd name="T66" fmla="*/ 30 w 394"/>
              <a:gd name="T67" fmla="*/ 259 h 329"/>
              <a:gd name="T68" fmla="*/ 17 w 394"/>
              <a:gd name="T69" fmla="*/ 250 h 329"/>
              <a:gd name="T70" fmla="*/ 42 w 394"/>
              <a:gd name="T71" fmla="*/ 211 h 329"/>
              <a:gd name="T72" fmla="*/ 91 w 394"/>
              <a:gd name="T73" fmla="*/ 198 h 329"/>
              <a:gd name="T74" fmla="*/ 105 w 394"/>
              <a:gd name="T75" fmla="*/ 173 h 329"/>
              <a:gd name="T76" fmla="*/ 75 w 394"/>
              <a:gd name="T77" fmla="*/ 175 h 329"/>
              <a:gd name="T78" fmla="*/ 41 w 394"/>
              <a:gd name="T79" fmla="*/ 152 h 329"/>
              <a:gd name="T80" fmla="*/ 60 w 394"/>
              <a:gd name="T81" fmla="*/ 133 h 329"/>
              <a:gd name="T82" fmla="*/ 80 w 394"/>
              <a:gd name="T83" fmla="*/ 133 h 329"/>
              <a:gd name="T84" fmla="*/ 110 w 394"/>
              <a:gd name="T85" fmla="*/ 116 h 329"/>
              <a:gd name="T86" fmla="*/ 115 w 394"/>
              <a:gd name="T87" fmla="*/ 116 h 329"/>
              <a:gd name="T88" fmla="*/ 86 w 394"/>
              <a:gd name="T89" fmla="*/ 95 h 329"/>
              <a:gd name="T90" fmla="*/ 111 w 394"/>
              <a:gd name="T91" fmla="*/ 60 h 329"/>
              <a:gd name="T92" fmla="*/ 165 w 394"/>
              <a:gd name="T93" fmla="*/ 24 h 329"/>
              <a:gd name="T94" fmla="*/ 217 w 394"/>
              <a:gd name="T95" fmla="*/ 12 h 329"/>
              <a:gd name="T96" fmla="*/ 236 w 394"/>
              <a:gd name="T97" fmla="*/ 17 h 329"/>
              <a:gd name="T98" fmla="*/ 255 w 394"/>
              <a:gd name="T99" fmla="*/ 19 h 329"/>
              <a:gd name="T100" fmla="*/ 282 w 394"/>
              <a:gd name="T101" fmla="*/ 20 h 329"/>
              <a:gd name="T102" fmla="*/ 321 w 394"/>
              <a:gd name="T103" fmla="*/ 23 h 329"/>
              <a:gd name="T104" fmla="*/ 374 w 394"/>
              <a:gd name="T105" fmla="*/ 38 h 329"/>
              <a:gd name="T106" fmla="*/ 423 w 394"/>
              <a:gd name="T107" fmla="*/ 46 h 329"/>
              <a:gd name="T108" fmla="*/ 367 w 394"/>
              <a:gd name="T109" fmla="*/ 269 h 329"/>
              <a:gd name="T110" fmla="*/ 388 w 394"/>
              <a:gd name="T111" fmla="*/ 304 h 329"/>
              <a:gd name="T112" fmla="*/ 409 w 394"/>
              <a:gd name="T113" fmla="*/ 289 h 329"/>
              <a:gd name="T114" fmla="*/ 431 w 394"/>
              <a:gd name="T115" fmla="*/ 304 h 329"/>
              <a:gd name="T116" fmla="*/ 453 w 394"/>
              <a:gd name="T117" fmla="*/ 355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4" name="Freeform 2659"/>
          <p:cNvSpPr>
            <a:spLocks noChangeAspect="1"/>
          </p:cNvSpPr>
          <p:nvPr/>
        </p:nvSpPr>
        <p:spPr bwMode="auto">
          <a:xfrm>
            <a:off x="5526088" y="4609198"/>
            <a:ext cx="247650" cy="373063"/>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5" name="Freeform 2660"/>
          <p:cNvSpPr>
            <a:spLocks noChangeAspect="1"/>
          </p:cNvSpPr>
          <p:nvPr/>
        </p:nvSpPr>
        <p:spPr bwMode="auto">
          <a:xfrm>
            <a:off x="5183188" y="5742675"/>
            <a:ext cx="57150" cy="61913"/>
          </a:xfrm>
          <a:custGeom>
            <a:avLst/>
            <a:gdLst>
              <a:gd name="T0" fmla="*/ 23 w 30"/>
              <a:gd name="T1" fmla="*/ 0 h 32"/>
              <a:gd name="T2" fmla="*/ 35 w 30"/>
              <a:gd name="T3" fmla="*/ 11 h 32"/>
              <a:gd name="T4" fmla="*/ 35 w 30"/>
              <a:gd name="T5" fmla="*/ 18 h 32"/>
              <a:gd name="T6" fmla="*/ 29 w 30"/>
              <a:gd name="T7" fmla="*/ 28 h 32"/>
              <a:gd name="T8" fmla="*/ 25 w 30"/>
              <a:gd name="T9" fmla="*/ 29 h 32"/>
              <a:gd name="T10" fmla="*/ 19 w 30"/>
              <a:gd name="T11" fmla="*/ 29 h 32"/>
              <a:gd name="T12" fmla="*/ 14 w 30"/>
              <a:gd name="T13" fmla="*/ 38 h 32"/>
              <a:gd name="T14" fmla="*/ 10 w 30"/>
              <a:gd name="T15" fmla="*/ 38 h 32"/>
              <a:gd name="T16" fmla="*/ 5 w 30"/>
              <a:gd name="T17" fmla="*/ 32 h 32"/>
              <a:gd name="T18" fmla="*/ 1 w 30"/>
              <a:gd name="T19" fmla="*/ 26 h 32"/>
              <a:gd name="T20" fmla="*/ 1 w 30"/>
              <a:gd name="T21" fmla="*/ 18 h 32"/>
              <a:gd name="T22" fmla="*/ 7 w 30"/>
              <a:gd name="T23" fmla="*/ 15 h 32"/>
              <a:gd name="T24" fmla="*/ 13 w 30"/>
              <a:gd name="T25" fmla="*/ 6 h 32"/>
              <a:gd name="T26" fmla="*/ 19 w 30"/>
              <a:gd name="T27" fmla="*/ 4 h 32"/>
              <a:gd name="T28" fmla="*/ 23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6" name="Freeform 2661"/>
          <p:cNvSpPr>
            <a:spLocks noChangeAspect="1"/>
          </p:cNvSpPr>
          <p:nvPr/>
        </p:nvSpPr>
        <p:spPr bwMode="auto">
          <a:xfrm>
            <a:off x="4791076" y="3977373"/>
            <a:ext cx="9525" cy="7938"/>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7" name="Freeform 2662"/>
          <p:cNvSpPr>
            <a:spLocks noChangeAspect="1"/>
          </p:cNvSpPr>
          <p:nvPr/>
        </p:nvSpPr>
        <p:spPr bwMode="auto">
          <a:xfrm>
            <a:off x="5815014" y="4586973"/>
            <a:ext cx="34925" cy="12700"/>
          </a:xfrm>
          <a:custGeom>
            <a:avLst/>
            <a:gdLst>
              <a:gd name="T0" fmla="*/ 6 w 18"/>
              <a:gd name="T1" fmla="*/ 1 h 7"/>
              <a:gd name="T2" fmla="*/ 11 w 18"/>
              <a:gd name="T3" fmla="*/ 3 h 7"/>
              <a:gd name="T4" fmla="*/ 17 w 18"/>
              <a:gd name="T5" fmla="*/ 0 h 7"/>
              <a:gd name="T6" fmla="*/ 21 w 18"/>
              <a:gd name="T7" fmla="*/ 3 h 7"/>
              <a:gd name="T8" fmla="*/ 13 w 18"/>
              <a:gd name="T9" fmla="*/ 8 h 7"/>
              <a:gd name="T10" fmla="*/ 1 w 18"/>
              <a:gd name="T11" fmla="*/ 5 h 7"/>
              <a:gd name="T12" fmla="*/ 6 w 18"/>
              <a:gd name="T13" fmla="*/ 1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8" name="Freeform 2663"/>
          <p:cNvSpPr>
            <a:spLocks noChangeAspect="1"/>
          </p:cNvSpPr>
          <p:nvPr/>
        </p:nvSpPr>
        <p:spPr bwMode="auto">
          <a:xfrm>
            <a:off x="5484814" y="5090213"/>
            <a:ext cx="11113" cy="23813"/>
          </a:xfrm>
          <a:custGeom>
            <a:avLst/>
            <a:gdLst>
              <a:gd name="T0" fmla="*/ 2 w 6"/>
              <a:gd name="T1" fmla="*/ 1 h 13"/>
              <a:gd name="T2" fmla="*/ 7 w 6"/>
              <a:gd name="T3" fmla="*/ 13 h 13"/>
              <a:gd name="T4" fmla="*/ 1 w 6"/>
              <a:gd name="T5" fmla="*/ 9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99" name="Freeform 2664"/>
          <p:cNvSpPr>
            <a:spLocks noChangeAspect="1"/>
          </p:cNvSpPr>
          <p:nvPr/>
        </p:nvSpPr>
        <p:spPr bwMode="auto">
          <a:xfrm>
            <a:off x="4737100" y="4833036"/>
            <a:ext cx="17463" cy="20638"/>
          </a:xfrm>
          <a:custGeom>
            <a:avLst/>
            <a:gdLst>
              <a:gd name="T0" fmla="*/ 10 w 9"/>
              <a:gd name="T1" fmla="*/ 2 h 11"/>
              <a:gd name="T2" fmla="*/ 7 w 9"/>
              <a:gd name="T3" fmla="*/ 12 h 11"/>
              <a:gd name="T4" fmla="*/ 1 w 9"/>
              <a:gd name="T5" fmla="*/ 9 h 11"/>
              <a:gd name="T6" fmla="*/ 6 w 9"/>
              <a:gd name="T7" fmla="*/ 4 h 11"/>
              <a:gd name="T8" fmla="*/ 1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0" name="Freeform 2665"/>
          <p:cNvSpPr>
            <a:spLocks noChangeAspect="1"/>
          </p:cNvSpPr>
          <p:nvPr/>
        </p:nvSpPr>
        <p:spPr bwMode="auto">
          <a:xfrm>
            <a:off x="4699001" y="4921938"/>
            <a:ext cx="7938" cy="11113"/>
          </a:xfrm>
          <a:custGeom>
            <a:avLst/>
            <a:gdLst>
              <a:gd name="T0" fmla="*/ 3 w 4"/>
              <a:gd name="T1" fmla="*/ 0 h 6"/>
              <a:gd name="T2" fmla="*/ 5 w 4"/>
              <a:gd name="T3" fmla="*/ 2 h 6"/>
              <a:gd name="T4" fmla="*/ 3 w 4"/>
              <a:gd name="T5" fmla="*/ 7 h 6"/>
              <a:gd name="T6" fmla="*/ 0 w 4"/>
              <a:gd name="T7" fmla="*/ 6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1" name="Oval 2666"/>
          <p:cNvSpPr>
            <a:spLocks noChangeAspect="1" noChangeArrowheads="1"/>
          </p:cNvSpPr>
          <p:nvPr/>
        </p:nvSpPr>
        <p:spPr bwMode="auto">
          <a:xfrm>
            <a:off x="3949701" y="4521886"/>
            <a:ext cx="9525" cy="7938"/>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2" name="Freeform 2667"/>
          <p:cNvSpPr>
            <a:spLocks noChangeAspect="1"/>
          </p:cNvSpPr>
          <p:nvPr/>
        </p:nvSpPr>
        <p:spPr bwMode="auto">
          <a:xfrm>
            <a:off x="3971926" y="4515536"/>
            <a:ext cx="9525" cy="7938"/>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3" name="Oval 2668"/>
          <p:cNvSpPr>
            <a:spLocks noChangeAspect="1" noChangeArrowheads="1"/>
          </p:cNvSpPr>
          <p:nvPr/>
        </p:nvSpPr>
        <p:spPr bwMode="auto">
          <a:xfrm>
            <a:off x="3987801" y="4486961"/>
            <a:ext cx="9525"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4" name="Freeform 2669"/>
          <p:cNvSpPr>
            <a:spLocks noChangeAspect="1"/>
          </p:cNvSpPr>
          <p:nvPr/>
        </p:nvSpPr>
        <p:spPr bwMode="auto">
          <a:xfrm>
            <a:off x="3956051" y="4475848"/>
            <a:ext cx="11113" cy="7938"/>
          </a:xfrm>
          <a:custGeom>
            <a:avLst/>
            <a:gdLst>
              <a:gd name="T0" fmla="*/ 4 w 6"/>
              <a:gd name="T1" fmla="*/ 0 h 4"/>
              <a:gd name="T2" fmla="*/ 6 w 6"/>
              <a:gd name="T3" fmla="*/ 3 h 4"/>
              <a:gd name="T4" fmla="*/ 2 w 6"/>
              <a:gd name="T5" fmla="*/ 4 h 4"/>
              <a:gd name="T6" fmla="*/ 0 w 6"/>
              <a:gd name="T7" fmla="*/ 1 h 4"/>
              <a:gd name="T8" fmla="*/ 4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5" name="Freeform 2670"/>
          <p:cNvSpPr>
            <a:spLocks noChangeAspect="1"/>
          </p:cNvSpPr>
          <p:nvPr/>
        </p:nvSpPr>
        <p:spPr bwMode="auto">
          <a:xfrm>
            <a:off x="3987800" y="4472675"/>
            <a:ext cx="6350" cy="4763"/>
          </a:xfrm>
          <a:custGeom>
            <a:avLst/>
            <a:gdLst>
              <a:gd name="T0" fmla="*/ 1 w 3"/>
              <a:gd name="T1" fmla="*/ 0 h 3"/>
              <a:gd name="T2" fmla="*/ 4 w 3"/>
              <a:gd name="T3" fmla="*/ 1 h 3"/>
              <a:gd name="T4" fmla="*/ 3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6" name="Freeform 2671"/>
          <p:cNvSpPr>
            <a:spLocks noChangeAspect="1"/>
          </p:cNvSpPr>
          <p:nvPr/>
        </p:nvSpPr>
        <p:spPr bwMode="auto">
          <a:xfrm>
            <a:off x="3940176" y="4467911"/>
            <a:ext cx="6350" cy="6350"/>
          </a:xfrm>
          <a:custGeom>
            <a:avLst/>
            <a:gdLst>
              <a:gd name="T0" fmla="*/ 1 w 3"/>
              <a:gd name="T1" fmla="*/ 0 h 3"/>
              <a:gd name="T2" fmla="*/ 4 w 3"/>
              <a:gd name="T3" fmla="*/ 1 h 3"/>
              <a:gd name="T4" fmla="*/ 3 w 3"/>
              <a:gd name="T5" fmla="*/ 4 h 3"/>
              <a:gd name="T6" fmla="*/ 0 w 3"/>
              <a:gd name="T7" fmla="*/ 3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7" name="Freeform 2672"/>
          <p:cNvSpPr>
            <a:spLocks noChangeAspect="1"/>
          </p:cNvSpPr>
          <p:nvPr/>
        </p:nvSpPr>
        <p:spPr bwMode="auto">
          <a:xfrm>
            <a:off x="3978275" y="4513948"/>
            <a:ext cx="7938" cy="6350"/>
          </a:xfrm>
          <a:custGeom>
            <a:avLst/>
            <a:gdLst>
              <a:gd name="T0" fmla="*/ 3 w 4"/>
              <a:gd name="T1" fmla="*/ 0 h 3"/>
              <a:gd name="T2" fmla="*/ 5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8" name="Freeform 2673"/>
          <p:cNvSpPr>
            <a:spLocks noChangeAspect="1"/>
          </p:cNvSpPr>
          <p:nvPr/>
        </p:nvSpPr>
        <p:spPr bwMode="auto">
          <a:xfrm>
            <a:off x="3940176" y="4523473"/>
            <a:ext cx="6350" cy="4763"/>
          </a:xfrm>
          <a:custGeom>
            <a:avLst/>
            <a:gdLst>
              <a:gd name="T0" fmla="*/ 1 w 3"/>
              <a:gd name="T1" fmla="*/ 0 h 2"/>
              <a:gd name="T2" fmla="*/ 4 w 3"/>
              <a:gd name="T3" fmla="*/ 2 h 2"/>
              <a:gd name="T4" fmla="*/ 3 w 3"/>
              <a:gd name="T5" fmla="*/ 3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09" name="Freeform 2674"/>
          <p:cNvSpPr>
            <a:spLocks noChangeAspect="1"/>
          </p:cNvSpPr>
          <p:nvPr/>
        </p:nvSpPr>
        <p:spPr bwMode="auto">
          <a:xfrm>
            <a:off x="3933826" y="4458386"/>
            <a:ext cx="9525" cy="7938"/>
          </a:xfrm>
          <a:custGeom>
            <a:avLst/>
            <a:gdLst>
              <a:gd name="T0" fmla="*/ 1 w 5"/>
              <a:gd name="T1" fmla="*/ 1 h 4"/>
              <a:gd name="T2" fmla="*/ 5 w 5"/>
              <a:gd name="T3" fmla="*/ 1 h 4"/>
              <a:gd name="T4" fmla="*/ 4 w 5"/>
              <a:gd name="T5" fmla="*/ 5 h 4"/>
              <a:gd name="T6" fmla="*/ 0 w 5"/>
              <a:gd name="T7" fmla="*/ 4 h 4"/>
              <a:gd name="T8" fmla="*/ 1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0" name="Freeform 2675"/>
          <p:cNvSpPr>
            <a:spLocks noChangeAspect="1"/>
          </p:cNvSpPr>
          <p:nvPr/>
        </p:nvSpPr>
        <p:spPr bwMode="auto">
          <a:xfrm>
            <a:off x="4191001" y="4129773"/>
            <a:ext cx="20638" cy="26988"/>
          </a:xfrm>
          <a:custGeom>
            <a:avLst/>
            <a:gdLst>
              <a:gd name="T0" fmla="*/ 13 w 11"/>
              <a:gd name="T1" fmla="*/ 1 h 14"/>
              <a:gd name="T2" fmla="*/ 11 w 11"/>
              <a:gd name="T3" fmla="*/ 11 h 14"/>
              <a:gd name="T4" fmla="*/ 2 w 11"/>
              <a:gd name="T5" fmla="*/ 15 h 14"/>
              <a:gd name="T6" fmla="*/ 8 w 11"/>
              <a:gd name="T7" fmla="*/ 6 h 14"/>
              <a:gd name="T8" fmla="*/ 11 w 11"/>
              <a:gd name="T9" fmla="*/ 0 h 14"/>
              <a:gd name="T10" fmla="*/ 13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1" name="Freeform 2676"/>
          <p:cNvSpPr>
            <a:spLocks noChangeAspect="1"/>
          </p:cNvSpPr>
          <p:nvPr/>
        </p:nvSpPr>
        <p:spPr bwMode="auto">
          <a:xfrm>
            <a:off x="4211638" y="4112313"/>
            <a:ext cx="14288" cy="17463"/>
          </a:xfrm>
          <a:custGeom>
            <a:avLst/>
            <a:gdLst>
              <a:gd name="T0" fmla="*/ 8 w 8"/>
              <a:gd name="T1" fmla="*/ 2 h 9"/>
              <a:gd name="T2" fmla="*/ 6 w 8"/>
              <a:gd name="T3" fmla="*/ 7 h 9"/>
              <a:gd name="T4" fmla="*/ 1 w 8"/>
              <a:gd name="T5" fmla="*/ 10 h 9"/>
              <a:gd name="T6" fmla="*/ 1 w 8"/>
              <a:gd name="T7" fmla="*/ 5 h 9"/>
              <a:gd name="T8" fmla="*/ 8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2" name="Freeform 2677"/>
          <p:cNvSpPr>
            <a:spLocks noChangeAspect="1"/>
          </p:cNvSpPr>
          <p:nvPr/>
        </p:nvSpPr>
        <p:spPr bwMode="auto">
          <a:xfrm>
            <a:off x="4164013" y="4142475"/>
            <a:ext cx="14288" cy="15875"/>
          </a:xfrm>
          <a:custGeom>
            <a:avLst/>
            <a:gdLst>
              <a:gd name="T0" fmla="*/ 8 w 8"/>
              <a:gd name="T1" fmla="*/ 1 h 8"/>
              <a:gd name="T2" fmla="*/ 8 w 8"/>
              <a:gd name="T3" fmla="*/ 6 h 8"/>
              <a:gd name="T4" fmla="*/ 5 w 8"/>
              <a:gd name="T5" fmla="*/ 10 h 8"/>
              <a:gd name="T6" fmla="*/ 0 w 8"/>
              <a:gd name="T7" fmla="*/ 7 h 8"/>
              <a:gd name="T8" fmla="*/ 2 w 8"/>
              <a:gd name="T9" fmla="*/ 1 h 8"/>
              <a:gd name="T10" fmla="*/ 8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3" name="Freeform 2678"/>
          <p:cNvSpPr>
            <a:spLocks noChangeAspect="1"/>
          </p:cNvSpPr>
          <p:nvPr/>
        </p:nvSpPr>
        <p:spPr bwMode="auto">
          <a:xfrm>
            <a:off x="4138613" y="4132948"/>
            <a:ext cx="20638" cy="19050"/>
          </a:xfrm>
          <a:custGeom>
            <a:avLst/>
            <a:gdLst>
              <a:gd name="T0" fmla="*/ 13 w 11"/>
              <a:gd name="T1" fmla="*/ 2 h 10"/>
              <a:gd name="T2" fmla="*/ 5 w 11"/>
              <a:gd name="T3" fmla="*/ 12 h 10"/>
              <a:gd name="T4" fmla="*/ 1 w 11"/>
              <a:gd name="T5" fmla="*/ 8 h 10"/>
              <a:gd name="T6" fmla="*/ 1 w 11"/>
              <a:gd name="T7" fmla="*/ 5 h 10"/>
              <a:gd name="T8" fmla="*/ 8 w 11"/>
              <a:gd name="T9" fmla="*/ 1 h 10"/>
              <a:gd name="T10" fmla="*/ 13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4" name="Freeform 2679"/>
          <p:cNvSpPr>
            <a:spLocks noChangeAspect="1"/>
          </p:cNvSpPr>
          <p:nvPr/>
        </p:nvSpPr>
        <p:spPr bwMode="auto">
          <a:xfrm>
            <a:off x="4127501" y="4144063"/>
            <a:ext cx="11113" cy="9525"/>
          </a:xfrm>
          <a:custGeom>
            <a:avLst/>
            <a:gdLst>
              <a:gd name="T0" fmla="*/ 1 w 6"/>
              <a:gd name="T1" fmla="*/ 1 h 5"/>
              <a:gd name="T2" fmla="*/ 7 w 6"/>
              <a:gd name="T3" fmla="*/ 4 h 5"/>
              <a:gd name="T4" fmla="*/ 4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5" name="Freeform 2680"/>
          <p:cNvSpPr>
            <a:spLocks noChangeAspect="1"/>
          </p:cNvSpPr>
          <p:nvPr/>
        </p:nvSpPr>
        <p:spPr bwMode="auto">
          <a:xfrm>
            <a:off x="4111626" y="4156763"/>
            <a:ext cx="9525" cy="11113"/>
          </a:xfrm>
          <a:custGeom>
            <a:avLst/>
            <a:gdLst>
              <a:gd name="T0" fmla="*/ 5 w 5"/>
              <a:gd name="T1" fmla="*/ 0 h 6"/>
              <a:gd name="T2" fmla="*/ 4 w 5"/>
              <a:gd name="T3" fmla="*/ 6 h 6"/>
              <a:gd name="T4" fmla="*/ 1 w 5"/>
              <a:gd name="T5" fmla="*/ 2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6" name="Freeform 2681"/>
          <p:cNvSpPr>
            <a:spLocks noChangeAspect="1"/>
          </p:cNvSpPr>
          <p:nvPr/>
        </p:nvSpPr>
        <p:spPr bwMode="auto">
          <a:xfrm>
            <a:off x="4114800" y="4123423"/>
            <a:ext cx="6350" cy="14288"/>
          </a:xfrm>
          <a:custGeom>
            <a:avLst/>
            <a:gdLst>
              <a:gd name="T0" fmla="*/ 4 w 4"/>
              <a:gd name="T1" fmla="*/ 3 h 7"/>
              <a:gd name="T2" fmla="*/ 3 w 4"/>
              <a:gd name="T3" fmla="*/ 9 h 7"/>
              <a:gd name="T4" fmla="*/ 1 w 4"/>
              <a:gd name="T5" fmla="*/ 5 h 7"/>
              <a:gd name="T6" fmla="*/ 1 w 4"/>
              <a:gd name="T7" fmla="*/ 1 h 7"/>
              <a:gd name="T8" fmla="*/ 4 w 4"/>
              <a:gd name="T9" fmla="*/ 3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7" name="Freeform 2682"/>
          <p:cNvSpPr>
            <a:spLocks noChangeAspect="1"/>
          </p:cNvSpPr>
          <p:nvPr/>
        </p:nvSpPr>
        <p:spPr bwMode="auto">
          <a:xfrm>
            <a:off x="4135438" y="4007536"/>
            <a:ext cx="14288" cy="7938"/>
          </a:xfrm>
          <a:custGeom>
            <a:avLst/>
            <a:gdLst>
              <a:gd name="T0" fmla="*/ 3 w 8"/>
              <a:gd name="T1" fmla="*/ 0 h 4"/>
              <a:gd name="T2" fmla="*/ 9 w 8"/>
              <a:gd name="T3" fmla="*/ 3 h 4"/>
              <a:gd name="T4" fmla="*/ 5 w 8"/>
              <a:gd name="T5" fmla="*/ 5 h 4"/>
              <a:gd name="T6" fmla="*/ 0 w 8"/>
              <a:gd name="T7" fmla="*/ 3 h 4"/>
              <a:gd name="T8" fmla="*/ 3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8" name="Freeform 2683"/>
          <p:cNvSpPr>
            <a:spLocks noChangeAspect="1"/>
          </p:cNvSpPr>
          <p:nvPr/>
        </p:nvSpPr>
        <p:spPr bwMode="auto">
          <a:xfrm>
            <a:off x="5791201" y="4601263"/>
            <a:ext cx="9525" cy="4763"/>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19" name="Freeform 2684"/>
          <p:cNvSpPr>
            <a:spLocks noChangeAspect="1"/>
          </p:cNvSpPr>
          <p:nvPr/>
        </p:nvSpPr>
        <p:spPr bwMode="auto">
          <a:xfrm>
            <a:off x="6942138" y="4753661"/>
            <a:ext cx="1588" cy="7938"/>
          </a:xfrm>
          <a:custGeom>
            <a:avLst/>
            <a:gdLst>
              <a:gd name="T0" fmla="*/ 1 w 1"/>
              <a:gd name="T1" fmla="*/ 4 h 4"/>
              <a:gd name="T2" fmla="*/ 0 w 1"/>
              <a:gd name="T3" fmla="*/ 5 h 4"/>
              <a:gd name="T4" fmla="*/ 0 w 1"/>
              <a:gd name="T5" fmla="*/ 3 h 4"/>
              <a:gd name="T6" fmla="*/ 0 w 1"/>
              <a:gd name="T7" fmla="*/ 0 h 4"/>
              <a:gd name="T8" fmla="*/ 1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0" name="Freeform 2685"/>
          <p:cNvSpPr>
            <a:spLocks noChangeAspect="1"/>
          </p:cNvSpPr>
          <p:nvPr/>
        </p:nvSpPr>
        <p:spPr bwMode="auto">
          <a:xfrm>
            <a:off x="6897688" y="4575861"/>
            <a:ext cx="1588" cy="6350"/>
          </a:xfrm>
          <a:custGeom>
            <a:avLst/>
            <a:gdLst>
              <a:gd name="T0" fmla="*/ 1 w 1"/>
              <a:gd name="T1" fmla="*/ 3 h 4"/>
              <a:gd name="T2" fmla="*/ 1 w 1"/>
              <a:gd name="T3" fmla="*/ 4 h 4"/>
              <a:gd name="T4" fmla="*/ 0 w 1"/>
              <a:gd name="T5" fmla="*/ 2 h 4"/>
              <a:gd name="T6" fmla="*/ 0 w 1"/>
              <a:gd name="T7" fmla="*/ 0 h 4"/>
              <a:gd name="T8" fmla="*/ 1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1" name="Freeform 2686"/>
          <p:cNvSpPr>
            <a:spLocks noChangeAspect="1"/>
          </p:cNvSpPr>
          <p:nvPr/>
        </p:nvSpPr>
        <p:spPr bwMode="auto">
          <a:xfrm>
            <a:off x="6894514" y="4613963"/>
            <a:ext cx="3175" cy="9525"/>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2" name="Freeform 2687"/>
          <p:cNvSpPr>
            <a:spLocks noChangeAspect="1"/>
          </p:cNvSpPr>
          <p:nvPr/>
        </p:nvSpPr>
        <p:spPr bwMode="auto">
          <a:xfrm>
            <a:off x="6897689" y="4637775"/>
            <a:ext cx="4763" cy="9525"/>
          </a:xfrm>
          <a:custGeom>
            <a:avLst/>
            <a:gdLst>
              <a:gd name="T0" fmla="*/ 3 w 2"/>
              <a:gd name="T1" fmla="*/ 4 h 5"/>
              <a:gd name="T2" fmla="*/ 3 w 2"/>
              <a:gd name="T3" fmla="*/ 6 h 5"/>
              <a:gd name="T4" fmla="*/ 2 w 2"/>
              <a:gd name="T5" fmla="*/ 4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3" name="Freeform 2688"/>
          <p:cNvSpPr>
            <a:spLocks noChangeAspect="1"/>
          </p:cNvSpPr>
          <p:nvPr/>
        </p:nvSpPr>
        <p:spPr bwMode="auto">
          <a:xfrm>
            <a:off x="6899275" y="4661588"/>
            <a:ext cx="6350" cy="9525"/>
          </a:xfrm>
          <a:custGeom>
            <a:avLst/>
            <a:gdLst>
              <a:gd name="T0" fmla="*/ 3 w 3"/>
              <a:gd name="T1" fmla="*/ 4 h 5"/>
              <a:gd name="T2" fmla="*/ 0 w 3"/>
              <a:gd name="T3" fmla="*/ 6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4" name="Freeform 2689"/>
          <p:cNvSpPr>
            <a:spLocks noChangeAspect="1"/>
          </p:cNvSpPr>
          <p:nvPr/>
        </p:nvSpPr>
        <p:spPr bwMode="auto">
          <a:xfrm>
            <a:off x="6899276" y="4588561"/>
            <a:ext cx="4763" cy="9525"/>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5" name="Freeform 2690"/>
          <p:cNvSpPr>
            <a:spLocks noChangeAspect="1"/>
          </p:cNvSpPr>
          <p:nvPr/>
        </p:nvSpPr>
        <p:spPr bwMode="auto">
          <a:xfrm>
            <a:off x="6764338" y="4563161"/>
            <a:ext cx="7938" cy="19050"/>
          </a:xfrm>
          <a:custGeom>
            <a:avLst/>
            <a:gdLst>
              <a:gd name="T0" fmla="*/ 4 w 4"/>
              <a:gd name="T1" fmla="*/ 7 h 10"/>
              <a:gd name="T2" fmla="*/ 1 w 4"/>
              <a:gd name="T3" fmla="*/ 11 h 10"/>
              <a:gd name="T4" fmla="*/ 1 w 4"/>
              <a:gd name="T5" fmla="*/ 6 h 10"/>
              <a:gd name="T6" fmla="*/ 4 w 4"/>
              <a:gd name="T7" fmla="*/ 1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6" name="Freeform 2691"/>
          <p:cNvSpPr>
            <a:spLocks noChangeAspect="1"/>
          </p:cNvSpPr>
          <p:nvPr/>
        </p:nvSpPr>
        <p:spPr bwMode="auto">
          <a:xfrm>
            <a:off x="6762750" y="4582211"/>
            <a:ext cx="7938" cy="22225"/>
          </a:xfrm>
          <a:custGeom>
            <a:avLst/>
            <a:gdLst>
              <a:gd name="T0" fmla="*/ 4 w 4"/>
              <a:gd name="T1" fmla="*/ 9 h 11"/>
              <a:gd name="T2" fmla="*/ 1 w 4"/>
              <a:gd name="T3" fmla="*/ 13 h 11"/>
              <a:gd name="T4" fmla="*/ 1 w 4"/>
              <a:gd name="T5" fmla="*/ 8 h 11"/>
              <a:gd name="T6" fmla="*/ 4 w 4"/>
              <a:gd name="T7" fmla="*/ 1 h 11"/>
              <a:gd name="T8" fmla="*/ 4 w 4"/>
              <a:gd name="T9" fmla="*/ 9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7" name="Freeform 2692"/>
          <p:cNvSpPr>
            <a:spLocks noChangeAspect="1"/>
          </p:cNvSpPr>
          <p:nvPr/>
        </p:nvSpPr>
        <p:spPr bwMode="auto">
          <a:xfrm>
            <a:off x="6762750" y="4607611"/>
            <a:ext cx="3175" cy="19050"/>
          </a:xfrm>
          <a:custGeom>
            <a:avLst/>
            <a:gdLst>
              <a:gd name="T0" fmla="*/ 2 w 2"/>
              <a:gd name="T1" fmla="*/ 8 h 10"/>
              <a:gd name="T2" fmla="*/ 1 w 2"/>
              <a:gd name="T3" fmla="*/ 12 h 10"/>
              <a:gd name="T4" fmla="*/ 0 w 2"/>
              <a:gd name="T5" fmla="*/ 6 h 10"/>
              <a:gd name="T6" fmla="*/ 1 w 2"/>
              <a:gd name="T7" fmla="*/ 1 h 10"/>
              <a:gd name="T8" fmla="*/ 2 w 2"/>
              <a:gd name="T9" fmla="*/ 8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8" name="Freeform 2693"/>
          <p:cNvSpPr>
            <a:spLocks noChangeAspect="1"/>
          </p:cNvSpPr>
          <p:nvPr/>
        </p:nvSpPr>
        <p:spPr bwMode="auto">
          <a:xfrm>
            <a:off x="5551488" y="4509188"/>
            <a:ext cx="6350" cy="3175"/>
          </a:xfrm>
          <a:custGeom>
            <a:avLst/>
            <a:gdLst>
              <a:gd name="T0" fmla="*/ 2 w 4"/>
              <a:gd name="T1" fmla="*/ 0 h 2"/>
              <a:gd name="T2" fmla="*/ 3 w 4"/>
              <a:gd name="T3" fmla="*/ 1 h 2"/>
              <a:gd name="T4" fmla="*/ 2 w 4"/>
              <a:gd name="T5" fmla="*/ 2 h 2"/>
              <a:gd name="T6" fmla="*/ 0 w 4"/>
              <a:gd name="T7" fmla="*/ 1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29" name="Freeform 2694"/>
          <p:cNvSpPr>
            <a:spLocks noChangeAspect="1"/>
          </p:cNvSpPr>
          <p:nvPr/>
        </p:nvSpPr>
        <p:spPr bwMode="auto">
          <a:xfrm>
            <a:off x="6723064" y="4312336"/>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0" name="Freeform 2695"/>
          <p:cNvSpPr>
            <a:spLocks noChangeAspect="1"/>
          </p:cNvSpPr>
          <p:nvPr/>
        </p:nvSpPr>
        <p:spPr bwMode="auto">
          <a:xfrm>
            <a:off x="6711950" y="4305986"/>
            <a:ext cx="3175" cy="6350"/>
          </a:xfrm>
          <a:custGeom>
            <a:avLst/>
            <a:gdLst>
              <a:gd name="T0" fmla="*/ 2 w 2"/>
              <a:gd name="T1" fmla="*/ 3 h 3"/>
              <a:gd name="T2" fmla="*/ 1 w 2"/>
              <a:gd name="T3" fmla="*/ 4 h 3"/>
              <a:gd name="T4" fmla="*/ 0 w 2"/>
              <a:gd name="T5" fmla="*/ 3 h 3"/>
              <a:gd name="T6" fmla="*/ 0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1" name="Freeform 2696"/>
          <p:cNvSpPr>
            <a:spLocks noChangeAspect="1"/>
          </p:cNvSpPr>
          <p:nvPr/>
        </p:nvSpPr>
        <p:spPr bwMode="auto">
          <a:xfrm>
            <a:off x="6713538" y="4315511"/>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2" name="Freeform 2697"/>
          <p:cNvSpPr>
            <a:spLocks noChangeAspect="1"/>
          </p:cNvSpPr>
          <p:nvPr/>
        </p:nvSpPr>
        <p:spPr bwMode="auto">
          <a:xfrm>
            <a:off x="6702425" y="4305986"/>
            <a:ext cx="6350" cy="15875"/>
          </a:xfrm>
          <a:custGeom>
            <a:avLst/>
            <a:gdLst>
              <a:gd name="T0" fmla="*/ 3 w 4"/>
              <a:gd name="T1" fmla="*/ 5 h 8"/>
              <a:gd name="T2" fmla="*/ 3 w 4"/>
              <a:gd name="T3" fmla="*/ 10 h 8"/>
              <a:gd name="T4" fmla="*/ 1 w 4"/>
              <a:gd name="T5" fmla="*/ 6 h 8"/>
              <a:gd name="T6" fmla="*/ 1 w 4"/>
              <a:gd name="T7" fmla="*/ 0 h 8"/>
              <a:gd name="T8" fmla="*/ 3 w 4"/>
              <a:gd name="T9" fmla="*/ 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3" name="Oval 2698"/>
          <p:cNvSpPr>
            <a:spLocks noChangeAspect="1" noChangeArrowheads="1"/>
          </p:cNvSpPr>
          <p:nvPr/>
        </p:nvSpPr>
        <p:spPr bwMode="auto">
          <a:xfrm>
            <a:off x="5811839" y="4604438"/>
            <a:ext cx="6350" cy="3175"/>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4" name="Oval 2699"/>
          <p:cNvSpPr>
            <a:spLocks noChangeAspect="1" noChangeArrowheads="1"/>
          </p:cNvSpPr>
          <p:nvPr/>
        </p:nvSpPr>
        <p:spPr bwMode="auto">
          <a:xfrm>
            <a:off x="6904038" y="4718736"/>
            <a:ext cx="3175" cy="4763"/>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5" name="Freeform 2700"/>
          <p:cNvSpPr>
            <a:spLocks noChangeAspect="1"/>
          </p:cNvSpPr>
          <p:nvPr/>
        </p:nvSpPr>
        <p:spPr bwMode="auto">
          <a:xfrm>
            <a:off x="6889751" y="4598088"/>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6" name="Freeform 2701"/>
          <p:cNvSpPr>
            <a:spLocks noChangeAspect="1"/>
          </p:cNvSpPr>
          <p:nvPr/>
        </p:nvSpPr>
        <p:spPr bwMode="auto">
          <a:xfrm>
            <a:off x="6899276" y="4615550"/>
            <a:ext cx="4763" cy="4763"/>
          </a:xfrm>
          <a:custGeom>
            <a:avLst/>
            <a:gdLst>
              <a:gd name="T0" fmla="*/ 3 w 2"/>
              <a:gd name="T1" fmla="*/ 2 h 3"/>
              <a:gd name="T2" fmla="*/ 2 w 2"/>
              <a:gd name="T3" fmla="*/ 2 h 3"/>
              <a:gd name="T4" fmla="*/ 0 w 2"/>
              <a:gd name="T5" fmla="*/ 1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7" name="Freeform 2702"/>
          <p:cNvSpPr>
            <a:spLocks noChangeAspect="1"/>
          </p:cNvSpPr>
          <p:nvPr/>
        </p:nvSpPr>
        <p:spPr bwMode="auto">
          <a:xfrm>
            <a:off x="6904038" y="4629836"/>
            <a:ext cx="3175" cy="6350"/>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8" name="Freeform 2703"/>
          <p:cNvSpPr>
            <a:spLocks noChangeAspect="1"/>
          </p:cNvSpPr>
          <p:nvPr/>
        </p:nvSpPr>
        <p:spPr bwMode="auto">
          <a:xfrm>
            <a:off x="6894514" y="4604438"/>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39" name="Freeform 2704"/>
          <p:cNvSpPr>
            <a:spLocks noChangeAspect="1"/>
          </p:cNvSpPr>
          <p:nvPr/>
        </p:nvSpPr>
        <p:spPr bwMode="auto">
          <a:xfrm>
            <a:off x="6897689" y="4656825"/>
            <a:ext cx="4763" cy="4763"/>
          </a:xfrm>
          <a:custGeom>
            <a:avLst/>
            <a:gdLst>
              <a:gd name="T0" fmla="*/ 2 w 2"/>
              <a:gd name="T1" fmla="*/ 2 h 2"/>
              <a:gd name="T2" fmla="*/ 2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0" name="Freeform 2705"/>
          <p:cNvSpPr>
            <a:spLocks noChangeAspect="1"/>
          </p:cNvSpPr>
          <p:nvPr/>
        </p:nvSpPr>
        <p:spPr bwMode="auto">
          <a:xfrm>
            <a:off x="6788151" y="4718736"/>
            <a:ext cx="4763" cy="4763"/>
          </a:xfrm>
          <a:custGeom>
            <a:avLst/>
            <a:gdLst>
              <a:gd name="T0" fmla="*/ 2 w 3"/>
              <a:gd name="T1" fmla="*/ 2 h 3"/>
              <a:gd name="T2" fmla="*/ 2 w 3"/>
              <a:gd name="T3" fmla="*/ 3 h 3"/>
              <a:gd name="T4" fmla="*/ 1 w 3"/>
              <a:gd name="T5" fmla="*/ 2 h 3"/>
              <a:gd name="T6" fmla="*/ 1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2" y="3"/>
                  <a:pt x="2" y="3"/>
                </a:cubicBezTo>
                <a:cubicBezTo>
                  <a:pt x="1" y="3"/>
                  <a:pt x="1" y="2"/>
                  <a:pt x="1"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1" name="Freeform 2706"/>
          <p:cNvSpPr>
            <a:spLocks noChangeAspect="1"/>
          </p:cNvSpPr>
          <p:nvPr/>
        </p:nvSpPr>
        <p:spPr bwMode="auto">
          <a:xfrm>
            <a:off x="6780213" y="4710800"/>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2"/>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2" name="Freeform 2707"/>
          <p:cNvSpPr>
            <a:spLocks noChangeAspect="1"/>
          </p:cNvSpPr>
          <p:nvPr/>
        </p:nvSpPr>
        <p:spPr bwMode="auto">
          <a:xfrm>
            <a:off x="6791325" y="4734611"/>
            <a:ext cx="3175" cy="6350"/>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3"/>
                </a:cubicBezTo>
                <a:cubicBezTo>
                  <a:pt x="0" y="2"/>
                  <a:pt x="0" y="2"/>
                  <a:pt x="0" y="1"/>
                </a:cubicBezTo>
                <a:cubicBezTo>
                  <a:pt x="0" y="1"/>
                  <a:pt x="1" y="0"/>
                  <a:pt x="1" y="1"/>
                </a:cubicBezTo>
                <a:cubicBezTo>
                  <a:pt x="2" y="1"/>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3" name="Freeform 2708"/>
          <p:cNvSpPr>
            <a:spLocks noChangeAspect="1"/>
          </p:cNvSpPr>
          <p:nvPr/>
        </p:nvSpPr>
        <p:spPr bwMode="auto">
          <a:xfrm>
            <a:off x="6769100" y="4683813"/>
            <a:ext cx="1588" cy="3175"/>
          </a:xfrm>
          <a:custGeom>
            <a:avLst/>
            <a:gdLst>
              <a:gd name="T0" fmla="*/ 1 w 1"/>
              <a:gd name="T1" fmla="*/ 1 h 2"/>
              <a:gd name="T2" fmla="*/ 1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1" y="2"/>
                </a:cubicBezTo>
                <a:cubicBezTo>
                  <a:pt x="0" y="2"/>
                  <a:pt x="0" y="2"/>
                  <a:pt x="0" y="1"/>
                </a:cubicBezTo>
                <a:cubicBezTo>
                  <a:pt x="0" y="1"/>
                  <a:pt x="0" y="0"/>
                  <a:pt x="0"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4" name="Freeform 2709"/>
          <p:cNvSpPr>
            <a:spLocks noChangeAspect="1"/>
          </p:cNvSpPr>
          <p:nvPr/>
        </p:nvSpPr>
        <p:spPr bwMode="auto">
          <a:xfrm>
            <a:off x="6792913" y="4710799"/>
            <a:ext cx="6350" cy="11113"/>
          </a:xfrm>
          <a:custGeom>
            <a:avLst/>
            <a:gdLst>
              <a:gd name="T0" fmla="*/ 3 w 3"/>
              <a:gd name="T1" fmla="*/ 4 h 6"/>
              <a:gd name="T2" fmla="*/ 3 w 3"/>
              <a:gd name="T3" fmla="*/ 6 h 6"/>
              <a:gd name="T4" fmla="*/ 1 w 3"/>
              <a:gd name="T5" fmla="*/ 5 h 6"/>
              <a:gd name="T6" fmla="*/ 1 w 3"/>
              <a:gd name="T7" fmla="*/ 1 h 6"/>
              <a:gd name="T8" fmla="*/ 3 w 3"/>
              <a:gd name="T9" fmla="*/ 4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3"/>
                </a:moveTo>
                <a:cubicBezTo>
                  <a:pt x="3" y="4"/>
                  <a:pt x="3" y="5"/>
                  <a:pt x="2" y="5"/>
                </a:cubicBezTo>
                <a:cubicBezTo>
                  <a:pt x="2" y="6"/>
                  <a:pt x="1" y="4"/>
                  <a:pt x="1" y="4"/>
                </a:cubicBezTo>
                <a:cubicBezTo>
                  <a:pt x="1" y="3"/>
                  <a:pt x="0" y="1"/>
                  <a:pt x="1" y="1"/>
                </a:cubicBezTo>
                <a:cubicBezTo>
                  <a:pt x="1"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5" name="Freeform 2710"/>
          <p:cNvSpPr>
            <a:spLocks noChangeAspect="1"/>
          </p:cNvSpPr>
          <p:nvPr/>
        </p:nvSpPr>
        <p:spPr bwMode="auto">
          <a:xfrm>
            <a:off x="6762750" y="4639361"/>
            <a:ext cx="3175" cy="7938"/>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4"/>
                </a:cubicBezTo>
                <a:cubicBezTo>
                  <a:pt x="0" y="4"/>
                  <a:pt x="0" y="3"/>
                  <a:pt x="0" y="2"/>
                </a:cubicBezTo>
                <a:cubicBezTo>
                  <a:pt x="0" y="2"/>
                  <a:pt x="0" y="0"/>
                  <a:pt x="1" y="0"/>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6" name="Freeform 2711"/>
          <p:cNvSpPr>
            <a:spLocks noChangeAspect="1"/>
          </p:cNvSpPr>
          <p:nvPr/>
        </p:nvSpPr>
        <p:spPr bwMode="auto">
          <a:xfrm>
            <a:off x="6772276" y="4606023"/>
            <a:ext cx="7938" cy="7938"/>
          </a:xfrm>
          <a:custGeom>
            <a:avLst/>
            <a:gdLst>
              <a:gd name="T0" fmla="*/ 4 w 4"/>
              <a:gd name="T1" fmla="*/ 3 h 4"/>
              <a:gd name="T2" fmla="*/ 4 w 4"/>
              <a:gd name="T3" fmla="*/ 4 h 4"/>
              <a:gd name="T4" fmla="*/ 1 w 4"/>
              <a:gd name="T5" fmla="*/ 4 h 4"/>
              <a:gd name="T6" fmla="*/ 1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1" y="3"/>
                </a:cubicBezTo>
                <a:cubicBezTo>
                  <a:pt x="1" y="3"/>
                  <a:pt x="0" y="2"/>
                  <a:pt x="1" y="1"/>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7" name="Freeform 2712"/>
          <p:cNvSpPr>
            <a:spLocks noChangeAspect="1"/>
          </p:cNvSpPr>
          <p:nvPr/>
        </p:nvSpPr>
        <p:spPr bwMode="auto">
          <a:xfrm>
            <a:off x="5770564" y="4647298"/>
            <a:ext cx="6350" cy="6350"/>
          </a:xfrm>
          <a:custGeom>
            <a:avLst/>
            <a:gdLst>
              <a:gd name="T0" fmla="*/ 3 w 4"/>
              <a:gd name="T1" fmla="*/ 0 h 3"/>
              <a:gd name="T2" fmla="*/ 4 w 4"/>
              <a:gd name="T3" fmla="*/ 1 h 3"/>
              <a:gd name="T4" fmla="*/ 2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8" name="Freeform 2713"/>
          <p:cNvSpPr>
            <a:spLocks noChangeAspect="1"/>
          </p:cNvSpPr>
          <p:nvPr/>
        </p:nvSpPr>
        <p:spPr bwMode="auto">
          <a:xfrm>
            <a:off x="5573714" y="5269598"/>
            <a:ext cx="180975" cy="387350"/>
          </a:xfrm>
          <a:custGeom>
            <a:avLst/>
            <a:gdLst>
              <a:gd name="T0" fmla="*/ 102 w 95"/>
              <a:gd name="T1" fmla="*/ 16 h 204"/>
              <a:gd name="T2" fmla="*/ 112 w 95"/>
              <a:gd name="T3" fmla="*/ 50 h 204"/>
              <a:gd name="T4" fmla="*/ 110 w 95"/>
              <a:gd name="T5" fmla="*/ 72 h 204"/>
              <a:gd name="T6" fmla="*/ 100 w 95"/>
              <a:gd name="T7" fmla="*/ 67 h 204"/>
              <a:gd name="T8" fmla="*/ 97 w 95"/>
              <a:gd name="T9" fmla="*/ 99 h 204"/>
              <a:gd name="T10" fmla="*/ 91 w 95"/>
              <a:gd name="T11" fmla="*/ 128 h 204"/>
              <a:gd name="T12" fmla="*/ 78 w 95"/>
              <a:gd name="T13" fmla="*/ 163 h 204"/>
              <a:gd name="T14" fmla="*/ 65 w 95"/>
              <a:gd name="T15" fmla="*/ 209 h 204"/>
              <a:gd name="T16" fmla="*/ 50 w 95"/>
              <a:gd name="T17" fmla="*/ 236 h 204"/>
              <a:gd name="T18" fmla="*/ 36 w 95"/>
              <a:gd name="T19" fmla="*/ 243 h 204"/>
              <a:gd name="T20" fmla="*/ 5 w 95"/>
              <a:gd name="T21" fmla="*/ 222 h 204"/>
              <a:gd name="T22" fmla="*/ 7 w 95"/>
              <a:gd name="T23" fmla="*/ 205 h 204"/>
              <a:gd name="T24" fmla="*/ 0 w 95"/>
              <a:gd name="T25" fmla="*/ 179 h 204"/>
              <a:gd name="T26" fmla="*/ 10 w 95"/>
              <a:gd name="T27" fmla="*/ 164 h 204"/>
              <a:gd name="T28" fmla="*/ 18 w 95"/>
              <a:gd name="T29" fmla="*/ 146 h 204"/>
              <a:gd name="T30" fmla="*/ 16 w 95"/>
              <a:gd name="T31" fmla="*/ 126 h 204"/>
              <a:gd name="T32" fmla="*/ 13 w 95"/>
              <a:gd name="T33" fmla="*/ 108 h 204"/>
              <a:gd name="T34" fmla="*/ 13 w 95"/>
              <a:gd name="T35" fmla="*/ 98 h 204"/>
              <a:gd name="T36" fmla="*/ 23 w 95"/>
              <a:gd name="T37" fmla="*/ 74 h 204"/>
              <a:gd name="T38" fmla="*/ 36 w 95"/>
              <a:gd name="T39" fmla="*/ 72 h 204"/>
              <a:gd name="T40" fmla="*/ 48 w 95"/>
              <a:gd name="T41" fmla="*/ 69 h 204"/>
              <a:gd name="T42" fmla="*/ 52 w 95"/>
              <a:gd name="T43" fmla="*/ 63 h 204"/>
              <a:gd name="T44" fmla="*/ 62 w 95"/>
              <a:gd name="T45" fmla="*/ 60 h 204"/>
              <a:gd name="T46" fmla="*/ 67 w 95"/>
              <a:gd name="T47" fmla="*/ 57 h 204"/>
              <a:gd name="T48" fmla="*/ 76 w 95"/>
              <a:gd name="T49" fmla="*/ 53 h 204"/>
              <a:gd name="T50" fmla="*/ 72 w 95"/>
              <a:gd name="T51" fmla="*/ 44 h 204"/>
              <a:gd name="T52" fmla="*/ 77 w 95"/>
              <a:gd name="T53" fmla="*/ 41 h 204"/>
              <a:gd name="T54" fmla="*/ 74 w 95"/>
              <a:gd name="T55" fmla="*/ 28 h 204"/>
              <a:gd name="T56" fmla="*/ 82 w 95"/>
              <a:gd name="T57" fmla="*/ 29 h 204"/>
              <a:gd name="T58" fmla="*/ 89 w 95"/>
              <a:gd name="T59" fmla="*/ 20 h 204"/>
              <a:gd name="T60" fmla="*/ 86 w 95"/>
              <a:gd name="T61" fmla="*/ 10 h 204"/>
              <a:gd name="T62" fmla="*/ 97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49" name="Freeform 2714"/>
          <p:cNvSpPr>
            <a:spLocks noChangeAspect="1"/>
          </p:cNvSpPr>
          <p:nvPr/>
        </p:nvSpPr>
        <p:spPr bwMode="auto">
          <a:xfrm>
            <a:off x="5580063" y="5255313"/>
            <a:ext cx="4763" cy="11113"/>
          </a:xfrm>
          <a:custGeom>
            <a:avLst/>
            <a:gdLst>
              <a:gd name="T0" fmla="*/ 1 w 3"/>
              <a:gd name="T1" fmla="*/ 0 h 6"/>
              <a:gd name="T2" fmla="*/ 0 w 3"/>
              <a:gd name="T3" fmla="*/ 4 h 6"/>
              <a:gd name="T4" fmla="*/ 1 w 3"/>
              <a:gd name="T5" fmla="*/ 7 h 6"/>
              <a:gd name="T6" fmla="*/ 2 w 3"/>
              <a:gd name="T7" fmla="*/ 4 h 6"/>
              <a:gd name="T8" fmla="*/ 1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0" y="0"/>
                  <a:pt x="0" y="2"/>
                  <a:pt x="0" y="3"/>
                </a:cubicBezTo>
                <a:cubicBezTo>
                  <a:pt x="0" y="4"/>
                  <a:pt x="0" y="6"/>
                  <a:pt x="1" y="6"/>
                </a:cubicBezTo>
                <a:cubicBezTo>
                  <a:pt x="3" y="6"/>
                  <a:pt x="2" y="4"/>
                  <a:pt x="2" y="3"/>
                </a:cubicBezTo>
                <a:cubicBezTo>
                  <a:pt x="2" y="2"/>
                  <a:pt x="2"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0" name="Freeform 2715"/>
          <p:cNvSpPr>
            <a:spLocks noChangeAspect="1"/>
          </p:cNvSpPr>
          <p:nvPr/>
        </p:nvSpPr>
        <p:spPr bwMode="auto">
          <a:xfrm>
            <a:off x="5603876" y="5271188"/>
            <a:ext cx="9525" cy="11113"/>
          </a:xfrm>
          <a:custGeom>
            <a:avLst/>
            <a:gdLst>
              <a:gd name="T0" fmla="*/ 1 w 5"/>
              <a:gd name="T1" fmla="*/ 1 h 6"/>
              <a:gd name="T2" fmla="*/ 1 w 5"/>
              <a:gd name="T3" fmla="*/ 4 h 6"/>
              <a:gd name="T4" fmla="*/ 4 w 5"/>
              <a:gd name="T5" fmla="*/ 7 h 6"/>
              <a:gd name="T6" fmla="*/ 4 w 5"/>
              <a:gd name="T7" fmla="*/ 2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1"/>
                  <a:pt x="0" y="2"/>
                  <a:pt x="1" y="3"/>
                </a:cubicBezTo>
                <a:cubicBezTo>
                  <a:pt x="1" y="4"/>
                  <a:pt x="2" y="6"/>
                  <a:pt x="3" y="6"/>
                </a:cubicBezTo>
                <a:cubicBezTo>
                  <a:pt x="5" y="5"/>
                  <a:pt x="4" y="3"/>
                  <a:pt x="3" y="2"/>
                </a:cubicBezTo>
                <a:cubicBezTo>
                  <a:pt x="3" y="1"/>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1" name="Freeform 2716"/>
          <p:cNvSpPr>
            <a:spLocks noChangeAspect="1"/>
          </p:cNvSpPr>
          <p:nvPr/>
        </p:nvSpPr>
        <p:spPr bwMode="auto">
          <a:xfrm>
            <a:off x="5622926" y="5288650"/>
            <a:ext cx="9525" cy="11113"/>
          </a:xfrm>
          <a:custGeom>
            <a:avLst/>
            <a:gdLst>
              <a:gd name="T0" fmla="*/ 1 w 5"/>
              <a:gd name="T1" fmla="*/ 0 h 6"/>
              <a:gd name="T2" fmla="*/ 1 w 5"/>
              <a:gd name="T3" fmla="*/ 4 h 6"/>
              <a:gd name="T4" fmla="*/ 4 w 5"/>
              <a:gd name="T5" fmla="*/ 7 h 6"/>
              <a:gd name="T6" fmla="*/ 4 w 5"/>
              <a:gd name="T7" fmla="*/ 2 h 6"/>
              <a:gd name="T8" fmla="*/ 1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cubicBezTo>
                  <a:pt x="0" y="1"/>
                  <a:pt x="0" y="2"/>
                  <a:pt x="1" y="3"/>
                </a:cubicBezTo>
                <a:cubicBezTo>
                  <a:pt x="1" y="4"/>
                  <a:pt x="2" y="6"/>
                  <a:pt x="3" y="6"/>
                </a:cubicBezTo>
                <a:cubicBezTo>
                  <a:pt x="5" y="5"/>
                  <a:pt x="4" y="3"/>
                  <a:pt x="3" y="2"/>
                </a:cubicBezTo>
                <a:cubicBezTo>
                  <a:pt x="3" y="1"/>
                  <a:pt x="2"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2" name="Freeform 2717"/>
          <p:cNvSpPr>
            <a:spLocks noChangeAspect="1"/>
          </p:cNvSpPr>
          <p:nvPr/>
        </p:nvSpPr>
        <p:spPr bwMode="auto">
          <a:xfrm>
            <a:off x="5697538" y="5299761"/>
            <a:ext cx="7938" cy="12700"/>
          </a:xfrm>
          <a:custGeom>
            <a:avLst/>
            <a:gdLst>
              <a:gd name="T0" fmla="*/ 0 w 4"/>
              <a:gd name="T1" fmla="*/ 1 h 7"/>
              <a:gd name="T2" fmla="*/ 0 w 4"/>
              <a:gd name="T3" fmla="*/ 3 h 7"/>
              <a:gd name="T4" fmla="*/ 4 w 4"/>
              <a:gd name="T5" fmla="*/ 7 h 7"/>
              <a:gd name="T6" fmla="*/ 4 w 4"/>
              <a:gd name="T7" fmla="*/ 2 h 7"/>
              <a:gd name="T8" fmla="*/ 0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cubicBezTo>
                  <a:pt x="0" y="1"/>
                  <a:pt x="0" y="3"/>
                  <a:pt x="0" y="3"/>
                </a:cubicBezTo>
                <a:cubicBezTo>
                  <a:pt x="1" y="5"/>
                  <a:pt x="2" y="7"/>
                  <a:pt x="3" y="6"/>
                </a:cubicBezTo>
                <a:cubicBezTo>
                  <a:pt x="4" y="5"/>
                  <a:pt x="3" y="3"/>
                  <a:pt x="3" y="2"/>
                </a:cubicBezTo>
                <a:cubicBezTo>
                  <a:pt x="2" y="1"/>
                  <a:pt x="1" y="0"/>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3" name="Freeform 2718"/>
          <p:cNvSpPr>
            <a:spLocks noChangeAspect="1"/>
          </p:cNvSpPr>
          <p:nvPr/>
        </p:nvSpPr>
        <p:spPr bwMode="auto">
          <a:xfrm>
            <a:off x="5911851" y="5491850"/>
            <a:ext cx="11113" cy="22225"/>
          </a:xfrm>
          <a:custGeom>
            <a:avLst/>
            <a:gdLst>
              <a:gd name="T0" fmla="*/ 4 w 6"/>
              <a:gd name="T1" fmla="*/ 1 h 12"/>
              <a:gd name="T2" fmla="*/ 7 w 6"/>
              <a:gd name="T3" fmla="*/ 8 h 12"/>
              <a:gd name="T4" fmla="*/ 4 w 6"/>
              <a:gd name="T5" fmla="*/ 13 h 12"/>
              <a:gd name="T6" fmla="*/ 0 w 6"/>
              <a:gd name="T7" fmla="*/ 7 h 12"/>
              <a:gd name="T8" fmla="*/ 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4" name="Freeform 2719"/>
          <p:cNvSpPr>
            <a:spLocks noChangeAspect="1"/>
          </p:cNvSpPr>
          <p:nvPr/>
        </p:nvSpPr>
        <p:spPr bwMode="auto">
          <a:xfrm>
            <a:off x="5861050" y="5520425"/>
            <a:ext cx="14288" cy="15875"/>
          </a:xfrm>
          <a:custGeom>
            <a:avLst/>
            <a:gdLst>
              <a:gd name="T0" fmla="*/ 3 w 7"/>
              <a:gd name="T1" fmla="*/ 0 h 8"/>
              <a:gd name="T2" fmla="*/ 9 w 7"/>
              <a:gd name="T3" fmla="*/ 6 h 8"/>
              <a:gd name="T4" fmla="*/ 8 w 7"/>
              <a:gd name="T5" fmla="*/ 10 h 8"/>
              <a:gd name="T6" fmla="*/ 1 w 7"/>
              <a:gd name="T7" fmla="*/ 7 h 8"/>
              <a:gd name="T8" fmla="*/ 3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5" name="Freeform 2720"/>
          <p:cNvSpPr>
            <a:spLocks noChangeAspect="1"/>
          </p:cNvSpPr>
          <p:nvPr/>
        </p:nvSpPr>
        <p:spPr bwMode="auto">
          <a:xfrm>
            <a:off x="5867401" y="5056875"/>
            <a:ext cx="11113" cy="11113"/>
          </a:xfrm>
          <a:custGeom>
            <a:avLst/>
            <a:gdLst>
              <a:gd name="T0" fmla="*/ 1 w 6"/>
              <a:gd name="T1" fmla="*/ 1 h 6"/>
              <a:gd name="T2" fmla="*/ 6 w 6"/>
              <a:gd name="T3" fmla="*/ 4 h 6"/>
              <a:gd name="T4" fmla="*/ 6 w 6"/>
              <a:gd name="T5" fmla="*/ 7 h 6"/>
              <a:gd name="T6" fmla="*/ 1 w 6"/>
              <a:gd name="T7" fmla="*/ 5 h 6"/>
              <a:gd name="T8" fmla="*/ 1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6" name="Freeform 2721"/>
          <p:cNvSpPr>
            <a:spLocks noChangeAspect="1"/>
          </p:cNvSpPr>
          <p:nvPr/>
        </p:nvSpPr>
        <p:spPr bwMode="auto">
          <a:xfrm>
            <a:off x="4319588" y="3669398"/>
            <a:ext cx="293688" cy="241300"/>
          </a:xfrm>
          <a:custGeom>
            <a:avLst/>
            <a:gdLst>
              <a:gd name="T0" fmla="*/ 26 w 154"/>
              <a:gd name="T1" fmla="*/ 123 h 126"/>
              <a:gd name="T2" fmla="*/ 35 w 154"/>
              <a:gd name="T3" fmla="*/ 113 h 126"/>
              <a:gd name="T4" fmla="*/ 30 w 154"/>
              <a:gd name="T5" fmla="*/ 103 h 126"/>
              <a:gd name="T6" fmla="*/ 35 w 154"/>
              <a:gd name="T7" fmla="*/ 94 h 126"/>
              <a:gd name="T8" fmla="*/ 29 w 154"/>
              <a:gd name="T9" fmla="*/ 84 h 126"/>
              <a:gd name="T10" fmla="*/ 36 w 154"/>
              <a:gd name="T11" fmla="*/ 76 h 126"/>
              <a:gd name="T12" fmla="*/ 37 w 154"/>
              <a:gd name="T13" fmla="*/ 69 h 126"/>
              <a:gd name="T14" fmla="*/ 42 w 154"/>
              <a:gd name="T15" fmla="*/ 51 h 126"/>
              <a:gd name="T16" fmla="*/ 41 w 154"/>
              <a:gd name="T17" fmla="*/ 42 h 126"/>
              <a:gd name="T18" fmla="*/ 34 w 154"/>
              <a:gd name="T19" fmla="*/ 36 h 126"/>
              <a:gd name="T20" fmla="*/ 25 w 154"/>
              <a:gd name="T21" fmla="*/ 39 h 126"/>
              <a:gd name="T22" fmla="*/ 20 w 154"/>
              <a:gd name="T23" fmla="*/ 35 h 126"/>
              <a:gd name="T24" fmla="*/ 7 w 154"/>
              <a:gd name="T25" fmla="*/ 37 h 126"/>
              <a:gd name="T26" fmla="*/ 8 w 154"/>
              <a:gd name="T27" fmla="*/ 28 h 126"/>
              <a:gd name="T28" fmla="*/ 6 w 154"/>
              <a:gd name="T29" fmla="*/ 23 h 126"/>
              <a:gd name="T30" fmla="*/ 1 w 154"/>
              <a:gd name="T31" fmla="*/ 14 h 126"/>
              <a:gd name="T32" fmla="*/ 17 w 154"/>
              <a:gd name="T33" fmla="*/ 8 h 126"/>
              <a:gd name="T34" fmla="*/ 20 w 154"/>
              <a:gd name="T35" fmla="*/ 1 h 126"/>
              <a:gd name="T36" fmla="*/ 35 w 154"/>
              <a:gd name="T37" fmla="*/ 4 h 126"/>
              <a:gd name="T38" fmla="*/ 59 w 154"/>
              <a:gd name="T39" fmla="*/ 2 h 126"/>
              <a:gd name="T40" fmla="*/ 79 w 154"/>
              <a:gd name="T41" fmla="*/ 6 h 126"/>
              <a:gd name="T42" fmla="*/ 93 w 154"/>
              <a:gd name="T43" fmla="*/ 8 h 126"/>
              <a:gd name="T44" fmla="*/ 103 w 154"/>
              <a:gd name="T45" fmla="*/ 10 h 126"/>
              <a:gd name="T46" fmla="*/ 117 w 154"/>
              <a:gd name="T47" fmla="*/ 10 h 126"/>
              <a:gd name="T48" fmla="*/ 126 w 154"/>
              <a:gd name="T49" fmla="*/ 16 h 126"/>
              <a:gd name="T50" fmla="*/ 141 w 154"/>
              <a:gd name="T51" fmla="*/ 21 h 126"/>
              <a:gd name="T52" fmla="*/ 148 w 154"/>
              <a:gd name="T53" fmla="*/ 17 h 126"/>
              <a:gd name="T54" fmla="*/ 163 w 154"/>
              <a:gd name="T55" fmla="*/ 25 h 126"/>
              <a:gd name="T56" fmla="*/ 178 w 154"/>
              <a:gd name="T57" fmla="*/ 27 h 126"/>
              <a:gd name="T58" fmla="*/ 184 w 154"/>
              <a:gd name="T59" fmla="*/ 31 h 126"/>
              <a:gd name="T60" fmla="*/ 172 w 154"/>
              <a:gd name="T61" fmla="*/ 45 h 126"/>
              <a:gd name="T62" fmla="*/ 151 w 154"/>
              <a:gd name="T63" fmla="*/ 53 h 126"/>
              <a:gd name="T64" fmla="*/ 149 w 154"/>
              <a:gd name="T65" fmla="*/ 63 h 126"/>
              <a:gd name="T66" fmla="*/ 133 w 154"/>
              <a:gd name="T67" fmla="*/ 83 h 126"/>
              <a:gd name="T68" fmla="*/ 137 w 154"/>
              <a:gd name="T69" fmla="*/ 97 h 126"/>
              <a:gd name="T70" fmla="*/ 133 w 154"/>
              <a:gd name="T71" fmla="*/ 105 h 126"/>
              <a:gd name="T72" fmla="*/ 125 w 154"/>
              <a:gd name="T73" fmla="*/ 121 h 126"/>
              <a:gd name="T74" fmla="*/ 117 w 154"/>
              <a:gd name="T75" fmla="*/ 124 h 126"/>
              <a:gd name="T76" fmla="*/ 108 w 154"/>
              <a:gd name="T77" fmla="*/ 138 h 126"/>
              <a:gd name="T78" fmla="*/ 101 w 154"/>
              <a:gd name="T79" fmla="*/ 138 h 126"/>
              <a:gd name="T80" fmla="*/ 86 w 154"/>
              <a:gd name="T81" fmla="*/ 140 h 126"/>
              <a:gd name="T82" fmla="*/ 70 w 154"/>
              <a:gd name="T83" fmla="*/ 142 h 126"/>
              <a:gd name="T84" fmla="*/ 58 w 154"/>
              <a:gd name="T85" fmla="*/ 151 h 126"/>
              <a:gd name="T86" fmla="*/ 44 w 154"/>
              <a:gd name="T87" fmla="*/ 142 h 126"/>
              <a:gd name="T88" fmla="*/ 36 w 154"/>
              <a:gd name="T89" fmla="*/ 130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7" name="Freeform 2722"/>
          <p:cNvSpPr>
            <a:spLocks noChangeAspect="1"/>
          </p:cNvSpPr>
          <p:nvPr/>
        </p:nvSpPr>
        <p:spPr bwMode="auto">
          <a:xfrm>
            <a:off x="4410076" y="3909113"/>
            <a:ext cx="6350" cy="4763"/>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8" name="Freeform 2723"/>
          <p:cNvSpPr>
            <a:spLocks noChangeAspect="1"/>
          </p:cNvSpPr>
          <p:nvPr/>
        </p:nvSpPr>
        <p:spPr bwMode="auto">
          <a:xfrm>
            <a:off x="4591050" y="3790050"/>
            <a:ext cx="28575" cy="22225"/>
          </a:xfrm>
          <a:custGeom>
            <a:avLst/>
            <a:gdLst>
              <a:gd name="T0" fmla="*/ 12 w 15"/>
              <a:gd name="T1" fmla="*/ 0 h 12"/>
              <a:gd name="T2" fmla="*/ 12 w 15"/>
              <a:gd name="T3" fmla="*/ 5 h 12"/>
              <a:gd name="T4" fmla="*/ 18 w 15"/>
              <a:gd name="T5" fmla="*/ 5 h 12"/>
              <a:gd name="T6" fmla="*/ 12 w 15"/>
              <a:gd name="T7" fmla="*/ 14 h 12"/>
              <a:gd name="T8" fmla="*/ 10 w 15"/>
              <a:gd name="T9" fmla="*/ 13 h 12"/>
              <a:gd name="T10" fmla="*/ 6 w 15"/>
              <a:gd name="T11" fmla="*/ 9 h 12"/>
              <a:gd name="T12" fmla="*/ 0 w 15"/>
              <a:gd name="T13" fmla="*/ 7 h 12"/>
              <a:gd name="T14" fmla="*/ 7 w 15"/>
              <a:gd name="T15" fmla="*/ 4 h 12"/>
              <a:gd name="T16" fmla="*/ 12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59" name="Freeform 2724"/>
          <p:cNvSpPr>
            <a:spLocks noChangeAspect="1"/>
          </p:cNvSpPr>
          <p:nvPr/>
        </p:nvSpPr>
        <p:spPr bwMode="auto">
          <a:xfrm>
            <a:off x="4627563" y="3786875"/>
            <a:ext cx="14288" cy="11113"/>
          </a:xfrm>
          <a:custGeom>
            <a:avLst/>
            <a:gdLst>
              <a:gd name="T0" fmla="*/ 3 w 8"/>
              <a:gd name="T1" fmla="*/ 0 h 6"/>
              <a:gd name="T2" fmla="*/ 8 w 8"/>
              <a:gd name="T3" fmla="*/ 6 h 6"/>
              <a:gd name="T4" fmla="*/ 0 w 8"/>
              <a:gd name="T5" fmla="*/ 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0" name="Freeform 2725"/>
          <p:cNvSpPr>
            <a:spLocks noChangeAspect="1"/>
          </p:cNvSpPr>
          <p:nvPr/>
        </p:nvSpPr>
        <p:spPr bwMode="auto">
          <a:xfrm>
            <a:off x="4564063" y="3815450"/>
            <a:ext cx="12700" cy="11113"/>
          </a:xfrm>
          <a:custGeom>
            <a:avLst/>
            <a:gdLst>
              <a:gd name="T0" fmla="*/ 7 w 7"/>
              <a:gd name="T1" fmla="*/ 1 h 6"/>
              <a:gd name="T2" fmla="*/ 5 w 7"/>
              <a:gd name="T3" fmla="*/ 5 h 6"/>
              <a:gd name="T4" fmla="*/ 0 w 7"/>
              <a:gd name="T5" fmla="*/ 6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1" name="Freeform 2726"/>
          <p:cNvSpPr>
            <a:spLocks noChangeAspect="1"/>
          </p:cNvSpPr>
          <p:nvPr/>
        </p:nvSpPr>
        <p:spPr bwMode="auto">
          <a:xfrm>
            <a:off x="4568826" y="3828148"/>
            <a:ext cx="11113" cy="6350"/>
          </a:xfrm>
          <a:custGeom>
            <a:avLst/>
            <a:gdLst>
              <a:gd name="T0" fmla="*/ 3 w 5"/>
              <a:gd name="T1" fmla="*/ 0 h 3"/>
              <a:gd name="T2" fmla="*/ 6 w 5"/>
              <a:gd name="T3" fmla="*/ 3 h 3"/>
              <a:gd name="T4" fmla="*/ 1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2" name="Freeform 2727"/>
          <p:cNvSpPr>
            <a:spLocks noChangeAspect="1"/>
          </p:cNvSpPr>
          <p:nvPr/>
        </p:nvSpPr>
        <p:spPr bwMode="auto">
          <a:xfrm>
            <a:off x="5013325" y="3826563"/>
            <a:ext cx="7938" cy="4763"/>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3" name="Freeform 2728"/>
          <p:cNvSpPr>
            <a:spLocks noChangeAspect="1"/>
          </p:cNvSpPr>
          <p:nvPr/>
        </p:nvSpPr>
        <p:spPr bwMode="auto">
          <a:xfrm>
            <a:off x="5018089" y="3853548"/>
            <a:ext cx="6350" cy="7938"/>
          </a:xfrm>
          <a:custGeom>
            <a:avLst/>
            <a:gdLst>
              <a:gd name="T0" fmla="*/ 2 w 4"/>
              <a:gd name="T1" fmla="*/ 0 h 4"/>
              <a:gd name="T2" fmla="*/ 4 w 4"/>
              <a:gd name="T3" fmla="*/ 4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4" name="Freeform 2729"/>
          <p:cNvSpPr>
            <a:spLocks noChangeAspect="1"/>
          </p:cNvSpPr>
          <p:nvPr/>
        </p:nvSpPr>
        <p:spPr bwMode="auto">
          <a:xfrm>
            <a:off x="5105401" y="3764648"/>
            <a:ext cx="9525" cy="7938"/>
          </a:xfrm>
          <a:custGeom>
            <a:avLst/>
            <a:gdLst>
              <a:gd name="T0" fmla="*/ 2 w 5"/>
              <a:gd name="T1" fmla="*/ 0 h 4"/>
              <a:gd name="T2" fmla="*/ 5 w 5"/>
              <a:gd name="T3" fmla="*/ 4 h 4"/>
              <a:gd name="T4" fmla="*/ 1 w 5"/>
              <a:gd name="T5" fmla="*/ 4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5" name="Freeform 2730"/>
          <p:cNvSpPr>
            <a:spLocks noChangeAspect="1"/>
          </p:cNvSpPr>
          <p:nvPr/>
        </p:nvSpPr>
        <p:spPr bwMode="auto">
          <a:xfrm>
            <a:off x="5127626" y="3770998"/>
            <a:ext cx="7938" cy="6350"/>
          </a:xfrm>
          <a:custGeom>
            <a:avLst/>
            <a:gdLst>
              <a:gd name="T0" fmla="*/ 3 w 4"/>
              <a:gd name="T1" fmla="*/ 0 h 3"/>
              <a:gd name="T2" fmla="*/ 5 w 4"/>
              <a:gd name="T3" fmla="*/ 3 h 3"/>
              <a:gd name="T4" fmla="*/ 1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6" name="Freeform 2731"/>
          <p:cNvSpPr>
            <a:spLocks noChangeAspect="1"/>
          </p:cNvSpPr>
          <p:nvPr/>
        </p:nvSpPr>
        <p:spPr bwMode="auto">
          <a:xfrm>
            <a:off x="5119689" y="3788463"/>
            <a:ext cx="7938" cy="4763"/>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7" name="Freeform 2732"/>
          <p:cNvSpPr>
            <a:spLocks noChangeAspect="1"/>
          </p:cNvSpPr>
          <p:nvPr/>
        </p:nvSpPr>
        <p:spPr bwMode="auto">
          <a:xfrm>
            <a:off x="5106989" y="3820211"/>
            <a:ext cx="7938" cy="6350"/>
          </a:xfrm>
          <a:custGeom>
            <a:avLst/>
            <a:gdLst>
              <a:gd name="T0" fmla="*/ 1 w 4"/>
              <a:gd name="T1" fmla="*/ 0 h 3"/>
              <a:gd name="T2" fmla="*/ 4 w 4"/>
              <a:gd name="T3" fmla="*/ 4 h 3"/>
              <a:gd name="T4" fmla="*/ 0 w 4"/>
              <a:gd name="T5" fmla="*/ 4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8" name="Freeform 2733"/>
          <p:cNvSpPr>
            <a:spLocks noChangeAspect="1"/>
          </p:cNvSpPr>
          <p:nvPr/>
        </p:nvSpPr>
        <p:spPr bwMode="auto">
          <a:xfrm>
            <a:off x="5113339" y="3851961"/>
            <a:ext cx="9525" cy="6350"/>
          </a:xfrm>
          <a:custGeom>
            <a:avLst/>
            <a:gdLst>
              <a:gd name="T0" fmla="*/ 4 w 5"/>
              <a:gd name="T1" fmla="*/ 1 h 4"/>
              <a:gd name="T2" fmla="*/ 5 w 5"/>
              <a:gd name="T3" fmla="*/ 4 h 4"/>
              <a:gd name="T4" fmla="*/ 0 w 5"/>
              <a:gd name="T5" fmla="*/ 1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69" name="Freeform 2734"/>
          <p:cNvSpPr>
            <a:spLocks noChangeAspect="1"/>
          </p:cNvSpPr>
          <p:nvPr/>
        </p:nvSpPr>
        <p:spPr bwMode="auto">
          <a:xfrm>
            <a:off x="5157789" y="3856723"/>
            <a:ext cx="9525" cy="6350"/>
          </a:xfrm>
          <a:custGeom>
            <a:avLst/>
            <a:gdLst>
              <a:gd name="T0" fmla="*/ 4 w 5"/>
              <a:gd name="T1" fmla="*/ 1 h 3"/>
              <a:gd name="T2" fmla="*/ 5 w 5"/>
              <a:gd name="T3" fmla="*/ 4 h 3"/>
              <a:gd name="T4" fmla="*/ 0 w 5"/>
              <a:gd name="T5" fmla="*/ 1 h 3"/>
              <a:gd name="T6" fmla="*/ 4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0" name="Freeform 2735"/>
          <p:cNvSpPr>
            <a:spLocks noChangeAspect="1"/>
          </p:cNvSpPr>
          <p:nvPr/>
        </p:nvSpPr>
        <p:spPr bwMode="auto">
          <a:xfrm>
            <a:off x="5106988" y="3886886"/>
            <a:ext cx="6350" cy="7938"/>
          </a:xfrm>
          <a:custGeom>
            <a:avLst/>
            <a:gdLst>
              <a:gd name="T0" fmla="*/ 1 w 3"/>
              <a:gd name="T1" fmla="*/ 3 h 4"/>
              <a:gd name="T2" fmla="*/ 4 w 3"/>
              <a:gd name="T3" fmla="*/ 1 h 4"/>
              <a:gd name="T4" fmla="*/ 1 w 3"/>
              <a:gd name="T5" fmla="*/ 5 h 4"/>
              <a:gd name="T6" fmla="*/ 1 w 3"/>
              <a:gd name="T7" fmla="*/ 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1" name="Freeform 2736"/>
          <p:cNvSpPr>
            <a:spLocks noChangeAspect="1"/>
          </p:cNvSpPr>
          <p:nvPr/>
        </p:nvSpPr>
        <p:spPr bwMode="auto">
          <a:xfrm>
            <a:off x="5143501" y="3861488"/>
            <a:ext cx="7938" cy="4763"/>
          </a:xfrm>
          <a:custGeom>
            <a:avLst/>
            <a:gdLst>
              <a:gd name="T0" fmla="*/ 1 w 4"/>
              <a:gd name="T1" fmla="*/ 1 h 3"/>
              <a:gd name="T2" fmla="*/ 5 w 4"/>
              <a:gd name="T3" fmla="*/ 1 h 3"/>
              <a:gd name="T4" fmla="*/ 1 w 4"/>
              <a:gd name="T5" fmla="*/ 3 h 3"/>
              <a:gd name="T6" fmla="*/ 1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2" name="Freeform 2737"/>
          <p:cNvSpPr>
            <a:spLocks noChangeAspect="1"/>
          </p:cNvSpPr>
          <p:nvPr/>
        </p:nvSpPr>
        <p:spPr bwMode="auto">
          <a:xfrm>
            <a:off x="5141913" y="3883711"/>
            <a:ext cx="4763" cy="6350"/>
          </a:xfrm>
          <a:custGeom>
            <a:avLst/>
            <a:gdLst>
              <a:gd name="T0" fmla="*/ 1 w 3"/>
              <a:gd name="T1" fmla="*/ 1 h 3"/>
              <a:gd name="T2" fmla="*/ 3 w 3"/>
              <a:gd name="T3" fmla="*/ 0 h 3"/>
              <a:gd name="T4" fmla="*/ 1 w 3"/>
              <a:gd name="T5" fmla="*/ 4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3" name="Freeform 2738"/>
          <p:cNvSpPr>
            <a:spLocks noChangeAspect="1"/>
          </p:cNvSpPr>
          <p:nvPr/>
        </p:nvSpPr>
        <p:spPr bwMode="auto">
          <a:xfrm>
            <a:off x="5091114" y="3807511"/>
            <a:ext cx="7938" cy="7938"/>
          </a:xfrm>
          <a:custGeom>
            <a:avLst/>
            <a:gdLst>
              <a:gd name="T0" fmla="*/ 1 w 4"/>
              <a:gd name="T1" fmla="*/ 3 h 4"/>
              <a:gd name="T2" fmla="*/ 4 w 4"/>
              <a:gd name="T3" fmla="*/ 1 h 4"/>
              <a:gd name="T4" fmla="*/ 1 w 4"/>
              <a:gd name="T5" fmla="*/ 5 h 4"/>
              <a:gd name="T6" fmla="*/ 1 w 4"/>
              <a:gd name="T7" fmla="*/ 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4" name="Freeform 2739"/>
          <p:cNvSpPr>
            <a:spLocks noChangeAspect="1"/>
          </p:cNvSpPr>
          <p:nvPr/>
        </p:nvSpPr>
        <p:spPr bwMode="auto">
          <a:xfrm>
            <a:off x="5084763" y="3812273"/>
            <a:ext cx="4763" cy="6350"/>
          </a:xfrm>
          <a:custGeom>
            <a:avLst/>
            <a:gdLst>
              <a:gd name="T0" fmla="*/ 2 w 3"/>
              <a:gd name="T1" fmla="*/ 1 h 3"/>
              <a:gd name="T2" fmla="*/ 3 w 3"/>
              <a:gd name="T3" fmla="*/ 4 h 3"/>
              <a:gd name="T4" fmla="*/ 0 w 3"/>
              <a:gd name="T5" fmla="*/ 1 h 3"/>
              <a:gd name="T6" fmla="*/ 2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5" name="Freeform 2740"/>
          <p:cNvSpPr>
            <a:spLocks noChangeAspect="1"/>
          </p:cNvSpPr>
          <p:nvPr/>
        </p:nvSpPr>
        <p:spPr bwMode="auto">
          <a:xfrm>
            <a:off x="4460876" y="3550338"/>
            <a:ext cx="6350" cy="4763"/>
          </a:xfrm>
          <a:custGeom>
            <a:avLst/>
            <a:gdLst>
              <a:gd name="T0" fmla="*/ 3 w 3"/>
              <a:gd name="T1" fmla="*/ 2 h 3"/>
              <a:gd name="T2" fmla="*/ 3 w 3"/>
              <a:gd name="T3" fmla="*/ 3 h 3"/>
              <a:gd name="T4" fmla="*/ 0 w 3"/>
              <a:gd name="T5" fmla="*/ 2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6" name="Freeform 2741"/>
          <p:cNvSpPr>
            <a:spLocks noChangeAspect="1"/>
          </p:cNvSpPr>
          <p:nvPr/>
        </p:nvSpPr>
        <p:spPr bwMode="auto">
          <a:xfrm>
            <a:off x="4481513" y="3561448"/>
            <a:ext cx="6350" cy="6350"/>
          </a:xfrm>
          <a:custGeom>
            <a:avLst/>
            <a:gdLst>
              <a:gd name="T0" fmla="*/ 3 w 3"/>
              <a:gd name="T1" fmla="*/ 1 h 3"/>
              <a:gd name="T2" fmla="*/ 4 w 3"/>
              <a:gd name="T3" fmla="*/ 3 h 3"/>
              <a:gd name="T4" fmla="*/ 1 w 3"/>
              <a:gd name="T5" fmla="*/ 3 h 3"/>
              <a:gd name="T6" fmla="*/ 1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7" name="Freeform 2742"/>
          <p:cNvSpPr>
            <a:spLocks noChangeAspect="1"/>
          </p:cNvSpPr>
          <p:nvPr/>
        </p:nvSpPr>
        <p:spPr bwMode="auto">
          <a:xfrm>
            <a:off x="4502151" y="3593198"/>
            <a:ext cx="6350" cy="6350"/>
          </a:xfrm>
          <a:custGeom>
            <a:avLst/>
            <a:gdLst>
              <a:gd name="T0" fmla="*/ 3 w 3"/>
              <a:gd name="T1" fmla="*/ 3 h 3"/>
              <a:gd name="T2" fmla="*/ 4 w 3"/>
              <a:gd name="T3" fmla="*/ 4 h 3"/>
              <a:gd name="T4" fmla="*/ 0 w 3"/>
              <a:gd name="T5" fmla="*/ 4 h 3"/>
              <a:gd name="T6" fmla="*/ 0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8" name="Freeform 2743"/>
          <p:cNvSpPr>
            <a:spLocks noChangeAspect="1"/>
          </p:cNvSpPr>
          <p:nvPr/>
        </p:nvSpPr>
        <p:spPr bwMode="auto">
          <a:xfrm>
            <a:off x="4870451" y="3626538"/>
            <a:ext cx="6350" cy="4763"/>
          </a:xfrm>
          <a:custGeom>
            <a:avLst/>
            <a:gdLst>
              <a:gd name="T0" fmla="*/ 3 w 3"/>
              <a:gd name="T1" fmla="*/ 1 h 3"/>
              <a:gd name="T2" fmla="*/ 3 w 3"/>
              <a:gd name="T3" fmla="*/ 2 h 3"/>
              <a:gd name="T4" fmla="*/ 1 w 3"/>
              <a:gd name="T5" fmla="*/ 2 h 3"/>
              <a:gd name="T6" fmla="*/ 1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79" name="Freeform 2744"/>
          <p:cNvSpPr>
            <a:spLocks noChangeAspect="1"/>
          </p:cNvSpPr>
          <p:nvPr/>
        </p:nvSpPr>
        <p:spPr bwMode="auto">
          <a:xfrm>
            <a:off x="4618039" y="3409048"/>
            <a:ext cx="11113" cy="6350"/>
          </a:xfrm>
          <a:custGeom>
            <a:avLst/>
            <a:gdLst>
              <a:gd name="T0" fmla="*/ 0 w 6"/>
              <a:gd name="T1" fmla="*/ 1 h 3"/>
              <a:gd name="T2" fmla="*/ 4 w 6"/>
              <a:gd name="T3" fmla="*/ 1 h 3"/>
              <a:gd name="T4" fmla="*/ 7 w 6"/>
              <a:gd name="T5" fmla="*/ 3 h 3"/>
              <a:gd name="T6" fmla="*/ 4 w 6"/>
              <a:gd name="T7" fmla="*/ 3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0" name="Freeform 2745"/>
          <p:cNvSpPr>
            <a:spLocks noChangeAspect="1"/>
          </p:cNvSpPr>
          <p:nvPr/>
        </p:nvSpPr>
        <p:spPr bwMode="auto">
          <a:xfrm>
            <a:off x="4640263" y="3353488"/>
            <a:ext cx="7938" cy="11113"/>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1" name="Freeform 2746"/>
          <p:cNvSpPr>
            <a:spLocks noChangeAspect="1"/>
          </p:cNvSpPr>
          <p:nvPr/>
        </p:nvSpPr>
        <p:spPr bwMode="auto">
          <a:xfrm>
            <a:off x="4649789" y="3345548"/>
            <a:ext cx="6350" cy="7938"/>
          </a:xfrm>
          <a:custGeom>
            <a:avLst/>
            <a:gdLst>
              <a:gd name="T0" fmla="*/ 0 w 3"/>
              <a:gd name="T1" fmla="*/ 5 h 4"/>
              <a:gd name="T2" fmla="*/ 3 w 3"/>
              <a:gd name="T3" fmla="*/ 3 h 4"/>
              <a:gd name="T4" fmla="*/ 4 w 3"/>
              <a:gd name="T5" fmla="*/ 1 h 4"/>
              <a:gd name="T6" fmla="*/ 3 w 3"/>
              <a:gd name="T7" fmla="*/ 4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2" name="Freeform 2747"/>
          <p:cNvSpPr>
            <a:spLocks noChangeAspect="1"/>
          </p:cNvSpPr>
          <p:nvPr/>
        </p:nvSpPr>
        <p:spPr bwMode="auto">
          <a:xfrm>
            <a:off x="4619626" y="3405875"/>
            <a:ext cx="9525" cy="4763"/>
          </a:xfrm>
          <a:custGeom>
            <a:avLst/>
            <a:gdLst>
              <a:gd name="T0" fmla="*/ 2 w 5"/>
              <a:gd name="T1" fmla="*/ 1 h 3"/>
              <a:gd name="T2" fmla="*/ 6 w 5"/>
              <a:gd name="T3" fmla="*/ 2 h 3"/>
              <a:gd name="T4" fmla="*/ 2 w 5"/>
              <a:gd name="T5" fmla="*/ 2 h 3"/>
              <a:gd name="T6" fmla="*/ 0 w 5"/>
              <a:gd name="T7" fmla="*/ 1 h 3"/>
              <a:gd name="T8" fmla="*/ 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3" name="Freeform 2748"/>
          <p:cNvSpPr>
            <a:spLocks noChangeAspect="1"/>
          </p:cNvSpPr>
          <p:nvPr/>
        </p:nvSpPr>
        <p:spPr bwMode="auto">
          <a:xfrm>
            <a:off x="4622800" y="3401113"/>
            <a:ext cx="7938" cy="4763"/>
          </a:xfrm>
          <a:custGeom>
            <a:avLst/>
            <a:gdLst>
              <a:gd name="T0" fmla="*/ 1 w 4"/>
              <a:gd name="T1" fmla="*/ 2 h 2"/>
              <a:gd name="T2" fmla="*/ 5 w 4"/>
              <a:gd name="T3" fmla="*/ 3 h 2"/>
              <a:gd name="T4" fmla="*/ 1 w 4"/>
              <a:gd name="T5" fmla="*/ 3 h 2"/>
              <a:gd name="T6" fmla="*/ 0 w 4"/>
              <a:gd name="T7" fmla="*/ 2 h 2"/>
              <a:gd name="T8" fmla="*/ 1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4" name="Freeform 2749"/>
          <p:cNvSpPr>
            <a:spLocks noChangeAspect="1"/>
          </p:cNvSpPr>
          <p:nvPr/>
        </p:nvSpPr>
        <p:spPr bwMode="auto">
          <a:xfrm>
            <a:off x="4473575" y="3477311"/>
            <a:ext cx="4763" cy="6350"/>
          </a:xfrm>
          <a:custGeom>
            <a:avLst/>
            <a:gdLst>
              <a:gd name="T0" fmla="*/ 2 w 2"/>
              <a:gd name="T1" fmla="*/ 0 h 3"/>
              <a:gd name="T2" fmla="*/ 0 w 2"/>
              <a:gd name="T3" fmla="*/ 3 h 3"/>
              <a:gd name="T4" fmla="*/ 2 w 2"/>
              <a:gd name="T5" fmla="*/ 4 h 3"/>
              <a:gd name="T6" fmla="*/ 3 w 2"/>
              <a:gd name="T7" fmla="*/ 4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5" name="Freeform 2750"/>
          <p:cNvSpPr>
            <a:spLocks noChangeAspect="1"/>
          </p:cNvSpPr>
          <p:nvPr/>
        </p:nvSpPr>
        <p:spPr bwMode="auto">
          <a:xfrm>
            <a:off x="4733926" y="3691625"/>
            <a:ext cx="23813" cy="53975"/>
          </a:xfrm>
          <a:custGeom>
            <a:avLst/>
            <a:gdLst>
              <a:gd name="T0" fmla="*/ 10 w 13"/>
              <a:gd name="T1" fmla="*/ 34 h 29"/>
              <a:gd name="T2" fmla="*/ 3 w 13"/>
              <a:gd name="T3" fmla="*/ 30 h 29"/>
              <a:gd name="T4" fmla="*/ 6 w 13"/>
              <a:gd name="T5" fmla="*/ 28 h 29"/>
              <a:gd name="T6" fmla="*/ 5 w 13"/>
              <a:gd name="T7" fmla="*/ 25 h 29"/>
              <a:gd name="T8" fmla="*/ 2 w 13"/>
              <a:gd name="T9" fmla="*/ 22 h 29"/>
              <a:gd name="T10" fmla="*/ 3 w 13"/>
              <a:gd name="T11" fmla="*/ 20 h 29"/>
              <a:gd name="T12" fmla="*/ 0 w 13"/>
              <a:gd name="T13" fmla="*/ 18 h 29"/>
              <a:gd name="T14" fmla="*/ 2 w 13"/>
              <a:gd name="T15" fmla="*/ 15 h 29"/>
              <a:gd name="T16" fmla="*/ 2 w 13"/>
              <a:gd name="T17" fmla="*/ 11 h 29"/>
              <a:gd name="T18" fmla="*/ 8 w 13"/>
              <a:gd name="T19" fmla="*/ 7 h 29"/>
              <a:gd name="T20" fmla="*/ 10 w 13"/>
              <a:gd name="T21" fmla="*/ 8 h 29"/>
              <a:gd name="T22" fmla="*/ 12 w 13"/>
              <a:gd name="T23" fmla="*/ 1 h 29"/>
              <a:gd name="T24" fmla="*/ 14 w 13"/>
              <a:gd name="T25" fmla="*/ 4 h 29"/>
              <a:gd name="T26" fmla="*/ 15 w 13"/>
              <a:gd name="T27" fmla="*/ 11 h 29"/>
              <a:gd name="T28" fmla="*/ 15 w 13"/>
              <a:gd name="T29" fmla="*/ 20 h 29"/>
              <a:gd name="T30" fmla="*/ 13 w 13"/>
              <a:gd name="T31" fmla="*/ 25 h 29"/>
              <a:gd name="T32" fmla="*/ 10 w 13"/>
              <a:gd name="T33" fmla="*/ 30 h 29"/>
              <a:gd name="T34" fmla="*/ 10 w 13"/>
              <a:gd name="T35" fmla="*/ 3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6" name="Freeform 2751"/>
          <p:cNvSpPr>
            <a:spLocks noChangeAspect="1"/>
          </p:cNvSpPr>
          <p:nvPr/>
        </p:nvSpPr>
        <p:spPr bwMode="auto">
          <a:xfrm>
            <a:off x="4724400" y="3750363"/>
            <a:ext cx="41275" cy="74613"/>
          </a:xfrm>
          <a:custGeom>
            <a:avLst/>
            <a:gdLst>
              <a:gd name="T0" fmla="*/ 22 w 22"/>
              <a:gd name="T1" fmla="*/ 4 h 39"/>
              <a:gd name="T2" fmla="*/ 26 w 22"/>
              <a:gd name="T3" fmla="*/ 14 h 39"/>
              <a:gd name="T4" fmla="*/ 22 w 22"/>
              <a:gd name="T5" fmla="*/ 20 h 39"/>
              <a:gd name="T6" fmla="*/ 24 w 22"/>
              <a:gd name="T7" fmla="*/ 25 h 39"/>
              <a:gd name="T8" fmla="*/ 22 w 22"/>
              <a:gd name="T9" fmla="*/ 42 h 39"/>
              <a:gd name="T10" fmla="*/ 15 w 22"/>
              <a:gd name="T11" fmla="*/ 40 h 39"/>
              <a:gd name="T12" fmla="*/ 13 w 22"/>
              <a:gd name="T13" fmla="*/ 46 h 39"/>
              <a:gd name="T14" fmla="*/ 7 w 22"/>
              <a:gd name="T15" fmla="*/ 45 h 39"/>
              <a:gd name="T16" fmla="*/ 4 w 22"/>
              <a:gd name="T17" fmla="*/ 41 h 39"/>
              <a:gd name="T18" fmla="*/ 5 w 22"/>
              <a:gd name="T19" fmla="*/ 35 h 39"/>
              <a:gd name="T20" fmla="*/ 8 w 22"/>
              <a:gd name="T21" fmla="*/ 28 h 39"/>
              <a:gd name="T22" fmla="*/ 5 w 22"/>
              <a:gd name="T23" fmla="*/ 24 h 39"/>
              <a:gd name="T24" fmla="*/ 6 w 22"/>
              <a:gd name="T25" fmla="*/ 20 h 39"/>
              <a:gd name="T26" fmla="*/ 4 w 22"/>
              <a:gd name="T27" fmla="*/ 14 h 39"/>
              <a:gd name="T28" fmla="*/ 0 w 22"/>
              <a:gd name="T29" fmla="*/ 11 h 39"/>
              <a:gd name="T30" fmla="*/ 2 w 22"/>
              <a:gd name="T31" fmla="*/ 2 h 39"/>
              <a:gd name="T32" fmla="*/ 7 w 22"/>
              <a:gd name="T33" fmla="*/ 8 h 39"/>
              <a:gd name="T34" fmla="*/ 11 w 22"/>
              <a:gd name="T35" fmla="*/ 5 h 39"/>
              <a:gd name="T36" fmla="*/ 17 w 22"/>
              <a:gd name="T37" fmla="*/ 1 h 39"/>
              <a:gd name="T38" fmla="*/ 22 w 22"/>
              <a:gd name="T39" fmla="*/ 4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87" name="Freeform 2752"/>
          <p:cNvSpPr>
            <a:spLocks noChangeAspect="1"/>
          </p:cNvSpPr>
          <p:nvPr/>
        </p:nvSpPr>
        <p:spPr bwMode="auto">
          <a:xfrm>
            <a:off x="4827589" y="3842436"/>
            <a:ext cx="73025" cy="52388"/>
          </a:xfrm>
          <a:custGeom>
            <a:avLst/>
            <a:gdLst>
              <a:gd name="T0" fmla="*/ 46 w 39"/>
              <a:gd name="T1" fmla="*/ 0 h 28"/>
              <a:gd name="T2" fmla="*/ 40 w 39"/>
              <a:gd name="T3" fmla="*/ 13 h 28"/>
              <a:gd name="T4" fmla="*/ 40 w 39"/>
              <a:gd name="T5" fmla="*/ 20 h 28"/>
              <a:gd name="T6" fmla="*/ 42 w 39"/>
              <a:gd name="T7" fmla="*/ 25 h 28"/>
              <a:gd name="T8" fmla="*/ 40 w 39"/>
              <a:gd name="T9" fmla="*/ 28 h 28"/>
              <a:gd name="T10" fmla="*/ 40 w 39"/>
              <a:gd name="T11" fmla="*/ 33 h 28"/>
              <a:gd name="T12" fmla="*/ 31 w 39"/>
              <a:gd name="T13" fmla="*/ 28 h 28"/>
              <a:gd name="T14" fmla="*/ 25 w 39"/>
              <a:gd name="T15" fmla="*/ 24 h 28"/>
              <a:gd name="T16" fmla="*/ 14 w 39"/>
              <a:gd name="T17" fmla="*/ 19 h 28"/>
              <a:gd name="T18" fmla="*/ 9 w 39"/>
              <a:gd name="T19" fmla="*/ 14 h 28"/>
              <a:gd name="T20" fmla="*/ 1 w 39"/>
              <a:gd name="T21" fmla="*/ 12 h 28"/>
              <a:gd name="T22" fmla="*/ 2 w 39"/>
              <a:gd name="T23" fmla="*/ 5 h 28"/>
              <a:gd name="T24" fmla="*/ 9 w 39"/>
              <a:gd name="T25" fmla="*/ 5 h 28"/>
              <a:gd name="T26" fmla="*/ 15 w 39"/>
              <a:gd name="T27" fmla="*/ 6 h 28"/>
              <a:gd name="T28" fmla="*/ 25 w 39"/>
              <a:gd name="T29" fmla="*/ 6 h 28"/>
              <a:gd name="T30" fmla="*/ 38 w 39"/>
              <a:gd name="T31" fmla="*/ 2 h 28"/>
              <a:gd name="T32" fmla="*/ 46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288" name="Freeform 2753"/>
          <p:cNvSpPr>
            <a:spLocks noChangeAspect="1"/>
          </p:cNvSpPr>
          <p:nvPr/>
        </p:nvSpPr>
        <p:spPr bwMode="auto">
          <a:xfrm>
            <a:off x="4719639" y="3199500"/>
            <a:ext cx="52388" cy="36513"/>
          </a:xfrm>
          <a:custGeom>
            <a:avLst/>
            <a:gdLst>
              <a:gd name="T0" fmla="*/ 32 w 27"/>
              <a:gd name="T1" fmla="*/ 1 h 19"/>
              <a:gd name="T2" fmla="*/ 29 w 27"/>
              <a:gd name="T3" fmla="*/ 1 h 19"/>
              <a:gd name="T4" fmla="*/ 23 w 27"/>
              <a:gd name="T5" fmla="*/ 5 h 19"/>
              <a:gd name="T6" fmla="*/ 17 w 27"/>
              <a:gd name="T7" fmla="*/ 12 h 19"/>
              <a:gd name="T8" fmla="*/ 6 w 27"/>
              <a:gd name="T9" fmla="*/ 15 h 19"/>
              <a:gd name="T10" fmla="*/ 0 w 27"/>
              <a:gd name="T11" fmla="*/ 22 h 19"/>
              <a:gd name="T12" fmla="*/ 4 w 27"/>
              <a:gd name="T13" fmla="*/ 21 h 19"/>
              <a:gd name="T14" fmla="*/ 7 w 27"/>
              <a:gd name="T15" fmla="*/ 17 h 19"/>
              <a:gd name="T16" fmla="*/ 11 w 27"/>
              <a:gd name="T17" fmla="*/ 16 h 19"/>
              <a:gd name="T18" fmla="*/ 23 w 27"/>
              <a:gd name="T19" fmla="*/ 15 h 19"/>
              <a:gd name="T20" fmla="*/ 26 w 27"/>
              <a:gd name="T21" fmla="*/ 15 h 19"/>
              <a:gd name="T22" fmla="*/ 29 w 27"/>
              <a:gd name="T23" fmla="*/ 17 h 19"/>
              <a:gd name="T24" fmla="*/ 33 w 27"/>
              <a:gd name="T25" fmla="*/ 10 h 19"/>
              <a:gd name="T26" fmla="*/ 31 w 27"/>
              <a:gd name="T27" fmla="*/ 5 h 19"/>
              <a:gd name="T28" fmla="*/ 32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289" name="Freeform 2754"/>
          <p:cNvSpPr>
            <a:spLocks noChangeAspect="1"/>
          </p:cNvSpPr>
          <p:nvPr/>
        </p:nvSpPr>
        <p:spPr bwMode="auto">
          <a:xfrm>
            <a:off x="4716463" y="3224898"/>
            <a:ext cx="65088" cy="77788"/>
          </a:xfrm>
          <a:custGeom>
            <a:avLst/>
            <a:gdLst>
              <a:gd name="T0" fmla="*/ 18 w 34"/>
              <a:gd name="T1" fmla="*/ 49 h 41"/>
              <a:gd name="T2" fmla="*/ 24 w 34"/>
              <a:gd name="T3" fmla="*/ 48 h 41"/>
              <a:gd name="T4" fmla="*/ 22 w 34"/>
              <a:gd name="T5" fmla="*/ 44 h 41"/>
              <a:gd name="T6" fmla="*/ 23 w 34"/>
              <a:gd name="T7" fmla="*/ 42 h 41"/>
              <a:gd name="T8" fmla="*/ 22 w 34"/>
              <a:gd name="T9" fmla="*/ 35 h 41"/>
              <a:gd name="T10" fmla="*/ 25 w 34"/>
              <a:gd name="T11" fmla="*/ 35 h 41"/>
              <a:gd name="T12" fmla="*/ 24 w 34"/>
              <a:gd name="T13" fmla="*/ 31 h 41"/>
              <a:gd name="T14" fmla="*/ 28 w 34"/>
              <a:gd name="T15" fmla="*/ 27 h 41"/>
              <a:gd name="T16" fmla="*/ 31 w 34"/>
              <a:gd name="T17" fmla="*/ 20 h 41"/>
              <a:gd name="T18" fmla="*/ 37 w 34"/>
              <a:gd name="T19" fmla="*/ 19 h 41"/>
              <a:gd name="T20" fmla="*/ 41 w 34"/>
              <a:gd name="T21" fmla="*/ 13 h 41"/>
              <a:gd name="T22" fmla="*/ 34 w 34"/>
              <a:gd name="T23" fmla="*/ 12 h 41"/>
              <a:gd name="T24" fmla="*/ 30 w 34"/>
              <a:gd name="T25" fmla="*/ 8 h 41"/>
              <a:gd name="T26" fmla="*/ 30 w 34"/>
              <a:gd name="T27" fmla="*/ 2 h 41"/>
              <a:gd name="T28" fmla="*/ 25 w 34"/>
              <a:gd name="T29" fmla="*/ 0 h 41"/>
              <a:gd name="T30" fmla="*/ 18 w 34"/>
              <a:gd name="T31" fmla="*/ 2 h 41"/>
              <a:gd name="T32" fmla="*/ 17 w 34"/>
              <a:gd name="T33" fmla="*/ 4 h 41"/>
              <a:gd name="T34" fmla="*/ 17 w 34"/>
              <a:gd name="T35" fmla="*/ 11 h 41"/>
              <a:gd name="T36" fmla="*/ 13 w 34"/>
              <a:gd name="T37" fmla="*/ 11 h 41"/>
              <a:gd name="T38" fmla="*/ 13 w 34"/>
              <a:gd name="T39" fmla="*/ 6 h 41"/>
              <a:gd name="T40" fmla="*/ 11 w 34"/>
              <a:gd name="T41" fmla="*/ 7 h 41"/>
              <a:gd name="T42" fmla="*/ 10 w 34"/>
              <a:gd name="T43" fmla="*/ 10 h 41"/>
              <a:gd name="T44" fmla="*/ 10 w 34"/>
              <a:gd name="T45" fmla="*/ 10 h 41"/>
              <a:gd name="T46" fmla="*/ 10 w 34"/>
              <a:gd name="T47" fmla="*/ 13 h 41"/>
              <a:gd name="T48" fmla="*/ 7 w 34"/>
              <a:gd name="T49" fmla="*/ 11 h 41"/>
              <a:gd name="T50" fmla="*/ 1 w 34"/>
              <a:gd name="T51" fmla="*/ 8 h 41"/>
              <a:gd name="T52" fmla="*/ 2 w 34"/>
              <a:gd name="T53" fmla="*/ 14 h 41"/>
              <a:gd name="T54" fmla="*/ 1 w 34"/>
              <a:gd name="T55" fmla="*/ 18 h 41"/>
              <a:gd name="T56" fmla="*/ 2 w 34"/>
              <a:gd name="T57" fmla="*/ 22 h 41"/>
              <a:gd name="T58" fmla="*/ 1 w 34"/>
              <a:gd name="T59" fmla="*/ 27 h 41"/>
              <a:gd name="T60" fmla="*/ 0 w 34"/>
              <a:gd name="T61" fmla="*/ 32 h 41"/>
              <a:gd name="T62" fmla="*/ 4 w 34"/>
              <a:gd name="T63" fmla="*/ 32 h 41"/>
              <a:gd name="T64" fmla="*/ 7 w 34"/>
              <a:gd name="T65" fmla="*/ 36 h 41"/>
              <a:gd name="T66" fmla="*/ 10 w 34"/>
              <a:gd name="T67" fmla="*/ 41 h 41"/>
              <a:gd name="T68" fmla="*/ 10 w 34"/>
              <a:gd name="T69" fmla="*/ 47 h 41"/>
              <a:gd name="T70" fmla="*/ 14 w 34"/>
              <a:gd name="T71" fmla="*/ 48 h 41"/>
              <a:gd name="T72" fmla="*/ 18 w 34"/>
              <a:gd name="T73" fmla="*/ 4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290" name="Freeform 2755"/>
          <p:cNvSpPr>
            <a:spLocks noChangeAspect="1"/>
          </p:cNvSpPr>
          <p:nvPr/>
        </p:nvSpPr>
        <p:spPr bwMode="auto">
          <a:xfrm>
            <a:off x="4502151" y="3436038"/>
            <a:ext cx="9525" cy="4763"/>
          </a:xfrm>
          <a:custGeom>
            <a:avLst/>
            <a:gdLst>
              <a:gd name="T0" fmla="*/ 5 w 5"/>
              <a:gd name="T1" fmla="*/ 2 h 3"/>
              <a:gd name="T2" fmla="*/ 2 w 5"/>
              <a:gd name="T3" fmla="*/ 0 h 3"/>
              <a:gd name="T4" fmla="*/ 0 w 5"/>
              <a:gd name="T5" fmla="*/ 2 h 3"/>
              <a:gd name="T6" fmla="*/ 2 w 5"/>
              <a:gd name="T7" fmla="*/ 3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1" name="Freeform 2756"/>
          <p:cNvSpPr>
            <a:spLocks noChangeAspect="1"/>
          </p:cNvSpPr>
          <p:nvPr/>
        </p:nvSpPr>
        <p:spPr bwMode="auto">
          <a:xfrm>
            <a:off x="4429126" y="3313800"/>
            <a:ext cx="11113" cy="9525"/>
          </a:xfrm>
          <a:custGeom>
            <a:avLst/>
            <a:gdLst>
              <a:gd name="T0" fmla="*/ 6 w 6"/>
              <a:gd name="T1" fmla="*/ 1 h 5"/>
              <a:gd name="T2" fmla="*/ 4 w 6"/>
              <a:gd name="T3" fmla="*/ 1 h 5"/>
              <a:gd name="T4" fmla="*/ 1 w 6"/>
              <a:gd name="T5" fmla="*/ 5 h 5"/>
              <a:gd name="T6" fmla="*/ 5 w 6"/>
              <a:gd name="T7" fmla="*/ 5 h 5"/>
              <a:gd name="T8" fmla="*/ 6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2" name="Freeform 2757"/>
          <p:cNvSpPr>
            <a:spLocks noChangeAspect="1"/>
          </p:cNvSpPr>
          <p:nvPr/>
        </p:nvSpPr>
        <p:spPr bwMode="auto">
          <a:xfrm>
            <a:off x="4416426" y="3267761"/>
            <a:ext cx="6350" cy="7938"/>
          </a:xfrm>
          <a:custGeom>
            <a:avLst/>
            <a:gdLst>
              <a:gd name="T0" fmla="*/ 3 w 3"/>
              <a:gd name="T1" fmla="*/ 5 h 4"/>
              <a:gd name="T2" fmla="*/ 4 w 3"/>
              <a:gd name="T3" fmla="*/ 3 h 4"/>
              <a:gd name="T4" fmla="*/ 1 w 3"/>
              <a:gd name="T5" fmla="*/ 0 h 4"/>
              <a:gd name="T6" fmla="*/ 0 w 3"/>
              <a:gd name="T7" fmla="*/ 3 h 4"/>
              <a:gd name="T8" fmla="*/ 3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3" name="Freeform 2758"/>
          <p:cNvSpPr>
            <a:spLocks noChangeAspect="1"/>
          </p:cNvSpPr>
          <p:nvPr/>
        </p:nvSpPr>
        <p:spPr bwMode="auto">
          <a:xfrm>
            <a:off x="4410076" y="3304273"/>
            <a:ext cx="4763" cy="7938"/>
          </a:xfrm>
          <a:custGeom>
            <a:avLst/>
            <a:gdLst>
              <a:gd name="T0" fmla="*/ 2 w 3"/>
              <a:gd name="T1" fmla="*/ 5 h 4"/>
              <a:gd name="T2" fmla="*/ 3 w 3"/>
              <a:gd name="T3" fmla="*/ 3 h 4"/>
              <a:gd name="T4" fmla="*/ 1 w 3"/>
              <a:gd name="T5" fmla="*/ 0 h 4"/>
              <a:gd name="T6" fmla="*/ 0 w 3"/>
              <a:gd name="T7" fmla="*/ 3 h 4"/>
              <a:gd name="T8" fmla="*/ 2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4" name="Freeform 2759"/>
          <p:cNvSpPr>
            <a:spLocks noChangeAspect="1"/>
          </p:cNvSpPr>
          <p:nvPr/>
        </p:nvSpPr>
        <p:spPr bwMode="auto">
          <a:xfrm>
            <a:off x="4432301" y="3348725"/>
            <a:ext cx="9525" cy="4763"/>
          </a:xfrm>
          <a:custGeom>
            <a:avLst/>
            <a:gdLst>
              <a:gd name="T0" fmla="*/ 6 w 5"/>
              <a:gd name="T1" fmla="*/ 1 h 3"/>
              <a:gd name="T2" fmla="*/ 4 w 5"/>
              <a:gd name="T3" fmla="*/ 0 h 3"/>
              <a:gd name="T4" fmla="*/ 0 w 5"/>
              <a:gd name="T5" fmla="*/ 1 h 3"/>
              <a:gd name="T6" fmla="*/ 2 w 5"/>
              <a:gd name="T7" fmla="*/ 3 h 3"/>
              <a:gd name="T8" fmla="*/ 6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5" name="Freeform 2760"/>
          <p:cNvSpPr>
            <a:spLocks noChangeAspect="1"/>
          </p:cNvSpPr>
          <p:nvPr/>
        </p:nvSpPr>
        <p:spPr bwMode="auto">
          <a:xfrm>
            <a:off x="4776788" y="3215375"/>
            <a:ext cx="6350" cy="4763"/>
          </a:xfrm>
          <a:custGeom>
            <a:avLst/>
            <a:gdLst>
              <a:gd name="T0" fmla="*/ 4 w 3"/>
              <a:gd name="T1" fmla="*/ 0 h 3"/>
              <a:gd name="T2" fmla="*/ 1 w 3"/>
              <a:gd name="T3" fmla="*/ 0 h 3"/>
              <a:gd name="T4" fmla="*/ 0 w 3"/>
              <a:gd name="T5" fmla="*/ 2 h 3"/>
              <a:gd name="T6" fmla="*/ 3 w 3"/>
              <a:gd name="T7" fmla="*/ 2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6" name="Freeform 2761"/>
          <p:cNvSpPr>
            <a:spLocks noChangeAspect="1"/>
          </p:cNvSpPr>
          <p:nvPr/>
        </p:nvSpPr>
        <p:spPr bwMode="auto">
          <a:xfrm>
            <a:off x="4754564" y="3294748"/>
            <a:ext cx="6350" cy="6350"/>
          </a:xfrm>
          <a:custGeom>
            <a:avLst/>
            <a:gdLst>
              <a:gd name="T0" fmla="*/ 4 w 3"/>
              <a:gd name="T1" fmla="*/ 4 h 3"/>
              <a:gd name="T2" fmla="*/ 3 w 3"/>
              <a:gd name="T3" fmla="*/ 1 h 3"/>
              <a:gd name="T4" fmla="*/ 0 w 3"/>
              <a:gd name="T5" fmla="*/ 1 h 3"/>
              <a:gd name="T6" fmla="*/ 1 w 3"/>
              <a:gd name="T7" fmla="*/ 3 h 3"/>
              <a:gd name="T8" fmla="*/ 4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7" name="Freeform 2762"/>
          <p:cNvSpPr>
            <a:spLocks noChangeAspect="1"/>
          </p:cNvSpPr>
          <p:nvPr/>
        </p:nvSpPr>
        <p:spPr bwMode="auto">
          <a:xfrm>
            <a:off x="4765676" y="3297923"/>
            <a:ext cx="6350" cy="6350"/>
          </a:xfrm>
          <a:custGeom>
            <a:avLst/>
            <a:gdLst>
              <a:gd name="T0" fmla="*/ 4 w 3"/>
              <a:gd name="T1" fmla="*/ 3 h 3"/>
              <a:gd name="T2" fmla="*/ 3 w 3"/>
              <a:gd name="T3" fmla="*/ 1 h 3"/>
              <a:gd name="T4" fmla="*/ 0 w 3"/>
              <a:gd name="T5" fmla="*/ 0 h 3"/>
              <a:gd name="T6" fmla="*/ 1 w 3"/>
              <a:gd name="T7" fmla="*/ 3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8" name="Freeform 2763"/>
          <p:cNvSpPr>
            <a:spLocks noChangeAspect="1"/>
          </p:cNvSpPr>
          <p:nvPr/>
        </p:nvSpPr>
        <p:spPr bwMode="auto">
          <a:xfrm>
            <a:off x="4722813" y="3294748"/>
            <a:ext cx="1588" cy="7938"/>
          </a:xfrm>
          <a:custGeom>
            <a:avLst/>
            <a:gdLst>
              <a:gd name="T0" fmla="*/ 1 w 1"/>
              <a:gd name="T1" fmla="*/ 5 h 4"/>
              <a:gd name="T2" fmla="*/ 1 w 1"/>
              <a:gd name="T3" fmla="*/ 3 h 4"/>
              <a:gd name="T4" fmla="*/ 1 w 1"/>
              <a:gd name="T5" fmla="*/ 0 h 4"/>
              <a:gd name="T6" fmla="*/ 0 w 1"/>
              <a:gd name="T7" fmla="*/ 3 h 4"/>
              <a:gd name="T8" fmla="*/ 1 w 1"/>
              <a:gd name="T9" fmla="*/ 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299" name="Freeform 2764"/>
          <p:cNvSpPr>
            <a:spLocks noChangeAspect="1"/>
          </p:cNvSpPr>
          <p:nvPr/>
        </p:nvSpPr>
        <p:spPr bwMode="auto">
          <a:xfrm>
            <a:off x="4722814" y="3282050"/>
            <a:ext cx="3175" cy="3175"/>
          </a:xfrm>
          <a:custGeom>
            <a:avLst/>
            <a:gdLst>
              <a:gd name="T0" fmla="*/ 2 w 2"/>
              <a:gd name="T1" fmla="*/ 2 h 2"/>
              <a:gd name="T2" fmla="*/ 2 w 2"/>
              <a:gd name="T3" fmla="*/ 0 h 2"/>
              <a:gd name="T4" fmla="*/ 0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00" name="Freeform 2765"/>
          <p:cNvSpPr>
            <a:spLocks noChangeAspect="1"/>
          </p:cNvSpPr>
          <p:nvPr/>
        </p:nvSpPr>
        <p:spPr bwMode="auto">
          <a:xfrm>
            <a:off x="4724400" y="3304275"/>
            <a:ext cx="3175" cy="3175"/>
          </a:xfrm>
          <a:custGeom>
            <a:avLst/>
            <a:gdLst>
              <a:gd name="T0" fmla="*/ 2 w 2"/>
              <a:gd name="T1" fmla="*/ 2 h 2"/>
              <a:gd name="T2" fmla="*/ 2 w 2"/>
              <a:gd name="T3" fmla="*/ 1 h 2"/>
              <a:gd name="T4" fmla="*/ 1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01" name="Freeform 2766"/>
          <p:cNvSpPr>
            <a:spLocks noChangeAspect="1"/>
          </p:cNvSpPr>
          <p:nvPr/>
        </p:nvSpPr>
        <p:spPr bwMode="auto">
          <a:xfrm>
            <a:off x="4725988" y="3312211"/>
            <a:ext cx="6350" cy="1588"/>
          </a:xfrm>
          <a:custGeom>
            <a:avLst/>
            <a:gdLst>
              <a:gd name="T0" fmla="*/ 4 w 3"/>
              <a:gd name="T1" fmla="*/ 1 h 1"/>
              <a:gd name="T2" fmla="*/ 3 w 3"/>
              <a:gd name="T3" fmla="*/ 0 h 1"/>
              <a:gd name="T4" fmla="*/ 0 w 3"/>
              <a:gd name="T5" fmla="*/ 1 h 1"/>
              <a:gd name="T6" fmla="*/ 3 w 3"/>
              <a:gd name="T7" fmla="*/ 1 h 1"/>
              <a:gd name="T8" fmla="*/ 4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02" name="Freeform 2767"/>
          <p:cNvSpPr>
            <a:spLocks noChangeAspect="1"/>
          </p:cNvSpPr>
          <p:nvPr/>
        </p:nvSpPr>
        <p:spPr bwMode="auto">
          <a:xfrm>
            <a:off x="4810125" y="3296338"/>
            <a:ext cx="4763" cy="4763"/>
          </a:xfrm>
          <a:custGeom>
            <a:avLst/>
            <a:gdLst>
              <a:gd name="T0" fmla="*/ 3 w 3"/>
              <a:gd name="T1" fmla="*/ 2 h 2"/>
              <a:gd name="T2" fmla="*/ 2 w 3"/>
              <a:gd name="T3" fmla="*/ 0 h 2"/>
              <a:gd name="T4" fmla="*/ 0 w 3"/>
              <a:gd name="T5" fmla="*/ 2 h 2"/>
              <a:gd name="T6" fmla="*/ 2 w 3"/>
              <a:gd name="T7" fmla="*/ 3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03" name="Oval 2768"/>
          <p:cNvSpPr>
            <a:spLocks noChangeAspect="1" noChangeArrowheads="1"/>
          </p:cNvSpPr>
          <p:nvPr/>
        </p:nvSpPr>
        <p:spPr bwMode="auto">
          <a:xfrm>
            <a:off x="4772026" y="3262998"/>
            <a:ext cx="3175"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04" name="Freeform 2769"/>
          <p:cNvSpPr>
            <a:spLocks noChangeAspect="1"/>
          </p:cNvSpPr>
          <p:nvPr/>
        </p:nvSpPr>
        <p:spPr bwMode="auto">
          <a:xfrm>
            <a:off x="4868864" y="3288398"/>
            <a:ext cx="7938" cy="7938"/>
          </a:xfrm>
          <a:custGeom>
            <a:avLst/>
            <a:gdLst>
              <a:gd name="T0" fmla="*/ 0 w 4"/>
              <a:gd name="T1" fmla="*/ 1 h 4"/>
              <a:gd name="T2" fmla="*/ 1 w 4"/>
              <a:gd name="T3" fmla="*/ 4 h 4"/>
              <a:gd name="T4" fmla="*/ 4 w 4"/>
              <a:gd name="T5" fmla="*/ 5 h 4"/>
              <a:gd name="T6" fmla="*/ 4 w 4"/>
              <a:gd name="T7" fmla="*/ 3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305" name="Freeform 2770"/>
          <p:cNvSpPr>
            <a:spLocks noChangeAspect="1"/>
          </p:cNvSpPr>
          <p:nvPr/>
        </p:nvSpPr>
        <p:spPr bwMode="auto">
          <a:xfrm>
            <a:off x="4727575" y="3229661"/>
            <a:ext cx="6350" cy="7938"/>
          </a:xfrm>
          <a:custGeom>
            <a:avLst/>
            <a:gdLst>
              <a:gd name="T0" fmla="*/ 3 w 3"/>
              <a:gd name="T1" fmla="*/ 0 h 4"/>
              <a:gd name="T2" fmla="*/ 1 w 3"/>
              <a:gd name="T3" fmla="*/ 1 h 4"/>
              <a:gd name="T4" fmla="*/ 0 w 3"/>
              <a:gd name="T5" fmla="*/ 4 h 4"/>
              <a:gd name="T6" fmla="*/ 3 w 3"/>
              <a:gd name="T7" fmla="*/ 3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06" name="Freeform 2771"/>
          <p:cNvSpPr>
            <a:spLocks noChangeAspect="1"/>
          </p:cNvSpPr>
          <p:nvPr/>
        </p:nvSpPr>
        <p:spPr bwMode="auto">
          <a:xfrm>
            <a:off x="4756150" y="3275698"/>
            <a:ext cx="20638" cy="20638"/>
          </a:xfrm>
          <a:custGeom>
            <a:avLst/>
            <a:gdLst>
              <a:gd name="T0" fmla="*/ 6 w 11"/>
              <a:gd name="T1" fmla="*/ 0 h 11"/>
              <a:gd name="T2" fmla="*/ 11 w 11"/>
              <a:gd name="T3" fmla="*/ 2 h 11"/>
              <a:gd name="T4" fmla="*/ 13 w 11"/>
              <a:gd name="T5" fmla="*/ 8 h 11"/>
              <a:gd name="T6" fmla="*/ 11 w 11"/>
              <a:gd name="T7" fmla="*/ 13 h 11"/>
              <a:gd name="T8" fmla="*/ 4 w 11"/>
              <a:gd name="T9" fmla="*/ 9 h 11"/>
              <a:gd name="T10" fmla="*/ 0 w 11"/>
              <a:gd name="T11" fmla="*/ 6 h 11"/>
              <a:gd name="T12" fmla="*/ 2 w 11"/>
              <a:gd name="T13" fmla="*/ 1 h 11"/>
              <a:gd name="T14" fmla="*/ 6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307" name="Freeform 2772"/>
          <p:cNvSpPr>
            <a:spLocks noChangeAspect="1"/>
          </p:cNvSpPr>
          <p:nvPr/>
        </p:nvSpPr>
        <p:spPr bwMode="auto">
          <a:xfrm>
            <a:off x="4779963" y="3256648"/>
            <a:ext cx="38100" cy="44450"/>
          </a:xfrm>
          <a:custGeom>
            <a:avLst/>
            <a:gdLst>
              <a:gd name="T0" fmla="*/ 14 w 20"/>
              <a:gd name="T1" fmla="*/ 4 h 23"/>
              <a:gd name="T2" fmla="*/ 20 w 20"/>
              <a:gd name="T3" fmla="*/ 0 h 23"/>
              <a:gd name="T4" fmla="*/ 24 w 20"/>
              <a:gd name="T5" fmla="*/ 4 h 23"/>
              <a:gd name="T6" fmla="*/ 22 w 20"/>
              <a:gd name="T7" fmla="*/ 13 h 23"/>
              <a:gd name="T8" fmla="*/ 19 w 20"/>
              <a:gd name="T9" fmla="*/ 16 h 23"/>
              <a:gd name="T10" fmla="*/ 22 w 20"/>
              <a:gd name="T11" fmla="*/ 19 h 23"/>
              <a:gd name="T12" fmla="*/ 18 w 20"/>
              <a:gd name="T13" fmla="*/ 21 h 23"/>
              <a:gd name="T14" fmla="*/ 18 w 20"/>
              <a:gd name="T15" fmla="*/ 27 h 23"/>
              <a:gd name="T16" fmla="*/ 12 w 20"/>
              <a:gd name="T17" fmla="*/ 23 h 23"/>
              <a:gd name="T18" fmla="*/ 8 w 20"/>
              <a:gd name="T19" fmla="*/ 22 h 23"/>
              <a:gd name="T20" fmla="*/ 4 w 20"/>
              <a:gd name="T21" fmla="*/ 18 h 23"/>
              <a:gd name="T22" fmla="*/ 4 w 20"/>
              <a:gd name="T23" fmla="*/ 13 h 23"/>
              <a:gd name="T24" fmla="*/ 1 w 20"/>
              <a:gd name="T25" fmla="*/ 10 h 23"/>
              <a:gd name="T26" fmla="*/ 7 w 20"/>
              <a:gd name="T27" fmla="*/ 9 h 23"/>
              <a:gd name="T28" fmla="*/ 8 w 20"/>
              <a:gd name="T29" fmla="*/ 5 h 23"/>
              <a:gd name="T30" fmla="*/ 12 w 20"/>
              <a:gd name="T31" fmla="*/ 7 h 23"/>
              <a:gd name="T32" fmla="*/ 12 w 20"/>
              <a:gd name="T33" fmla="*/ 10 h 23"/>
              <a:gd name="T34" fmla="*/ 17 w 20"/>
              <a:gd name="T35" fmla="*/ 11 h 23"/>
              <a:gd name="T36" fmla="*/ 17 w 20"/>
              <a:gd name="T37" fmla="*/ 6 h 23"/>
              <a:gd name="T38" fmla="*/ 14 w 20"/>
              <a:gd name="T39" fmla="*/ 4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308" name="Freeform 2773"/>
          <p:cNvSpPr>
            <a:spLocks noChangeAspect="1"/>
          </p:cNvSpPr>
          <p:nvPr/>
        </p:nvSpPr>
        <p:spPr bwMode="auto">
          <a:xfrm>
            <a:off x="4799014" y="3301100"/>
            <a:ext cx="9525" cy="11113"/>
          </a:xfrm>
          <a:custGeom>
            <a:avLst/>
            <a:gdLst>
              <a:gd name="T0" fmla="*/ 6 w 5"/>
              <a:gd name="T1" fmla="*/ 1 h 6"/>
              <a:gd name="T2" fmla="*/ 1 w 5"/>
              <a:gd name="T3" fmla="*/ 0 h 6"/>
              <a:gd name="T4" fmla="*/ 2 w 5"/>
              <a:gd name="T5" fmla="*/ 4 h 6"/>
              <a:gd name="T6" fmla="*/ 4 w 5"/>
              <a:gd name="T7" fmla="*/ 7 h 6"/>
              <a:gd name="T8" fmla="*/ 6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09" name="Freeform 2774"/>
          <p:cNvSpPr>
            <a:spLocks noChangeAspect="1"/>
          </p:cNvSpPr>
          <p:nvPr/>
        </p:nvSpPr>
        <p:spPr bwMode="auto">
          <a:xfrm>
            <a:off x="4783139" y="3297923"/>
            <a:ext cx="17463" cy="12700"/>
          </a:xfrm>
          <a:custGeom>
            <a:avLst/>
            <a:gdLst>
              <a:gd name="T0" fmla="*/ 2 w 9"/>
              <a:gd name="T1" fmla="*/ 0 h 6"/>
              <a:gd name="T2" fmla="*/ 9 w 9"/>
              <a:gd name="T3" fmla="*/ 4 h 6"/>
              <a:gd name="T4" fmla="*/ 11 w 9"/>
              <a:gd name="T5" fmla="*/ 8 h 6"/>
              <a:gd name="T6" fmla="*/ 4 w 9"/>
              <a:gd name="T7" fmla="*/ 7 h 6"/>
              <a:gd name="T8" fmla="*/ 0 w 9"/>
              <a:gd name="T9" fmla="*/ 4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310" name="Freeform 2775"/>
          <p:cNvSpPr>
            <a:spLocks noChangeAspect="1"/>
          </p:cNvSpPr>
          <p:nvPr/>
        </p:nvSpPr>
        <p:spPr bwMode="auto">
          <a:xfrm>
            <a:off x="4775201" y="3294748"/>
            <a:ext cx="4763" cy="12700"/>
          </a:xfrm>
          <a:custGeom>
            <a:avLst/>
            <a:gdLst>
              <a:gd name="T0" fmla="*/ 3 w 2"/>
              <a:gd name="T1" fmla="*/ 0 h 7"/>
              <a:gd name="T2" fmla="*/ 0 w 2"/>
              <a:gd name="T3" fmla="*/ 8 h 7"/>
              <a:gd name="T4" fmla="*/ 0 w 2"/>
              <a:gd name="T5" fmla="*/ 3 h 7"/>
              <a:gd name="T6" fmla="*/ 3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007398"/>
          </a:solidFill>
          <a:ln w="3175" cap="rnd">
            <a:solidFill>
              <a:schemeClr val="bg1"/>
            </a:solidFill>
            <a:round/>
            <a:headEnd/>
            <a:tailEnd/>
          </a:ln>
        </p:spPr>
        <p:txBody>
          <a:bodyPr/>
          <a:lstStyle/>
          <a:p>
            <a:endParaRPr lang="en-US" dirty="0">
              <a:solidFill>
                <a:srgbClr val="53565A"/>
              </a:solidFill>
            </a:endParaRPr>
          </a:p>
        </p:txBody>
      </p:sp>
      <p:sp>
        <p:nvSpPr>
          <p:cNvPr id="311" name="Freeform 2776"/>
          <p:cNvSpPr>
            <a:spLocks noChangeAspect="1"/>
          </p:cNvSpPr>
          <p:nvPr/>
        </p:nvSpPr>
        <p:spPr bwMode="auto">
          <a:xfrm>
            <a:off x="4830763" y="3307450"/>
            <a:ext cx="12700" cy="15875"/>
          </a:xfrm>
          <a:custGeom>
            <a:avLst/>
            <a:gdLst>
              <a:gd name="T0" fmla="*/ 3 w 7"/>
              <a:gd name="T1" fmla="*/ 1 h 8"/>
              <a:gd name="T2" fmla="*/ 7 w 7"/>
              <a:gd name="T3" fmla="*/ 4 h 8"/>
              <a:gd name="T4" fmla="*/ 6 w 7"/>
              <a:gd name="T5" fmla="*/ 9 h 8"/>
              <a:gd name="T6" fmla="*/ 1 w 7"/>
              <a:gd name="T7" fmla="*/ 6 h 8"/>
              <a:gd name="T8" fmla="*/ 1 w 7"/>
              <a:gd name="T9" fmla="*/ 3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12" name="Freeform 2777"/>
          <p:cNvSpPr>
            <a:spLocks noChangeAspect="1"/>
          </p:cNvSpPr>
          <p:nvPr/>
        </p:nvSpPr>
        <p:spPr bwMode="auto">
          <a:xfrm>
            <a:off x="4403725" y="3164575"/>
            <a:ext cx="171450" cy="301625"/>
          </a:xfrm>
          <a:custGeom>
            <a:avLst/>
            <a:gdLst>
              <a:gd name="T0" fmla="*/ 106 w 90"/>
              <a:gd name="T1" fmla="*/ 160 h 158"/>
              <a:gd name="T2" fmla="*/ 79 w 90"/>
              <a:gd name="T3" fmla="*/ 170 h 158"/>
              <a:gd name="T4" fmla="*/ 55 w 90"/>
              <a:gd name="T5" fmla="*/ 172 h 158"/>
              <a:gd name="T6" fmla="*/ 35 w 90"/>
              <a:gd name="T7" fmla="*/ 174 h 158"/>
              <a:gd name="T8" fmla="*/ 13 w 90"/>
              <a:gd name="T9" fmla="*/ 184 h 158"/>
              <a:gd name="T10" fmla="*/ 0 w 90"/>
              <a:gd name="T11" fmla="*/ 188 h 158"/>
              <a:gd name="T12" fmla="*/ 19 w 90"/>
              <a:gd name="T13" fmla="*/ 166 h 158"/>
              <a:gd name="T14" fmla="*/ 40 w 90"/>
              <a:gd name="T15" fmla="*/ 161 h 158"/>
              <a:gd name="T16" fmla="*/ 36 w 90"/>
              <a:gd name="T17" fmla="*/ 159 h 158"/>
              <a:gd name="T18" fmla="*/ 22 w 90"/>
              <a:gd name="T19" fmla="*/ 152 h 158"/>
              <a:gd name="T20" fmla="*/ 19 w 90"/>
              <a:gd name="T21" fmla="*/ 142 h 158"/>
              <a:gd name="T22" fmla="*/ 18 w 90"/>
              <a:gd name="T23" fmla="*/ 127 h 158"/>
              <a:gd name="T24" fmla="*/ 36 w 90"/>
              <a:gd name="T25" fmla="*/ 117 h 158"/>
              <a:gd name="T26" fmla="*/ 43 w 90"/>
              <a:gd name="T27" fmla="*/ 107 h 158"/>
              <a:gd name="T28" fmla="*/ 40 w 90"/>
              <a:gd name="T29" fmla="*/ 100 h 158"/>
              <a:gd name="T30" fmla="*/ 38 w 90"/>
              <a:gd name="T31" fmla="*/ 82 h 158"/>
              <a:gd name="T32" fmla="*/ 19 w 90"/>
              <a:gd name="T33" fmla="*/ 84 h 158"/>
              <a:gd name="T34" fmla="*/ 17 w 90"/>
              <a:gd name="T35" fmla="*/ 72 h 158"/>
              <a:gd name="T36" fmla="*/ 14 w 90"/>
              <a:gd name="T37" fmla="*/ 61 h 158"/>
              <a:gd name="T38" fmla="*/ 7 w 90"/>
              <a:gd name="T39" fmla="*/ 63 h 158"/>
              <a:gd name="T40" fmla="*/ 8 w 90"/>
              <a:gd name="T41" fmla="*/ 49 h 158"/>
              <a:gd name="T42" fmla="*/ 0 w 90"/>
              <a:gd name="T43" fmla="*/ 44 h 158"/>
              <a:gd name="T44" fmla="*/ 6 w 90"/>
              <a:gd name="T45" fmla="*/ 37 h 158"/>
              <a:gd name="T46" fmla="*/ 5 w 90"/>
              <a:gd name="T47" fmla="*/ 31 h 158"/>
              <a:gd name="T48" fmla="*/ 4 w 90"/>
              <a:gd name="T49" fmla="*/ 22 h 158"/>
              <a:gd name="T50" fmla="*/ 8 w 90"/>
              <a:gd name="T51" fmla="*/ 13 h 158"/>
              <a:gd name="T52" fmla="*/ 14 w 90"/>
              <a:gd name="T53" fmla="*/ 8 h 158"/>
              <a:gd name="T54" fmla="*/ 23 w 90"/>
              <a:gd name="T55" fmla="*/ 4 h 158"/>
              <a:gd name="T56" fmla="*/ 41 w 90"/>
              <a:gd name="T57" fmla="*/ 5 h 158"/>
              <a:gd name="T58" fmla="*/ 25 w 90"/>
              <a:gd name="T59" fmla="*/ 19 h 158"/>
              <a:gd name="T60" fmla="*/ 24 w 90"/>
              <a:gd name="T61" fmla="*/ 28 h 158"/>
              <a:gd name="T62" fmla="*/ 48 w 90"/>
              <a:gd name="T63" fmla="*/ 22 h 158"/>
              <a:gd name="T64" fmla="*/ 58 w 90"/>
              <a:gd name="T65" fmla="*/ 31 h 158"/>
              <a:gd name="T66" fmla="*/ 43 w 90"/>
              <a:gd name="T67" fmla="*/ 49 h 158"/>
              <a:gd name="T68" fmla="*/ 37 w 90"/>
              <a:gd name="T69" fmla="*/ 60 h 158"/>
              <a:gd name="T70" fmla="*/ 55 w 90"/>
              <a:gd name="T71" fmla="*/ 63 h 158"/>
              <a:gd name="T72" fmla="*/ 67 w 90"/>
              <a:gd name="T73" fmla="*/ 88 h 158"/>
              <a:gd name="T74" fmla="*/ 85 w 90"/>
              <a:gd name="T75" fmla="*/ 112 h 158"/>
              <a:gd name="T76" fmla="*/ 90 w 90"/>
              <a:gd name="T77" fmla="*/ 120 h 158"/>
              <a:gd name="T78" fmla="*/ 90 w 90"/>
              <a:gd name="T79" fmla="*/ 129 h 158"/>
              <a:gd name="T80" fmla="*/ 108 w 90"/>
              <a:gd name="T81" fmla="*/ 136 h 158"/>
              <a:gd name="T82" fmla="*/ 101 w 90"/>
              <a:gd name="T83" fmla="*/ 150 h 158"/>
              <a:gd name="T84" fmla="*/ 92 w 90"/>
              <a:gd name="T85" fmla="*/ 156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313" name="Freeform 2778"/>
          <p:cNvSpPr>
            <a:spLocks noChangeAspect="1"/>
          </p:cNvSpPr>
          <p:nvPr/>
        </p:nvSpPr>
        <p:spPr bwMode="auto">
          <a:xfrm>
            <a:off x="4406900" y="3269348"/>
            <a:ext cx="7938" cy="12700"/>
          </a:xfrm>
          <a:custGeom>
            <a:avLst/>
            <a:gdLst>
              <a:gd name="T0" fmla="*/ 1 w 4"/>
              <a:gd name="T1" fmla="*/ 7 h 6"/>
              <a:gd name="T2" fmla="*/ 3 w 4"/>
              <a:gd name="T3" fmla="*/ 0 h 6"/>
              <a:gd name="T4" fmla="*/ 4 w 4"/>
              <a:gd name="T5" fmla="*/ 0 h 6"/>
              <a:gd name="T6" fmla="*/ 4 w 4"/>
              <a:gd name="T7" fmla="*/ 7 h 6"/>
              <a:gd name="T8" fmla="*/ 1 w 4"/>
              <a:gd name="T9" fmla="*/ 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14" name="Freeform 2779"/>
          <p:cNvSpPr>
            <a:spLocks noChangeAspect="1"/>
          </p:cNvSpPr>
          <p:nvPr/>
        </p:nvSpPr>
        <p:spPr bwMode="auto">
          <a:xfrm>
            <a:off x="4378326" y="3169338"/>
            <a:ext cx="22225" cy="30163"/>
          </a:xfrm>
          <a:custGeom>
            <a:avLst/>
            <a:gdLst>
              <a:gd name="T0" fmla="*/ 14 w 11"/>
              <a:gd name="T1" fmla="*/ 1 h 16"/>
              <a:gd name="T2" fmla="*/ 10 w 11"/>
              <a:gd name="T3" fmla="*/ 13 h 16"/>
              <a:gd name="T4" fmla="*/ 1 w 11"/>
              <a:gd name="T5" fmla="*/ 18 h 16"/>
              <a:gd name="T6" fmla="*/ 3 w 11"/>
              <a:gd name="T7" fmla="*/ 13 h 16"/>
              <a:gd name="T8" fmla="*/ 1 w 11"/>
              <a:gd name="T9" fmla="*/ 7 h 16"/>
              <a:gd name="T10" fmla="*/ 5 w 11"/>
              <a:gd name="T11" fmla="*/ 7 h 16"/>
              <a:gd name="T12" fmla="*/ 9 w 11"/>
              <a:gd name="T13" fmla="*/ 2 h 16"/>
              <a:gd name="T14" fmla="*/ 14 w 11"/>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15" name="Freeform 2780"/>
          <p:cNvSpPr>
            <a:spLocks noChangeAspect="1"/>
          </p:cNvSpPr>
          <p:nvPr/>
        </p:nvSpPr>
        <p:spPr bwMode="auto">
          <a:xfrm>
            <a:off x="4384675" y="3199498"/>
            <a:ext cx="25400" cy="19050"/>
          </a:xfrm>
          <a:custGeom>
            <a:avLst/>
            <a:gdLst>
              <a:gd name="T0" fmla="*/ 10 w 13"/>
              <a:gd name="T1" fmla="*/ 0 h 10"/>
              <a:gd name="T2" fmla="*/ 11 w 13"/>
              <a:gd name="T3" fmla="*/ 7 h 10"/>
              <a:gd name="T4" fmla="*/ 15 w 13"/>
              <a:gd name="T5" fmla="*/ 10 h 10"/>
              <a:gd name="T6" fmla="*/ 10 w 13"/>
              <a:gd name="T7" fmla="*/ 11 h 10"/>
              <a:gd name="T8" fmla="*/ 5 w 13"/>
              <a:gd name="T9" fmla="*/ 7 h 10"/>
              <a:gd name="T10" fmla="*/ 1 w 13"/>
              <a:gd name="T11" fmla="*/ 4 h 10"/>
              <a:gd name="T12" fmla="*/ 7 w 13"/>
              <a:gd name="T13" fmla="*/ 4 h 10"/>
              <a:gd name="T14" fmla="*/ 10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16" name="Freeform 2781"/>
          <p:cNvSpPr>
            <a:spLocks noChangeAspect="1"/>
          </p:cNvSpPr>
          <p:nvPr/>
        </p:nvSpPr>
        <p:spPr bwMode="auto">
          <a:xfrm>
            <a:off x="4391025" y="3259823"/>
            <a:ext cx="12700" cy="12700"/>
          </a:xfrm>
          <a:custGeom>
            <a:avLst/>
            <a:gdLst>
              <a:gd name="T0" fmla="*/ 0 w 7"/>
              <a:gd name="T1" fmla="*/ 5 h 6"/>
              <a:gd name="T2" fmla="*/ 5 w 7"/>
              <a:gd name="T3" fmla="*/ 0 h 6"/>
              <a:gd name="T4" fmla="*/ 8 w 7"/>
              <a:gd name="T5" fmla="*/ 7 h 6"/>
              <a:gd name="T6" fmla="*/ 6 w 7"/>
              <a:gd name="T7" fmla="*/ 8 h 6"/>
              <a:gd name="T8" fmla="*/ 3 w 7"/>
              <a:gd name="T9" fmla="*/ 7 h 6"/>
              <a:gd name="T10" fmla="*/ 0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17" name="Freeform 2782"/>
          <p:cNvSpPr>
            <a:spLocks noChangeAspect="1"/>
          </p:cNvSpPr>
          <p:nvPr/>
        </p:nvSpPr>
        <p:spPr bwMode="auto">
          <a:xfrm>
            <a:off x="4462463" y="3142350"/>
            <a:ext cx="20638" cy="17463"/>
          </a:xfrm>
          <a:custGeom>
            <a:avLst/>
            <a:gdLst>
              <a:gd name="T0" fmla="*/ 1 w 11"/>
              <a:gd name="T1" fmla="*/ 2 h 9"/>
              <a:gd name="T2" fmla="*/ 2 w 11"/>
              <a:gd name="T3" fmla="*/ 9 h 9"/>
              <a:gd name="T4" fmla="*/ 9 w 11"/>
              <a:gd name="T5" fmla="*/ 10 h 9"/>
              <a:gd name="T6" fmla="*/ 6 w 11"/>
              <a:gd name="T7" fmla="*/ 4 h 9"/>
              <a:gd name="T8" fmla="*/ 12 w 11"/>
              <a:gd name="T9" fmla="*/ 4 h 9"/>
              <a:gd name="T10" fmla="*/ 9 w 11"/>
              <a:gd name="T11" fmla="*/ 1 h 9"/>
              <a:gd name="T12" fmla="*/ 5 w 11"/>
              <a:gd name="T13" fmla="*/ 1 h 9"/>
              <a:gd name="T14" fmla="*/ 6 w 11"/>
              <a:gd name="T15" fmla="*/ 4 h 9"/>
              <a:gd name="T16" fmla="*/ 1 w 11"/>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18" name="Freeform 2783"/>
          <p:cNvSpPr>
            <a:spLocks noChangeAspect="1"/>
          </p:cNvSpPr>
          <p:nvPr/>
        </p:nvSpPr>
        <p:spPr bwMode="auto">
          <a:xfrm>
            <a:off x="4392614" y="3221723"/>
            <a:ext cx="7938" cy="6350"/>
          </a:xfrm>
          <a:custGeom>
            <a:avLst/>
            <a:gdLst>
              <a:gd name="T0" fmla="*/ 3 w 4"/>
              <a:gd name="T1" fmla="*/ 0 h 3"/>
              <a:gd name="T2" fmla="*/ 5 w 4"/>
              <a:gd name="T3" fmla="*/ 3 h 3"/>
              <a:gd name="T4" fmla="*/ 3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19" name="Freeform 2784"/>
          <p:cNvSpPr>
            <a:spLocks noChangeAspect="1"/>
          </p:cNvSpPr>
          <p:nvPr/>
        </p:nvSpPr>
        <p:spPr bwMode="auto">
          <a:xfrm>
            <a:off x="4371976" y="3199500"/>
            <a:ext cx="4763" cy="3175"/>
          </a:xfrm>
          <a:custGeom>
            <a:avLst/>
            <a:gdLst>
              <a:gd name="T0" fmla="*/ 1 w 3"/>
              <a:gd name="T1" fmla="*/ 0 h 2"/>
              <a:gd name="T2" fmla="*/ 3 w 3"/>
              <a:gd name="T3" fmla="*/ 1 h 2"/>
              <a:gd name="T4" fmla="*/ 1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0" name="Freeform 2785"/>
          <p:cNvSpPr>
            <a:spLocks noChangeAspect="1"/>
          </p:cNvSpPr>
          <p:nvPr/>
        </p:nvSpPr>
        <p:spPr bwMode="auto">
          <a:xfrm>
            <a:off x="4371976" y="3205850"/>
            <a:ext cx="4763" cy="3175"/>
          </a:xfrm>
          <a:custGeom>
            <a:avLst/>
            <a:gdLst>
              <a:gd name="T0" fmla="*/ 1 w 3"/>
              <a:gd name="T1" fmla="*/ 0 h 2"/>
              <a:gd name="T2" fmla="*/ 3 w 3"/>
              <a:gd name="T3" fmla="*/ 1 h 2"/>
              <a:gd name="T4" fmla="*/ 2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1" name="Freeform 2786"/>
          <p:cNvSpPr>
            <a:spLocks noChangeAspect="1"/>
          </p:cNvSpPr>
          <p:nvPr/>
        </p:nvSpPr>
        <p:spPr bwMode="auto">
          <a:xfrm>
            <a:off x="4371976" y="3210613"/>
            <a:ext cx="4763" cy="4763"/>
          </a:xfrm>
          <a:custGeom>
            <a:avLst/>
            <a:gdLst>
              <a:gd name="T0" fmla="*/ 1 w 3"/>
              <a:gd name="T1" fmla="*/ 2 h 2"/>
              <a:gd name="T2" fmla="*/ 3 w 3"/>
              <a:gd name="T3" fmla="*/ 3 h 2"/>
              <a:gd name="T4" fmla="*/ 1 w 3"/>
              <a:gd name="T5" fmla="*/ 3 h 2"/>
              <a:gd name="T6" fmla="*/ 0 w 3"/>
              <a:gd name="T7" fmla="*/ 2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2" name="Freeform 2787"/>
          <p:cNvSpPr>
            <a:spLocks noChangeAspect="1"/>
          </p:cNvSpPr>
          <p:nvPr/>
        </p:nvSpPr>
        <p:spPr bwMode="auto">
          <a:xfrm>
            <a:off x="4368801" y="3216963"/>
            <a:ext cx="6350" cy="3175"/>
          </a:xfrm>
          <a:custGeom>
            <a:avLst/>
            <a:gdLst>
              <a:gd name="T0" fmla="*/ 3 w 3"/>
              <a:gd name="T1" fmla="*/ 1 h 2"/>
              <a:gd name="T2" fmla="*/ 4 w 3"/>
              <a:gd name="T3" fmla="*/ 2 h 2"/>
              <a:gd name="T4" fmla="*/ 3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3" name="Oval 2788"/>
          <p:cNvSpPr>
            <a:spLocks noChangeAspect="1" noChangeArrowheads="1"/>
          </p:cNvSpPr>
          <p:nvPr/>
        </p:nvSpPr>
        <p:spPr bwMode="auto">
          <a:xfrm>
            <a:off x="4368800" y="3224898"/>
            <a:ext cx="4763" cy="1588"/>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4" name="Freeform 2789"/>
          <p:cNvSpPr>
            <a:spLocks noChangeAspect="1"/>
          </p:cNvSpPr>
          <p:nvPr/>
        </p:nvSpPr>
        <p:spPr bwMode="auto">
          <a:xfrm>
            <a:off x="4392614" y="3237598"/>
            <a:ext cx="17463" cy="12700"/>
          </a:xfrm>
          <a:custGeom>
            <a:avLst/>
            <a:gdLst>
              <a:gd name="T0" fmla="*/ 5 w 9"/>
              <a:gd name="T1" fmla="*/ 0 h 7"/>
              <a:gd name="T2" fmla="*/ 11 w 9"/>
              <a:gd name="T3" fmla="*/ 3 h 7"/>
              <a:gd name="T4" fmla="*/ 9 w 9"/>
              <a:gd name="T5" fmla="*/ 7 h 7"/>
              <a:gd name="T6" fmla="*/ 1 w 9"/>
              <a:gd name="T7" fmla="*/ 7 h 7"/>
              <a:gd name="T8" fmla="*/ 5 w 9"/>
              <a:gd name="T9" fmla="*/ 3 h 7"/>
              <a:gd name="T10" fmla="*/ 4 w 9"/>
              <a:gd name="T11" fmla="*/ 0 h 7"/>
              <a:gd name="T12" fmla="*/ 5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5" name="Freeform 2790"/>
          <p:cNvSpPr>
            <a:spLocks noChangeAspect="1"/>
          </p:cNvSpPr>
          <p:nvPr/>
        </p:nvSpPr>
        <p:spPr bwMode="auto">
          <a:xfrm>
            <a:off x="4381501" y="3234423"/>
            <a:ext cx="11113" cy="12700"/>
          </a:xfrm>
          <a:custGeom>
            <a:avLst/>
            <a:gdLst>
              <a:gd name="T0" fmla="*/ 7 w 6"/>
              <a:gd name="T1" fmla="*/ 1 h 7"/>
              <a:gd name="T2" fmla="*/ 1 w 6"/>
              <a:gd name="T3" fmla="*/ 8 h 7"/>
              <a:gd name="T4" fmla="*/ 1 w 6"/>
              <a:gd name="T5" fmla="*/ 3 h 7"/>
              <a:gd name="T6" fmla="*/ 7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6" name="Freeform 2791"/>
          <p:cNvSpPr>
            <a:spLocks noChangeAspect="1"/>
          </p:cNvSpPr>
          <p:nvPr/>
        </p:nvSpPr>
        <p:spPr bwMode="auto">
          <a:xfrm>
            <a:off x="4497388" y="3102661"/>
            <a:ext cx="17463" cy="20638"/>
          </a:xfrm>
          <a:custGeom>
            <a:avLst/>
            <a:gdLst>
              <a:gd name="T0" fmla="*/ 1 w 9"/>
              <a:gd name="T1" fmla="*/ 1 h 11"/>
              <a:gd name="T2" fmla="*/ 7 w 9"/>
              <a:gd name="T3" fmla="*/ 0 h 11"/>
              <a:gd name="T4" fmla="*/ 11 w 9"/>
              <a:gd name="T5" fmla="*/ 2 h 11"/>
              <a:gd name="T6" fmla="*/ 7 w 9"/>
              <a:gd name="T7" fmla="*/ 13 h 11"/>
              <a:gd name="T8" fmla="*/ 7 w 9"/>
              <a:gd name="T9" fmla="*/ 7 h 11"/>
              <a:gd name="T10" fmla="*/ 2 w 9"/>
              <a:gd name="T11" fmla="*/ 5 h 11"/>
              <a:gd name="T12" fmla="*/ 1 w 9"/>
              <a:gd name="T13" fmla="*/ 1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7" name="Freeform 2792"/>
          <p:cNvSpPr>
            <a:spLocks noChangeAspect="1"/>
          </p:cNvSpPr>
          <p:nvPr/>
        </p:nvSpPr>
        <p:spPr bwMode="auto">
          <a:xfrm>
            <a:off x="4518025" y="3085198"/>
            <a:ext cx="6350" cy="7938"/>
          </a:xfrm>
          <a:custGeom>
            <a:avLst/>
            <a:gdLst>
              <a:gd name="T0" fmla="*/ 3 w 3"/>
              <a:gd name="T1" fmla="*/ 0 h 4"/>
              <a:gd name="T2" fmla="*/ 4 w 3"/>
              <a:gd name="T3" fmla="*/ 3 h 4"/>
              <a:gd name="T4" fmla="*/ 1 w 3"/>
              <a:gd name="T5" fmla="*/ 5 h 4"/>
              <a:gd name="T6" fmla="*/ 0 w 3"/>
              <a:gd name="T7" fmla="*/ 1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8" name="Freeform 2793"/>
          <p:cNvSpPr>
            <a:spLocks noChangeAspect="1"/>
          </p:cNvSpPr>
          <p:nvPr/>
        </p:nvSpPr>
        <p:spPr bwMode="auto">
          <a:xfrm>
            <a:off x="4510089" y="3088375"/>
            <a:ext cx="6350" cy="9525"/>
          </a:xfrm>
          <a:custGeom>
            <a:avLst/>
            <a:gdLst>
              <a:gd name="T0" fmla="*/ 3 w 3"/>
              <a:gd name="T1" fmla="*/ 0 h 5"/>
              <a:gd name="T2" fmla="*/ 4 w 3"/>
              <a:gd name="T3" fmla="*/ 4 h 5"/>
              <a:gd name="T4" fmla="*/ 3 w 3"/>
              <a:gd name="T5" fmla="*/ 6 h 5"/>
              <a:gd name="T6" fmla="*/ 0 w 3"/>
              <a:gd name="T7" fmla="*/ 2 h 5"/>
              <a:gd name="T8" fmla="*/ 3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29" name="Freeform 2794"/>
          <p:cNvSpPr>
            <a:spLocks noChangeAspect="1"/>
          </p:cNvSpPr>
          <p:nvPr/>
        </p:nvSpPr>
        <p:spPr bwMode="auto">
          <a:xfrm>
            <a:off x="4651376" y="3115363"/>
            <a:ext cx="6350" cy="9525"/>
          </a:xfrm>
          <a:custGeom>
            <a:avLst/>
            <a:gdLst>
              <a:gd name="T0" fmla="*/ 3 w 3"/>
              <a:gd name="T1" fmla="*/ 1 h 5"/>
              <a:gd name="T2" fmla="*/ 4 w 3"/>
              <a:gd name="T3" fmla="*/ 4 h 5"/>
              <a:gd name="T4" fmla="*/ 3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0" name="Freeform 2795"/>
          <p:cNvSpPr>
            <a:spLocks noChangeAspect="1"/>
          </p:cNvSpPr>
          <p:nvPr/>
        </p:nvSpPr>
        <p:spPr bwMode="auto">
          <a:xfrm>
            <a:off x="4662489" y="3143936"/>
            <a:ext cx="9525" cy="6350"/>
          </a:xfrm>
          <a:custGeom>
            <a:avLst/>
            <a:gdLst>
              <a:gd name="T0" fmla="*/ 5 w 5"/>
              <a:gd name="T1" fmla="*/ 3 h 3"/>
              <a:gd name="T2" fmla="*/ 2 w 5"/>
              <a:gd name="T3" fmla="*/ 4 h 3"/>
              <a:gd name="T4" fmla="*/ 0 w 5"/>
              <a:gd name="T5" fmla="*/ 3 h 3"/>
              <a:gd name="T6" fmla="*/ 4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1" name="Freeform 2796"/>
          <p:cNvSpPr>
            <a:spLocks noChangeAspect="1"/>
          </p:cNvSpPr>
          <p:nvPr/>
        </p:nvSpPr>
        <p:spPr bwMode="auto">
          <a:xfrm>
            <a:off x="4656139" y="3029636"/>
            <a:ext cx="9525" cy="6350"/>
          </a:xfrm>
          <a:custGeom>
            <a:avLst/>
            <a:gdLst>
              <a:gd name="T0" fmla="*/ 6 w 5"/>
              <a:gd name="T1" fmla="*/ 3 h 3"/>
              <a:gd name="T2" fmla="*/ 4 w 5"/>
              <a:gd name="T3" fmla="*/ 4 h 3"/>
              <a:gd name="T4" fmla="*/ 1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2" name="Freeform 2797"/>
          <p:cNvSpPr>
            <a:spLocks noChangeAspect="1"/>
          </p:cNvSpPr>
          <p:nvPr/>
        </p:nvSpPr>
        <p:spPr bwMode="auto">
          <a:xfrm>
            <a:off x="4697414" y="3001063"/>
            <a:ext cx="7938" cy="4763"/>
          </a:xfrm>
          <a:custGeom>
            <a:avLst/>
            <a:gdLst>
              <a:gd name="T0" fmla="*/ 5 w 4"/>
              <a:gd name="T1" fmla="*/ 2 h 2"/>
              <a:gd name="T2" fmla="*/ 3 w 4"/>
              <a:gd name="T3" fmla="*/ 3 h 2"/>
              <a:gd name="T4" fmla="*/ 0 w 4"/>
              <a:gd name="T5" fmla="*/ 2 h 2"/>
              <a:gd name="T6" fmla="*/ 3 w 4"/>
              <a:gd name="T7" fmla="*/ 0 h 2"/>
              <a:gd name="T8" fmla="*/ 5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3" name="Freeform 2798"/>
          <p:cNvSpPr>
            <a:spLocks noChangeAspect="1"/>
          </p:cNvSpPr>
          <p:nvPr/>
        </p:nvSpPr>
        <p:spPr bwMode="auto">
          <a:xfrm>
            <a:off x="4705351" y="2989948"/>
            <a:ext cx="9525" cy="6350"/>
          </a:xfrm>
          <a:custGeom>
            <a:avLst/>
            <a:gdLst>
              <a:gd name="T0" fmla="*/ 6 w 5"/>
              <a:gd name="T1" fmla="*/ 3 h 3"/>
              <a:gd name="T2" fmla="*/ 2 w 5"/>
              <a:gd name="T3" fmla="*/ 4 h 3"/>
              <a:gd name="T4" fmla="*/ 0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4" name="Freeform 2799"/>
          <p:cNvSpPr>
            <a:spLocks noChangeAspect="1"/>
          </p:cNvSpPr>
          <p:nvPr/>
        </p:nvSpPr>
        <p:spPr bwMode="auto">
          <a:xfrm>
            <a:off x="4784726" y="2902638"/>
            <a:ext cx="9525" cy="4763"/>
          </a:xfrm>
          <a:custGeom>
            <a:avLst/>
            <a:gdLst>
              <a:gd name="T0" fmla="*/ 6 w 5"/>
              <a:gd name="T1" fmla="*/ 2 h 3"/>
              <a:gd name="T2" fmla="*/ 4 w 5"/>
              <a:gd name="T3" fmla="*/ 3 h 3"/>
              <a:gd name="T4" fmla="*/ 1 w 5"/>
              <a:gd name="T5" fmla="*/ 2 h 3"/>
              <a:gd name="T6" fmla="*/ 4 w 5"/>
              <a:gd name="T7" fmla="*/ 0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5" name="Freeform 2800"/>
          <p:cNvSpPr>
            <a:spLocks noChangeAspect="1"/>
          </p:cNvSpPr>
          <p:nvPr/>
        </p:nvSpPr>
        <p:spPr bwMode="auto">
          <a:xfrm>
            <a:off x="4860926" y="2802623"/>
            <a:ext cx="9525" cy="6350"/>
          </a:xfrm>
          <a:custGeom>
            <a:avLst/>
            <a:gdLst>
              <a:gd name="T0" fmla="*/ 6 w 5"/>
              <a:gd name="T1" fmla="*/ 3 h 3"/>
              <a:gd name="T2" fmla="*/ 2 w 5"/>
              <a:gd name="T3" fmla="*/ 4 h 3"/>
              <a:gd name="T4" fmla="*/ 0 w 5"/>
              <a:gd name="T5" fmla="*/ 3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6" name="Freeform 2801"/>
          <p:cNvSpPr>
            <a:spLocks noChangeAspect="1"/>
          </p:cNvSpPr>
          <p:nvPr/>
        </p:nvSpPr>
        <p:spPr bwMode="auto">
          <a:xfrm>
            <a:off x="4927600" y="2723248"/>
            <a:ext cx="7938" cy="6350"/>
          </a:xfrm>
          <a:custGeom>
            <a:avLst/>
            <a:gdLst>
              <a:gd name="T0" fmla="*/ 5 w 4"/>
              <a:gd name="T1" fmla="*/ 3 h 3"/>
              <a:gd name="T2" fmla="*/ 3 w 4"/>
              <a:gd name="T3" fmla="*/ 4 h 3"/>
              <a:gd name="T4" fmla="*/ 0 w 4"/>
              <a:gd name="T5" fmla="*/ 3 h 3"/>
              <a:gd name="T6" fmla="*/ 4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7" name="Freeform 2802"/>
          <p:cNvSpPr>
            <a:spLocks noChangeAspect="1"/>
          </p:cNvSpPr>
          <p:nvPr/>
        </p:nvSpPr>
        <p:spPr bwMode="auto">
          <a:xfrm>
            <a:off x="4935538" y="2716898"/>
            <a:ext cx="6350" cy="6350"/>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8" name="Freeform 2803"/>
          <p:cNvSpPr>
            <a:spLocks noChangeAspect="1"/>
          </p:cNvSpPr>
          <p:nvPr/>
        </p:nvSpPr>
        <p:spPr bwMode="auto">
          <a:xfrm>
            <a:off x="4951413" y="2731188"/>
            <a:ext cx="4763" cy="4763"/>
          </a:xfrm>
          <a:custGeom>
            <a:avLst/>
            <a:gdLst>
              <a:gd name="T0" fmla="*/ 3 w 3"/>
              <a:gd name="T1" fmla="*/ 0 h 3"/>
              <a:gd name="T2" fmla="*/ 2 w 3"/>
              <a:gd name="T3" fmla="*/ 2 h 3"/>
              <a:gd name="T4" fmla="*/ 0 w 3"/>
              <a:gd name="T5" fmla="*/ 3 h 3"/>
              <a:gd name="T6" fmla="*/ 1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39" name="Freeform 2804"/>
          <p:cNvSpPr>
            <a:spLocks noChangeAspect="1"/>
          </p:cNvSpPr>
          <p:nvPr/>
        </p:nvSpPr>
        <p:spPr bwMode="auto">
          <a:xfrm>
            <a:off x="4967289" y="2716898"/>
            <a:ext cx="6350" cy="6350"/>
          </a:xfrm>
          <a:custGeom>
            <a:avLst/>
            <a:gdLst>
              <a:gd name="T0" fmla="*/ 4 w 3"/>
              <a:gd name="T1" fmla="*/ 0 h 3"/>
              <a:gd name="T2" fmla="*/ 3 w 3"/>
              <a:gd name="T3" fmla="*/ 3 h 3"/>
              <a:gd name="T4" fmla="*/ 0 w 3"/>
              <a:gd name="T5" fmla="*/ 4 h 3"/>
              <a:gd name="T6" fmla="*/ 1 w 3"/>
              <a:gd name="T7" fmla="*/ 0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0" name="Freeform 2805"/>
          <p:cNvSpPr>
            <a:spLocks noChangeAspect="1"/>
          </p:cNvSpPr>
          <p:nvPr/>
        </p:nvSpPr>
        <p:spPr bwMode="auto">
          <a:xfrm>
            <a:off x="5008563" y="2713725"/>
            <a:ext cx="6350" cy="3175"/>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1" name="Freeform 2806"/>
          <p:cNvSpPr>
            <a:spLocks noChangeAspect="1"/>
          </p:cNvSpPr>
          <p:nvPr/>
        </p:nvSpPr>
        <p:spPr bwMode="auto">
          <a:xfrm>
            <a:off x="5037138" y="2686736"/>
            <a:ext cx="6350" cy="4763"/>
          </a:xfrm>
          <a:custGeom>
            <a:avLst/>
            <a:gdLst>
              <a:gd name="T0" fmla="*/ 4 w 4"/>
              <a:gd name="T1" fmla="*/ 3 h 2"/>
              <a:gd name="T2" fmla="*/ 2 w 4"/>
              <a:gd name="T3" fmla="*/ 3 h 2"/>
              <a:gd name="T4" fmla="*/ 0 w 4"/>
              <a:gd name="T5" fmla="*/ 2 h 2"/>
              <a:gd name="T6" fmla="*/ 3 w 4"/>
              <a:gd name="T7" fmla="*/ 0 h 2"/>
              <a:gd name="T8" fmla="*/ 4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2" name="Freeform 2807"/>
          <p:cNvSpPr>
            <a:spLocks noChangeAspect="1"/>
          </p:cNvSpPr>
          <p:nvPr/>
        </p:nvSpPr>
        <p:spPr bwMode="auto">
          <a:xfrm>
            <a:off x="5041901" y="2694673"/>
            <a:ext cx="7938" cy="3175"/>
          </a:xfrm>
          <a:custGeom>
            <a:avLst/>
            <a:gdLst>
              <a:gd name="T0" fmla="*/ 5 w 4"/>
              <a:gd name="T1" fmla="*/ 1 h 2"/>
              <a:gd name="T2" fmla="*/ 3 w 4"/>
              <a:gd name="T3" fmla="*/ 2 h 2"/>
              <a:gd name="T4" fmla="*/ 0 w 4"/>
              <a:gd name="T5" fmla="*/ 1 h 2"/>
              <a:gd name="T6" fmla="*/ 4 w 4"/>
              <a:gd name="T7" fmla="*/ 0 h 2"/>
              <a:gd name="T8" fmla="*/ 5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3" name="Freeform 2808"/>
          <p:cNvSpPr>
            <a:spLocks noChangeAspect="1"/>
          </p:cNvSpPr>
          <p:nvPr/>
        </p:nvSpPr>
        <p:spPr bwMode="auto">
          <a:xfrm>
            <a:off x="5067301" y="2681973"/>
            <a:ext cx="11113" cy="6350"/>
          </a:xfrm>
          <a:custGeom>
            <a:avLst/>
            <a:gdLst>
              <a:gd name="T0" fmla="*/ 7 w 6"/>
              <a:gd name="T1" fmla="*/ 3 h 4"/>
              <a:gd name="T2" fmla="*/ 4 w 6"/>
              <a:gd name="T3" fmla="*/ 4 h 4"/>
              <a:gd name="T4" fmla="*/ 1 w 6"/>
              <a:gd name="T5" fmla="*/ 2 h 4"/>
              <a:gd name="T6" fmla="*/ 5 w 6"/>
              <a:gd name="T7" fmla="*/ 0 h 4"/>
              <a:gd name="T8" fmla="*/ 7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4" name="Freeform 2809"/>
          <p:cNvSpPr>
            <a:spLocks noChangeAspect="1"/>
          </p:cNvSpPr>
          <p:nvPr/>
        </p:nvSpPr>
        <p:spPr bwMode="auto">
          <a:xfrm>
            <a:off x="4795839" y="2907400"/>
            <a:ext cx="9525" cy="15875"/>
          </a:xfrm>
          <a:custGeom>
            <a:avLst/>
            <a:gdLst>
              <a:gd name="T0" fmla="*/ 6 w 5"/>
              <a:gd name="T1" fmla="*/ 1 h 8"/>
              <a:gd name="T2" fmla="*/ 5 w 5"/>
              <a:gd name="T3" fmla="*/ 7 h 8"/>
              <a:gd name="T4" fmla="*/ 1 w 5"/>
              <a:gd name="T5" fmla="*/ 9 h 8"/>
              <a:gd name="T6" fmla="*/ 1 w 5"/>
              <a:gd name="T7" fmla="*/ 3 h 8"/>
              <a:gd name="T8" fmla="*/ 6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5" name="Freeform 2810"/>
          <p:cNvSpPr>
            <a:spLocks noChangeAspect="1"/>
          </p:cNvSpPr>
          <p:nvPr/>
        </p:nvSpPr>
        <p:spPr bwMode="auto">
          <a:xfrm>
            <a:off x="4386264" y="3048686"/>
            <a:ext cx="7938" cy="6350"/>
          </a:xfrm>
          <a:custGeom>
            <a:avLst/>
            <a:gdLst>
              <a:gd name="T0" fmla="*/ 0 w 4"/>
              <a:gd name="T1" fmla="*/ 0 h 3"/>
              <a:gd name="T2" fmla="*/ 4 w 4"/>
              <a:gd name="T3" fmla="*/ 1 h 3"/>
              <a:gd name="T4" fmla="*/ 4 w 4"/>
              <a:gd name="T5" fmla="*/ 3 h 3"/>
              <a:gd name="T6" fmla="*/ 0 w 4"/>
              <a:gd name="T7" fmla="*/ 3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cubicBezTo>
                  <a:pt x="1" y="0"/>
                  <a:pt x="2" y="0"/>
                  <a:pt x="3" y="1"/>
                </a:cubicBezTo>
                <a:cubicBezTo>
                  <a:pt x="3" y="1"/>
                  <a:pt x="4" y="2"/>
                  <a:pt x="3" y="2"/>
                </a:cubicBezTo>
                <a:cubicBezTo>
                  <a:pt x="3" y="3"/>
                  <a:pt x="1" y="2"/>
                  <a:pt x="0" y="2"/>
                </a:cubicBezTo>
                <a:cubicBezTo>
                  <a:pt x="0" y="1"/>
                  <a:pt x="0" y="0"/>
                  <a:pt x="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6" name="Freeform 2811"/>
          <p:cNvSpPr>
            <a:spLocks noChangeAspect="1"/>
          </p:cNvSpPr>
          <p:nvPr/>
        </p:nvSpPr>
        <p:spPr bwMode="auto">
          <a:xfrm>
            <a:off x="4384675" y="3056623"/>
            <a:ext cx="7938" cy="7938"/>
          </a:xfrm>
          <a:custGeom>
            <a:avLst/>
            <a:gdLst>
              <a:gd name="T0" fmla="*/ 1 w 4"/>
              <a:gd name="T1" fmla="*/ 1 h 4"/>
              <a:gd name="T2" fmla="*/ 4 w 4"/>
              <a:gd name="T3" fmla="*/ 3 h 4"/>
              <a:gd name="T4" fmla="*/ 4 w 4"/>
              <a:gd name="T5" fmla="*/ 5 h 4"/>
              <a:gd name="T6" fmla="*/ 1 w 4"/>
              <a:gd name="T7" fmla="*/ 3 h 4"/>
              <a:gd name="T8" fmla="*/ 1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2" y="1"/>
                  <a:pt x="3" y="1"/>
                  <a:pt x="3" y="2"/>
                </a:cubicBezTo>
                <a:cubicBezTo>
                  <a:pt x="4" y="3"/>
                  <a:pt x="4" y="4"/>
                  <a:pt x="3" y="4"/>
                </a:cubicBezTo>
                <a:cubicBezTo>
                  <a:pt x="2" y="4"/>
                  <a:pt x="1" y="3"/>
                  <a:pt x="1" y="2"/>
                </a:cubicBezTo>
                <a:cubicBezTo>
                  <a:pt x="0" y="1"/>
                  <a:pt x="1"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7" name="Freeform 2812"/>
          <p:cNvSpPr>
            <a:spLocks noChangeAspect="1"/>
          </p:cNvSpPr>
          <p:nvPr/>
        </p:nvSpPr>
        <p:spPr bwMode="auto">
          <a:xfrm>
            <a:off x="4392614" y="3029636"/>
            <a:ext cx="7938" cy="6350"/>
          </a:xfrm>
          <a:custGeom>
            <a:avLst/>
            <a:gdLst>
              <a:gd name="T0" fmla="*/ 1 w 4"/>
              <a:gd name="T1" fmla="*/ 0 h 3"/>
              <a:gd name="T2" fmla="*/ 4 w 4"/>
              <a:gd name="T3" fmla="*/ 1 h 3"/>
              <a:gd name="T4" fmla="*/ 4 w 4"/>
              <a:gd name="T5" fmla="*/ 4 h 3"/>
              <a:gd name="T6" fmla="*/ 1 w 4"/>
              <a:gd name="T7" fmla="*/ 1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2" y="0"/>
                  <a:pt x="3" y="1"/>
                  <a:pt x="3" y="1"/>
                </a:cubicBezTo>
                <a:cubicBezTo>
                  <a:pt x="3" y="2"/>
                  <a:pt x="4" y="3"/>
                  <a:pt x="3" y="3"/>
                </a:cubicBezTo>
                <a:cubicBezTo>
                  <a:pt x="2" y="3"/>
                  <a:pt x="1" y="2"/>
                  <a:pt x="1" y="1"/>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8" name="Freeform 2813"/>
          <p:cNvSpPr>
            <a:spLocks noChangeAspect="1"/>
          </p:cNvSpPr>
          <p:nvPr/>
        </p:nvSpPr>
        <p:spPr bwMode="auto">
          <a:xfrm>
            <a:off x="4375151" y="3035988"/>
            <a:ext cx="7938" cy="4763"/>
          </a:xfrm>
          <a:custGeom>
            <a:avLst/>
            <a:gdLst>
              <a:gd name="T0" fmla="*/ 1 w 4"/>
              <a:gd name="T1" fmla="*/ 0 h 3"/>
              <a:gd name="T2" fmla="*/ 4 w 4"/>
              <a:gd name="T3" fmla="*/ 1 h 3"/>
              <a:gd name="T4" fmla="*/ 4 w 4"/>
              <a:gd name="T5" fmla="*/ 3 h 3"/>
              <a:gd name="T6" fmla="*/ 0 w 4"/>
              <a:gd name="T7" fmla="*/ 2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1" y="0"/>
                  <a:pt x="2" y="1"/>
                  <a:pt x="3" y="1"/>
                </a:cubicBezTo>
                <a:cubicBezTo>
                  <a:pt x="3" y="2"/>
                  <a:pt x="4" y="2"/>
                  <a:pt x="3" y="3"/>
                </a:cubicBezTo>
                <a:cubicBezTo>
                  <a:pt x="2" y="3"/>
                  <a:pt x="1" y="2"/>
                  <a:pt x="0" y="2"/>
                </a:cubicBezTo>
                <a:cubicBezTo>
                  <a:pt x="0" y="1"/>
                  <a:pt x="0"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49" name="Freeform 2814"/>
          <p:cNvSpPr>
            <a:spLocks noChangeAspect="1"/>
          </p:cNvSpPr>
          <p:nvPr/>
        </p:nvSpPr>
        <p:spPr bwMode="auto">
          <a:xfrm>
            <a:off x="4502151" y="3093138"/>
            <a:ext cx="6350" cy="9525"/>
          </a:xfrm>
          <a:custGeom>
            <a:avLst/>
            <a:gdLst>
              <a:gd name="T0" fmla="*/ 3 w 3"/>
              <a:gd name="T1" fmla="*/ 1 h 5"/>
              <a:gd name="T2" fmla="*/ 4 w 3"/>
              <a:gd name="T3" fmla="*/ 4 h 5"/>
              <a:gd name="T4" fmla="*/ 1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0" name="Freeform 2815"/>
          <p:cNvSpPr>
            <a:spLocks noChangeAspect="1"/>
          </p:cNvSpPr>
          <p:nvPr/>
        </p:nvSpPr>
        <p:spPr bwMode="auto">
          <a:xfrm>
            <a:off x="4378325" y="3031223"/>
            <a:ext cx="14288" cy="14288"/>
          </a:xfrm>
          <a:custGeom>
            <a:avLst/>
            <a:gdLst>
              <a:gd name="T0" fmla="*/ 0 w 7"/>
              <a:gd name="T1" fmla="*/ 1 h 7"/>
              <a:gd name="T2" fmla="*/ 6 w 7"/>
              <a:gd name="T3" fmla="*/ 5 h 7"/>
              <a:gd name="T4" fmla="*/ 8 w 7"/>
              <a:gd name="T5" fmla="*/ 9 h 7"/>
              <a:gd name="T6" fmla="*/ 4 w 7"/>
              <a:gd name="T7" fmla="*/ 6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1" name="Freeform 2816"/>
          <p:cNvSpPr>
            <a:spLocks noChangeAspect="1"/>
          </p:cNvSpPr>
          <p:nvPr/>
        </p:nvSpPr>
        <p:spPr bwMode="auto">
          <a:xfrm>
            <a:off x="4705350" y="2999473"/>
            <a:ext cx="12700" cy="12700"/>
          </a:xfrm>
          <a:custGeom>
            <a:avLst/>
            <a:gdLst>
              <a:gd name="T0" fmla="*/ 1 w 7"/>
              <a:gd name="T1" fmla="*/ 1 h 7"/>
              <a:gd name="T2" fmla="*/ 6 w 7"/>
              <a:gd name="T3" fmla="*/ 5 h 7"/>
              <a:gd name="T4" fmla="*/ 8 w 7"/>
              <a:gd name="T5" fmla="*/ 8 h 7"/>
              <a:gd name="T6" fmla="*/ 3 w 7"/>
              <a:gd name="T7" fmla="*/ 5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2" name="Freeform 2817"/>
          <p:cNvSpPr>
            <a:spLocks noChangeAspect="1"/>
          </p:cNvSpPr>
          <p:nvPr/>
        </p:nvSpPr>
        <p:spPr bwMode="auto">
          <a:xfrm>
            <a:off x="4718051" y="2972486"/>
            <a:ext cx="11113" cy="6350"/>
          </a:xfrm>
          <a:custGeom>
            <a:avLst/>
            <a:gdLst>
              <a:gd name="T0" fmla="*/ 0 w 6"/>
              <a:gd name="T1" fmla="*/ 3 h 3"/>
              <a:gd name="T2" fmla="*/ 4 w 6"/>
              <a:gd name="T3" fmla="*/ 0 h 3"/>
              <a:gd name="T4" fmla="*/ 7 w 6"/>
              <a:gd name="T5" fmla="*/ 1 h 3"/>
              <a:gd name="T6" fmla="*/ 4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3" name="Freeform 2818"/>
          <p:cNvSpPr>
            <a:spLocks noChangeAspect="1"/>
          </p:cNvSpPr>
          <p:nvPr/>
        </p:nvSpPr>
        <p:spPr bwMode="auto">
          <a:xfrm>
            <a:off x="4802189" y="2883588"/>
            <a:ext cx="7938" cy="11113"/>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4" name="Freeform 2819"/>
          <p:cNvSpPr>
            <a:spLocks noChangeAspect="1"/>
          </p:cNvSpPr>
          <p:nvPr/>
        </p:nvSpPr>
        <p:spPr bwMode="auto">
          <a:xfrm>
            <a:off x="4946651" y="2720075"/>
            <a:ext cx="11113" cy="9525"/>
          </a:xfrm>
          <a:custGeom>
            <a:avLst/>
            <a:gdLst>
              <a:gd name="T0" fmla="*/ 1 w 6"/>
              <a:gd name="T1" fmla="*/ 1 h 5"/>
              <a:gd name="T2" fmla="*/ 5 w 6"/>
              <a:gd name="T3" fmla="*/ 2 h 5"/>
              <a:gd name="T4" fmla="*/ 6 w 6"/>
              <a:gd name="T5" fmla="*/ 6 h 5"/>
              <a:gd name="T6" fmla="*/ 2 w 6"/>
              <a:gd name="T7" fmla="*/ 4 h 5"/>
              <a:gd name="T8" fmla="*/ 1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5" name="Freeform 2820"/>
          <p:cNvSpPr>
            <a:spLocks noChangeAspect="1"/>
          </p:cNvSpPr>
          <p:nvPr/>
        </p:nvSpPr>
        <p:spPr bwMode="auto">
          <a:xfrm>
            <a:off x="4716464" y="2978838"/>
            <a:ext cx="11113" cy="9525"/>
          </a:xfrm>
          <a:custGeom>
            <a:avLst/>
            <a:gdLst>
              <a:gd name="T0" fmla="*/ 1 w 6"/>
              <a:gd name="T1" fmla="*/ 5 h 5"/>
              <a:gd name="T2" fmla="*/ 4 w 6"/>
              <a:gd name="T3" fmla="*/ 1 h 5"/>
              <a:gd name="T4" fmla="*/ 7 w 6"/>
              <a:gd name="T5" fmla="*/ 1 h 5"/>
              <a:gd name="T6" fmla="*/ 5 w 6"/>
              <a:gd name="T7" fmla="*/ 5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6" name="Freeform 2821"/>
          <p:cNvSpPr>
            <a:spLocks noChangeAspect="1"/>
          </p:cNvSpPr>
          <p:nvPr/>
        </p:nvSpPr>
        <p:spPr bwMode="auto">
          <a:xfrm>
            <a:off x="4384676" y="3031225"/>
            <a:ext cx="9525" cy="9525"/>
          </a:xfrm>
          <a:custGeom>
            <a:avLst/>
            <a:gdLst>
              <a:gd name="T0" fmla="*/ 0 w 5"/>
              <a:gd name="T1" fmla="*/ 0 h 5"/>
              <a:gd name="T2" fmla="*/ 5 w 5"/>
              <a:gd name="T3" fmla="*/ 2 h 5"/>
              <a:gd name="T4" fmla="*/ 6 w 5"/>
              <a:gd name="T5" fmla="*/ 6 h 5"/>
              <a:gd name="T6" fmla="*/ 4 w 5"/>
              <a:gd name="T7" fmla="*/ 4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7" name="Freeform 2822"/>
          <p:cNvSpPr>
            <a:spLocks noChangeAspect="1"/>
          </p:cNvSpPr>
          <p:nvPr/>
        </p:nvSpPr>
        <p:spPr bwMode="auto">
          <a:xfrm>
            <a:off x="4900613" y="3210611"/>
            <a:ext cx="17463" cy="46038"/>
          </a:xfrm>
          <a:custGeom>
            <a:avLst/>
            <a:gdLst>
              <a:gd name="T0" fmla="*/ 11 w 9"/>
              <a:gd name="T1" fmla="*/ 1 h 24"/>
              <a:gd name="T2" fmla="*/ 6 w 9"/>
              <a:gd name="T3" fmla="*/ 19 h 24"/>
              <a:gd name="T4" fmla="*/ 1 w 9"/>
              <a:gd name="T5" fmla="*/ 28 h 24"/>
              <a:gd name="T6" fmla="*/ 1 w 9"/>
              <a:gd name="T7" fmla="*/ 23 h 24"/>
              <a:gd name="T8" fmla="*/ 6 w 9"/>
              <a:gd name="T9" fmla="*/ 6 h 24"/>
              <a:gd name="T10" fmla="*/ 9 w 9"/>
              <a:gd name="T11" fmla="*/ 1 h 24"/>
              <a:gd name="T12" fmla="*/ 11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8" name="Freeform 2823"/>
          <p:cNvSpPr>
            <a:spLocks noChangeAspect="1"/>
          </p:cNvSpPr>
          <p:nvPr/>
        </p:nvSpPr>
        <p:spPr bwMode="auto">
          <a:xfrm>
            <a:off x="4937126" y="3191561"/>
            <a:ext cx="28575" cy="39688"/>
          </a:xfrm>
          <a:custGeom>
            <a:avLst/>
            <a:gdLst>
              <a:gd name="T0" fmla="*/ 18 w 15"/>
              <a:gd name="T1" fmla="*/ 1 h 21"/>
              <a:gd name="T2" fmla="*/ 10 w 15"/>
              <a:gd name="T3" fmla="*/ 7 h 21"/>
              <a:gd name="T4" fmla="*/ 10 w 15"/>
              <a:gd name="T5" fmla="*/ 18 h 21"/>
              <a:gd name="T6" fmla="*/ 5 w 15"/>
              <a:gd name="T7" fmla="*/ 25 h 21"/>
              <a:gd name="T8" fmla="*/ 5 w 15"/>
              <a:gd name="T9" fmla="*/ 18 h 21"/>
              <a:gd name="T10" fmla="*/ 2 w 15"/>
              <a:gd name="T11" fmla="*/ 10 h 21"/>
              <a:gd name="T12" fmla="*/ 13 w 15"/>
              <a:gd name="T13" fmla="*/ 0 h 21"/>
              <a:gd name="T14" fmla="*/ 18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59" name="Freeform 2824"/>
          <p:cNvSpPr>
            <a:spLocks noChangeAspect="1"/>
          </p:cNvSpPr>
          <p:nvPr/>
        </p:nvSpPr>
        <p:spPr bwMode="auto">
          <a:xfrm>
            <a:off x="4965700" y="3102661"/>
            <a:ext cx="20638" cy="14288"/>
          </a:xfrm>
          <a:custGeom>
            <a:avLst/>
            <a:gdLst>
              <a:gd name="T0" fmla="*/ 1 w 11"/>
              <a:gd name="T1" fmla="*/ 3 h 8"/>
              <a:gd name="T2" fmla="*/ 6 w 11"/>
              <a:gd name="T3" fmla="*/ 6 h 8"/>
              <a:gd name="T4" fmla="*/ 9 w 11"/>
              <a:gd name="T5" fmla="*/ 1 h 8"/>
              <a:gd name="T6" fmla="*/ 13 w 11"/>
              <a:gd name="T7" fmla="*/ 7 h 8"/>
              <a:gd name="T8" fmla="*/ 8 w 11"/>
              <a:gd name="T9" fmla="*/ 8 h 8"/>
              <a:gd name="T10" fmla="*/ 5 w 11"/>
              <a:gd name="T11" fmla="*/ 7 h 8"/>
              <a:gd name="T12" fmla="*/ 2 w 11"/>
              <a:gd name="T13" fmla="*/ 8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0" name="Freeform 2825"/>
          <p:cNvSpPr>
            <a:spLocks noChangeAspect="1"/>
          </p:cNvSpPr>
          <p:nvPr/>
        </p:nvSpPr>
        <p:spPr bwMode="auto">
          <a:xfrm>
            <a:off x="5022851" y="3107423"/>
            <a:ext cx="15875" cy="14288"/>
          </a:xfrm>
          <a:custGeom>
            <a:avLst/>
            <a:gdLst>
              <a:gd name="T0" fmla="*/ 1 w 8"/>
              <a:gd name="T1" fmla="*/ 1 h 7"/>
              <a:gd name="T2" fmla="*/ 9 w 8"/>
              <a:gd name="T3" fmla="*/ 1 h 7"/>
              <a:gd name="T4" fmla="*/ 9 w 8"/>
              <a:gd name="T5" fmla="*/ 8 h 7"/>
              <a:gd name="T6" fmla="*/ 1 w 8"/>
              <a:gd name="T7" fmla="*/ 6 h 7"/>
              <a:gd name="T8" fmla="*/ 3 w 8"/>
              <a:gd name="T9" fmla="*/ 4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1" name="Freeform 2826"/>
          <p:cNvSpPr>
            <a:spLocks noChangeAspect="1"/>
          </p:cNvSpPr>
          <p:nvPr/>
        </p:nvSpPr>
        <p:spPr bwMode="auto">
          <a:xfrm>
            <a:off x="4803776" y="2802623"/>
            <a:ext cx="11113" cy="19050"/>
          </a:xfrm>
          <a:custGeom>
            <a:avLst/>
            <a:gdLst>
              <a:gd name="T0" fmla="*/ 6 w 6"/>
              <a:gd name="T1" fmla="*/ 1 h 10"/>
              <a:gd name="T2" fmla="*/ 6 w 6"/>
              <a:gd name="T3" fmla="*/ 7 h 10"/>
              <a:gd name="T4" fmla="*/ 2 w 6"/>
              <a:gd name="T5" fmla="*/ 11 h 10"/>
              <a:gd name="T6" fmla="*/ 2 w 6"/>
              <a:gd name="T7" fmla="*/ 5 h 10"/>
              <a:gd name="T8" fmla="*/ 6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2" name="Freeform 2827"/>
          <p:cNvSpPr>
            <a:spLocks noChangeAspect="1"/>
          </p:cNvSpPr>
          <p:nvPr/>
        </p:nvSpPr>
        <p:spPr bwMode="auto">
          <a:xfrm>
            <a:off x="4821239" y="2793098"/>
            <a:ext cx="11113" cy="15875"/>
          </a:xfrm>
          <a:custGeom>
            <a:avLst/>
            <a:gdLst>
              <a:gd name="T0" fmla="*/ 6 w 6"/>
              <a:gd name="T1" fmla="*/ 1 h 8"/>
              <a:gd name="T2" fmla="*/ 7 w 6"/>
              <a:gd name="T3" fmla="*/ 5 h 8"/>
              <a:gd name="T4" fmla="*/ 2 w 6"/>
              <a:gd name="T5" fmla="*/ 9 h 8"/>
              <a:gd name="T6" fmla="*/ 1 w 6"/>
              <a:gd name="T7" fmla="*/ 3 h 8"/>
              <a:gd name="T8" fmla="*/ 6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3" name="Freeform 2828"/>
          <p:cNvSpPr>
            <a:spLocks noChangeAspect="1"/>
          </p:cNvSpPr>
          <p:nvPr/>
        </p:nvSpPr>
        <p:spPr bwMode="auto">
          <a:xfrm>
            <a:off x="4838700" y="2788338"/>
            <a:ext cx="14288" cy="17463"/>
          </a:xfrm>
          <a:custGeom>
            <a:avLst/>
            <a:gdLst>
              <a:gd name="T0" fmla="*/ 8 w 8"/>
              <a:gd name="T1" fmla="*/ 1 h 9"/>
              <a:gd name="T2" fmla="*/ 3 w 8"/>
              <a:gd name="T3" fmla="*/ 2 h 9"/>
              <a:gd name="T4" fmla="*/ 1 w 8"/>
              <a:gd name="T5" fmla="*/ 9 h 9"/>
              <a:gd name="T6" fmla="*/ 8 w 8"/>
              <a:gd name="T7" fmla="*/ 6 h 9"/>
              <a:gd name="T8" fmla="*/ 8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4" name="Freeform 2829"/>
          <p:cNvSpPr>
            <a:spLocks noChangeAspect="1"/>
          </p:cNvSpPr>
          <p:nvPr/>
        </p:nvSpPr>
        <p:spPr bwMode="auto">
          <a:xfrm>
            <a:off x="4919663" y="2735948"/>
            <a:ext cx="14288" cy="12700"/>
          </a:xfrm>
          <a:custGeom>
            <a:avLst/>
            <a:gdLst>
              <a:gd name="T0" fmla="*/ 8 w 7"/>
              <a:gd name="T1" fmla="*/ 0 h 6"/>
              <a:gd name="T2" fmla="*/ 4 w 7"/>
              <a:gd name="T3" fmla="*/ 1 h 6"/>
              <a:gd name="T4" fmla="*/ 1 w 7"/>
              <a:gd name="T5" fmla="*/ 7 h 6"/>
              <a:gd name="T6" fmla="*/ 8 w 7"/>
              <a:gd name="T7" fmla="*/ 4 h 6"/>
              <a:gd name="T8" fmla="*/ 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5" name="Freeform 2830"/>
          <p:cNvSpPr>
            <a:spLocks noChangeAspect="1"/>
          </p:cNvSpPr>
          <p:nvPr/>
        </p:nvSpPr>
        <p:spPr bwMode="auto">
          <a:xfrm>
            <a:off x="4933950" y="2729599"/>
            <a:ext cx="12700" cy="11113"/>
          </a:xfrm>
          <a:custGeom>
            <a:avLst/>
            <a:gdLst>
              <a:gd name="T0" fmla="*/ 7 w 7"/>
              <a:gd name="T1" fmla="*/ 0 h 6"/>
              <a:gd name="T2" fmla="*/ 3 w 7"/>
              <a:gd name="T3" fmla="*/ 1 h 6"/>
              <a:gd name="T4" fmla="*/ 1 w 7"/>
              <a:gd name="T5" fmla="*/ 6 h 6"/>
              <a:gd name="T6" fmla="*/ 7 w 7"/>
              <a:gd name="T7" fmla="*/ 4 h 6"/>
              <a:gd name="T8" fmla="*/ 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6" name="Freeform 2831"/>
          <p:cNvSpPr>
            <a:spLocks noChangeAspect="1"/>
          </p:cNvSpPr>
          <p:nvPr/>
        </p:nvSpPr>
        <p:spPr bwMode="auto">
          <a:xfrm>
            <a:off x="4860925" y="2753411"/>
            <a:ext cx="19050" cy="25400"/>
          </a:xfrm>
          <a:custGeom>
            <a:avLst/>
            <a:gdLst>
              <a:gd name="T0" fmla="*/ 8 w 10"/>
              <a:gd name="T1" fmla="*/ 0 h 13"/>
              <a:gd name="T2" fmla="*/ 11 w 10"/>
              <a:gd name="T3" fmla="*/ 7 h 13"/>
              <a:gd name="T4" fmla="*/ 1 w 10"/>
              <a:gd name="T5" fmla="*/ 10 h 13"/>
              <a:gd name="T6" fmla="*/ 0 w 10"/>
              <a:gd name="T7" fmla="*/ 15 h 13"/>
              <a:gd name="T8" fmla="*/ 1 w 10"/>
              <a:gd name="T9" fmla="*/ 6 h 13"/>
              <a:gd name="T10" fmla="*/ 8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7" name="Freeform 2832"/>
          <p:cNvSpPr>
            <a:spLocks noChangeAspect="1"/>
          </p:cNvSpPr>
          <p:nvPr/>
        </p:nvSpPr>
        <p:spPr bwMode="auto">
          <a:xfrm>
            <a:off x="4841875" y="2762937"/>
            <a:ext cx="15875" cy="23813"/>
          </a:xfrm>
          <a:custGeom>
            <a:avLst/>
            <a:gdLst>
              <a:gd name="T0" fmla="*/ 9 w 8"/>
              <a:gd name="T1" fmla="*/ 3 h 12"/>
              <a:gd name="T2" fmla="*/ 10 w 8"/>
              <a:gd name="T3" fmla="*/ 13 h 12"/>
              <a:gd name="T4" fmla="*/ 5 w 8"/>
              <a:gd name="T5" fmla="*/ 15 h 12"/>
              <a:gd name="T6" fmla="*/ 5 w 8"/>
              <a:gd name="T7" fmla="*/ 11 h 12"/>
              <a:gd name="T8" fmla="*/ 1 w 8"/>
              <a:gd name="T9" fmla="*/ 11 h 12"/>
              <a:gd name="T10" fmla="*/ 3 w 8"/>
              <a:gd name="T11" fmla="*/ 8 h 12"/>
              <a:gd name="T12" fmla="*/ 6 w 8"/>
              <a:gd name="T13" fmla="*/ 8 h 12"/>
              <a:gd name="T14" fmla="*/ 9 w 8"/>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8" name="Freeform 2833"/>
          <p:cNvSpPr>
            <a:spLocks noChangeAspect="1"/>
          </p:cNvSpPr>
          <p:nvPr/>
        </p:nvSpPr>
        <p:spPr bwMode="auto">
          <a:xfrm>
            <a:off x="4894264" y="2745473"/>
            <a:ext cx="20638" cy="25400"/>
          </a:xfrm>
          <a:custGeom>
            <a:avLst/>
            <a:gdLst>
              <a:gd name="T0" fmla="*/ 13 w 11"/>
              <a:gd name="T1" fmla="*/ 1 h 13"/>
              <a:gd name="T2" fmla="*/ 11 w 11"/>
              <a:gd name="T3" fmla="*/ 11 h 13"/>
              <a:gd name="T4" fmla="*/ 7 w 11"/>
              <a:gd name="T5" fmla="*/ 12 h 13"/>
              <a:gd name="T6" fmla="*/ 4 w 11"/>
              <a:gd name="T7" fmla="*/ 11 h 13"/>
              <a:gd name="T8" fmla="*/ 2 w 11"/>
              <a:gd name="T9" fmla="*/ 16 h 13"/>
              <a:gd name="T10" fmla="*/ 1 w 11"/>
              <a:gd name="T11" fmla="*/ 10 h 13"/>
              <a:gd name="T12" fmla="*/ 1 w 11"/>
              <a:gd name="T13" fmla="*/ 4 h 13"/>
              <a:gd name="T14" fmla="*/ 9 w 11"/>
              <a:gd name="T15" fmla="*/ 1 h 13"/>
              <a:gd name="T16" fmla="*/ 13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69" name="Freeform 2834"/>
          <p:cNvSpPr>
            <a:spLocks noChangeAspect="1"/>
          </p:cNvSpPr>
          <p:nvPr/>
        </p:nvSpPr>
        <p:spPr bwMode="auto">
          <a:xfrm>
            <a:off x="4999039" y="2694673"/>
            <a:ext cx="31750" cy="17463"/>
          </a:xfrm>
          <a:custGeom>
            <a:avLst/>
            <a:gdLst>
              <a:gd name="T0" fmla="*/ 19 w 17"/>
              <a:gd name="T1" fmla="*/ 1 h 9"/>
              <a:gd name="T2" fmla="*/ 12 w 17"/>
              <a:gd name="T3" fmla="*/ 9 h 9"/>
              <a:gd name="T4" fmla="*/ 1 w 17"/>
              <a:gd name="T5" fmla="*/ 9 h 9"/>
              <a:gd name="T6" fmla="*/ 7 w 17"/>
              <a:gd name="T7" fmla="*/ 4 h 9"/>
              <a:gd name="T8" fmla="*/ 14 w 17"/>
              <a:gd name="T9" fmla="*/ 2 h 9"/>
              <a:gd name="T10" fmla="*/ 19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0" name="Freeform 2835"/>
          <p:cNvSpPr>
            <a:spLocks noChangeAspect="1"/>
          </p:cNvSpPr>
          <p:nvPr/>
        </p:nvSpPr>
        <p:spPr bwMode="auto">
          <a:xfrm>
            <a:off x="5018088" y="2704199"/>
            <a:ext cx="14288" cy="15875"/>
          </a:xfrm>
          <a:custGeom>
            <a:avLst/>
            <a:gdLst>
              <a:gd name="T0" fmla="*/ 3 w 8"/>
              <a:gd name="T1" fmla="*/ 3 h 8"/>
              <a:gd name="T2" fmla="*/ 0 w 8"/>
              <a:gd name="T3" fmla="*/ 5 h 8"/>
              <a:gd name="T4" fmla="*/ 2 w 8"/>
              <a:gd name="T5" fmla="*/ 10 h 8"/>
              <a:gd name="T6" fmla="*/ 8 w 8"/>
              <a:gd name="T7" fmla="*/ 4 h 8"/>
              <a:gd name="T8" fmla="*/ 8 w 8"/>
              <a:gd name="T9" fmla="*/ 0 h 8"/>
              <a:gd name="T10" fmla="*/ 3 w 8"/>
              <a:gd name="T11" fmla="*/ 3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1" name="Freeform 2836"/>
          <p:cNvSpPr>
            <a:spLocks noChangeAspect="1"/>
          </p:cNvSpPr>
          <p:nvPr/>
        </p:nvSpPr>
        <p:spPr bwMode="auto">
          <a:xfrm>
            <a:off x="4865688" y="3621773"/>
            <a:ext cx="4763" cy="25400"/>
          </a:xfrm>
          <a:custGeom>
            <a:avLst/>
            <a:gdLst>
              <a:gd name="T0" fmla="*/ 2 w 3"/>
              <a:gd name="T1" fmla="*/ 1 h 13"/>
              <a:gd name="T2" fmla="*/ 2 w 3"/>
              <a:gd name="T3" fmla="*/ 16 h 13"/>
              <a:gd name="T4" fmla="*/ 1 w 3"/>
              <a:gd name="T5" fmla="*/ 9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2" name="Freeform 2837"/>
          <p:cNvSpPr>
            <a:spLocks noChangeAspect="1"/>
          </p:cNvSpPr>
          <p:nvPr/>
        </p:nvSpPr>
        <p:spPr bwMode="auto">
          <a:xfrm>
            <a:off x="4876800" y="3655111"/>
            <a:ext cx="14288" cy="14288"/>
          </a:xfrm>
          <a:custGeom>
            <a:avLst/>
            <a:gdLst>
              <a:gd name="T0" fmla="*/ 1 w 8"/>
              <a:gd name="T1" fmla="*/ 1 h 8"/>
              <a:gd name="T2" fmla="*/ 9 w 8"/>
              <a:gd name="T3" fmla="*/ 9 h 8"/>
              <a:gd name="T4" fmla="*/ 5 w 8"/>
              <a:gd name="T5" fmla="*/ 6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3" name="Freeform 2838"/>
          <p:cNvSpPr>
            <a:spLocks noChangeAspect="1"/>
          </p:cNvSpPr>
          <p:nvPr/>
        </p:nvSpPr>
        <p:spPr bwMode="auto">
          <a:xfrm>
            <a:off x="4872038" y="3637650"/>
            <a:ext cx="12700" cy="11113"/>
          </a:xfrm>
          <a:custGeom>
            <a:avLst/>
            <a:gdLst>
              <a:gd name="T0" fmla="*/ 1 w 6"/>
              <a:gd name="T1" fmla="*/ 1 h 6"/>
              <a:gd name="T2" fmla="*/ 8 w 6"/>
              <a:gd name="T3" fmla="*/ 7 h 6"/>
              <a:gd name="T4" fmla="*/ 4 w 6"/>
              <a:gd name="T5" fmla="*/ 5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4" name="Freeform 2839"/>
          <p:cNvSpPr>
            <a:spLocks noChangeAspect="1"/>
          </p:cNvSpPr>
          <p:nvPr/>
        </p:nvSpPr>
        <p:spPr bwMode="auto">
          <a:xfrm>
            <a:off x="4916489" y="3686863"/>
            <a:ext cx="15875" cy="4763"/>
          </a:xfrm>
          <a:custGeom>
            <a:avLst/>
            <a:gdLst>
              <a:gd name="T0" fmla="*/ 0 w 8"/>
              <a:gd name="T1" fmla="*/ 0 h 2"/>
              <a:gd name="T2" fmla="*/ 10 w 8"/>
              <a:gd name="T3" fmla="*/ 3 h 2"/>
              <a:gd name="T4" fmla="*/ 5 w 8"/>
              <a:gd name="T5" fmla="*/ 3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5" name="Freeform 2840"/>
          <p:cNvSpPr>
            <a:spLocks noChangeAspect="1"/>
          </p:cNvSpPr>
          <p:nvPr/>
        </p:nvSpPr>
        <p:spPr bwMode="auto">
          <a:xfrm>
            <a:off x="4922839" y="3694800"/>
            <a:ext cx="15875" cy="3175"/>
          </a:xfrm>
          <a:custGeom>
            <a:avLst/>
            <a:gdLst>
              <a:gd name="T0" fmla="*/ 1 w 9"/>
              <a:gd name="T1" fmla="*/ 1 h 2"/>
              <a:gd name="T2" fmla="*/ 10 w 9"/>
              <a:gd name="T3" fmla="*/ 1 h 2"/>
              <a:gd name="T4" fmla="*/ 6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6" name="Freeform 2841"/>
          <p:cNvSpPr>
            <a:spLocks noChangeAspect="1"/>
          </p:cNvSpPr>
          <p:nvPr/>
        </p:nvSpPr>
        <p:spPr bwMode="auto">
          <a:xfrm>
            <a:off x="5002213" y="3282048"/>
            <a:ext cx="7938" cy="12700"/>
          </a:xfrm>
          <a:custGeom>
            <a:avLst/>
            <a:gdLst>
              <a:gd name="T0" fmla="*/ 4 w 4"/>
              <a:gd name="T1" fmla="*/ 1 h 7"/>
              <a:gd name="T2" fmla="*/ 1 w 4"/>
              <a:gd name="T3" fmla="*/ 3 h 7"/>
              <a:gd name="T4" fmla="*/ 1 w 4"/>
              <a:gd name="T5" fmla="*/ 7 h 7"/>
              <a:gd name="T6" fmla="*/ 4 w 4"/>
              <a:gd name="T7" fmla="*/ 5 h 7"/>
              <a:gd name="T8" fmla="*/ 4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7" name="Freeform 2842"/>
          <p:cNvSpPr>
            <a:spLocks noChangeAspect="1"/>
          </p:cNvSpPr>
          <p:nvPr/>
        </p:nvSpPr>
        <p:spPr bwMode="auto">
          <a:xfrm>
            <a:off x="5072063" y="3818625"/>
            <a:ext cx="41275" cy="36513"/>
          </a:xfrm>
          <a:custGeom>
            <a:avLst/>
            <a:gdLst>
              <a:gd name="T0" fmla="*/ 0 w 21"/>
              <a:gd name="T1" fmla="*/ 2 h 19"/>
              <a:gd name="T2" fmla="*/ 5 w 21"/>
              <a:gd name="T3" fmla="*/ 1 h 19"/>
              <a:gd name="T4" fmla="*/ 11 w 21"/>
              <a:gd name="T5" fmla="*/ 5 h 19"/>
              <a:gd name="T6" fmla="*/ 17 w 21"/>
              <a:gd name="T7" fmla="*/ 8 h 19"/>
              <a:gd name="T8" fmla="*/ 21 w 21"/>
              <a:gd name="T9" fmla="*/ 17 h 19"/>
              <a:gd name="T10" fmla="*/ 25 w 21"/>
              <a:gd name="T11" fmla="*/ 18 h 19"/>
              <a:gd name="T12" fmla="*/ 24 w 21"/>
              <a:gd name="T13" fmla="*/ 22 h 19"/>
              <a:gd name="T14" fmla="*/ 20 w 21"/>
              <a:gd name="T15" fmla="*/ 19 h 19"/>
              <a:gd name="T16" fmla="*/ 19 w 21"/>
              <a:gd name="T17" fmla="*/ 17 h 19"/>
              <a:gd name="T18" fmla="*/ 16 w 21"/>
              <a:gd name="T19" fmla="*/ 13 h 19"/>
              <a:gd name="T20" fmla="*/ 11 w 21"/>
              <a:gd name="T21" fmla="*/ 13 h 19"/>
              <a:gd name="T22" fmla="*/ 9 w 21"/>
              <a:gd name="T23" fmla="*/ 8 h 19"/>
              <a:gd name="T24" fmla="*/ 5 w 21"/>
              <a:gd name="T25" fmla="*/ 5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8" name="Freeform 2843"/>
          <p:cNvSpPr>
            <a:spLocks noChangeAspect="1"/>
          </p:cNvSpPr>
          <p:nvPr/>
        </p:nvSpPr>
        <p:spPr bwMode="auto">
          <a:xfrm>
            <a:off x="5011739" y="3836088"/>
            <a:ext cx="11113" cy="15875"/>
          </a:xfrm>
          <a:custGeom>
            <a:avLst/>
            <a:gdLst>
              <a:gd name="T0" fmla="*/ 5 w 6"/>
              <a:gd name="T1" fmla="*/ 0 h 8"/>
              <a:gd name="T2" fmla="*/ 7 w 6"/>
              <a:gd name="T3" fmla="*/ 9 h 8"/>
              <a:gd name="T4" fmla="*/ 0 w 6"/>
              <a:gd name="T5" fmla="*/ 6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79" name="Freeform 2844"/>
          <p:cNvSpPr>
            <a:spLocks noChangeAspect="1"/>
          </p:cNvSpPr>
          <p:nvPr/>
        </p:nvSpPr>
        <p:spPr bwMode="auto">
          <a:xfrm>
            <a:off x="4995863" y="3796398"/>
            <a:ext cx="12700" cy="14288"/>
          </a:xfrm>
          <a:custGeom>
            <a:avLst/>
            <a:gdLst>
              <a:gd name="T0" fmla="*/ 3 w 6"/>
              <a:gd name="T1" fmla="*/ 0 h 8"/>
              <a:gd name="T2" fmla="*/ 4 w 6"/>
              <a:gd name="T3" fmla="*/ 6 h 8"/>
              <a:gd name="T4" fmla="*/ 7 w 6"/>
              <a:gd name="T5" fmla="*/ 8 h 8"/>
              <a:gd name="T6" fmla="*/ 3 w 6"/>
              <a:gd name="T7" fmla="*/ 7 h 8"/>
              <a:gd name="T8" fmla="*/ 0 w 6"/>
              <a:gd name="T9" fmla="*/ 0 h 8"/>
              <a:gd name="T10" fmla="*/ 3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0" name="Freeform 2845"/>
          <p:cNvSpPr>
            <a:spLocks noChangeAspect="1"/>
          </p:cNvSpPr>
          <p:nvPr/>
        </p:nvSpPr>
        <p:spPr bwMode="auto">
          <a:xfrm>
            <a:off x="5129213" y="3875775"/>
            <a:ext cx="7938" cy="9525"/>
          </a:xfrm>
          <a:custGeom>
            <a:avLst/>
            <a:gdLst>
              <a:gd name="T0" fmla="*/ 3 w 4"/>
              <a:gd name="T1" fmla="*/ 0 h 5"/>
              <a:gd name="T2" fmla="*/ 5 w 4"/>
              <a:gd name="T3" fmla="*/ 4 h 5"/>
              <a:gd name="T4" fmla="*/ 3 w 4"/>
              <a:gd name="T5" fmla="*/ 6 h 5"/>
              <a:gd name="T6" fmla="*/ 0 w 4"/>
              <a:gd name="T7" fmla="*/ 4 h 5"/>
              <a:gd name="T8" fmla="*/ 3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1" name="Freeform 2846"/>
          <p:cNvSpPr>
            <a:spLocks noChangeAspect="1"/>
          </p:cNvSpPr>
          <p:nvPr/>
        </p:nvSpPr>
        <p:spPr bwMode="auto">
          <a:xfrm>
            <a:off x="5129213" y="3899588"/>
            <a:ext cx="6350" cy="4763"/>
          </a:xfrm>
          <a:custGeom>
            <a:avLst/>
            <a:gdLst>
              <a:gd name="T0" fmla="*/ 3 w 3"/>
              <a:gd name="T1" fmla="*/ 0 h 3"/>
              <a:gd name="T2" fmla="*/ 4 w 3"/>
              <a:gd name="T3" fmla="*/ 2 h 3"/>
              <a:gd name="T4" fmla="*/ 3 w 3"/>
              <a:gd name="T5" fmla="*/ 3 h 3"/>
              <a:gd name="T6" fmla="*/ 0 w 3"/>
              <a:gd name="T7" fmla="*/ 1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2" name="Oval 2847"/>
          <p:cNvSpPr>
            <a:spLocks noChangeAspect="1" noChangeArrowheads="1"/>
          </p:cNvSpPr>
          <p:nvPr/>
        </p:nvSpPr>
        <p:spPr bwMode="auto">
          <a:xfrm>
            <a:off x="5113339" y="3882125"/>
            <a:ext cx="3175" cy="3175"/>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3" name="Freeform 2848"/>
          <p:cNvSpPr>
            <a:spLocks noChangeAspect="1"/>
          </p:cNvSpPr>
          <p:nvPr/>
        </p:nvSpPr>
        <p:spPr bwMode="auto">
          <a:xfrm>
            <a:off x="5141913" y="3901175"/>
            <a:ext cx="3175" cy="3175"/>
          </a:xfrm>
          <a:custGeom>
            <a:avLst/>
            <a:gdLst>
              <a:gd name="T0" fmla="*/ 1 w 2"/>
              <a:gd name="T1" fmla="*/ 0 h 2"/>
              <a:gd name="T2" fmla="*/ 2 w 2"/>
              <a:gd name="T3" fmla="*/ 1 h 2"/>
              <a:gd name="T4" fmla="*/ 1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4" name="Oval 2849"/>
          <p:cNvSpPr>
            <a:spLocks noChangeAspect="1" noChangeArrowheads="1"/>
          </p:cNvSpPr>
          <p:nvPr/>
        </p:nvSpPr>
        <p:spPr bwMode="auto">
          <a:xfrm>
            <a:off x="5106989" y="3875775"/>
            <a:ext cx="3175" cy="4763"/>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5" name="Freeform 2850"/>
          <p:cNvSpPr>
            <a:spLocks noChangeAspect="1"/>
          </p:cNvSpPr>
          <p:nvPr/>
        </p:nvSpPr>
        <p:spPr bwMode="auto">
          <a:xfrm>
            <a:off x="5124451" y="3863075"/>
            <a:ext cx="3175" cy="3175"/>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6" name="Freeform 2851"/>
          <p:cNvSpPr>
            <a:spLocks noChangeAspect="1"/>
          </p:cNvSpPr>
          <p:nvPr/>
        </p:nvSpPr>
        <p:spPr bwMode="auto">
          <a:xfrm>
            <a:off x="5108576" y="3864663"/>
            <a:ext cx="6350" cy="3175"/>
          </a:xfrm>
          <a:custGeom>
            <a:avLst/>
            <a:gdLst>
              <a:gd name="T0" fmla="*/ 3 w 3"/>
              <a:gd name="T1" fmla="*/ 0 h 2"/>
              <a:gd name="T2" fmla="*/ 4 w 3"/>
              <a:gd name="T3" fmla="*/ 1 h 2"/>
              <a:gd name="T4" fmla="*/ 1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7" name="Freeform 2852"/>
          <p:cNvSpPr>
            <a:spLocks noChangeAspect="1"/>
          </p:cNvSpPr>
          <p:nvPr/>
        </p:nvSpPr>
        <p:spPr bwMode="auto">
          <a:xfrm>
            <a:off x="5103813" y="3861488"/>
            <a:ext cx="3175" cy="3175"/>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8" name="Freeform 2853"/>
          <p:cNvSpPr>
            <a:spLocks noChangeAspect="1"/>
          </p:cNvSpPr>
          <p:nvPr/>
        </p:nvSpPr>
        <p:spPr bwMode="auto">
          <a:xfrm>
            <a:off x="5127626" y="3890063"/>
            <a:ext cx="6350" cy="3175"/>
          </a:xfrm>
          <a:custGeom>
            <a:avLst/>
            <a:gdLst>
              <a:gd name="T0" fmla="*/ 3 w 3"/>
              <a:gd name="T1" fmla="*/ 0 h 2"/>
              <a:gd name="T2" fmla="*/ 4 w 3"/>
              <a:gd name="T3" fmla="*/ 2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89" name="Freeform 2854"/>
          <p:cNvSpPr>
            <a:spLocks noChangeAspect="1"/>
          </p:cNvSpPr>
          <p:nvPr/>
        </p:nvSpPr>
        <p:spPr bwMode="auto">
          <a:xfrm>
            <a:off x="5118101" y="3891650"/>
            <a:ext cx="4763" cy="3175"/>
          </a:xfrm>
          <a:custGeom>
            <a:avLst/>
            <a:gdLst>
              <a:gd name="T0" fmla="*/ 2 w 2"/>
              <a:gd name="T1" fmla="*/ 1 h 2"/>
              <a:gd name="T2" fmla="*/ 3 w 2"/>
              <a:gd name="T3" fmla="*/ 2 h 2"/>
              <a:gd name="T4" fmla="*/ 2 w 2"/>
              <a:gd name="T5" fmla="*/ 2 h 2"/>
              <a:gd name="T6" fmla="*/ 0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0" name="Freeform 2855"/>
          <p:cNvSpPr>
            <a:spLocks noChangeAspect="1"/>
          </p:cNvSpPr>
          <p:nvPr/>
        </p:nvSpPr>
        <p:spPr bwMode="auto">
          <a:xfrm>
            <a:off x="5132389" y="3866248"/>
            <a:ext cx="3175" cy="1588"/>
          </a:xfrm>
          <a:custGeom>
            <a:avLst/>
            <a:gdLst>
              <a:gd name="T0" fmla="*/ 1 w 2"/>
              <a:gd name="T1" fmla="*/ 0 h 1"/>
              <a:gd name="T2" fmla="*/ 2 w 2"/>
              <a:gd name="T3" fmla="*/ 1 h 1"/>
              <a:gd name="T4" fmla="*/ 1 w 2"/>
              <a:gd name="T5" fmla="*/ 1 h 1"/>
              <a:gd name="T6" fmla="*/ 0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1" name="Freeform 2856"/>
          <p:cNvSpPr>
            <a:spLocks noChangeAspect="1"/>
          </p:cNvSpPr>
          <p:nvPr/>
        </p:nvSpPr>
        <p:spPr bwMode="auto">
          <a:xfrm>
            <a:off x="5122863" y="3877361"/>
            <a:ext cx="6350" cy="6350"/>
          </a:xfrm>
          <a:custGeom>
            <a:avLst/>
            <a:gdLst>
              <a:gd name="T0" fmla="*/ 1 w 4"/>
              <a:gd name="T1" fmla="*/ 1 h 3"/>
              <a:gd name="T2" fmla="*/ 3 w 4"/>
              <a:gd name="T3" fmla="*/ 1 h 3"/>
              <a:gd name="T4" fmla="*/ 2 w 4"/>
              <a:gd name="T5" fmla="*/ 3 h 3"/>
              <a:gd name="T6" fmla="*/ 0 w 4"/>
              <a:gd name="T7" fmla="*/ 4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2" name="Freeform 2857"/>
          <p:cNvSpPr>
            <a:spLocks noChangeAspect="1"/>
          </p:cNvSpPr>
          <p:nvPr/>
        </p:nvSpPr>
        <p:spPr bwMode="auto">
          <a:xfrm>
            <a:off x="5151438" y="3893236"/>
            <a:ext cx="4763" cy="6350"/>
          </a:xfrm>
          <a:custGeom>
            <a:avLst/>
            <a:gdLst>
              <a:gd name="T0" fmla="*/ 1 w 3"/>
              <a:gd name="T1" fmla="*/ 1 h 3"/>
              <a:gd name="T2" fmla="*/ 3 w 3"/>
              <a:gd name="T3" fmla="*/ 1 h 3"/>
              <a:gd name="T4" fmla="*/ 2 w 3"/>
              <a:gd name="T5" fmla="*/ 3 h 3"/>
              <a:gd name="T6" fmla="*/ 0 w 3"/>
              <a:gd name="T7" fmla="*/ 3 h 3"/>
              <a:gd name="T8" fmla="*/ 1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3" name="Freeform 2858"/>
          <p:cNvSpPr>
            <a:spLocks noChangeAspect="1"/>
          </p:cNvSpPr>
          <p:nvPr/>
        </p:nvSpPr>
        <p:spPr bwMode="auto">
          <a:xfrm>
            <a:off x="5167313" y="3886888"/>
            <a:ext cx="6350" cy="4763"/>
          </a:xfrm>
          <a:custGeom>
            <a:avLst/>
            <a:gdLst>
              <a:gd name="T0" fmla="*/ 1 w 3"/>
              <a:gd name="T1" fmla="*/ 0 h 2"/>
              <a:gd name="T2" fmla="*/ 4 w 3"/>
              <a:gd name="T3" fmla="*/ 0 h 2"/>
              <a:gd name="T4" fmla="*/ 3 w 3"/>
              <a:gd name="T5" fmla="*/ 2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4" name="Freeform 2859"/>
          <p:cNvSpPr>
            <a:spLocks noChangeAspect="1"/>
          </p:cNvSpPr>
          <p:nvPr/>
        </p:nvSpPr>
        <p:spPr bwMode="auto">
          <a:xfrm>
            <a:off x="5138739" y="3807511"/>
            <a:ext cx="17463" cy="12700"/>
          </a:xfrm>
          <a:custGeom>
            <a:avLst/>
            <a:gdLst>
              <a:gd name="T0" fmla="*/ 7 w 9"/>
              <a:gd name="T1" fmla="*/ 1 h 7"/>
              <a:gd name="T2" fmla="*/ 11 w 9"/>
              <a:gd name="T3" fmla="*/ 7 h 7"/>
              <a:gd name="T4" fmla="*/ 10 w 9"/>
              <a:gd name="T5" fmla="*/ 8 h 7"/>
              <a:gd name="T6" fmla="*/ 5 w 9"/>
              <a:gd name="T7" fmla="*/ 7 h 7"/>
              <a:gd name="T8" fmla="*/ 6 w 9"/>
              <a:gd name="T9" fmla="*/ 5 h 7"/>
              <a:gd name="T10" fmla="*/ 2 w 9"/>
              <a:gd name="T11" fmla="*/ 6 h 7"/>
              <a:gd name="T12" fmla="*/ 1 w 9"/>
              <a:gd name="T13" fmla="*/ 2 h 7"/>
              <a:gd name="T14" fmla="*/ 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5" name="Freeform 2860"/>
          <p:cNvSpPr>
            <a:spLocks noChangeAspect="1"/>
          </p:cNvSpPr>
          <p:nvPr/>
        </p:nvSpPr>
        <p:spPr bwMode="auto">
          <a:xfrm>
            <a:off x="5138739" y="3829736"/>
            <a:ext cx="9525" cy="19050"/>
          </a:xfrm>
          <a:custGeom>
            <a:avLst/>
            <a:gdLst>
              <a:gd name="T0" fmla="*/ 0 w 5"/>
              <a:gd name="T1" fmla="*/ 1 h 10"/>
              <a:gd name="T2" fmla="*/ 5 w 5"/>
              <a:gd name="T3" fmla="*/ 2 h 10"/>
              <a:gd name="T4" fmla="*/ 5 w 5"/>
              <a:gd name="T5" fmla="*/ 11 h 10"/>
              <a:gd name="T6" fmla="*/ 1 w 5"/>
              <a:gd name="T7" fmla="*/ 8 h 10"/>
              <a:gd name="T8" fmla="*/ 4 w 5"/>
              <a:gd name="T9" fmla="*/ 6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6" name="Freeform 2861"/>
          <p:cNvSpPr>
            <a:spLocks noChangeAspect="1"/>
          </p:cNvSpPr>
          <p:nvPr/>
        </p:nvSpPr>
        <p:spPr bwMode="auto">
          <a:xfrm>
            <a:off x="5132389" y="3829736"/>
            <a:ext cx="4763" cy="6350"/>
          </a:xfrm>
          <a:custGeom>
            <a:avLst/>
            <a:gdLst>
              <a:gd name="T0" fmla="*/ 0 w 3"/>
              <a:gd name="T1" fmla="*/ 0 h 3"/>
              <a:gd name="T2" fmla="*/ 2 w 3"/>
              <a:gd name="T3" fmla="*/ 3 h 3"/>
              <a:gd name="T4" fmla="*/ 1 w 3"/>
              <a:gd name="T5" fmla="*/ 4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7" name="Freeform 2862"/>
          <p:cNvSpPr>
            <a:spLocks noChangeAspect="1"/>
          </p:cNvSpPr>
          <p:nvPr/>
        </p:nvSpPr>
        <p:spPr bwMode="auto">
          <a:xfrm>
            <a:off x="5087939" y="3923398"/>
            <a:ext cx="68263" cy="25400"/>
          </a:xfrm>
          <a:custGeom>
            <a:avLst/>
            <a:gdLst>
              <a:gd name="T0" fmla="*/ 4 w 36"/>
              <a:gd name="T1" fmla="*/ 0 h 13"/>
              <a:gd name="T2" fmla="*/ 1 w 36"/>
              <a:gd name="T3" fmla="*/ 5 h 13"/>
              <a:gd name="T4" fmla="*/ 1 w 36"/>
              <a:gd name="T5" fmla="*/ 9 h 13"/>
              <a:gd name="T6" fmla="*/ 14 w 36"/>
              <a:gd name="T7" fmla="*/ 10 h 13"/>
              <a:gd name="T8" fmla="*/ 19 w 36"/>
              <a:gd name="T9" fmla="*/ 12 h 13"/>
              <a:gd name="T10" fmla="*/ 20 w 36"/>
              <a:gd name="T11" fmla="*/ 16 h 13"/>
              <a:gd name="T12" fmla="*/ 41 w 36"/>
              <a:gd name="T13" fmla="*/ 14 h 13"/>
              <a:gd name="T14" fmla="*/ 42 w 36"/>
              <a:gd name="T15" fmla="*/ 10 h 13"/>
              <a:gd name="T16" fmla="*/ 35 w 36"/>
              <a:gd name="T17" fmla="*/ 11 h 13"/>
              <a:gd name="T18" fmla="*/ 35 w 36"/>
              <a:gd name="T19" fmla="*/ 7 h 13"/>
              <a:gd name="T20" fmla="*/ 26 w 36"/>
              <a:gd name="T21" fmla="*/ 7 h 13"/>
              <a:gd name="T22" fmla="*/ 20 w 36"/>
              <a:gd name="T23" fmla="*/ 5 h 13"/>
              <a:gd name="T24" fmla="*/ 13 w 36"/>
              <a:gd name="T25" fmla="*/ 6 h 13"/>
              <a:gd name="T26" fmla="*/ 8 w 36"/>
              <a:gd name="T27" fmla="*/ 2 h 13"/>
              <a:gd name="T28" fmla="*/ 4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8" name="Freeform 2863"/>
          <p:cNvSpPr>
            <a:spLocks noChangeAspect="1"/>
          </p:cNvSpPr>
          <p:nvPr/>
        </p:nvSpPr>
        <p:spPr bwMode="auto">
          <a:xfrm>
            <a:off x="5186363" y="3894823"/>
            <a:ext cx="14288" cy="25400"/>
          </a:xfrm>
          <a:custGeom>
            <a:avLst/>
            <a:gdLst>
              <a:gd name="T0" fmla="*/ 9 w 7"/>
              <a:gd name="T1" fmla="*/ 2 h 13"/>
              <a:gd name="T2" fmla="*/ 0 w 7"/>
              <a:gd name="T3" fmla="*/ 15 h 13"/>
              <a:gd name="T4" fmla="*/ 0 w 7"/>
              <a:gd name="T5" fmla="*/ 11 h 13"/>
              <a:gd name="T6" fmla="*/ 1 w 7"/>
              <a:gd name="T7" fmla="*/ 6 h 13"/>
              <a:gd name="T8" fmla="*/ 9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399" name="Freeform 2864"/>
          <p:cNvSpPr>
            <a:spLocks noChangeAspect="1"/>
          </p:cNvSpPr>
          <p:nvPr/>
        </p:nvSpPr>
        <p:spPr bwMode="auto">
          <a:xfrm>
            <a:off x="5172076" y="3921811"/>
            <a:ext cx="9525" cy="12700"/>
          </a:xfrm>
          <a:custGeom>
            <a:avLst/>
            <a:gdLst>
              <a:gd name="T0" fmla="*/ 2 w 5"/>
              <a:gd name="T1" fmla="*/ 1 h 7"/>
              <a:gd name="T2" fmla="*/ 6 w 5"/>
              <a:gd name="T3" fmla="*/ 7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0" name="Freeform 2865"/>
          <p:cNvSpPr>
            <a:spLocks noChangeAspect="1"/>
          </p:cNvSpPr>
          <p:nvPr/>
        </p:nvSpPr>
        <p:spPr bwMode="auto">
          <a:xfrm>
            <a:off x="5173663" y="3899588"/>
            <a:ext cx="6350" cy="3175"/>
          </a:xfrm>
          <a:custGeom>
            <a:avLst/>
            <a:gdLst>
              <a:gd name="T0" fmla="*/ 3 w 3"/>
              <a:gd name="T1" fmla="*/ 0 h 2"/>
              <a:gd name="T2" fmla="*/ 4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1" name="Freeform 2866"/>
          <p:cNvSpPr>
            <a:spLocks noChangeAspect="1"/>
          </p:cNvSpPr>
          <p:nvPr/>
        </p:nvSpPr>
        <p:spPr bwMode="auto">
          <a:xfrm>
            <a:off x="5162551" y="3875775"/>
            <a:ext cx="4763" cy="4763"/>
          </a:xfrm>
          <a:custGeom>
            <a:avLst/>
            <a:gdLst>
              <a:gd name="T0" fmla="*/ 2 w 3"/>
              <a:gd name="T1" fmla="*/ 2 h 2"/>
              <a:gd name="T2" fmla="*/ 3 w 3"/>
              <a:gd name="T3" fmla="*/ 3 h 2"/>
              <a:gd name="T4" fmla="*/ 1 w 3"/>
              <a:gd name="T5" fmla="*/ 3 h 2"/>
              <a:gd name="T6" fmla="*/ 0 w 3"/>
              <a:gd name="T7" fmla="*/ 2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2" name="Freeform 2867"/>
          <p:cNvSpPr>
            <a:spLocks noChangeAspect="1"/>
          </p:cNvSpPr>
          <p:nvPr/>
        </p:nvSpPr>
        <p:spPr bwMode="auto">
          <a:xfrm>
            <a:off x="5135563" y="3780523"/>
            <a:ext cx="7938" cy="6350"/>
          </a:xfrm>
          <a:custGeom>
            <a:avLst/>
            <a:gdLst>
              <a:gd name="T0" fmla="*/ 3 w 4"/>
              <a:gd name="T1" fmla="*/ 1 h 3"/>
              <a:gd name="T2" fmla="*/ 5 w 4"/>
              <a:gd name="T3" fmla="*/ 3 h 3"/>
              <a:gd name="T4" fmla="*/ 3 w 4"/>
              <a:gd name="T5" fmla="*/ 3 h 3"/>
              <a:gd name="T6" fmla="*/ 0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3" name="Freeform 2868"/>
          <p:cNvSpPr>
            <a:spLocks noChangeAspect="1"/>
          </p:cNvSpPr>
          <p:nvPr/>
        </p:nvSpPr>
        <p:spPr bwMode="auto">
          <a:xfrm>
            <a:off x="5145089" y="3774175"/>
            <a:ext cx="9525" cy="9525"/>
          </a:xfrm>
          <a:custGeom>
            <a:avLst/>
            <a:gdLst>
              <a:gd name="T0" fmla="*/ 5 w 5"/>
              <a:gd name="T1" fmla="*/ 0 h 5"/>
              <a:gd name="T2" fmla="*/ 2 w 5"/>
              <a:gd name="T3" fmla="*/ 1 h 5"/>
              <a:gd name="T4" fmla="*/ 1 w 5"/>
              <a:gd name="T5" fmla="*/ 5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4" name="Freeform 2869"/>
          <p:cNvSpPr>
            <a:spLocks noChangeAspect="1"/>
          </p:cNvSpPr>
          <p:nvPr/>
        </p:nvSpPr>
        <p:spPr bwMode="auto">
          <a:xfrm>
            <a:off x="5019675" y="3169338"/>
            <a:ext cx="31750" cy="23813"/>
          </a:xfrm>
          <a:custGeom>
            <a:avLst/>
            <a:gdLst>
              <a:gd name="T0" fmla="*/ 19 w 17"/>
              <a:gd name="T1" fmla="*/ 2 h 13"/>
              <a:gd name="T2" fmla="*/ 7 w 17"/>
              <a:gd name="T3" fmla="*/ 9 h 13"/>
              <a:gd name="T4" fmla="*/ 5 w 17"/>
              <a:gd name="T5" fmla="*/ 15 h 13"/>
              <a:gd name="T6" fmla="*/ 2 w 17"/>
              <a:gd name="T7" fmla="*/ 14 h 13"/>
              <a:gd name="T8" fmla="*/ 5 w 17"/>
              <a:gd name="T9" fmla="*/ 9 h 13"/>
              <a:gd name="T10" fmla="*/ 0 w 17"/>
              <a:gd name="T11" fmla="*/ 6 h 13"/>
              <a:gd name="T12" fmla="*/ 4 w 17"/>
              <a:gd name="T13" fmla="*/ 2 h 13"/>
              <a:gd name="T14" fmla="*/ 14 w 17"/>
              <a:gd name="T15" fmla="*/ 0 h 13"/>
              <a:gd name="T16" fmla="*/ 19 w 17"/>
              <a:gd name="T17" fmla="*/ 1 h 13"/>
              <a:gd name="T18" fmla="*/ 19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5" name="Freeform 2870"/>
          <p:cNvSpPr>
            <a:spLocks noChangeAspect="1"/>
          </p:cNvSpPr>
          <p:nvPr/>
        </p:nvSpPr>
        <p:spPr bwMode="auto">
          <a:xfrm>
            <a:off x="5021264" y="3150286"/>
            <a:ext cx="22225" cy="14288"/>
          </a:xfrm>
          <a:custGeom>
            <a:avLst/>
            <a:gdLst>
              <a:gd name="T0" fmla="*/ 8 w 12"/>
              <a:gd name="T1" fmla="*/ 0 h 8"/>
              <a:gd name="T2" fmla="*/ 14 w 12"/>
              <a:gd name="T3" fmla="*/ 6 h 8"/>
              <a:gd name="T4" fmla="*/ 9 w 12"/>
              <a:gd name="T5" fmla="*/ 6 h 8"/>
              <a:gd name="T6" fmla="*/ 8 w 12"/>
              <a:gd name="T7" fmla="*/ 9 h 8"/>
              <a:gd name="T8" fmla="*/ 4 w 12"/>
              <a:gd name="T9" fmla="*/ 6 h 8"/>
              <a:gd name="T10" fmla="*/ 1 w 12"/>
              <a:gd name="T11" fmla="*/ 3 h 8"/>
              <a:gd name="T12" fmla="*/ 7 w 12"/>
              <a:gd name="T13" fmla="*/ 2 h 8"/>
              <a:gd name="T14" fmla="*/ 8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6" name="Freeform 2871"/>
          <p:cNvSpPr>
            <a:spLocks noChangeAspect="1"/>
          </p:cNvSpPr>
          <p:nvPr/>
        </p:nvSpPr>
        <p:spPr bwMode="auto">
          <a:xfrm>
            <a:off x="5291139" y="3923400"/>
            <a:ext cx="60325" cy="36513"/>
          </a:xfrm>
          <a:custGeom>
            <a:avLst/>
            <a:gdLst>
              <a:gd name="T0" fmla="*/ 26 w 31"/>
              <a:gd name="T1" fmla="*/ 8 h 19"/>
              <a:gd name="T2" fmla="*/ 37 w 31"/>
              <a:gd name="T3" fmla="*/ 1 h 19"/>
              <a:gd name="T4" fmla="*/ 36 w 31"/>
              <a:gd name="T5" fmla="*/ 0 h 19"/>
              <a:gd name="T6" fmla="*/ 23 w 31"/>
              <a:gd name="T7" fmla="*/ 6 h 19"/>
              <a:gd name="T8" fmla="*/ 20 w 31"/>
              <a:gd name="T9" fmla="*/ 7 h 19"/>
              <a:gd name="T10" fmla="*/ 12 w 31"/>
              <a:gd name="T11" fmla="*/ 6 h 19"/>
              <a:gd name="T12" fmla="*/ 9 w 31"/>
              <a:gd name="T13" fmla="*/ 5 h 19"/>
              <a:gd name="T14" fmla="*/ 9 w 31"/>
              <a:gd name="T15" fmla="*/ 8 h 19"/>
              <a:gd name="T16" fmla="*/ 1 w 31"/>
              <a:gd name="T17" fmla="*/ 10 h 19"/>
              <a:gd name="T18" fmla="*/ 0 w 31"/>
              <a:gd name="T19" fmla="*/ 17 h 19"/>
              <a:gd name="T20" fmla="*/ 6 w 31"/>
              <a:gd name="T21" fmla="*/ 19 h 19"/>
              <a:gd name="T22" fmla="*/ 11 w 31"/>
              <a:gd name="T23" fmla="*/ 19 h 19"/>
              <a:gd name="T24" fmla="*/ 15 w 31"/>
              <a:gd name="T25" fmla="*/ 22 h 19"/>
              <a:gd name="T26" fmla="*/ 20 w 31"/>
              <a:gd name="T27" fmla="*/ 17 h 19"/>
              <a:gd name="T28" fmla="*/ 23 w 31"/>
              <a:gd name="T29" fmla="*/ 13 h 19"/>
              <a:gd name="T30" fmla="*/ 28 w 31"/>
              <a:gd name="T31" fmla="*/ 13 h 19"/>
              <a:gd name="T32" fmla="*/ 28 w 31"/>
              <a:gd name="T33" fmla="*/ 12 h 19"/>
              <a:gd name="T34" fmla="*/ 26 w 31"/>
              <a:gd name="T35" fmla="*/ 8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7" name="Freeform 2872"/>
          <p:cNvSpPr>
            <a:spLocks noChangeAspect="1"/>
          </p:cNvSpPr>
          <p:nvPr/>
        </p:nvSpPr>
        <p:spPr bwMode="auto">
          <a:xfrm>
            <a:off x="5557838" y="4410761"/>
            <a:ext cx="255588" cy="179388"/>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8" name="Freeform 2873"/>
          <p:cNvSpPr>
            <a:spLocks noChangeAspect="1"/>
          </p:cNvSpPr>
          <p:nvPr/>
        </p:nvSpPr>
        <p:spPr bwMode="auto">
          <a:xfrm>
            <a:off x="5873750" y="4194861"/>
            <a:ext cx="12700" cy="33338"/>
          </a:xfrm>
          <a:custGeom>
            <a:avLst/>
            <a:gdLst>
              <a:gd name="T0" fmla="*/ 3 w 7"/>
              <a:gd name="T1" fmla="*/ 20 h 18"/>
              <a:gd name="T2" fmla="*/ 6 w 7"/>
              <a:gd name="T3" fmla="*/ 14 h 18"/>
              <a:gd name="T4" fmla="*/ 6 w 7"/>
              <a:gd name="T5" fmla="*/ 2 h 18"/>
              <a:gd name="T6" fmla="*/ 0 w 7"/>
              <a:gd name="T7" fmla="*/ 8 h 18"/>
              <a:gd name="T8" fmla="*/ 1 w 7"/>
              <a:gd name="T9" fmla="*/ 14 h 18"/>
              <a:gd name="T10" fmla="*/ 1 w 7"/>
              <a:gd name="T11" fmla="*/ 21 h 18"/>
              <a:gd name="T12" fmla="*/ 3 w 7"/>
              <a:gd name="T13" fmla="*/ 20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09" name="Freeform 2874"/>
          <p:cNvSpPr>
            <a:spLocks noChangeAspect="1"/>
          </p:cNvSpPr>
          <p:nvPr/>
        </p:nvSpPr>
        <p:spPr bwMode="auto">
          <a:xfrm>
            <a:off x="5748339" y="4205973"/>
            <a:ext cx="23813" cy="50800"/>
          </a:xfrm>
          <a:custGeom>
            <a:avLst/>
            <a:gdLst>
              <a:gd name="T0" fmla="*/ 6 w 12"/>
              <a:gd name="T1" fmla="*/ 30 h 27"/>
              <a:gd name="T2" fmla="*/ 13 w 12"/>
              <a:gd name="T3" fmla="*/ 27 h 27"/>
              <a:gd name="T4" fmla="*/ 14 w 12"/>
              <a:gd name="T5" fmla="*/ 21 h 27"/>
              <a:gd name="T6" fmla="*/ 9 w 12"/>
              <a:gd name="T7" fmla="*/ 14 h 27"/>
              <a:gd name="T8" fmla="*/ 11 w 12"/>
              <a:gd name="T9" fmla="*/ 8 h 27"/>
              <a:gd name="T10" fmla="*/ 6 w 12"/>
              <a:gd name="T11" fmla="*/ 0 h 27"/>
              <a:gd name="T12" fmla="*/ 1 w 12"/>
              <a:gd name="T13" fmla="*/ 6 h 27"/>
              <a:gd name="T14" fmla="*/ 1 w 12"/>
              <a:gd name="T15" fmla="*/ 13 h 27"/>
              <a:gd name="T16" fmla="*/ 1 w 12"/>
              <a:gd name="T17" fmla="*/ 19 h 27"/>
              <a:gd name="T18" fmla="*/ 1 w 12"/>
              <a:gd name="T19" fmla="*/ 25 h 27"/>
              <a:gd name="T20" fmla="*/ 0 w 12"/>
              <a:gd name="T21" fmla="*/ 27 h 27"/>
              <a:gd name="T22" fmla="*/ 3 w 12"/>
              <a:gd name="T23" fmla="*/ 32 h 27"/>
              <a:gd name="T24" fmla="*/ 6 w 12"/>
              <a:gd name="T25" fmla="*/ 3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0" name="Freeform 2875"/>
          <p:cNvSpPr>
            <a:spLocks noChangeAspect="1"/>
          </p:cNvSpPr>
          <p:nvPr/>
        </p:nvSpPr>
        <p:spPr bwMode="auto">
          <a:xfrm>
            <a:off x="5676901" y="4096436"/>
            <a:ext cx="9525" cy="12700"/>
          </a:xfrm>
          <a:custGeom>
            <a:avLst/>
            <a:gdLst>
              <a:gd name="T0" fmla="*/ 0 w 5"/>
              <a:gd name="T1" fmla="*/ 1 h 6"/>
              <a:gd name="T2" fmla="*/ 1 w 5"/>
              <a:gd name="T3" fmla="*/ 7 h 6"/>
              <a:gd name="T4" fmla="*/ 4 w 5"/>
              <a:gd name="T5" fmla="*/ 7 h 6"/>
              <a:gd name="T6" fmla="*/ 6 w 5"/>
              <a:gd name="T7" fmla="*/ 4 h 6"/>
              <a:gd name="T8" fmla="*/ 4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1" name="Freeform 2876"/>
          <p:cNvSpPr>
            <a:spLocks noChangeAspect="1"/>
          </p:cNvSpPr>
          <p:nvPr/>
        </p:nvSpPr>
        <p:spPr bwMode="auto">
          <a:xfrm>
            <a:off x="5535614" y="4472673"/>
            <a:ext cx="17463" cy="19050"/>
          </a:xfrm>
          <a:custGeom>
            <a:avLst/>
            <a:gdLst>
              <a:gd name="T0" fmla="*/ 0 w 9"/>
              <a:gd name="T1" fmla="*/ 2 h 10"/>
              <a:gd name="T2" fmla="*/ 4 w 9"/>
              <a:gd name="T3" fmla="*/ 1 h 10"/>
              <a:gd name="T4" fmla="*/ 5 w 9"/>
              <a:gd name="T5" fmla="*/ 6 h 10"/>
              <a:gd name="T6" fmla="*/ 9 w 9"/>
              <a:gd name="T7" fmla="*/ 5 h 10"/>
              <a:gd name="T8" fmla="*/ 10 w 9"/>
              <a:gd name="T9" fmla="*/ 11 h 10"/>
              <a:gd name="T10" fmla="*/ 5 w 9"/>
              <a:gd name="T11" fmla="*/ 7 h 10"/>
              <a:gd name="T12" fmla="*/ 1 w 9"/>
              <a:gd name="T13" fmla="*/ 6 h 10"/>
              <a:gd name="T14" fmla="*/ 0 w 9"/>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2" name="Freeform 2877"/>
          <p:cNvSpPr>
            <a:spLocks noChangeAspect="1"/>
          </p:cNvSpPr>
          <p:nvPr/>
        </p:nvSpPr>
        <p:spPr bwMode="auto">
          <a:xfrm>
            <a:off x="5849938" y="4186923"/>
            <a:ext cx="25400" cy="14288"/>
          </a:xfrm>
          <a:custGeom>
            <a:avLst/>
            <a:gdLst>
              <a:gd name="T0" fmla="*/ 1 w 13"/>
              <a:gd name="T1" fmla="*/ 7 h 8"/>
              <a:gd name="T2" fmla="*/ 1 w 13"/>
              <a:gd name="T3" fmla="*/ 8 h 8"/>
              <a:gd name="T4" fmla="*/ 9 w 13"/>
              <a:gd name="T5" fmla="*/ 5 h 8"/>
              <a:gd name="T6" fmla="*/ 14 w 13"/>
              <a:gd name="T7" fmla="*/ 5 h 8"/>
              <a:gd name="T8" fmla="*/ 16 w 13"/>
              <a:gd name="T9" fmla="*/ 1 h 8"/>
              <a:gd name="T10" fmla="*/ 14 w 13"/>
              <a:gd name="T11" fmla="*/ 0 h 8"/>
              <a:gd name="T12" fmla="*/ 7 w 13"/>
              <a:gd name="T13" fmla="*/ 2 h 8"/>
              <a:gd name="T14" fmla="*/ 6 w 13"/>
              <a:gd name="T15" fmla="*/ 5 h 8"/>
              <a:gd name="T16" fmla="*/ 1 w 13"/>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3" name="Freeform 2878"/>
          <p:cNvSpPr>
            <a:spLocks noChangeAspect="1"/>
          </p:cNvSpPr>
          <p:nvPr/>
        </p:nvSpPr>
        <p:spPr bwMode="auto">
          <a:xfrm>
            <a:off x="7037388" y="4652061"/>
            <a:ext cx="7938" cy="12700"/>
          </a:xfrm>
          <a:custGeom>
            <a:avLst/>
            <a:gdLst>
              <a:gd name="T0" fmla="*/ 0 w 4"/>
              <a:gd name="T1" fmla="*/ 2 h 7"/>
              <a:gd name="T2" fmla="*/ 3 w 4"/>
              <a:gd name="T3" fmla="*/ 0 h 7"/>
              <a:gd name="T4" fmla="*/ 5 w 4"/>
              <a:gd name="T5" fmla="*/ 3 h 7"/>
              <a:gd name="T6" fmla="*/ 4 w 4"/>
              <a:gd name="T7" fmla="*/ 8 h 7"/>
              <a:gd name="T8" fmla="*/ 3 w 4"/>
              <a:gd name="T9" fmla="*/ 6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4" name="Freeform 2879"/>
          <p:cNvSpPr>
            <a:spLocks noChangeAspect="1"/>
          </p:cNvSpPr>
          <p:nvPr/>
        </p:nvSpPr>
        <p:spPr bwMode="auto">
          <a:xfrm>
            <a:off x="7132638" y="4380598"/>
            <a:ext cx="58738" cy="58738"/>
          </a:xfrm>
          <a:custGeom>
            <a:avLst/>
            <a:gdLst>
              <a:gd name="T0" fmla="*/ 35 w 31"/>
              <a:gd name="T1" fmla="*/ 0 h 31"/>
              <a:gd name="T2" fmla="*/ 37 w 31"/>
              <a:gd name="T3" fmla="*/ 7 h 31"/>
              <a:gd name="T4" fmla="*/ 33 w 31"/>
              <a:gd name="T5" fmla="*/ 13 h 31"/>
              <a:gd name="T6" fmla="*/ 32 w 31"/>
              <a:gd name="T7" fmla="*/ 25 h 31"/>
              <a:gd name="T8" fmla="*/ 26 w 31"/>
              <a:gd name="T9" fmla="*/ 31 h 31"/>
              <a:gd name="T10" fmla="*/ 19 w 31"/>
              <a:gd name="T11" fmla="*/ 32 h 31"/>
              <a:gd name="T12" fmla="*/ 19 w 31"/>
              <a:gd name="T13" fmla="*/ 36 h 31"/>
              <a:gd name="T14" fmla="*/ 14 w 31"/>
              <a:gd name="T15" fmla="*/ 35 h 31"/>
              <a:gd name="T16" fmla="*/ 5 w 31"/>
              <a:gd name="T17" fmla="*/ 31 h 31"/>
              <a:gd name="T18" fmla="*/ 2 w 31"/>
              <a:gd name="T19" fmla="*/ 24 h 31"/>
              <a:gd name="T20" fmla="*/ 2 w 31"/>
              <a:gd name="T21" fmla="*/ 13 h 31"/>
              <a:gd name="T22" fmla="*/ 11 w 31"/>
              <a:gd name="T23" fmla="*/ 7 h 31"/>
              <a:gd name="T24" fmla="*/ 10 w 31"/>
              <a:gd name="T25" fmla="*/ 6 h 31"/>
              <a:gd name="T26" fmla="*/ 12 w 31"/>
              <a:gd name="T27" fmla="*/ 4 h 31"/>
              <a:gd name="T28" fmla="*/ 13 w 31"/>
              <a:gd name="T29" fmla="*/ 5 h 31"/>
              <a:gd name="T30" fmla="*/ 19 w 31"/>
              <a:gd name="T31" fmla="*/ 4 h 31"/>
              <a:gd name="T32" fmla="*/ 24 w 31"/>
              <a:gd name="T33" fmla="*/ 4 h 31"/>
              <a:gd name="T34" fmla="*/ 29 w 31"/>
              <a:gd name="T35" fmla="*/ 2 h 31"/>
              <a:gd name="T36" fmla="*/ 31 w 31"/>
              <a:gd name="T37" fmla="*/ 4 h 31"/>
              <a:gd name="T38" fmla="*/ 35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5" name="Freeform 2880"/>
          <p:cNvSpPr>
            <a:spLocks noChangeAspect="1"/>
          </p:cNvSpPr>
          <p:nvPr/>
        </p:nvSpPr>
        <p:spPr bwMode="auto">
          <a:xfrm>
            <a:off x="7399338" y="4234548"/>
            <a:ext cx="39688" cy="96838"/>
          </a:xfrm>
          <a:custGeom>
            <a:avLst/>
            <a:gdLst>
              <a:gd name="T0" fmla="*/ 25 w 21"/>
              <a:gd name="T1" fmla="*/ 7 h 51"/>
              <a:gd name="T2" fmla="*/ 21 w 21"/>
              <a:gd name="T3" fmla="*/ 24 h 51"/>
              <a:gd name="T4" fmla="*/ 20 w 21"/>
              <a:gd name="T5" fmla="*/ 39 h 51"/>
              <a:gd name="T6" fmla="*/ 14 w 21"/>
              <a:gd name="T7" fmla="*/ 50 h 51"/>
              <a:gd name="T8" fmla="*/ 14 w 21"/>
              <a:gd name="T9" fmla="*/ 61 h 51"/>
              <a:gd name="T10" fmla="*/ 5 w 21"/>
              <a:gd name="T11" fmla="*/ 49 h 51"/>
              <a:gd name="T12" fmla="*/ 1 w 21"/>
              <a:gd name="T13" fmla="*/ 42 h 51"/>
              <a:gd name="T14" fmla="*/ 4 w 21"/>
              <a:gd name="T15" fmla="*/ 24 h 51"/>
              <a:gd name="T16" fmla="*/ 10 w 21"/>
              <a:gd name="T17" fmla="*/ 10 h 51"/>
              <a:gd name="T18" fmla="*/ 11 w 21"/>
              <a:gd name="T19" fmla="*/ 4 h 51"/>
              <a:gd name="T20" fmla="*/ 17 w 21"/>
              <a:gd name="T21" fmla="*/ 0 h 51"/>
              <a:gd name="T22" fmla="*/ 24 w 21"/>
              <a:gd name="T23" fmla="*/ 4 h 51"/>
              <a:gd name="T24" fmla="*/ 25 w 21"/>
              <a:gd name="T25" fmla="*/ 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6" name="Freeform 2881"/>
          <p:cNvSpPr>
            <a:spLocks noChangeAspect="1"/>
          </p:cNvSpPr>
          <p:nvPr/>
        </p:nvSpPr>
        <p:spPr bwMode="auto">
          <a:xfrm>
            <a:off x="7491413" y="4261537"/>
            <a:ext cx="6350" cy="9525"/>
          </a:xfrm>
          <a:custGeom>
            <a:avLst/>
            <a:gdLst>
              <a:gd name="T0" fmla="*/ 3 w 4"/>
              <a:gd name="T1" fmla="*/ 0 h 5"/>
              <a:gd name="T2" fmla="*/ 3 w 4"/>
              <a:gd name="T3" fmla="*/ 5 h 5"/>
              <a:gd name="T4" fmla="*/ 0 w 4"/>
              <a:gd name="T5" fmla="*/ 2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cubicBezTo>
                  <a:pt x="4" y="1"/>
                  <a:pt x="4" y="4"/>
                  <a:pt x="3" y="4"/>
                </a:cubicBezTo>
                <a:cubicBezTo>
                  <a:pt x="2" y="5"/>
                  <a:pt x="0" y="3"/>
                  <a:pt x="0" y="2"/>
                </a:cubicBezTo>
                <a:cubicBezTo>
                  <a:pt x="0" y="1"/>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7" name="Freeform 2882"/>
          <p:cNvSpPr>
            <a:spLocks noChangeAspect="1"/>
          </p:cNvSpPr>
          <p:nvPr/>
        </p:nvSpPr>
        <p:spPr bwMode="auto">
          <a:xfrm>
            <a:off x="7516813" y="4247248"/>
            <a:ext cx="6350" cy="7938"/>
          </a:xfrm>
          <a:custGeom>
            <a:avLst/>
            <a:gdLst>
              <a:gd name="T0" fmla="*/ 3 w 3"/>
              <a:gd name="T1" fmla="*/ 0 h 4"/>
              <a:gd name="T2" fmla="*/ 3 w 3"/>
              <a:gd name="T3" fmla="*/ 5 h 4"/>
              <a:gd name="T4" fmla="*/ 0 w 3"/>
              <a:gd name="T5" fmla="*/ 3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0"/>
                </a:moveTo>
                <a:cubicBezTo>
                  <a:pt x="3" y="1"/>
                  <a:pt x="3" y="3"/>
                  <a:pt x="2" y="4"/>
                </a:cubicBezTo>
                <a:cubicBezTo>
                  <a:pt x="1" y="4"/>
                  <a:pt x="0" y="3"/>
                  <a:pt x="0" y="2"/>
                </a:cubicBezTo>
                <a:cubicBezTo>
                  <a:pt x="0" y="1"/>
                  <a:pt x="2"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8" name="Freeform 2883"/>
          <p:cNvSpPr>
            <a:spLocks noChangeAspect="1"/>
          </p:cNvSpPr>
          <p:nvPr/>
        </p:nvSpPr>
        <p:spPr bwMode="auto">
          <a:xfrm>
            <a:off x="7477125" y="4261537"/>
            <a:ext cx="7938" cy="9525"/>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19" name="Freeform 2884"/>
          <p:cNvSpPr>
            <a:spLocks noChangeAspect="1"/>
          </p:cNvSpPr>
          <p:nvPr/>
        </p:nvSpPr>
        <p:spPr bwMode="auto">
          <a:xfrm>
            <a:off x="7477125" y="4261537"/>
            <a:ext cx="7938" cy="9525"/>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0" name="Freeform 2885"/>
          <p:cNvSpPr>
            <a:spLocks noChangeAspect="1"/>
          </p:cNvSpPr>
          <p:nvPr/>
        </p:nvSpPr>
        <p:spPr bwMode="auto">
          <a:xfrm>
            <a:off x="7505701" y="3991661"/>
            <a:ext cx="19050" cy="12700"/>
          </a:xfrm>
          <a:custGeom>
            <a:avLst/>
            <a:gdLst>
              <a:gd name="T0" fmla="*/ 8 w 10"/>
              <a:gd name="T1" fmla="*/ 0 h 6"/>
              <a:gd name="T2" fmla="*/ 12 w 10"/>
              <a:gd name="T3" fmla="*/ 4 h 6"/>
              <a:gd name="T4" fmla="*/ 7 w 10"/>
              <a:gd name="T5" fmla="*/ 7 h 6"/>
              <a:gd name="T6" fmla="*/ 2 w 10"/>
              <a:gd name="T7" fmla="*/ 8 h 6"/>
              <a:gd name="T8" fmla="*/ 1 w 10"/>
              <a:gd name="T9" fmla="*/ 5 h 6"/>
              <a:gd name="T10" fmla="*/ 8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1" name="Freeform 2886"/>
          <p:cNvSpPr>
            <a:spLocks noChangeAspect="1"/>
          </p:cNvSpPr>
          <p:nvPr/>
        </p:nvSpPr>
        <p:spPr bwMode="auto">
          <a:xfrm>
            <a:off x="5138738" y="2391463"/>
            <a:ext cx="3470275" cy="1362075"/>
          </a:xfrm>
          <a:custGeom>
            <a:avLst/>
            <a:gdLst>
              <a:gd name="T0" fmla="*/ 1579 w 1821"/>
              <a:gd name="T1" fmla="*/ 599 h 715"/>
              <a:gd name="T2" fmla="*/ 1708 w 1821"/>
              <a:gd name="T3" fmla="*/ 472 h 715"/>
              <a:gd name="T4" fmla="*/ 1833 w 1821"/>
              <a:gd name="T5" fmla="*/ 446 h 715"/>
              <a:gd name="T6" fmla="*/ 1813 w 1821"/>
              <a:gd name="T7" fmla="*/ 523 h 715"/>
              <a:gd name="T8" fmla="*/ 1905 w 1821"/>
              <a:gd name="T9" fmla="*/ 547 h 715"/>
              <a:gd name="T10" fmla="*/ 1944 w 1821"/>
              <a:gd name="T11" fmla="*/ 445 h 715"/>
              <a:gd name="T12" fmla="*/ 2058 w 1821"/>
              <a:gd name="T13" fmla="*/ 341 h 715"/>
              <a:gd name="T14" fmla="*/ 2164 w 1821"/>
              <a:gd name="T15" fmla="*/ 305 h 715"/>
              <a:gd name="T16" fmla="*/ 1874 w 1821"/>
              <a:gd name="T17" fmla="*/ 240 h 715"/>
              <a:gd name="T18" fmla="*/ 1631 w 1821"/>
              <a:gd name="T19" fmla="*/ 186 h 715"/>
              <a:gd name="T20" fmla="*/ 1520 w 1821"/>
              <a:gd name="T21" fmla="*/ 151 h 715"/>
              <a:gd name="T22" fmla="*/ 1405 w 1821"/>
              <a:gd name="T23" fmla="*/ 170 h 715"/>
              <a:gd name="T24" fmla="*/ 1229 w 1821"/>
              <a:gd name="T25" fmla="*/ 120 h 715"/>
              <a:gd name="T26" fmla="*/ 1061 w 1821"/>
              <a:gd name="T27" fmla="*/ 118 h 715"/>
              <a:gd name="T28" fmla="*/ 1074 w 1821"/>
              <a:gd name="T29" fmla="*/ 46 h 715"/>
              <a:gd name="T30" fmla="*/ 917 w 1821"/>
              <a:gd name="T31" fmla="*/ 23 h 715"/>
              <a:gd name="T32" fmla="*/ 813 w 1821"/>
              <a:gd name="T33" fmla="*/ 61 h 715"/>
              <a:gd name="T34" fmla="*/ 731 w 1821"/>
              <a:gd name="T35" fmla="*/ 116 h 715"/>
              <a:gd name="T36" fmla="*/ 714 w 1821"/>
              <a:gd name="T37" fmla="*/ 208 h 715"/>
              <a:gd name="T38" fmla="*/ 629 w 1821"/>
              <a:gd name="T39" fmla="*/ 157 h 715"/>
              <a:gd name="T40" fmla="*/ 598 w 1821"/>
              <a:gd name="T41" fmla="*/ 163 h 715"/>
              <a:gd name="T42" fmla="*/ 681 w 1821"/>
              <a:gd name="T43" fmla="*/ 275 h 715"/>
              <a:gd name="T44" fmla="*/ 598 w 1821"/>
              <a:gd name="T45" fmla="*/ 308 h 715"/>
              <a:gd name="T46" fmla="*/ 528 w 1821"/>
              <a:gd name="T47" fmla="*/ 136 h 715"/>
              <a:gd name="T48" fmla="*/ 433 w 1821"/>
              <a:gd name="T49" fmla="*/ 245 h 715"/>
              <a:gd name="T50" fmla="*/ 291 w 1821"/>
              <a:gd name="T51" fmla="*/ 262 h 715"/>
              <a:gd name="T52" fmla="*/ 211 w 1821"/>
              <a:gd name="T53" fmla="*/ 264 h 715"/>
              <a:gd name="T54" fmla="*/ 132 w 1821"/>
              <a:gd name="T55" fmla="*/ 342 h 715"/>
              <a:gd name="T56" fmla="*/ 56 w 1821"/>
              <a:gd name="T57" fmla="*/ 292 h 715"/>
              <a:gd name="T58" fmla="*/ 48 w 1821"/>
              <a:gd name="T59" fmla="*/ 222 h 715"/>
              <a:gd name="T60" fmla="*/ 1 w 1821"/>
              <a:gd name="T61" fmla="*/ 252 h 715"/>
              <a:gd name="T62" fmla="*/ 29 w 1821"/>
              <a:gd name="T63" fmla="*/ 352 h 715"/>
              <a:gd name="T64" fmla="*/ 18 w 1821"/>
              <a:gd name="T65" fmla="*/ 450 h 715"/>
              <a:gd name="T66" fmla="*/ 8 w 1821"/>
              <a:gd name="T67" fmla="*/ 478 h 715"/>
              <a:gd name="T68" fmla="*/ 17 w 1821"/>
              <a:gd name="T69" fmla="*/ 540 h 715"/>
              <a:gd name="T70" fmla="*/ 71 w 1821"/>
              <a:gd name="T71" fmla="*/ 596 h 715"/>
              <a:gd name="T72" fmla="*/ 104 w 1821"/>
              <a:gd name="T73" fmla="*/ 626 h 715"/>
              <a:gd name="T74" fmla="*/ 170 w 1821"/>
              <a:gd name="T75" fmla="*/ 674 h 715"/>
              <a:gd name="T76" fmla="*/ 176 w 1821"/>
              <a:gd name="T77" fmla="*/ 721 h 715"/>
              <a:gd name="T78" fmla="*/ 163 w 1821"/>
              <a:gd name="T79" fmla="*/ 768 h 715"/>
              <a:gd name="T80" fmla="*/ 238 w 1821"/>
              <a:gd name="T81" fmla="*/ 815 h 715"/>
              <a:gd name="T82" fmla="*/ 319 w 1821"/>
              <a:gd name="T83" fmla="*/ 857 h 715"/>
              <a:gd name="T84" fmla="*/ 313 w 1821"/>
              <a:gd name="T85" fmla="*/ 766 h 715"/>
              <a:gd name="T86" fmla="*/ 295 w 1821"/>
              <a:gd name="T87" fmla="*/ 722 h 715"/>
              <a:gd name="T88" fmla="*/ 316 w 1821"/>
              <a:gd name="T89" fmla="*/ 673 h 715"/>
              <a:gd name="T90" fmla="*/ 377 w 1821"/>
              <a:gd name="T91" fmla="*/ 643 h 715"/>
              <a:gd name="T92" fmla="*/ 454 w 1821"/>
              <a:gd name="T93" fmla="*/ 660 h 715"/>
              <a:gd name="T94" fmla="*/ 492 w 1821"/>
              <a:gd name="T95" fmla="*/ 610 h 715"/>
              <a:gd name="T96" fmla="*/ 582 w 1821"/>
              <a:gd name="T97" fmla="*/ 563 h 715"/>
              <a:gd name="T98" fmla="*/ 648 w 1821"/>
              <a:gd name="T99" fmla="*/ 593 h 715"/>
              <a:gd name="T100" fmla="*/ 762 w 1821"/>
              <a:gd name="T101" fmla="*/ 660 h 715"/>
              <a:gd name="T102" fmla="*/ 836 w 1821"/>
              <a:gd name="T103" fmla="*/ 674 h 715"/>
              <a:gd name="T104" fmla="*/ 926 w 1821"/>
              <a:gd name="T105" fmla="*/ 668 h 715"/>
              <a:gd name="T106" fmla="*/ 1007 w 1821"/>
              <a:gd name="T107" fmla="*/ 679 h 715"/>
              <a:gd name="T108" fmla="*/ 1071 w 1821"/>
              <a:gd name="T109" fmla="*/ 644 h 715"/>
              <a:gd name="T110" fmla="*/ 1167 w 1821"/>
              <a:gd name="T111" fmla="*/ 685 h 715"/>
              <a:gd name="T112" fmla="*/ 1286 w 1821"/>
              <a:gd name="T113" fmla="*/ 679 h 715"/>
              <a:gd name="T114" fmla="*/ 1341 w 1821"/>
              <a:gd name="T115" fmla="*/ 613 h 715"/>
              <a:gd name="T116" fmla="*/ 1431 w 1821"/>
              <a:gd name="T117" fmla="*/ 658 h 715"/>
              <a:gd name="T118" fmla="*/ 1502 w 1821"/>
              <a:gd name="T119" fmla="*/ 726 h 715"/>
              <a:gd name="T120" fmla="*/ 1541 w 1821"/>
              <a:gd name="T121" fmla="*/ 78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422" name="Freeform 2887"/>
          <p:cNvSpPr>
            <a:spLocks noChangeAspect="1"/>
          </p:cNvSpPr>
          <p:nvPr/>
        </p:nvSpPr>
        <p:spPr bwMode="auto">
          <a:xfrm>
            <a:off x="7770813" y="3617011"/>
            <a:ext cx="134938" cy="128588"/>
          </a:xfrm>
          <a:custGeom>
            <a:avLst/>
            <a:gdLst>
              <a:gd name="T0" fmla="*/ 18 w 71"/>
              <a:gd name="T1" fmla="*/ 1 h 68"/>
              <a:gd name="T2" fmla="*/ 42 w 71"/>
              <a:gd name="T3" fmla="*/ 23 h 68"/>
              <a:gd name="T4" fmla="*/ 57 w 71"/>
              <a:gd name="T5" fmla="*/ 29 h 68"/>
              <a:gd name="T6" fmla="*/ 66 w 71"/>
              <a:gd name="T7" fmla="*/ 31 h 68"/>
              <a:gd name="T8" fmla="*/ 72 w 71"/>
              <a:gd name="T9" fmla="*/ 25 h 68"/>
              <a:gd name="T10" fmla="*/ 71 w 71"/>
              <a:gd name="T11" fmla="*/ 35 h 68"/>
              <a:gd name="T12" fmla="*/ 75 w 71"/>
              <a:gd name="T13" fmla="*/ 45 h 68"/>
              <a:gd name="T14" fmla="*/ 84 w 71"/>
              <a:gd name="T15" fmla="*/ 43 h 68"/>
              <a:gd name="T16" fmla="*/ 73 w 71"/>
              <a:gd name="T17" fmla="*/ 51 h 68"/>
              <a:gd name="T18" fmla="*/ 67 w 71"/>
              <a:gd name="T19" fmla="*/ 52 h 68"/>
              <a:gd name="T20" fmla="*/ 61 w 71"/>
              <a:gd name="T21" fmla="*/ 52 h 68"/>
              <a:gd name="T22" fmla="*/ 54 w 71"/>
              <a:gd name="T23" fmla="*/ 63 h 68"/>
              <a:gd name="T24" fmla="*/ 51 w 71"/>
              <a:gd name="T25" fmla="*/ 73 h 68"/>
              <a:gd name="T26" fmla="*/ 26 w 71"/>
              <a:gd name="T27" fmla="*/ 58 h 68"/>
              <a:gd name="T28" fmla="*/ 19 w 71"/>
              <a:gd name="T29" fmla="*/ 64 h 68"/>
              <a:gd name="T30" fmla="*/ 10 w 71"/>
              <a:gd name="T31" fmla="*/ 60 h 68"/>
              <a:gd name="T32" fmla="*/ 10 w 71"/>
              <a:gd name="T33" fmla="*/ 63 h 68"/>
              <a:gd name="T34" fmla="*/ 18 w 71"/>
              <a:gd name="T35" fmla="*/ 71 h 68"/>
              <a:gd name="T36" fmla="*/ 23 w 71"/>
              <a:gd name="T37" fmla="*/ 75 h 68"/>
              <a:gd name="T38" fmla="*/ 14 w 71"/>
              <a:gd name="T39" fmla="*/ 75 h 68"/>
              <a:gd name="T40" fmla="*/ 11 w 71"/>
              <a:gd name="T41" fmla="*/ 81 h 68"/>
              <a:gd name="T42" fmla="*/ 8 w 71"/>
              <a:gd name="T43" fmla="*/ 77 h 68"/>
              <a:gd name="T44" fmla="*/ 8 w 71"/>
              <a:gd name="T45" fmla="*/ 71 h 68"/>
              <a:gd name="T46" fmla="*/ 2 w 71"/>
              <a:gd name="T47" fmla="*/ 68 h 68"/>
              <a:gd name="T48" fmla="*/ 1 w 71"/>
              <a:gd name="T49" fmla="*/ 58 h 68"/>
              <a:gd name="T50" fmla="*/ 7 w 71"/>
              <a:gd name="T51" fmla="*/ 52 h 68"/>
              <a:gd name="T52" fmla="*/ 2 w 71"/>
              <a:gd name="T53" fmla="*/ 46 h 68"/>
              <a:gd name="T54" fmla="*/ 5 w 71"/>
              <a:gd name="T55" fmla="*/ 44 h 68"/>
              <a:gd name="T56" fmla="*/ 17 w 71"/>
              <a:gd name="T57" fmla="*/ 46 h 68"/>
              <a:gd name="T58" fmla="*/ 14 w 71"/>
              <a:gd name="T59" fmla="*/ 38 h 68"/>
              <a:gd name="T60" fmla="*/ 20 w 71"/>
              <a:gd name="T61" fmla="*/ 30 h 68"/>
              <a:gd name="T62" fmla="*/ 18 w 71"/>
              <a:gd name="T63" fmla="*/ 21 h 68"/>
              <a:gd name="T64" fmla="*/ 18 w 71"/>
              <a:gd name="T65" fmla="*/ 13 h 68"/>
              <a:gd name="T66" fmla="*/ 12 w 71"/>
              <a:gd name="T67" fmla="*/ 6 h 68"/>
              <a:gd name="T68" fmla="*/ 18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3" name="Freeform 2888"/>
          <p:cNvSpPr>
            <a:spLocks noChangeAspect="1"/>
          </p:cNvSpPr>
          <p:nvPr/>
        </p:nvSpPr>
        <p:spPr bwMode="auto">
          <a:xfrm>
            <a:off x="7610475" y="3744013"/>
            <a:ext cx="234950" cy="252413"/>
          </a:xfrm>
          <a:custGeom>
            <a:avLst/>
            <a:gdLst>
              <a:gd name="T0" fmla="*/ 123 w 123"/>
              <a:gd name="T1" fmla="*/ 6 h 132"/>
              <a:gd name="T2" fmla="*/ 130 w 123"/>
              <a:gd name="T3" fmla="*/ 14 h 132"/>
              <a:gd name="T4" fmla="*/ 119 w 123"/>
              <a:gd name="T5" fmla="*/ 7 h 132"/>
              <a:gd name="T6" fmla="*/ 116 w 123"/>
              <a:gd name="T7" fmla="*/ 14 h 132"/>
              <a:gd name="T8" fmla="*/ 113 w 123"/>
              <a:gd name="T9" fmla="*/ 28 h 132"/>
              <a:gd name="T10" fmla="*/ 117 w 123"/>
              <a:gd name="T11" fmla="*/ 31 h 132"/>
              <a:gd name="T12" fmla="*/ 116 w 123"/>
              <a:gd name="T13" fmla="*/ 60 h 132"/>
              <a:gd name="T14" fmla="*/ 106 w 123"/>
              <a:gd name="T15" fmla="*/ 76 h 132"/>
              <a:gd name="T16" fmla="*/ 87 w 123"/>
              <a:gd name="T17" fmla="*/ 94 h 132"/>
              <a:gd name="T18" fmla="*/ 85 w 123"/>
              <a:gd name="T19" fmla="*/ 83 h 132"/>
              <a:gd name="T20" fmla="*/ 78 w 123"/>
              <a:gd name="T21" fmla="*/ 87 h 132"/>
              <a:gd name="T22" fmla="*/ 73 w 123"/>
              <a:gd name="T23" fmla="*/ 107 h 132"/>
              <a:gd name="T24" fmla="*/ 66 w 123"/>
              <a:gd name="T25" fmla="*/ 117 h 132"/>
              <a:gd name="T26" fmla="*/ 30 w 123"/>
              <a:gd name="T27" fmla="*/ 119 h 132"/>
              <a:gd name="T28" fmla="*/ 23 w 123"/>
              <a:gd name="T29" fmla="*/ 120 h 132"/>
              <a:gd name="T30" fmla="*/ 12 w 123"/>
              <a:gd name="T31" fmla="*/ 135 h 132"/>
              <a:gd name="T32" fmla="*/ 1 w 123"/>
              <a:gd name="T33" fmla="*/ 145 h 132"/>
              <a:gd name="T34" fmla="*/ 10 w 123"/>
              <a:gd name="T35" fmla="*/ 148 h 132"/>
              <a:gd name="T36" fmla="*/ 22 w 123"/>
              <a:gd name="T37" fmla="*/ 151 h 132"/>
              <a:gd name="T38" fmla="*/ 26 w 123"/>
              <a:gd name="T39" fmla="*/ 145 h 132"/>
              <a:gd name="T40" fmla="*/ 41 w 123"/>
              <a:gd name="T41" fmla="*/ 139 h 132"/>
              <a:gd name="T42" fmla="*/ 47 w 123"/>
              <a:gd name="T43" fmla="*/ 135 h 132"/>
              <a:gd name="T44" fmla="*/ 66 w 123"/>
              <a:gd name="T45" fmla="*/ 134 h 132"/>
              <a:gd name="T46" fmla="*/ 63 w 123"/>
              <a:gd name="T47" fmla="*/ 143 h 132"/>
              <a:gd name="T48" fmla="*/ 73 w 123"/>
              <a:gd name="T49" fmla="*/ 158 h 132"/>
              <a:gd name="T50" fmla="*/ 81 w 123"/>
              <a:gd name="T51" fmla="*/ 143 h 132"/>
              <a:gd name="T52" fmla="*/ 84 w 123"/>
              <a:gd name="T53" fmla="*/ 136 h 132"/>
              <a:gd name="T54" fmla="*/ 87 w 123"/>
              <a:gd name="T55" fmla="*/ 129 h 132"/>
              <a:gd name="T56" fmla="*/ 90 w 123"/>
              <a:gd name="T57" fmla="*/ 132 h 132"/>
              <a:gd name="T58" fmla="*/ 93 w 123"/>
              <a:gd name="T59" fmla="*/ 136 h 132"/>
              <a:gd name="T60" fmla="*/ 103 w 123"/>
              <a:gd name="T61" fmla="*/ 136 h 132"/>
              <a:gd name="T62" fmla="*/ 111 w 123"/>
              <a:gd name="T63" fmla="*/ 128 h 132"/>
              <a:gd name="T64" fmla="*/ 116 w 123"/>
              <a:gd name="T65" fmla="*/ 135 h 132"/>
              <a:gd name="T66" fmla="*/ 123 w 123"/>
              <a:gd name="T67" fmla="*/ 125 h 132"/>
              <a:gd name="T68" fmla="*/ 124 w 123"/>
              <a:gd name="T69" fmla="*/ 118 h 132"/>
              <a:gd name="T70" fmla="*/ 132 w 123"/>
              <a:gd name="T71" fmla="*/ 118 h 132"/>
              <a:gd name="T72" fmla="*/ 131 w 123"/>
              <a:gd name="T73" fmla="*/ 128 h 132"/>
              <a:gd name="T74" fmla="*/ 140 w 123"/>
              <a:gd name="T75" fmla="*/ 126 h 132"/>
              <a:gd name="T76" fmla="*/ 144 w 123"/>
              <a:gd name="T77" fmla="*/ 114 h 132"/>
              <a:gd name="T78" fmla="*/ 138 w 123"/>
              <a:gd name="T79" fmla="*/ 95 h 132"/>
              <a:gd name="T80" fmla="*/ 141 w 123"/>
              <a:gd name="T81" fmla="*/ 82 h 132"/>
              <a:gd name="T82" fmla="*/ 140 w 123"/>
              <a:gd name="T83" fmla="*/ 61 h 132"/>
              <a:gd name="T84" fmla="*/ 144 w 123"/>
              <a:gd name="T85" fmla="*/ 57 h 132"/>
              <a:gd name="T86" fmla="*/ 147 w 123"/>
              <a:gd name="T87" fmla="*/ 42 h 132"/>
              <a:gd name="T88" fmla="*/ 140 w 123"/>
              <a:gd name="T89" fmla="*/ 28 h 132"/>
              <a:gd name="T90" fmla="*/ 134 w 123"/>
              <a:gd name="T91" fmla="*/ 14 h 132"/>
              <a:gd name="T92" fmla="*/ 1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424" name="Freeform 2889"/>
          <p:cNvSpPr>
            <a:spLocks noChangeAspect="1"/>
          </p:cNvSpPr>
          <p:nvPr/>
        </p:nvSpPr>
        <p:spPr bwMode="auto">
          <a:xfrm>
            <a:off x="7650164" y="3969438"/>
            <a:ext cx="53975" cy="47625"/>
          </a:xfrm>
          <a:custGeom>
            <a:avLst/>
            <a:gdLst>
              <a:gd name="T0" fmla="*/ 0 w 28"/>
              <a:gd name="T1" fmla="*/ 16 h 25"/>
              <a:gd name="T2" fmla="*/ 2 w 28"/>
              <a:gd name="T3" fmla="*/ 26 h 25"/>
              <a:gd name="T4" fmla="*/ 10 w 28"/>
              <a:gd name="T5" fmla="*/ 29 h 25"/>
              <a:gd name="T6" fmla="*/ 13 w 28"/>
              <a:gd name="T7" fmla="*/ 29 h 25"/>
              <a:gd name="T8" fmla="*/ 13 w 28"/>
              <a:gd name="T9" fmla="*/ 24 h 25"/>
              <a:gd name="T10" fmla="*/ 17 w 28"/>
              <a:gd name="T11" fmla="*/ 17 h 25"/>
              <a:gd name="T12" fmla="*/ 23 w 28"/>
              <a:gd name="T13" fmla="*/ 18 h 25"/>
              <a:gd name="T14" fmla="*/ 27 w 28"/>
              <a:gd name="T15" fmla="*/ 20 h 25"/>
              <a:gd name="T16" fmla="*/ 29 w 28"/>
              <a:gd name="T17" fmla="*/ 13 h 25"/>
              <a:gd name="T18" fmla="*/ 33 w 28"/>
              <a:gd name="T19" fmla="*/ 8 h 25"/>
              <a:gd name="T20" fmla="*/ 32 w 28"/>
              <a:gd name="T21" fmla="*/ 6 h 25"/>
              <a:gd name="T22" fmla="*/ 30 w 28"/>
              <a:gd name="T23" fmla="*/ 1 h 25"/>
              <a:gd name="T24" fmla="*/ 23 w 28"/>
              <a:gd name="T25" fmla="*/ 1 h 25"/>
              <a:gd name="T26" fmla="*/ 19 w 28"/>
              <a:gd name="T27" fmla="*/ 1 h 25"/>
              <a:gd name="T28" fmla="*/ 16 w 28"/>
              <a:gd name="T29" fmla="*/ 8 h 25"/>
              <a:gd name="T30" fmla="*/ 11 w 28"/>
              <a:gd name="T31" fmla="*/ 8 h 25"/>
              <a:gd name="T32" fmla="*/ 7 w 28"/>
              <a:gd name="T33" fmla="*/ 6 h 25"/>
              <a:gd name="T34" fmla="*/ 4 w 28"/>
              <a:gd name="T35" fmla="*/ 10 h 25"/>
              <a:gd name="T36" fmla="*/ 0 w 28"/>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5" name="Freeform 2890"/>
          <p:cNvSpPr>
            <a:spLocks noChangeAspect="1"/>
          </p:cNvSpPr>
          <p:nvPr/>
        </p:nvSpPr>
        <p:spPr bwMode="auto">
          <a:xfrm>
            <a:off x="7700964" y="3959913"/>
            <a:ext cx="4763" cy="9525"/>
          </a:xfrm>
          <a:custGeom>
            <a:avLst/>
            <a:gdLst>
              <a:gd name="T0" fmla="*/ 0 w 3"/>
              <a:gd name="T1" fmla="*/ 4 h 5"/>
              <a:gd name="T2" fmla="*/ 2 w 3"/>
              <a:gd name="T3" fmla="*/ 1 h 5"/>
              <a:gd name="T4" fmla="*/ 2 w 3"/>
              <a:gd name="T5" fmla="*/ 6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6" name="Freeform 2891"/>
          <p:cNvSpPr>
            <a:spLocks noChangeAspect="1"/>
          </p:cNvSpPr>
          <p:nvPr/>
        </p:nvSpPr>
        <p:spPr bwMode="auto">
          <a:xfrm>
            <a:off x="7656513" y="3910700"/>
            <a:ext cx="6350" cy="4763"/>
          </a:xfrm>
          <a:custGeom>
            <a:avLst/>
            <a:gdLst>
              <a:gd name="T0" fmla="*/ 0 w 3"/>
              <a:gd name="T1" fmla="*/ 2 h 3"/>
              <a:gd name="T2" fmla="*/ 3 w 3"/>
              <a:gd name="T3" fmla="*/ 1 h 3"/>
              <a:gd name="T4" fmla="*/ 3 w 3"/>
              <a:gd name="T5" fmla="*/ 3 h 3"/>
              <a:gd name="T6" fmla="*/ 0 w 3"/>
              <a:gd name="T7" fmla="*/ 2 h 3"/>
              <a:gd name="T8" fmla="*/ 0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7" name="Freeform 2892"/>
          <p:cNvSpPr>
            <a:spLocks noChangeAspect="1"/>
          </p:cNvSpPr>
          <p:nvPr/>
        </p:nvSpPr>
        <p:spPr bwMode="auto">
          <a:xfrm>
            <a:off x="7581900" y="3982136"/>
            <a:ext cx="6350" cy="6350"/>
          </a:xfrm>
          <a:custGeom>
            <a:avLst/>
            <a:gdLst>
              <a:gd name="T0" fmla="*/ 1 w 3"/>
              <a:gd name="T1" fmla="*/ 3 h 3"/>
              <a:gd name="T2" fmla="*/ 3 w 3"/>
              <a:gd name="T3" fmla="*/ 1 h 3"/>
              <a:gd name="T4" fmla="*/ 3 w 3"/>
              <a:gd name="T5" fmla="*/ 4 h 3"/>
              <a:gd name="T6" fmla="*/ 0 w 3"/>
              <a:gd name="T7" fmla="*/ 3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8" name="Freeform 2893"/>
          <p:cNvSpPr>
            <a:spLocks noChangeAspect="1"/>
          </p:cNvSpPr>
          <p:nvPr/>
        </p:nvSpPr>
        <p:spPr bwMode="auto">
          <a:xfrm>
            <a:off x="7618413" y="4085325"/>
            <a:ext cx="6350" cy="9525"/>
          </a:xfrm>
          <a:custGeom>
            <a:avLst/>
            <a:gdLst>
              <a:gd name="T0" fmla="*/ 0 w 3"/>
              <a:gd name="T1" fmla="*/ 4 h 5"/>
              <a:gd name="T2" fmla="*/ 3 w 3"/>
              <a:gd name="T3" fmla="*/ 1 h 5"/>
              <a:gd name="T4" fmla="*/ 3 w 3"/>
              <a:gd name="T5" fmla="*/ 5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29" name="Freeform 2894"/>
          <p:cNvSpPr>
            <a:spLocks noChangeAspect="1"/>
          </p:cNvSpPr>
          <p:nvPr/>
        </p:nvSpPr>
        <p:spPr bwMode="auto">
          <a:xfrm>
            <a:off x="7564438" y="4013888"/>
            <a:ext cx="7938" cy="9525"/>
          </a:xfrm>
          <a:custGeom>
            <a:avLst/>
            <a:gdLst>
              <a:gd name="T0" fmla="*/ 0 w 4"/>
              <a:gd name="T1" fmla="*/ 2 h 5"/>
              <a:gd name="T2" fmla="*/ 4 w 4"/>
              <a:gd name="T3" fmla="*/ 1 h 5"/>
              <a:gd name="T4" fmla="*/ 3 w 4"/>
              <a:gd name="T5" fmla="*/ 5 h 5"/>
              <a:gd name="T6" fmla="*/ 0 w 4"/>
              <a:gd name="T7" fmla="*/ 5 h 5"/>
              <a:gd name="T8" fmla="*/ 0 w 4"/>
              <a:gd name="T9" fmla="*/ 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0" name="Freeform 2895"/>
          <p:cNvSpPr>
            <a:spLocks noChangeAspect="1"/>
          </p:cNvSpPr>
          <p:nvPr/>
        </p:nvSpPr>
        <p:spPr bwMode="auto">
          <a:xfrm>
            <a:off x="7572376" y="4005950"/>
            <a:ext cx="6350" cy="9525"/>
          </a:xfrm>
          <a:custGeom>
            <a:avLst/>
            <a:gdLst>
              <a:gd name="T0" fmla="*/ 0 w 3"/>
              <a:gd name="T1" fmla="*/ 4 h 5"/>
              <a:gd name="T2" fmla="*/ 3 w 3"/>
              <a:gd name="T3" fmla="*/ 1 h 5"/>
              <a:gd name="T4" fmla="*/ 3 w 3"/>
              <a:gd name="T5" fmla="*/ 6 h 5"/>
              <a:gd name="T6" fmla="*/ 1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1" name="Freeform 2896"/>
          <p:cNvSpPr>
            <a:spLocks noChangeAspect="1"/>
          </p:cNvSpPr>
          <p:nvPr/>
        </p:nvSpPr>
        <p:spPr bwMode="auto">
          <a:xfrm>
            <a:off x="7586663" y="3985311"/>
            <a:ext cx="58738" cy="82550"/>
          </a:xfrm>
          <a:custGeom>
            <a:avLst/>
            <a:gdLst>
              <a:gd name="T0" fmla="*/ 32 w 31"/>
              <a:gd name="T1" fmla="*/ 45 h 44"/>
              <a:gd name="T2" fmla="*/ 33 w 31"/>
              <a:gd name="T3" fmla="*/ 38 h 44"/>
              <a:gd name="T4" fmla="*/ 31 w 31"/>
              <a:gd name="T5" fmla="*/ 33 h 44"/>
              <a:gd name="T6" fmla="*/ 33 w 31"/>
              <a:gd name="T7" fmla="*/ 26 h 44"/>
              <a:gd name="T8" fmla="*/ 37 w 31"/>
              <a:gd name="T9" fmla="*/ 20 h 44"/>
              <a:gd name="T10" fmla="*/ 37 w 31"/>
              <a:gd name="T11" fmla="*/ 14 h 44"/>
              <a:gd name="T12" fmla="*/ 33 w 31"/>
              <a:gd name="T13" fmla="*/ 12 h 44"/>
              <a:gd name="T14" fmla="*/ 30 w 31"/>
              <a:gd name="T15" fmla="*/ 12 h 44"/>
              <a:gd name="T16" fmla="*/ 31 w 31"/>
              <a:gd name="T17" fmla="*/ 9 h 44"/>
              <a:gd name="T18" fmla="*/ 32 w 31"/>
              <a:gd name="T19" fmla="*/ 6 h 44"/>
              <a:gd name="T20" fmla="*/ 29 w 31"/>
              <a:gd name="T21" fmla="*/ 5 h 44"/>
              <a:gd name="T22" fmla="*/ 26 w 31"/>
              <a:gd name="T23" fmla="*/ 7 h 44"/>
              <a:gd name="T24" fmla="*/ 21 w 31"/>
              <a:gd name="T25" fmla="*/ 5 h 44"/>
              <a:gd name="T26" fmla="*/ 20 w 31"/>
              <a:gd name="T27" fmla="*/ 1 h 44"/>
              <a:gd name="T28" fmla="*/ 16 w 31"/>
              <a:gd name="T29" fmla="*/ 1 h 44"/>
              <a:gd name="T30" fmla="*/ 13 w 31"/>
              <a:gd name="T31" fmla="*/ 1 h 44"/>
              <a:gd name="T32" fmla="*/ 11 w 31"/>
              <a:gd name="T33" fmla="*/ 6 h 44"/>
              <a:gd name="T34" fmla="*/ 7 w 31"/>
              <a:gd name="T35" fmla="*/ 7 h 44"/>
              <a:gd name="T36" fmla="*/ 5 w 31"/>
              <a:gd name="T37" fmla="*/ 5 h 44"/>
              <a:gd name="T38" fmla="*/ 0 w 31"/>
              <a:gd name="T39" fmla="*/ 8 h 44"/>
              <a:gd name="T40" fmla="*/ 1 w 31"/>
              <a:gd name="T41" fmla="*/ 12 h 44"/>
              <a:gd name="T42" fmla="*/ 7 w 31"/>
              <a:gd name="T43" fmla="*/ 15 h 44"/>
              <a:gd name="T44" fmla="*/ 7 w 31"/>
              <a:gd name="T45" fmla="*/ 18 h 44"/>
              <a:gd name="T46" fmla="*/ 2 w 31"/>
              <a:gd name="T47" fmla="*/ 15 h 44"/>
              <a:gd name="T48" fmla="*/ 4 w 31"/>
              <a:gd name="T49" fmla="*/ 20 h 44"/>
              <a:gd name="T50" fmla="*/ 6 w 31"/>
              <a:gd name="T51" fmla="*/ 22 h 44"/>
              <a:gd name="T52" fmla="*/ 8 w 31"/>
              <a:gd name="T53" fmla="*/ 21 h 44"/>
              <a:gd name="T54" fmla="*/ 12 w 31"/>
              <a:gd name="T55" fmla="*/ 22 h 44"/>
              <a:gd name="T56" fmla="*/ 10 w 31"/>
              <a:gd name="T57" fmla="*/ 28 h 44"/>
              <a:gd name="T58" fmla="*/ 13 w 31"/>
              <a:gd name="T59" fmla="*/ 26 h 44"/>
              <a:gd name="T60" fmla="*/ 13 w 31"/>
              <a:gd name="T61" fmla="*/ 21 h 44"/>
              <a:gd name="T62" fmla="*/ 11 w 31"/>
              <a:gd name="T63" fmla="*/ 20 h 44"/>
              <a:gd name="T64" fmla="*/ 11 w 31"/>
              <a:gd name="T65" fmla="*/ 18 h 44"/>
              <a:gd name="T66" fmla="*/ 10 w 31"/>
              <a:gd name="T67" fmla="*/ 13 h 44"/>
              <a:gd name="T68" fmla="*/ 14 w 31"/>
              <a:gd name="T69" fmla="*/ 15 h 44"/>
              <a:gd name="T70" fmla="*/ 17 w 31"/>
              <a:gd name="T71" fmla="*/ 22 h 44"/>
              <a:gd name="T72" fmla="*/ 18 w 31"/>
              <a:gd name="T73" fmla="*/ 25 h 44"/>
              <a:gd name="T74" fmla="*/ 14 w 31"/>
              <a:gd name="T75" fmla="*/ 32 h 44"/>
              <a:gd name="T76" fmla="*/ 13 w 31"/>
              <a:gd name="T77" fmla="*/ 39 h 44"/>
              <a:gd name="T78" fmla="*/ 17 w 31"/>
              <a:gd name="T79" fmla="*/ 44 h 44"/>
              <a:gd name="T80" fmla="*/ 16 w 31"/>
              <a:gd name="T81" fmla="*/ 47 h 44"/>
              <a:gd name="T82" fmla="*/ 21 w 31"/>
              <a:gd name="T83" fmla="*/ 48 h 44"/>
              <a:gd name="T84" fmla="*/ 19 w 31"/>
              <a:gd name="T85" fmla="*/ 41 h 44"/>
              <a:gd name="T86" fmla="*/ 24 w 31"/>
              <a:gd name="T87" fmla="*/ 43 h 44"/>
              <a:gd name="T88" fmla="*/ 23 w 31"/>
              <a:gd name="T89" fmla="*/ 48 h 44"/>
              <a:gd name="T90" fmla="*/ 23 w 31"/>
              <a:gd name="T91" fmla="*/ 52 h 44"/>
              <a:gd name="T92" fmla="*/ 29 w 31"/>
              <a:gd name="T93" fmla="*/ 50 h 44"/>
              <a:gd name="T94" fmla="*/ 29 w 31"/>
              <a:gd name="T95" fmla="*/ 45 h 44"/>
              <a:gd name="T96" fmla="*/ 32 w 31"/>
              <a:gd name="T97" fmla="*/ 4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2" name="Freeform 2897"/>
          <p:cNvSpPr>
            <a:spLocks noChangeAspect="1"/>
          </p:cNvSpPr>
          <p:nvPr/>
        </p:nvSpPr>
        <p:spPr bwMode="auto">
          <a:xfrm>
            <a:off x="7627939" y="4074213"/>
            <a:ext cx="7938" cy="15875"/>
          </a:xfrm>
          <a:custGeom>
            <a:avLst/>
            <a:gdLst>
              <a:gd name="T0" fmla="*/ 4 w 4"/>
              <a:gd name="T1" fmla="*/ 0 h 8"/>
              <a:gd name="T2" fmla="*/ 3 w 4"/>
              <a:gd name="T3" fmla="*/ 10 h 8"/>
              <a:gd name="T4" fmla="*/ 0 w 4"/>
              <a:gd name="T5" fmla="*/ 9 h 8"/>
              <a:gd name="T6" fmla="*/ 1 w 4"/>
              <a:gd name="T7" fmla="*/ 1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3" name="Freeform 2898"/>
          <p:cNvSpPr>
            <a:spLocks noChangeAspect="1"/>
          </p:cNvSpPr>
          <p:nvPr/>
        </p:nvSpPr>
        <p:spPr bwMode="auto">
          <a:xfrm>
            <a:off x="7570788" y="3956738"/>
            <a:ext cx="6350" cy="11113"/>
          </a:xfrm>
          <a:custGeom>
            <a:avLst/>
            <a:gdLst>
              <a:gd name="T0" fmla="*/ 4 w 3"/>
              <a:gd name="T1" fmla="*/ 0 h 6"/>
              <a:gd name="T2" fmla="*/ 3 w 3"/>
              <a:gd name="T3" fmla="*/ 7 h 6"/>
              <a:gd name="T4" fmla="*/ 0 w 3"/>
              <a:gd name="T5" fmla="*/ 7 h 6"/>
              <a:gd name="T6" fmla="*/ 1 w 3"/>
              <a:gd name="T7" fmla="*/ 1 h 6"/>
              <a:gd name="T8" fmla="*/ 4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4" name="Freeform 2899"/>
          <p:cNvSpPr>
            <a:spLocks noChangeAspect="1"/>
          </p:cNvSpPr>
          <p:nvPr/>
        </p:nvSpPr>
        <p:spPr bwMode="auto">
          <a:xfrm>
            <a:off x="7764464" y="3848788"/>
            <a:ext cx="9525" cy="15875"/>
          </a:xfrm>
          <a:custGeom>
            <a:avLst/>
            <a:gdLst>
              <a:gd name="T0" fmla="*/ 2 w 5"/>
              <a:gd name="T1" fmla="*/ 1 h 8"/>
              <a:gd name="T2" fmla="*/ 0 w 5"/>
              <a:gd name="T3" fmla="*/ 6 h 8"/>
              <a:gd name="T4" fmla="*/ 2 w 5"/>
              <a:gd name="T5" fmla="*/ 6 h 8"/>
              <a:gd name="T6" fmla="*/ 2 w 5"/>
              <a:gd name="T7" fmla="*/ 10 h 8"/>
              <a:gd name="T8" fmla="*/ 6 w 5"/>
              <a:gd name="T9" fmla="*/ 5 h 8"/>
              <a:gd name="T10" fmla="*/ 4 w 5"/>
              <a:gd name="T11" fmla="*/ 5 h 8"/>
              <a:gd name="T12" fmla="*/ 2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5" name="Freeform 2900"/>
          <p:cNvSpPr>
            <a:spLocks noChangeAspect="1"/>
          </p:cNvSpPr>
          <p:nvPr/>
        </p:nvSpPr>
        <p:spPr bwMode="auto">
          <a:xfrm>
            <a:off x="6454775" y="4667938"/>
            <a:ext cx="58738" cy="104775"/>
          </a:xfrm>
          <a:custGeom>
            <a:avLst/>
            <a:gdLst>
              <a:gd name="T0" fmla="*/ 12 w 31"/>
              <a:gd name="T1" fmla="*/ 1 h 55"/>
              <a:gd name="T2" fmla="*/ 26 w 31"/>
              <a:gd name="T3" fmla="*/ 24 h 55"/>
              <a:gd name="T4" fmla="*/ 36 w 31"/>
              <a:gd name="T5" fmla="*/ 44 h 55"/>
              <a:gd name="T6" fmla="*/ 32 w 31"/>
              <a:gd name="T7" fmla="*/ 59 h 55"/>
              <a:gd name="T8" fmla="*/ 23 w 31"/>
              <a:gd name="T9" fmla="*/ 64 h 55"/>
              <a:gd name="T10" fmla="*/ 17 w 31"/>
              <a:gd name="T11" fmla="*/ 66 h 55"/>
              <a:gd name="T12" fmla="*/ 7 w 31"/>
              <a:gd name="T13" fmla="*/ 56 h 55"/>
              <a:gd name="T14" fmla="*/ 6 w 31"/>
              <a:gd name="T15" fmla="*/ 47 h 55"/>
              <a:gd name="T16" fmla="*/ 4 w 31"/>
              <a:gd name="T17" fmla="*/ 37 h 55"/>
              <a:gd name="T18" fmla="*/ 2 w 31"/>
              <a:gd name="T19" fmla="*/ 31 h 55"/>
              <a:gd name="T20" fmla="*/ 1 w 31"/>
              <a:gd name="T21" fmla="*/ 24 h 55"/>
              <a:gd name="T22" fmla="*/ 5 w 31"/>
              <a:gd name="T23" fmla="*/ 31 h 55"/>
              <a:gd name="T24" fmla="*/ 6 w 31"/>
              <a:gd name="T25" fmla="*/ 19 h 55"/>
              <a:gd name="T26" fmla="*/ 7 w 31"/>
              <a:gd name="T27" fmla="*/ 10 h 55"/>
              <a:gd name="T28" fmla="*/ 8 w 31"/>
              <a:gd name="T29" fmla="*/ 6 h 55"/>
              <a:gd name="T30" fmla="*/ 13 w 31"/>
              <a:gd name="T31" fmla="*/ 8 h 55"/>
              <a:gd name="T32" fmla="*/ 11 w 31"/>
              <a:gd name="T33" fmla="*/ 4 h 55"/>
              <a:gd name="T34" fmla="*/ 5 w 31"/>
              <a:gd name="T35" fmla="*/ 1 h 55"/>
              <a:gd name="T36" fmla="*/ 12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6" name="Freeform 2901"/>
          <p:cNvSpPr>
            <a:spLocks noChangeAspect="1"/>
          </p:cNvSpPr>
          <p:nvPr/>
        </p:nvSpPr>
        <p:spPr bwMode="auto">
          <a:xfrm>
            <a:off x="6792914" y="4740963"/>
            <a:ext cx="9525" cy="15875"/>
          </a:xfrm>
          <a:custGeom>
            <a:avLst/>
            <a:gdLst>
              <a:gd name="T0" fmla="*/ 0 w 5"/>
              <a:gd name="T1" fmla="*/ 1 h 8"/>
              <a:gd name="T2" fmla="*/ 4 w 5"/>
              <a:gd name="T3" fmla="*/ 1 h 8"/>
              <a:gd name="T4" fmla="*/ 5 w 5"/>
              <a:gd name="T5" fmla="*/ 9 h 8"/>
              <a:gd name="T6" fmla="*/ 0 w 5"/>
              <a:gd name="T7" fmla="*/ 6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7" name="Freeform 2902"/>
          <p:cNvSpPr>
            <a:spLocks noChangeAspect="1"/>
          </p:cNvSpPr>
          <p:nvPr/>
        </p:nvSpPr>
        <p:spPr bwMode="auto">
          <a:xfrm>
            <a:off x="6831013" y="4779063"/>
            <a:ext cx="273050" cy="320675"/>
          </a:xfrm>
          <a:custGeom>
            <a:avLst/>
            <a:gdLst>
              <a:gd name="T0" fmla="*/ 11 w 143"/>
              <a:gd name="T1" fmla="*/ 1 h 168"/>
              <a:gd name="T2" fmla="*/ 37 w 143"/>
              <a:gd name="T3" fmla="*/ 11 h 168"/>
              <a:gd name="T4" fmla="*/ 45 w 143"/>
              <a:gd name="T5" fmla="*/ 22 h 168"/>
              <a:gd name="T6" fmla="*/ 48 w 143"/>
              <a:gd name="T7" fmla="*/ 29 h 168"/>
              <a:gd name="T8" fmla="*/ 59 w 143"/>
              <a:gd name="T9" fmla="*/ 36 h 168"/>
              <a:gd name="T10" fmla="*/ 79 w 143"/>
              <a:gd name="T11" fmla="*/ 55 h 168"/>
              <a:gd name="T12" fmla="*/ 88 w 143"/>
              <a:gd name="T13" fmla="*/ 61 h 168"/>
              <a:gd name="T14" fmla="*/ 90 w 143"/>
              <a:gd name="T15" fmla="*/ 59 h 168"/>
              <a:gd name="T16" fmla="*/ 100 w 143"/>
              <a:gd name="T17" fmla="*/ 65 h 168"/>
              <a:gd name="T18" fmla="*/ 107 w 143"/>
              <a:gd name="T19" fmla="*/ 72 h 168"/>
              <a:gd name="T20" fmla="*/ 113 w 143"/>
              <a:gd name="T21" fmla="*/ 82 h 168"/>
              <a:gd name="T22" fmla="*/ 124 w 143"/>
              <a:gd name="T23" fmla="*/ 90 h 168"/>
              <a:gd name="T24" fmla="*/ 137 w 143"/>
              <a:gd name="T25" fmla="*/ 97 h 168"/>
              <a:gd name="T26" fmla="*/ 136 w 143"/>
              <a:gd name="T27" fmla="*/ 103 h 168"/>
              <a:gd name="T28" fmla="*/ 136 w 143"/>
              <a:gd name="T29" fmla="*/ 115 h 168"/>
              <a:gd name="T30" fmla="*/ 148 w 143"/>
              <a:gd name="T31" fmla="*/ 130 h 168"/>
              <a:gd name="T32" fmla="*/ 150 w 143"/>
              <a:gd name="T33" fmla="*/ 139 h 168"/>
              <a:gd name="T34" fmla="*/ 171 w 143"/>
              <a:gd name="T35" fmla="*/ 151 h 168"/>
              <a:gd name="T36" fmla="*/ 166 w 143"/>
              <a:gd name="T37" fmla="*/ 185 h 168"/>
              <a:gd name="T38" fmla="*/ 158 w 143"/>
              <a:gd name="T39" fmla="*/ 192 h 168"/>
              <a:gd name="T40" fmla="*/ 148 w 143"/>
              <a:gd name="T41" fmla="*/ 194 h 168"/>
              <a:gd name="T42" fmla="*/ 141 w 143"/>
              <a:gd name="T43" fmla="*/ 194 h 168"/>
              <a:gd name="T44" fmla="*/ 109 w 143"/>
              <a:gd name="T45" fmla="*/ 160 h 168"/>
              <a:gd name="T46" fmla="*/ 96 w 143"/>
              <a:gd name="T47" fmla="*/ 144 h 168"/>
              <a:gd name="T48" fmla="*/ 90 w 143"/>
              <a:gd name="T49" fmla="*/ 131 h 168"/>
              <a:gd name="T50" fmla="*/ 78 w 143"/>
              <a:gd name="T51" fmla="*/ 106 h 168"/>
              <a:gd name="T52" fmla="*/ 75 w 143"/>
              <a:gd name="T53" fmla="*/ 99 h 168"/>
              <a:gd name="T54" fmla="*/ 65 w 143"/>
              <a:gd name="T55" fmla="*/ 95 h 168"/>
              <a:gd name="T56" fmla="*/ 58 w 143"/>
              <a:gd name="T57" fmla="*/ 72 h 168"/>
              <a:gd name="T58" fmla="*/ 55 w 143"/>
              <a:gd name="T59" fmla="*/ 67 h 168"/>
              <a:gd name="T60" fmla="*/ 43 w 143"/>
              <a:gd name="T61" fmla="*/ 59 h 168"/>
              <a:gd name="T62" fmla="*/ 30 w 143"/>
              <a:gd name="T63" fmla="*/ 36 h 168"/>
              <a:gd name="T64" fmla="*/ 7 w 143"/>
              <a:gd name="T65" fmla="*/ 18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8" name="Freeform 2903"/>
          <p:cNvSpPr>
            <a:spLocks noChangeAspect="1"/>
          </p:cNvSpPr>
          <p:nvPr/>
        </p:nvSpPr>
        <p:spPr bwMode="auto">
          <a:xfrm>
            <a:off x="6999289" y="4885423"/>
            <a:ext cx="31750" cy="25400"/>
          </a:xfrm>
          <a:custGeom>
            <a:avLst/>
            <a:gdLst>
              <a:gd name="T0" fmla="*/ 2 w 17"/>
              <a:gd name="T1" fmla="*/ 1 h 13"/>
              <a:gd name="T2" fmla="*/ 13 w 17"/>
              <a:gd name="T3" fmla="*/ 5 h 13"/>
              <a:gd name="T4" fmla="*/ 13 w 17"/>
              <a:gd name="T5" fmla="*/ 11 h 13"/>
              <a:gd name="T6" fmla="*/ 20 w 17"/>
              <a:gd name="T7" fmla="*/ 14 h 13"/>
              <a:gd name="T8" fmla="*/ 18 w 17"/>
              <a:gd name="T9" fmla="*/ 16 h 13"/>
              <a:gd name="T10" fmla="*/ 8 w 17"/>
              <a:gd name="T11" fmla="*/ 14 h 13"/>
              <a:gd name="T12" fmla="*/ 7 w 17"/>
              <a:gd name="T13" fmla="*/ 6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39" name="Freeform 2904"/>
          <p:cNvSpPr>
            <a:spLocks noChangeAspect="1"/>
          </p:cNvSpPr>
          <p:nvPr/>
        </p:nvSpPr>
        <p:spPr bwMode="auto">
          <a:xfrm>
            <a:off x="6991351" y="4877486"/>
            <a:ext cx="7938" cy="12700"/>
          </a:xfrm>
          <a:custGeom>
            <a:avLst/>
            <a:gdLst>
              <a:gd name="T0" fmla="*/ 3 w 4"/>
              <a:gd name="T1" fmla="*/ 0 h 6"/>
              <a:gd name="T2" fmla="*/ 5 w 4"/>
              <a:gd name="T3" fmla="*/ 3 h 6"/>
              <a:gd name="T4" fmla="*/ 3 w 4"/>
              <a:gd name="T5" fmla="*/ 7 h 6"/>
              <a:gd name="T6" fmla="*/ 0 w 4"/>
              <a:gd name="T7" fmla="*/ 4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0" name="Freeform 2905"/>
          <p:cNvSpPr>
            <a:spLocks noChangeAspect="1"/>
          </p:cNvSpPr>
          <p:nvPr/>
        </p:nvSpPr>
        <p:spPr bwMode="auto">
          <a:xfrm>
            <a:off x="7078664" y="4972736"/>
            <a:ext cx="44450" cy="46038"/>
          </a:xfrm>
          <a:custGeom>
            <a:avLst/>
            <a:gdLst>
              <a:gd name="T0" fmla="*/ 13 w 23"/>
              <a:gd name="T1" fmla="*/ 1 h 24"/>
              <a:gd name="T2" fmla="*/ 18 w 23"/>
              <a:gd name="T3" fmla="*/ 17 h 24"/>
              <a:gd name="T4" fmla="*/ 24 w 23"/>
              <a:gd name="T5" fmla="*/ 21 h 24"/>
              <a:gd name="T6" fmla="*/ 26 w 23"/>
              <a:gd name="T7" fmla="*/ 29 h 24"/>
              <a:gd name="T8" fmla="*/ 12 w 23"/>
              <a:gd name="T9" fmla="*/ 21 h 24"/>
              <a:gd name="T10" fmla="*/ 10 w 23"/>
              <a:gd name="T11" fmla="*/ 12 h 24"/>
              <a:gd name="T12" fmla="*/ 0 w 23"/>
              <a:gd name="T13" fmla="*/ 11 h 24"/>
              <a:gd name="T14" fmla="*/ 6 w 23"/>
              <a:gd name="T15" fmla="*/ 4 h 24"/>
              <a:gd name="T16" fmla="*/ 11 w 23"/>
              <a:gd name="T17" fmla="*/ 4 h 24"/>
              <a:gd name="T18" fmla="*/ 1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1" name="Freeform 2906"/>
          <p:cNvSpPr>
            <a:spLocks noChangeAspect="1"/>
          </p:cNvSpPr>
          <p:nvPr/>
        </p:nvSpPr>
        <p:spPr bwMode="auto">
          <a:xfrm>
            <a:off x="7138989" y="4999723"/>
            <a:ext cx="20638" cy="25400"/>
          </a:xfrm>
          <a:custGeom>
            <a:avLst/>
            <a:gdLst>
              <a:gd name="T0" fmla="*/ 4 w 11"/>
              <a:gd name="T1" fmla="*/ 2 h 13"/>
              <a:gd name="T2" fmla="*/ 12 w 11"/>
              <a:gd name="T3" fmla="*/ 7 h 13"/>
              <a:gd name="T4" fmla="*/ 6 w 11"/>
              <a:gd name="T5" fmla="*/ 15 h 13"/>
              <a:gd name="T6" fmla="*/ 5 w 11"/>
              <a:gd name="T7" fmla="*/ 11 h 13"/>
              <a:gd name="T8" fmla="*/ 1 w 11"/>
              <a:gd name="T9" fmla="*/ 15 h 13"/>
              <a:gd name="T10" fmla="*/ 4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2" name="Freeform 2907"/>
          <p:cNvSpPr>
            <a:spLocks noChangeAspect="1"/>
          </p:cNvSpPr>
          <p:nvPr/>
        </p:nvSpPr>
        <p:spPr bwMode="auto">
          <a:xfrm>
            <a:off x="6845301" y="4855263"/>
            <a:ext cx="23813" cy="17463"/>
          </a:xfrm>
          <a:custGeom>
            <a:avLst/>
            <a:gdLst>
              <a:gd name="T0" fmla="*/ 5 w 13"/>
              <a:gd name="T1" fmla="*/ 0 h 9"/>
              <a:gd name="T2" fmla="*/ 10 w 13"/>
              <a:gd name="T3" fmla="*/ 6 h 9"/>
              <a:gd name="T4" fmla="*/ 15 w 13"/>
              <a:gd name="T5" fmla="*/ 7 h 9"/>
              <a:gd name="T6" fmla="*/ 12 w 13"/>
              <a:gd name="T7" fmla="*/ 11 h 9"/>
              <a:gd name="T8" fmla="*/ 7 w 13"/>
              <a:gd name="T9" fmla="*/ 7 h 9"/>
              <a:gd name="T10" fmla="*/ 0 w 13"/>
              <a:gd name="T11" fmla="*/ 5 h 9"/>
              <a:gd name="T12" fmla="*/ 5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3" name="Freeform 2908"/>
          <p:cNvSpPr>
            <a:spLocks noChangeAspect="1"/>
          </p:cNvSpPr>
          <p:nvPr/>
        </p:nvSpPr>
        <p:spPr bwMode="auto">
          <a:xfrm>
            <a:off x="6880225" y="4891773"/>
            <a:ext cx="25400" cy="31750"/>
          </a:xfrm>
          <a:custGeom>
            <a:avLst/>
            <a:gdLst>
              <a:gd name="T0" fmla="*/ 7 w 13"/>
              <a:gd name="T1" fmla="*/ 1 h 17"/>
              <a:gd name="T2" fmla="*/ 14 w 13"/>
              <a:gd name="T3" fmla="*/ 9 h 17"/>
              <a:gd name="T4" fmla="*/ 12 w 13"/>
              <a:gd name="T5" fmla="*/ 19 h 17"/>
              <a:gd name="T6" fmla="*/ 7 w 13"/>
              <a:gd name="T7" fmla="*/ 12 h 17"/>
              <a:gd name="T8" fmla="*/ 0 w 13"/>
              <a:gd name="T9" fmla="*/ 2 h 17"/>
              <a:gd name="T10" fmla="*/ 6 w 13"/>
              <a:gd name="T11" fmla="*/ 2 h 17"/>
              <a:gd name="T12" fmla="*/ 7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4" name="Freeform 2909"/>
          <p:cNvSpPr>
            <a:spLocks noChangeAspect="1"/>
          </p:cNvSpPr>
          <p:nvPr/>
        </p:nvSpPr>
        <p:spPr bwMode="auto">
          <a:xfrm>
            <a:off x="6921500" y="4960036"/>
            <a:ext cx="15875" cy="25400"/>
          </a:xfrm>
          <a:custGeom>
            <a:avLst/>
            <a:gdLst>
              <a:gd name="T0" fmla="*/ 1 w 9"/>
              <a:gd name="T1" fmla="*/ 1 h 13"/>
              <a:gd name="T2" fmla="*/ 9 w 9"/>
              <a:gd name="T3" fmla="*/ 12 h 13"/>
              <a:gd name="T4" fmla="*/ 8 w 9"/>
              <a:gd name="T5" fmla="*/ 15 h 13"/>
              <a:gd name="T6" fmla="*/ 2 w 9"/>
              <a:gd name="T7" fmla="*/ 10 h 13"/>
              <a:gd name="T8" fmla="*/ 1 w 9"/>
              <a:gd name="T9" fmla="*/ 4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5" name="Oval 2910"/>
          <p:cNvSpPr>
            <a:spLocks noChangeAspect="1" noChangeArrowheads="1"/>
          </p:cNvSpPr>
          <p:nvPr/>
        </p:nvSpPr>
        <p:spPr bwMode="auto">
          <a:xfrm>
            <a:off x="7059614" y="4944161"/>
            <a:ext cx="7938" cy="7938"/>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6" name="Freeform 2911"/>
          <p:cNvSpPr>
            <a:spLocks noChangeAspect="1"/>
          </p:cNvSpPr>
          <p:nvPr/>
        </p:nvSpPr>
        <p:spPr bwMode="auto">
          <a:xfrm>
            <a:off x="6959601" y="5014011"/>
            <a:ext cx="9525" cy="12700"/>
          </a:xfrm>
          <a:custGeom>
            <a:avLst/>
            <a:gdLst>
              <a:gd name="T0" fmla="*/ 5 w 5"/>
              <a:gd name="T1" fmla="*/ 3 h 7"/>
              <a:gd name="T2" fmla="*/ 5 w 5"/>
              <a:gd name="T3" fmla="*/ 7 h 7"/>
              <a:gd name="T4" fmla="*/ 1 w 5"/>
              <a:gd name="T5" fmla="*/ 5 h 7"/>
              <a:gd name="T6" fmla="*/ 1 w 5"/>
              <a:gd name="T7" fmla="*/ 0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7" name="Freeform 2912"/>
          <p:cNvSpPr>
            <a:spLocks noChangeAspect="1"/>
          </p:cNvSpPr>
          <p:nvPr/>
        </p:nvSpPr>
        <p:spPr bwMode="auto">
          <a:xfrm>
            <a:off x="6950076" y="4999725"/>
            <a:ext cx="9525" cy="11113"/>
          </a:xfrm>
          <a:custGeom>
            <a:avLst/>
            <a:gdLst>
              <a:gd name="T0" fmla="*/ 5 w 5"/>
              <a:gd name="T1" fmla="*/ 4 h 6"/>
              <a:gd name="T2" fmla="*/ 5 w 5"/>
              <a:gd name="T3" fmla="*/ 7 h 6"/>
              <a:gd name="T4" fmla="*/ 2 w 5"/>
              <a:gd name="T5" fmla="*/ 5 h 6"/>
              <a:gd name="T6" fmla="*/ 1 w 5"/>
              <a:gd name="T7" fmla="*/ 1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8" name="Freeform 2913"/>
          <p:cNvSpPr>
            <a:spLocks noChangeAspect="1"/>
          </p:cNvSpPr>
          <p:nvPr/>
        </p:nvSpPr>
        <p:spPr bwMode="auto">
          <a:xfrm>
            <a:off x="6942139" y="4991786"/>
            <a:ext cx="7938" cy="7938"/>
          </a:xfrm>
          <a:custGeom>
            <a:avLst/>
            <a:gdLst>
              <a:gd name="T0" fmla="*/ 4 w 4"/>
              <a:gd name="T1" fmla="*/ 3 h 4"/>
              <a:gd name="T2" fmla="*/ 4 w 4"/>
              <a:gd name="T3" fmla="*/ 5 h 4"/>
              <a:gd name="T4" fmla="*/ 1 w 4"/>
              <a:gd name="T5" fmla="*/ 4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49" name="Freeform 2914"/>
          <p:cNvSpPr>
            <a:spLocks noChangeAspect="1"/>
          </p:cNvSpPr>
          <p:nvPr/>
        </p:nvSpPr>
        <p:spPr bwMode="auto">
          <a:xfrm>
            <a:off x="6886575" y="4872723"/>
            <a:ext cx="6350" cy="4763"/>
          </a:xfrm>
          <a:custGeom>
            <a:avLst/>
            <a:gdLst>
              <a:gd name="T0" fmla="*/ 3 w 3"/>
              <a:gd name="T1" fmla="*/ 1 h 3"/>
              <a:gd name="T2" fmla="*/ 4 w 3"/>
              <a:gd name="T3" fmla="*/ 3 h 3"/>
              <a:gd name="T4" fmla="*/ 1 w 3"/>
              <a:gd name="T5" fmla="*/ 2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0" name="Freeform 2915"/>
          <p:cNvSpPr>
            <a:spLocks noChangeAspect="1"/>
          </p:cNvSpPr>
          <p:nvPr/>
        </p:nvSpPr>
        <p:spPr bwMode="auto">
          <a:xfrm>
            <a:off x="7067550" y="4933048"/>
            <a:ext cx="1588" cy="6350"/>
          </a:xfrm>
          <a:custGeom>
            <a:avLst/>
            <a:gdLst>
              <a:gd name="T0" fmla="*/ 1 w 1"/>
              <a:gd name="T1" fmla="*/ 3 h 3"/>
              <a:gd name="T2" fmla="*/ 0 w 1"/>
              <a:gd name="T3" fmla="*/ 4 h 3"/>
              <a:gd name="T4" fmla="*/ 0 w 1"/>
              <a:gd name="T5" fmla="*/ 3 h 3"/>
              <a:gd name="T6" fmla="*/ 1 w 1"/>
              <a:gd name="T7" fmla="*/ 1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1" name="Freeform 2916"/>
          <p:cNvSpPr>
            <a:spLocks noChangeAspect="1"/>
          </p:cNvSpPr>
          <p:nvPr/>
        </p:nvSpPr>
        <p:spPr bwMode="auto">
          <a:xfrm>
            <a:off x="7065964" y="4904473"/>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2" name="Freeform 2917"/>
          <p:cNvSpPr>
            <a:spLocks noChangeAspect="1"/>
          </p:cNvSpPr>
          <p:nvPr/>
        </p:nvSpPr>
        <p:spPr bwMode="auto">
          <a:xfrm>
            <a:off x="7056438" y="4901300"/>
            <a:ext cx="4763" cy="3175"/>
          </a:xfrm>
          <a:custGeom>
            <a:avLst/>
            <a:gdLst>
              <a:gd name="T0" fmla="*/ 1 w 3"/>
              <a:gd name="T1" fmla="*/ 2 h 2"/>
              <a:gd name="T2" fmla="*/ 0 w 3"/>
              <a:gd name="T3" fmla="*/ 2 h 2"/>
              <a:gd name="T4" fmla="*/ 1 w 3"/>
              <a:gd name="T5" fmla="*/ 1 h 2"/>
              <a:gd name="T6" fmla="*/ 2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3" name="Freeform 2918"/>
          <p:cNvSpPr>
            <a:spLocks noChangeAspect="1"/>
          </p:cNvSpPr>
          <p:nvPr/>
        </p:nvSpPr>
        <p:spPr bwMode="auto">
          <a:xfrm>
            <a:off x="7054850" y="4909238"/>
            <a:ext cx="4763" cy="3175"/>
          </a:xfrm>
          <a:custGeom>
            <a:avLst/>
            <a:gdLst>
              <a:gd name="T0" fmla="*/ 2 w 3"/>
              <a:gd name="T1" fmla="*/ 2 h 2"/>
              <a:gd name="T2" fmla="*/ 1 w 3"/>
              <a:gd name="T3" fmla="*/ 2 h 2"/>
              <a:gd name="T4" fmla="*/ 1 w 3"/>
              <a:gd name="T5" fmla="*/ 1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4" name="Freeform 2919"/>
          <p:cNvSpPr>
            <a:spLocks noChangeAspect="1"/>
          </p:cNvSpPr>
          <p:nvPr/>
        </p:nvSpPr>
        <p:spPr bwMode="auto">
          <a:xfrm>
            <a:off x="6915150" y="4887011"/>
            <a:ext cx="3175" cy="6350"/>
          </a:xfrm>
          <a:custGeom>
            <a:avLst/>
            <a:gdLst>
              <a:gd name="T0" fmla="*/ 2 w 2"/>
              <a:gd name="T1" fmla="*/ 1 h 3"/>
              <a:gd name="T2" fmla="*/ 2 w 2"/>
              <a:gd name="T3" fmla="*/ 4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5" name="Freeform 2920"/>
          <p:cNvSpPr>
            <a:spLocks noChangeAspect="1"/>
          </p:cNvSpPr>
          <p:nvPr/>
        </p:nvSpPr>
        <p:spPr bwMode="auto">
          <a:xfrm>
            <a:off x="6883400" y="4874313"/>
            <a:ext cx="1588" cy="3175"/>
          </a:xfrm>
          <a:custGeom>
            <a:avLst/>
            <a:gdLst>
              <a:gd name="T0" fmla="*/ 1 w 1"/>
              <a:gd name="T1" fmla="*/ 1 h 2"/>
              <a:gd name="T2" fmla="*/ 1 w 1"/>
              <a:gd name="T3" fmla="*/ 2 h 2"/>
              <a:gd name="T4" fmla="*/ 0 w 1"/>
              <a:gd name="T5" fmla="*/ 2 h 2"/>
              <a:gd name="T6" fmla="*/ 0 w 1"/>
              <a:gd name="T7" fmla="*/ 1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6" name="Freeform 2921"/>
          <p:cNvSpPr>
            <a:spLocks noChangeAspect="1"/>
          </p:cNvSpPr>
          <p:nvPr/>
        </p:nvSpPr>
        <p:spPr bwMode="auto">
          <a:xfrm>
            <a:off x="6869114" y="4875900"/>
            <a:ext cx="4763" cy="4763"/>
          </a:xfrm>
          <a:custGeom>
            <a:avLst/>
            <a:gdLst>
              <a:gd name="T0" fmla="*/ 2 w 2"/>
              <a:gd name="T1" fmla="*/ 2 h 2"/>
              <a:gd name="T2" fmla="*/ 2 w 2"/>
              <a:gd name="T3" fmla="*/ 3 h 2"/>
              <a:gd name="T4" fmla="*/ 0 w 2"/>
              <a:gd name="T5" fmla="*/ 3 h 2"/>
              <a:gd name="T6" fmla="*/ 0 w 2"/>
              <a:gd name="T7" fmla="*/ 2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7" name="Freeform 2922"/>
          <p:cNvSpPr>
            <a:spLocks noChangeAspect="1"/>
          </p:cNvSpPr>
          <p:nvPr/>
        </p:nvSpPr>
        <p:spPr bwMode="auto">
          <a:xfrm>
            <a:off x="6915150" y="4944161"/>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8" name="Freeform 2923"/>
          <p:cNvSpPr>
            <a:spLocks noChangeAspect="1"/>
          </p:cNvSpPr>
          <p:nvPr/>
        </p:nvSpPr>
        <p:spPr bwMode="auto">
          <a:xfrm>
            <a:off x="6916738" y="4937813"/>
            <a:ext cx="6350" cy="4763"/>
          </a:xfrm>
          <a:custGeom>
            <a:avLst/>
            <a:gdLst>
              <a:gd name="T0" fmla="*/ 3 w 3"/>
              <a:gd name="T1" fmla="*/ 1 h 3"/>
              <a:gd name="T2" fmla="*/ 3 w 3"/>
              <a:gd name="T3" fmla="*/ 2 h 3"/>
              <a:gd name="T4" fmla="*/ 1 w 3"/>
              <a:gd name="T5" fmla="*/ 2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59" name="Freeform 2924"/>
          <p:cNvSpPr>
            <a:spLocks noChangeAspect="1"/>
          </p:cNvSpPr>
          <p:nvPr/>
        </p:nvSpPr>
        <p:spPr bwMode="auto">
          <a:xfrm>
            <a:off x="6916738" y="4929875"/>
            <a:ext cx="7938" cy="3175"/>
          </a:xfrm>
          <a:custGeom>
            <a:avLst/>
            <a:gdLst>
              <a:gd name="T0" fmla="*/ 4 w 4"/>
              <a:gd name="T1" fmla="*/ 1 h 2"/>
              <a:gd name="T2" fmla="*/ 5 w 4"/>
              <a:gd name="T3" fmla="*/ 1 h 2"/>
              <a:gd name="T4" fmla="*/ 3 w 4"/>
              <a:gd name="T5" fmla="*/ 2 h 2"/>
              <a:gd name="T6" fmla="*/ 1 w 4"/>
              <a:gd name="T7" fmla="*/ 1 h 2"/>
              <a:gd name="T8" fmla="*/ 4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0" name="Freeform 2925"/>
          <p:cNvSpPr>
            <a:spLocks noChangeAspect="1"/>
          </p:cNvSpPr>
          <p:nvPr/>
        </p:nvSpPr>
        <p:spPr bwMode="auto">
          <a:xfrm>
            <a:off x="7040564" y="4891773"/>
            <a:ext cx="15875" cy="7938"/>
          </a:xfrm>
          <a:custGeom>
            <a:avLst/>
            <a:gdLst>
              <a:gd name="T0" fmla="*/ 5 w 8"/>
              <a:gd name="T1" fmla="*/ 5 h 4"/>
              <a:gd name="T2" fmla="*/ 0 w 8"/>
              <a:gd name="T3" fmla="*/ 3 h 4"/>
              <a:gd name="T4" fmla="*/ 6 w 8"/>
              <a:gd name="T5" fmla="*/ 0 h 4"/>
              <a:gd name="T6" fmla="*/ 10 w 8"/>
              <a:gd name="T7" fmla="*/ 3 h 4"/>
              <a:gd name="T8" fmla="*/ 5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1" name="Freeform 2926"/>
          <p:cNvSpPr>
            <a:spLocks noChangeAspect="1"/>
          </p:cNvSpPr>
          <p:nvPr/>
        </p:nvSpPr>
        <p:spPr bwMode="auto">
          <a:xfrm>
            <a:off x="7078663" y="5094973"/>
            <a:ext cx="227013" cy="82550"/>
          </a:xfrm>
          <a:custGeom>
            <a:avLst/>
            <a:gdLst>
              <a:gd name="T0" fmla="*/ 11 w 119"/>
              <a:gd name="T1" fmla="*/ 2 h 43"/>
              <a:gd name="T2" fmla="*/ 25 w 119"/>
              <a:gd name="T3" fmla="*/ 4 h 43"/>
              <a:gd name="T4" fmla="*/ 25 w 119"/>
              <a:gd name="T5" fmla="*/ 1 h 43"/>
              <a:gd name="T6" fmla="*/ 32 w 119"/>
              <a:gd name="T7" fmla="*/ 2 h 43"/>
              <a:gd name="T8" fmla="*/ 38 w 119"/>
              <a:gd name="T9" fmla="*/ 7 h 43"/>
              <a:gd name="T10" fmla="*/ 48 w 119"/>
              <a:gd name="T11" fmla="*/ 8 h 43"/>
              <a:gd name="T12" fmla="*/ 53 w 119"/>
              <a:gd name="T13" fmla="*/ 17 h 43"/>
              <a:gd name="T14" fmla="*/ 83 w 119"/>
              <a:gd name="T15" fmla="*/ 19 h 43"/>
              <a:gd name="T16" fmla="*/ 85 w 119"/>
              <a:gd name="T17" fmla="*/ 12 h 43"/>
              <a:gd name="T18" fmla="*/ 97 w 119"/>
              <a:gd name="T19" fmla="*/ 16 h 43"/>
              <a:gd name="T20" fmla="*/ 111 w 119"/>
              <a:gd name="T21" fmla="*/ 21 h 43"/>
              <a:gd name="T22" fmla="*/ 113 w 119"/>
              <a:gd name="T23" fmla="*/ 30 h 43"/>
              <a:gd name="T24" fmla="*/ 126 w 119"/>
              <a:gd name="T25" fmla="*/ 34 h 43"/>
              <a:gd name="T26" fmla="*/ 137 w 119"/>
              <a:gd name="T27" fmla="*/ 34 h 43"/>
              <a:gd name="T28" fmla="*/ 137 w 119"/>
              <a:gd name="T29" fmla="*/ 46 h 43"/>
              <a:gd name="T30" fmla="*/ 141 w 119"/>
              <a:gd name="T31" fmla="*/ 52 h 43"/>
              <a:gd name="T32" fmla="*/ 120 w 119"/>
              <a:gd name="T33" fmla="*/ 46 h 43"/>
              <a:gd name="T34" fmla="*/ 113 w 119"/>
              <a:gd name="T35" fmla="*/ 47 h 43"/>
              <a:gd name="T36" fmla="*/ 94 w 119"/>
              <a:gd name="T37" fmla="*/ 44 h 43"/>
              <a:gd name="T38" fmla="*/ 89 w 119"/>
              <a:gd name="T39" fmla="*/ 45 h 43"/>
              <a:gd name="T40" fmla="*/ 71 w 119"/>
              <a:gd name="T41" fmla="*/ 36 h 43"/>
              <a:gd name="T42" fmla="*/ 56 w 119"/>
              <a:gd name="T43" fmla="*/ 34 h 43"/>
              <a:gd name="T44" fmla="*/ 42 w 119"/>
              <a:gd name="T45" fmla="*/ 35 h 43"/>
              <a:gd name="T46" fmla="*/ 28 w 119"/>
              <a:gd name="T47" fmla="*/ 28 h 43"/>
              <a:gd name="T48" fmla="*/ 17 w 119"/>
              <a:gd name="T49" fmla="*/ 27 h 43"/>
              <a:gd name="T50" fmla="*/ 17 w 119"/>
              <a:gd name="T51" fmla="*/ 21 h 43"/>
              <a:gd name="T52" fmla="*/ 1 w 119"/>
              <a:gd name="T53" fmla="*/ 15 h 43"/>
              <a:gd name="T54" fmla="*/ 10 w 119"/>
              <a:gd name="T55" fmla="*/ 6 h 43"/>
              <a:gd name="T56" fmla="*/ 11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2" name="Freeform 2927"/>
          <p:cNvSpPr>
            <a:spLocks noChangeAspect="1"/>
          </p:cNvSpPr>
          <p:nvPr/>
        </p:nvSpPr>
        <p:spPr bwMode="auto">
          <a:xfrm>
            <a:off x="7167564" y="4817161"/>
            <a:ext cx="252413" cy="231775"/>
          </a:xfrm>
          <a:custGeom>
            <a:avLst/>
            <a:gdLst>
              <a:gd name="T0" fmla="*/ 136 w 133"/>
              <a:gd name="T1" fmla="*/ 11 h 122"/>
              <a:gd name="T2" fmla="*/ 135 w 133"/>
              <a:gd name="T3" fmla="*/ 19 h 122"/>
              <a:gd name="T4" fmla="*/ 134 w 133"/>
              <a:gd name="T5" fmla="*/ 36 h 122"/>
              <a:gd name="T6" fmla="*/ 153 w 133"/>
              <a:gd name="T7" fmla="*/ 54 h 122"/>
              <a:gd name="T8" fmla="*/ 151 w 133"/>
              <a:gd name="T9" fmla="*/ 60 h 122"/>
              <a:gd name="T10" fmla="*/ 140 w 133"/>
              <a:gd name="T11" fmla="*/ 61 h 122"/>
              <a:gd name="T12" fmla="*/ 133 w 133"/>
              <a:gd name="T13" fmla="*/ 69 h 122"/>
              <a:gd name="T14" fmla="*/ 132 w 133"/>
              <a:gd name="T15" fmla="*/ 87 h 122"/>
              <a:gd name="T16" fmla="*/ 115 w 133"/>
              <a:gd name="T17" fmla="*/ 102 h 122"/>
              <a:gd name="T18" fmla="*/ 118 w 133"/>
              <a:gd name="T19" fmla="*/ 118 h 122"/>
              <a:gd name="T20" fmla="*/ 115 w 133"/>
              <a:gd name="T21" fmla="*/ 126 h 122"/>
              <a:gd name="T22" fmla="*/ 106 w 133"/>
              <a:gd name="T23" fmla="*/ 136 h 122"/>
              <a:gd name="T24" fmla="*/ 87 w 133"/>
              <a:gd name="T25" fmla="*/ 134 h 122"/>
              <a:gd name="T26" fmla="*/ 74 w 133"/>
              <a:gd name="T27" fmla="*/ 134 h 122"/>
              <a:gd name="T28" fmla="*/ 69 w 133"/>
              <a:gd name="T29" fmla="*/ 132 h 122"/>
              <a:gd name="T30" fmla="*/ 63 w 133"/>
              <a:gd name="T31" fmla="*/ 132 h 122"/>
              <a:gd name="T32" fmla="*/ 45 w 133"/>
              <a:gd name="T33" fmla="*/ 135 h 122"/>
              <a:gd name="T34" fmla="*/ 45 w 133"/>
              <a:gd name="T35" fmla="*/ 123 h 122"/>
              <a:gd name="T36" fmla="*/ 29 w 133"/>
              <a:gd name="T37" fmla="*/ 124 h 122"/>
              <a:gd name="T38" fmla="*/ 22 w 133"/>
              <a:gd name="T39" fmla="*/ 112 h 122"/>
              <a:gd name="T40" fmla="*/ 18 w 133"/>
              <a:gd name="T41" fmla="*/ 96 h 122"/>
              <a:gd name="T42" fmla="*/ 12 w 133"/>
              <a:gd name="T43" fmla="*/ 87 h 122"/>
              <a:gd name="T44" fmla="*/ 7 w 133"/>
              <a:gd name="T45" fmla="*/ 79 h 122"/>
              <a:gd name="T46" fmla="*/ 1 w 133"/>
              <a:gd name="T47" fmla="*/ 66 h 122"/>
              <a:gd name="T48" fmla="*/ 10 w 133"/>
              <a:gd name="T49" fmla="*/ 38 h 122"/>
              <a:gd name="T50" fmla="*/ 17 w 133"/>
              <a:gd name="T51" fmla="*/ 48 h 122"/>
              <a:gd name="T52" fmla="*/ 30 w 133"/>
              <a:gd name="T53" fmla="*/ 59 h 122"/>
              <a:gd name="T54" fmla="*/ 48 w 133"/>
              <a:gd name="T55" fmla="*/ 57 h 122"/>
              <a:gd name="T56" fmla="*/ 54 w 133"/>
              <a:gd name="T57" fmla="*/ 49 h 122"/>
              <a:gd name="T58" fmla="*/ 63 w 133"/>
              <a:gd name="T59" fmla="*/ 50 h 122"/>
              <a:gd name="T60" fmla="*/ 74 w 133"/>
              <a:gd name="T61" fmla="*/ 54 h 122"/>
              <a:gd name="T62" fmla="*/ 88 w 133"/>
              <a:gd name="T63" fmla="*/ 49 h 122"/>
              <a:gd name="T64" fmla="*/ 97 w 133"/>
              <a:gd name="T65" fmla="*/ 29 h 122"/>
              <a:gd name="T66" fmla="*/ 104 w 133"/>
              <a:gd name="T67" fmla="*/ 5 h 122"/>
              <a:gd name="T68" fmla="*/ 121 w 133"/>
              <a:gd name="T69" fmla="*/ 5 h 122"/>
              <a:gd name="T70" fmla="*/ 137 w 133"/>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3" name="Freeform 2928"/>
          <p:cNvSpPr>
            <a:spLocks noChangeAspect="1"/>
          </p:cNvSpPr>
          <p:nvPr/>
        </p:nvSpPr>
        <p:spPr bwMode="auto">
          <a:xfrm>
            <a:off x="7262813" y="5123548"/>
            <a:ext cx="30163" cy="12700"/>
          </a:xfrm>
          <a:custGeom>
            <a:avLst/>
            <a:gdLst>
              <a:gd name="T0" fmla="*/ 1 w 16"/>
              <a:gd name="T1" fmla="*/ 1 h 6"/>
              <a:gd name="T2" fmla="*/ 18 w 16"/>
              <a:gd name="T3" fmla="*/ 1 h 6"/>
              <a:gd name="T4" fmla="*/ 14 w 16"/>
              <a:gd name="T5" fmla="*/ 5 h 6"/>
              <a:gd name="T6" fmla="*/ 4 w 16"/>
              <a:gd name="T7" fmla="*/ 7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4" name="Freeform 2929"/>
          <p:cNvSpPr>
            <a:spLocks noChangeAspect="1"/>
          </p:cNvSpPr>
          <p:nvPr/>
        </p:nvSpPr>
        <p:spPr bwMode="auto">
          <a:xfrm>
            <a:off x="7405689" y="4890187"/>
            <a:ext cx="161925" cy="201613"/>
          </a:xfrm>
          <a:custGeom>
            <a:avLst/>
            <a:gdLst>
              <a:gd name="T0" fmla="*/ 97 w 85"/>
              <a:gd name="T1" fmla="*/ 4 h 106"/>
              <a:gd name="T2" fmla="*/ 89 w 85"/>
              <a:gd name="T3" fmla="*/ 17 h 106"/>
              <a:gd name="T4" fmla="*/ 72 w 85"/>
              <a:gd name="T5" fmla="*/ 24 h 106"/>
              <a:gd name="T6" fmla="*/ 48 w 85"/>
              <a:gd name="T7" fmla="*/ 22 h 106"/>
              <a:gd name="T8" fmla="*/ 35 w 85"/>
              <a:gd name="T9" fmla="*/ 23 h 106"/>
              <a:gd name="T10" fmla="*/ 23 w 85"/>
              <a:gd name="T11" fmla="*/ 23 h 106"/>
              <a:gd name="T12" fmla="*/ 31 w 85"/>
              <a:gd name="T13" fmla="*/ 54 h 106"/>
              <a:gd name="T14" fmla="*/ 44 w 85"/>
              <a:gd name="T15" fmla="*/ 43 h 106"/>
              <a:gd name="T16" fmla="*/ 64 w 85"/>
              <a:gd name="T17" fmla="*/ 40 h 106"/>
              <a:gd name="T18" fmla="*/ 70 w 85"/>
              <a:gd name="T19" fmla="*/ 46 h 106"/>
              <a:gd name="T20" fmla="*/ 55 w 85"/>
              <a:gd name="T21" fmla="*/ 55 h 106"/>
              <a:gd name="T22" fmla="*/ 40 w 85"/>
              <a:gd name="T23" fmla="*/ 60 h 106"/>
              <a:gd name="T24" fmla="*/ 54 w 85"/>
              <a:gd name="T25" fmla="*/ 79 h 106"/>
              <a:gd name="T26" fmla="*/ 56 w 85"/>
              <a:gd name="T27" fmla="*/ 95 h 106"/>
              <a:gd name="T28" fmla="*/ 50 w 85"/>
              <a:gd name="T29" fmla="*/ 104 h 106"/>
              <a:gd name="T30" fmla="*/ 41 w 85"/>
              <a:gd name="T31" fmla="*/ 113 h 106"/>
              <a:gd name="T32" fmla="*/ 35 w 85"/>
              <a:gd name="T33" fmla="*/ 93 h 106"/>
              <a:gd name="T34" fmla="*/ 37 w 85"/>
              <a:gd name="T35" fmla="*/ 79 h 106"/>
              <a:gd name="T36" fmla="*/ 23 w 85"/>
              <a:gd name="T37" fmla="*/ 79 h 106"/>
              <a:gd name="T38" fmla="*/ 24 w 85"/>
              <a:gd name="T39" fmla="*/ 98 h 106"/>
              <a:gd name="T40" fmla="*/ 22 w 85"/>
              <a:gd name="T41" fmla="*/ 113 h 106"/>
              <a:gd name="T42" fmla="*/ 22 w 85"/>
              <a:gd name="T43" fmla="*/ 127 h 106"/>
              <a:gd name="T44" fmla="*/ 7 w 85"/>
              <a:gd name="T45" fmla="*/ 120 h 106"/>
              <a:gd name="T46" fmla="*/ 11 w 85"/>
              <a:gd name="T47" fmla="*/ 87 h 106"/>
              <a:gd name="T48" fmla="*/ 2 w 85"/>
              <a:gd name="T49" fmla="*/ 86 h 106"/>
              <a:gd name="T50" fmla="*/ 10 w 85"/>
              <a:gd name="T51" fmla="*/ 67 h 106"/>
              <a:gd name="T52" fmla="*/ 14 w 85"/>
              <a:gd name="T53" fmla="*/ 41 h 106"/>
              <a:gd name="T54" fmla="*/ 17 w 85"/>
              <a:gd name="T55" fmla="*/ 30 h 106"/>
              <a:gd name="T56" fmla="*/ 24 w 85"/>
              <a:gd name="T57" fmla="*/ 12 h 106"/>
              <a:gd name="T58" fmla="*/ 30 w 85"/>
              <a:gd name="T59" fmla="*/ 6 h 106"/>
              <a:gd name="T60" fmla="*/ 43 w 85"/>
              <a:gd name="T61" fmla="*/ 10 h 106"/>
              <a:gd name="T62" fmla="*/ 62 w 85"/>
              <a:gd name="T63" fmla="*/ 13 h 106"/>
              <a:gd name="T64" fmla="*/ 84 w 85"/>
              <a:gd name="T65" fmla="*/ 11 h 106"/>
              <a:gd name="T66" fmla="*/ 96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5" name="Freeform 2930"/>
          <p:cNvSpPr>
            <a:spLocks noChangeAspect="1"/>
          </p:cNvSpPr>
          <p:nvPr/>
        </p:nvSpPr>
        <p:spPr bwMode="auto">
          <a:xfrm>
            <a:off x="7340601" y="5026711"/>
            <a:ext cx="9525" cy="20638"/>
          </a:xfrm>
          <a:custGeom>
            <a:avLst/>
            <a:gdLst>
              <a:gd name="T0" fmla="*/ 5 w 5"/>
              <a:gd name="T1" fmla="*/ 0 h 11"/>
              <a:gd name="T2" fmla="*/ 6 w 5"/>
              <a:gd name="T3" fmla="*/ 2 h 11"/>
              <a:gd name="T4" fmla="*/ 5 w 5"/>
              <a:gd name="T5" fmla="*/ 12 h 11"/>
              <a:gd name="T6" fmla="*/ 1 w 5"/>
              <a:gd name="T7" fmla="*/ 12 h 11"/>
              <a:gd name="T8" fmla="*/ 2 w 5"/>
              <a:gd name="T9" fmla="*/ 2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6" name="Freeform 2931"/>
          <p:cNvSpPr>
            <a:spLocks noChangeAspect="1"/>
          </p:cNvSpPr>
          <p:nvPr/>
        </p:nvSpPr>
        <p:spPr bwMode="auto">
          <a:xfrm>
            <a:off x="7300914" y="5158475"/>
            <a:ext cx="30163" cy="22225"/>
          </a:xfrm>
          <a:custGeom>
            <a:avLst/>
            <a:gdLst>
              <a:gd name="T0" fmla="*/ 1 w 16"/>
              <a:gd name="T1" fmla="*/ 1 h 12"/>
              <a:gd name="T2" fmla="*/ 8 w 16"/>
              <a:gd name="T3" fmla="*/ 2 h 12"/>
              <a:gd name="T4" fmla="*/ 14 w 16"/>
              <a:gd name="T5" fmla="*/ 2 h 12"/>
              <a:gd name="T6" fmla="*/ 19 w 16"/>
              <a:gd name="T7" fmla="*/ 6 h 12"/>
              <a:gd name="T8" fmla="*/ 11 w 16"/>
              <a:gd name="T9" fmla="*/ 11 h 12"/>
              <a:gd name="T10" fmla="*/ 10 w 16"/>
              <a:gd name="T11" fmla="*/ 14 h 12"/>
              <a:gd name="T12" fmla="*/ 7 w 16"/>
              <a:gd name="T13" fmla="*/ 7 h 12"/>
              <a:gd name="T14" fmla="*/ 1 w 16"/>
              <a:gd name="T15" fmla="*/ 6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7" name="Freeform 2932"/>
          <p:cNvSpPr>
            <a:spLocks noChangeAspect="1"/>
          </p:cNvSpPr>
          <p:nvPr/>
        </p:nvSpPr>
        <p:spPr bwMode="auto">
          <a:xfrm>
            <a:off x="7326313" y="5161650"/>
            <a:ext cx="26988" cy="22225"/>
          </a:xfrm>
          <a:custGeom>
            <a:avLst/>
            <a:gdLst>
              <a:gd name="T0" fmla="*/ 10 w 14"/>
              <a:gd name="T1" fmla="*/ 0 h 11"/>
              <a:gd name="T2" fmla="*/ 16 w 14"/>
              <a:gd name="T3" fmla="*/ 4 h 11"/>
              <a:gd name="T4" fmla="*/ 13 w 14"/>
              <a:gd name="T5" fmla="*/ 14 h 11"/>
              <a:gd name="T6" fmla="*/ 1 w 14"/>
              <a:gd name="T7" fmla="*/ 10 h 11"/>
              <a:gd name="T8" fmla="*/ 6 w 14"/>
              <a:gd name="T9" fmla="*/ 9 h 11"/>
              <a:gd name="T10" fmla="*/ 6 w 14"/>
              <a:gd name="T11" fmla="*/ 4 h 11"/>
              <a:gd name="T12" fmla="*/ 10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8" name="Freeform 2933"/>
          <p:cNvSpPr>
            <a:spLocks noChangeAspect="1"/>
          </p:cNvSpPr>
          <p:nvPr/>
        </p:nvSpPr>
        <p:spPr bwMode="auto">
          <a:xfrm>
            <a:off x="7351714" y="5158475"/>
            <a:ext cx="60325" cy="28575"/>
          </a:xfrm>
          <a:custGeom>
            <a:avLst/>
            <a:gdLst>
              <a:gd name="T0" fmla="*/ 2 w 32"/>
              <a:gd name="T1" fmla="*/ 8 h 15"/>
              <a:gd name="T2" fmla="*/ 1 w 32"/>
              <a:gd name="T3" fmla="*/ 17 h 15"/>
              <a:gd name="T4" fmla="*/ 7 w 32"/>
              <a:gd name="T5" fmla="*/ 17 h 15"/>
              <a:gd name="T6" fmla="*/ 19 w 32"/>
              <a:gd name="T7" fmla="*/ 14 h 15"/>
              <a:gd name="T8" fmla="*/ 28 w 32"/>
              <a:gd name="T9" fmla="*/ 13 h 15"/>
              <a:gd name="T10" fmla="*/ 36 w 32"/>
              <a:gd name="T11" fmla="*/ 11 h 15"/>
              <a:gd name="T12" fmla="*/ 38 w 32"/>
              <a:gd name="T13" fmla="*/ 11 h 15"/>
              <a:gd name="T14" fmla="*/ 34 w 32"/>
              <a:gd name="T15" fmla="*/ 4 h 15"/>
              <a:gd name="T16" fmla="*/ 26 w 32"/>
              <a:gd name="T17" fmla="*/ 4 h 15"/>
              <a:gd name="T18" fmla="*/ 21 w 32"/>
              <a:gd name="T19" fmla="*/ 0 h 15"/>
              <a:gd name="T20" fmla="*/ 17 w 32"/>
              <a:gd name="T21" fmla="*/ 1 h 15"/>
              <a:gd name="T22" fmla="*/ 19 w 32"/>
              <a:gd name="T23" fmla="*/ 6 h 15"/>
              <a:gd name="T24" fmla="*/ 23 w 32"/>
              <a:gd name="T25" fmla="*/ 8 h 15"/>
              <a:gd name="T26" fmla="*/ 18 w 32"/>
              <a:gd name="T27" fmla="*/ 10 h 15"/>
              <a:gd name="T28" fmla="*/ 12 w 32"/>
              <a:gd name="T29" fmla="*/ 6 h 15"/>
              <a:gd name="T30" fmla="*/ 7 w 32"/>
              <a:gd name="T31" fmla="*/ 6 h 15"/>
              <a:gd name="T32" fmla="*/ 2 w 32"/>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69" name="Freeform 2934"/>
          <p:cNvSpPr>
            <a:spLocks noChangeAspect="1"/>
          </p:cNvSpPr>
          <p:nvPr/>
        </p:nvSpPr>
        <p:spPr bwMode="auto">
          <a:xfrm>
            <a:off x="7400925" y="5193400"/>
            <a:ext cx="52388" cy="30163"/>
          </a:xfrm>
          <a:custGeom>
            <a:avLst/>
            <a:gdLst>
              <a:gd name="T0" fmla="*/ 4 w 27"/>
              <a:gd name="T1" fmla="*/ 2 h 16"/>
              <a:gd name="T2" fmla="*/ 16 w 27"/>
              <a:gd name="T3" fmla="*/ 1 h 16"/>
              <a:gd name="T4" fmla="*/ 26 w 27"/>
              <a:gd name="T5" fmla="*/ 7 h 16"/>
              <a:gd name="T6" fmla="*/ 33 w 27"/>
              <a:gd name="T7" fmla="*/ 14 h 16"/>
              <a:gd name="T8" fmla="*/ 27 w 27"/>
              <a:gd name="T9" fmla="*/ 19 h 16"/>
              <a:gd name="T10" fmla="*/ 18 w 27"/>
              <a:gd name="T11" fmla="*/ 14 h 16"/>
              <a:gd name="T12" fmla="*/ 9 w 27"/>
              <a:gd name="T13" fmla="*/ 10 h 16"/>
              <a:gd name="T14" fmla="*/ 1 w 27"/>
              <a:gd name="T15" fmla="*/ 7 h 16"/>
              <a:gd name="T16" fmla="*/ 4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0" name="Freeform 2935"/>
          <p:cNvSpPr>
            <a:spLocks noChangeAspect="1"/>
          </p:cNvSpPr>
          <p:nvPr/>
        </p:nvSpPr>
        <p:spPr bwMode="auto">
          <a:xfrm>
            <a:off x="7424738" y="5161650"/>
            <a:ext cx="88900" cy="23813"/>
          </a:xfrm>
          <a:custGeom>
            <a:avLst/>
            <a:gdLst>
              <a:gd name="T0" fmla="*/ 12 w 47"/>
              <a:gd name="T1" fmla="*/ 0 h 12"/>
              <a:gd name="T2" fmla="*/ 23 w 47"/>
              <a:gd name="T3" fmla="*/ 4 h 12"/>
              <a:gd name="T4" fmla="*/ 27 w 47"/>
              <a:gd name="T5" fmla="*/ 8 h 12"/>
              <a:gd name="T6" fmla="*/ 33 w 47"/>
              <a:gd name="T7" fmla="*/ 4 h 12"/>
              <a:gd name="T8" fmla="*/ 41 w 47"/>
              <a:gd name="T9" fmla="*/ 8 h 12"/>
              <a:gd name="T10" fmla="*/ 45 w 47"/>
              <a:gd name="T11" fmla="*/ 4 h 12"/>
              <a:gd name="T12" fmla="*/ 50 w 47"/>
              <a:gd name="T13" fmla="*/ 1 h 12"/>
              <a:gd name="T14" fmla="*/ 52 w 47"/>
              <a:gd name="T15" fmla="*/ 3 h 12"/>
              <a:gd name="T16" fmla="*/ 56 w 47"/>
              <a:gd name="T17" fmla="*/ 1 h 12"/>
              <a:gd name="T18" fmla="*/ 51 w 47"/>
              <a:gd name="T19" fmla="*/ 5 h 12"/>
              <a:gd name="T20" fmla="*/ 46 w 47"/>
              <a:gd name="T21" fmla="*/ 6 h 12"/>
              <a:gd name="T22" fmla="*/ 42 w 47"/>
              <a:gd name="T23" fmla="*/ 9 h 12"/>
              <a:gd name="T24" fmla="*/ 32 w 47"/>
              <a:gd name="T25" fmla="*/ 11 h 12"/>
              <a:gd name="T26" fmla="*/ 27 w 47"/>
              <a:gd name="T27" fmla="*/ 11 h 12"/>
              <a:gd name="T28" fmla="*/ 19 w 47"/>
              <a:gd name="T29" fmla="*/ 15 h 12"/>
              <a:gd name="T30" fmla="*/ 1 w 47"/>
              <a:gd name="T31" fmla="*/ 9 h 12"/>
              <a:gd name="T32" fmla="*/ 5 w 47"/>
              <a:gd name="T33" fmla="*/ 4 h 12"/>
              <a:gd name="T34" fmla="*/ 12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1" name="Freeform 2936"/>
          <p:cNvSpPr>
            <a:spLocks noChangeAspect="1"/>
          </p:cNvSpPr>
          <p:nvPr/>
        </p:nvSpPr>
        <p:spPr bwMode="auto">
          <a:xfrm>
            <a:off x="7881939" y="5393425"/>
            <a:ext cx="9525" cy="9525"/>
          </a:xfrm>
          <a:custGeom>
            <a:avLst/>
            <a:gdLst>
              <a:gd name="T0" fmla="*/ 5 w 5"/>
              <a:gd name="T1" fmla="*/ 5 h 5"/>
              <a:gd name="T2" fmla="*/ 1 w 5"/>
              <a:gd name="T3" fmla="*/ 5 h 5"/>
              <a:gd name="T4" fmla="*/ 0 w 5"/>
              <a:gd name="T5" fmla="*/ 2 h 5"/>
              <a:gd name="T6" fmla="*/ 4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2" name="Freeform 2937"/>
          <p:cNvSpPr>
            <a:spLocks noChangeAspect="1"/>
          </p:cNvSpPr>
          <p:nvPr/>
        </p:nvSpPr>
        <p:spPr bwMode="auto">
          <a:xfrm>
            <a:off x="7227888" y="5652188"/>
            <a:ext cx="6350" cy="17463"/>
          </a:xfrm>
          <a:custGeom>
            <a:avLst/>
            <a:gdLst>
              <a:gd name="T0" fmla="*/ 4 w 3"/>
              <a:gd name="T1" fmla="*/ 6 h 9"/>
              <a:gd name="T2" fmla="*/ 3 w 3"/>
              <a:gd name="T3" fmla="*/ 11 h 9"/>
              <a:gd name="T4" fmla="*/ 1 w 3"/>
              <a:gd name="T5" fmla="*/ 6 h 9"/>
              <a:gd name="T6" fmla="*/ 1 w 3"/>
              <a:gd name="T7" fmla="*/ 0 h 9"/>
              <a:gd name="T8" fmla="*/ 4 w 3"/>
              <a:gd name="T9" fmla="*/ 6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3" name="Freeform 2938"/>
          <p:cNvSpPr>
            <a:spLocks noChangeAspect="1"/>
          </p:cNvSpPr>
          <p:nvPr/>
        </p:nvSpPr>
        <p:spPr bwMode="auto">
          <a:xfrm>
            <a:off x="7239000" y="5650598"/>
            <a:ext cx="6350" cy="19050"/>
          </a:xfrm>
          <a:custGeom>
            <a:avLst/>
            <a:gdLst>
              <a:gd name="T0" fmla="*/ 4 w 3"/>
              <a:gd name="T1" fmla="*/ 7 h 10"/>
              <a:gd name="T2" fmla="*/ 4 w 3"/>
              <a:gd name="T3" fmla="*/ 12 h 10"/>
              <a:gd name="T4" fmla="*/ 1 w 3"/>
              <a:gd name="T5" fmla="*/ 7 h 10"/>
              <a:gd name="T6" fmla="*/ 1 w 3"/>
              <a:gd name="T7" fmla="*/ 1 h 10"/>
              <a:gd name="T8" fmla="*/ 4 w 3"/>
              <a:gd name="T9" fmla="*/ 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4" name="Freeform 2939"/>
          <p:cNvSpPr>
            <a:spLocks noChangeAspect="1"/>
          </p:cNvSpPr>
          <p:nvPr/>
        </p:nvSpPr>
        <p:spPr bwMode="auto">
          <a:xfrm>
            <a:off x="7978776" y="6095100"/>
            <a:ext cx="9525" cy="4763"/>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5" name="Freeform 2940"/>
          <p:cNvSpPr>
            <a:spLocks noChangeAspect="1"/>
          </p:cNvSpPr>
          <p:nvPr/>
        </p:nvSpPr>
        <p:spPr bwMode="auto">
          <a:xfrm>
            <a:off x="7883526" y="6071288"/>
            <a:ext cx="11113" cy="17463"/>
          </a:xfrm>
          <a:custGeom>
            <a:avLst/>
            <a:gdLst>
              <a:gd name="T0" fmla="*/ 5 w 6"/>
              <a:gd name="T1" fmla="*/ 7 h 9"/>
              <a:gd name="T2" fmla="*/ 1 w 6"/>
              <a:gd name="T3" fmla="*/ 11 h 9"/>
              <a:gd name="T4" fmla="*/ 1 w 6"/>
              <a:gd name="T5" fmla="*/ 5 h 9"/>
              <a:gd name="T6" fmla="*/ 5 w 6"/>
              <a:gd name="T7" fmla="*/ 1 h 9"/>
              <a:gd name="T8" fmla="*/ 5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6" name="Freeform 2941"/>
          <p:cNvSpPr>
            <a:spLocks noChangeAspect="1"/>
          </p:cNvSpPr>
          <p:nvPr/>
        </p:nvSpPr>
        <p:spPr bwMode="auto">
          <a:xfrm>
            <a:off x="8178800" y="5702988"/>
            <a:ext cx="4763" cy="11113"/>
          </a:xfrm>
          <a:custGeom>
            <a:avLst/>
            <a:gdLst>
              <a:gd name="T0" fmla="*/ 2 w 3"/>
              <a:gd name="T1" fmla="*/ 5 h 6"/>
              <a:gd name="T2" fmla="*/ 1 w 3"/>
              <a:gd name="T3" fmla="*/ 7 h 6"/>
              <a:gd name="T4" fmla="*/ 1 w 3"/>
              <a:gd name="T5" fmla="*/ 4 h 6"/>
              <a:gd name="T6" fmla="*/ 2 w 3"/>
              <a:gd name="T7" fmla="*/ 1 h 6"/>
              <a:gd name="T8" fmla="*/ 2 w 3"/>
              <a:gd name="T9" fmla="*/ 5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4"/>
                </a:moveTo>
                <a:cubicBezTo>
                  <a:pt x="2" y="5"/>
                  <a:pt x="1" y="6"/>
                  <a:pt x="1" y="6"/>
                </a:cubicBezTo>
                <a:cubicBezTo>
                  <a:pt x="0" y="6"/>
                  <a:pt x="0" y="4"/>
                  <a:pt x="1" y="3"/>
                </a:cubicBezTo>
                <a:cubicBezTo>
                  <a:pt x="1" y="2"/>
                  <a:pt x="2" y="0"/>
                  <a:pt x="2" y="1"/>
                </a:cubicBezTo>
                <a:cubicBezTo>
                  <a:pt x="3" y="1"/>
                  <a:pt x="2"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7" name="Freeform 2942"/>
          <p:cNvSpPr>
            <a:spLocks noChangeAspect="1"/>
          </p:cNvSpPr>
          <p:nvPr/>
        </p:nvSpPr>
        <p:spPr bwMode="auto">
          <a:xfrm>
            <a:off x="7824789" y="5245786"/>
            <a:ext cx="6350" cy="7938"/>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4"/>
                </a:cubicBezTo>
                <a:cubicBezTo>
                  <a:pt x="0" y="3"/>
                  <a:pt x="0" y="2"/>
                  <a:pt x="1" y="2"/>
                </a:cubicBezTo>
                <a:cubicBezTo>
                  <a:pt x="2" y="1"/>
                  <a:pt x="3" y="0"/>
                  <a:pt x="3" y="0"/>
                </a:cubicBezTo>
                <a:cubicBezTo>
                  <a:pt x="4"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8" name="Freeform 2943"/>
          <p:cNvSpPr>
            <a:spLocks noChangeAspect="1"/>
          </p:cNvSpPr>
          <p:nvPr/>
        </p:nvSpPr>
        <p:spPr bwMode="auto">
          <a:xfrm>
            <a:off x="7815263" y="5255311"/>
            <a:ext cx="6350" cy="7938"/>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4"/>
                </a:cubicBezTo>
                <a:cubicBezTo>
                  <a:pt x="0" y="3"/>
                  <a:pt x="1" y="2"/>
                  <a:pt x="1" y="2"/>
                </a:cubicBezTo>
                <a:cubicBezTo>
                  <a:pt x="2" y="1"/>
                  <a:pt x="3" y="0"/>
                  <a:pt x="3" y="0"/>
                </a:cubicBezTo>
                <a:cubicBezTo>
                  <a:pt x="4" y="1"/>
                  <a:pt x="3"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79" name="Freeform 2944"/>
          <p:cNvSpPr>
            <a:spLocks noChangeAspect="1"/>
          </p:cNvSpPr>
          <p:nvPr/>
        </p:nvSpPr>
        <p:spPr bwMode="auto">
          <a:xfrm>
            <a:off x="7797800" y="5263250"/>
            <a:ext cx="7938" cy="9525"/>
          </a:xfrm>
          <a:custGeom>
            <a:avLst/>
            <a:gdLst>
              <a:gd name="T0" fmla="*/ 3 w 4"/>
              <a:gd name="T1" fmla="*/ 5 h 5"/>
              <a:gd name="T2" fmla="*/ 1 w 4"/>
              <a:gd name="T3" fmla="*/ 5 h 5"/>
              <a:gd name="T4" fmla="*/ 3 w 4"/>
              <a:gd name="T5" fmla="*/ 2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4"/>
                </a:cubicBezTo>
                <a:cubicBezTo>
                  <a:pt x="0" y="4"/>
                  <a:pt x="1" y="3"/>
                  <a:pt x="2" y="2"/>
                </a:cubicBezTo>
                <a:cubicBezTo>
                  <a:pt x="2" y="2"/>
                  <a:pt x="3" y="0"/>
                  <a:pt x="4" y="1"/>
                </a:cubicBezTo>
                <a:cubicBezTo>
                  <a:pt x="4" y="2"/>
                  <a:pt x="3"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0" name="Freeform 2945"/>
          <p:cNvSpPr>
            <a:spLocks noChangeAspect="1"/>
          </p:cNvSpPr>
          <p:nvPr/>
        </p:nvSpPr>
        <p:spPr bwMode="auto">
          <a:xfrm>
            <a:off x="8520114" y="5504550"/>
            <a:ext cx="3175" cy="9525"/>
          </a:xfrm>
          <a:custGeom>
            <a:avLst/>
            <a:gdLst>
              <a:gd name="T0" fmla="*/ 2 w 2"/>
              <a:gd name="T1" fmla="*/ 4 h 5"/>
              <a:gd name="T2" fmla="*/ 1 w 2"/>
              <a:gd name="T3" fmla="*/ 6 h 5"/>
              <a:gd name="T4" fmla="*/ 0 w 2"/>
              <a:gd name="T5" fmla="*/ 2 h 5"/>
              <a:gd name="T6" fmla="*/ 2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4"/>
                  <a:pt x="0" y="3"/>
                  <a:pt x="0" y="2"/>
                </a:cubicBezTo>
                <a:cubicBezTo>
                  <a:pt x="1" y="2"/>
                  <a:pt x="1" y="0"/>
                  <a:pt x="2" y="0"/>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1" name="Freeform 2946"/>
          <p:cNvSpPr>
            <a:spLocks noChangeAspect="1"/>
          </p:cNvSpPr>
          <p:nvPr/>
        </p:nvSpPr>
        <p:spPr bwMode="auto">
          <a:xfrm>
            <a:off x="8575676" y="5352150"/>
            <a:ext cx="3175" cy="15875"/>
          </a:xfrm>
          <a:custGeom>
            <a:avLst/>
            <a:gdLst>
              <a:gd name="T0" fmla="*/ 2 w 2"/>
              <a:gd name="T1" fmla="*/ 6 h 8"/>
              <a:gd name="T2" fmla="*/ 1 w 2"/>
              <a:gd name="T3" fmla="*/ 9 h 8"/>
              <a:gd name="T4" fmla="*/ 0 w 2"/>
              <a:gd name="T5" fmla="*/ 5 h 8"/>
              <a:gd name="T6" fmla="*/ 1 w 2"/>
              <a:gd name="T7" fmla="*/ 0 h 8"/>
              <a:gd name="T8" fmla="*/ 2 w 2"/>
              <a:gd name="T9" fmla="*/ 6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2" name="Freeform 2947"/>
          <p:cNvSpPr>
            <a:spLocks noChangeAspect="1"/>
          </p:cNvSpPr>
          <p:nvPr/>
        </p:nvSpPr>
        <p:spPr bwMode="auto">
          <a:xfrm>
            <a:off x="8575676" y="5371198"/>
            <a:ext cx="3175" cy="12700"/>
          </a:xfrm>
          <a:custGeom>
            <a:avLst/>
            <a:gdLst>
              <a:gd name="T0" fmla="*/ 2 w 2"/>
              <a:gd name="T1" fmla="*/ 5 h 6"/>
              <a:gd name="T2" fmla="*/ 1 w 2"/>
              <a:gd name="T3" fmla="*/ 8 h 6"/>
              <a:gd name="T4" fmla="*/ 0 w 2"/>
              <a:gd name="T5" fmla="*/ 4 h 6"/>
              <a:gd name="T6" fmla="*/ 1 w 2"/>
              <a:gd name="T7" fmla="*/ 0 h 6"/>
              <a:gd name="T8" fmla="*/ 2 w 2"/>
              <a:gd name="T9" fmla="*/ 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3" name="Freeform 2948"/>
          <p:cNvSpPr>
            <a:spLocks noChangeAspect="1"/>
          </p:cNvSpPr>
          <p:nvPr/>
        </p:nvSpPr>
        <p:spPr bwMode="auto">
          <a:xfrm>
            <a:off x="8799513" y="5463275"/>
            <a:ext cx="7938" cy="9525"/>
          </a:xfrm>
          <a:custGeom>
            <a:avLst/>
            <a:gdLst>
              <a:gd name="T0" fmla="*/ 3 w 4"/>
              <a:gd name="T1" fmla="*/ 4 h 5"/>
              <a:gd name="T2" fmla="*/ 1 w 4"/>
              <a:gd name="T3" fmla="*/ 5 h 5"/>
              <a:gd name="T4" fmla="*/ 3 w 4"/>
              <a:gd name="T5" fmla="*/ 2 h 5"/>
              <a:gd name="T6" fmla="*/ 5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1" y="4"/>
                </a:cubicBezTo>
                <a:cubicBezTo>
                  <a:pt x="0" y="4"/>
                  <a:pt x="1" y="3"/>
                  <a:pt x="2" y="2"/>
                </a:cubicBezTo>
                <a:cubicBezTo>
                  <a:pt x="2" y="2"/>
                  <a:pt x="4" y="0"/>
                  <a:pt x="4" y="1"/>
                </a:cubicBezTo>
                <a:cubicBezTo>
                  <a:pt x="4"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4" name="Freeform 2949"/>
          <p:cNvSpPr>
            <a:spLocks noChangeAspect="1"/>
          </p:cNvSpPr>
          <p:nvPr/>
        </p:nvSpPr>
        <p:spPr bwMode="auto">
          <a:xfrm>
            <a:off x="7562850" y="4652063"/>
            <a:ext cx="4763" cy="15875"/>
          </a:xfrm>
          <a:custGeom>
            <a:avLst/>
            <a:gdLst>
              <a:gd name="T0" fmla="*/ 3 w 2"/>
              <a:gd name="T1" fmla="*/ 7 h 9"/>
              <a:gd name="T2" fmla="*/ 2 w 2"/>
              <a:gd name="T3" fmla="*/ 10 h 9"/>
              <a:gd name="T4" fmla="*/ 0 w 2"/>
              <a:gd name="T5" fmla="*/ 6 h 9"/>
              <a:gd name="T6" fmla="*/ 2 w 2"/>
              <a:gd name="T7" fmla="*/ 1 h 9"/>
              <a:gd name="T8" fmla="*/ 3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6"/>
                </a:moveTo>
                <a:cubicBezTo>
                  <a:pt x="2" y="7"/>
                  <a:pt x="2" y="9"/>
                  <a:pt x="1" y="9"/>
                </a:cubicBezTo>
                <a:cubicBezTo>
                  <a:pt x="0" y="8"/>
                  <a:pt x="0" y="6"/>
                  <a:pt x="0" y="5"/>
                </a:cubicBezTo>
                <a:cubicBezTo>
                  <a:pt x="0" y="3"/>
                  <a:pt x="0" y="0"/>
                  <a:pt x="1" y="1"/>
                </a:cubicBezTo>
                <a:cubicBezTo>
                  <a:pt x="2" y="1"/>
                  <a:pt x="2" y="4"/>
                  <a:pt x="2"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5" name="Freeform 2950"/>
          <p:cNvSpPr>
            <a:spLocks noChangeAspect="1"/>
          </p:cNvSpPr>
          <p:nvPr/>
        </p:nvSpPr>
        <p:spPr bwMode="auto">
          <a:xfrm>
            <a:off x="7494589" y="4579036"/>
            <a:ext cx="6350" cy="7938"/>
          </a:xfrm>
          <a:custGeom>
            <a:avLst/>
            <a:gdLst>
              <a:gd name="T0" fmla="*/ 4 w 3"/>
              <a:gd name="T1" fmla="*/ 3 h 4"/>
              <a:gd name="T2" fmla="*/ 4 w 3"/>
              <a:gd name="T3" fmla="*/ 5 h 4"/>
              <a:gd name="T4" fmla="*/ 1 w 3"/>
              <a:gd name="T5" fmla="*/ 3 h 4"/>
              <a:gd name="T6" fmla="*/ 1 w 3"/>
              <a:gd name="T7" fmla="*/ 0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4"/>
                </a:cubicBezTo>
                <a:cubicBezTo>
                  <a:pt x="2" y="4"/>
                  <a:pt x="2" y="3"/>
                  <a:pt x="1" y="2"/>
                </a:cubicBezTo>
                <a:cubicBezTo>
                  <a:pt x="1" y="1"/>
                  <a:pt x="0" y="0"/>
                  <a:pt x="1" y="0"/>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6" name="Freeform 2951"/>
          <p:cNvSpPr>
            <a:spLocks noChangeAspect="1"/>
          </p:cNvSpPr>
          <p:nvPr/>
        </p:nvSpPr>
        <p:spPr bwMode="auto">
          <a:xfrm>
            <a:off x="7472363" y="4594913"/>
            <a:ext cx="3175" cy="9525"/>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7" name="Freeform 2952"/>
          <p:cNvSpPr>
            <a:spLocks noChangeAspect="1"/>
          </p:cNvSpPr>
          <p:nvPr/>
        </p:nvSpPr>
        <p:spPr bwMode="auto">
          <a:xfrm>
            <a:off x="8210551" y="5183873"/>
            <a:ext cx="9525" cy="6350"/>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8" name="Freeform 2953"/>
          <p:cNvSpPr>
            <a:spLocks noChangeAspect="1"/>
          </p:cNvSpPr>
          <p:nvPr/>
        </p:nvSpPr>
        <p:spPr bwMode="auto">
          <a:xfrm>
            <a:off x="8210551" y="5183873"/>
            <a:ext cx="9525" cy="6350"/>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89" name="Freeform 2954"/>
          <p:cNvSpPr>
            <a:spLocks noChangeAspect="1"/>
          </p:cNvSpPr>
          <p:nvPr/>
        </p:nvSpPr>
        <p:spPr bwMode="auto">
          <a:xfrm>
            <a:off x="8229601" y="5252138"/>
            <a:ext cx="9525" cy="4763"/>
          </a:xfrm>
          <a:custGeom>
            <a:avLst/>
            <a:gdLst>
              <a:gd name="T0" fmla="*/ 4 w 5"/>
              <a:gd name="T1" fmla="*/ 1 h 3"/>
              <a:gd name="T2" fmla="*/ 5 w 5"/>
              <a:gd name="T3" fmla="*/ 3 h 3"/>
              <a:gd name="T4" fmla="*/ 2 w 5"/>
              <a:gd name="T5" fmla="*/ 2 h 3"/>
              <a:gd name="T6" fmla="*/ 0 w 5"/>
              <a:gd name="T7" fmla="*/ 1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1"/>
                  <a:pt x="5" y="2"/>
                  <a:pt x="4" y="3"/>
                </a:cubicBezTo>
                <a:cubicBezTo>
                  <a:pt x="4" y="3"/>
                  <a:pt x="3" y="3"/>
                  <a:pt x="2" y="2"/>
                </a:cubicBezTo>
                <a:cubicBezTo>
                  <a:pt x="1" y="2"/>
                  <a:pt x="0" y="1"/>
                  <a:pt x="0" y="1"/>
                </a:cubicBezTo>
                <a:cubicBezTo>
                  <a:pt x="1" y="0"/>
                  <a:pt x="2"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0" name="Freeform 2955"/>
          <p:cNvSpPr>
            <a:spLocks noChangeAspect="1"/>
          </p:cNvSpPr>
          <p:nvPr/>
        </p:nvSpPr>
        <p:spPr bwMode="auto">
          <a:xfrm>
            <a:off x="8169275" y="5207686"/>
            <a:ext cx="7938" cy="7938"/>
          </a:xfrm>
          <a:custGeom>
            <a:avLst/>
            <a:gdLst>
              <a:gd name="T0" fmla="*/ 4 w 4"/>
              <a:gd name="T1" fmla="*/ 3 h 4"/>
              <a:gd name="T2" fmla="*/ 5 w 4"/>
              <a:gd name="T3" fmla="*/ 4 h 4"/>
              <a:gd name="T4" fmla="*/ 1 w 4"/>
              <a:gd name="T5" fmla="*/ 3 h 4"/>
              <a:gd name="T6" fmla="*/ 0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4" y="3"/>
                </a:cubicBezTo>
                <a:cubicBezTo>
                  <a:pt x="3" y="4"/>
                  <a:pt x="2" y="3"/>
                  <a:pt x="1" y="2"/>
                </a:cubicBezTo>
                <a:cubicBezTo>
                  <a:pt x="1" y="2"/>
                  <a:pt x="0" y="0"/>
                  <a:pt x="0" y="0"/>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1" name="Freeform 2956"/>
          <p:cNvSpPr>
            <a:spLocks noChangeAspect="1"/>
          </p:cNvSpPr>
          <p:nvPr/>
        </p:nvSpPr>
        <p:spPr bwMode="auto">
          <a:xfrm>
            <a:off x="8267701" y="5074338"/>
            <a:ext cx="4763" cy="9525"/>
          </a:xfrm>
          <a:custGeom>
            <a:avLst/>
            <a:gdLst>
              <a:gd name="T0" fmla="*/ 3 w 2"/>
              <a:gd name="T1" fmla="*/ 5 h 5"/>
              <a:gd name="T2" fmla="*/ 2 w 2"/>
              <a:gd name="T3" fmla="*/ 6 h 5"/>
              <a:gd name="T4" fmla="*/ 0 w 2"/>
              <a:gd name="T5" fmla="*/ 4 h 5"/>
              <a:gd name="T6" fmla="*/ 2 w 2"/>
              <a:gd name="T7" fmla="*/ 1 h 5"/>
              <a:gd name="T8" fmla="*/ 3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cubicBezTo>
                  <a:pt x="2" y="4"/>
                  <a:pt x="1" y="5"/>
                  <a:pt x="1" y="5"/>
                </a:cubicBezTo>
                <a:cubicBezTo>
                  <a:pt x="0" y="5"/>
                  <a:pt x="0" y="4"/>
                  <a:pt x="0" y="3"/>
                </a:cubicBezTo>
                <a:cubicBezTo>
                  <a:pt x="0" y="2"/>
                  <a:pt x="0" y="0"/>
                  <a:pt x="1" y="1"/>
                </a:cubicBezTo>
                <a:cubicBezTo>
                  <a:pt x="2" y="1"/>
                  <a:pt x="2"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2" name="Freeform 2957"/>
          <p:cNvSpPr>
            <a:spLocks noChangeAspect="1"/>
          </p:cNvSpPr>
          <p:nvPr/>
        </p:nvSpPr>
        <p:spPr bwMode="auto">
          <a:xfrm>
            <a:off x="7693025" y="5160063"/>
            <a:ext cx="7938" cy="9525"/>
          </a:xfrm>
          <a:custGeom>
            <a:avLst/>
            <a:gdLst>
              <a:gd name="T0" fmla="*/ 3 w 4"/>
              <a:gd name="T1" fmla="*/ 5 h 5"/>
              <a:gd name="T2" fmla="*/ 0 w 4"/>
              <a:gd name="T3" fmla="*/ 5 h 5"/>
              <a:gd name="T4" fmla="*/ 1 w 4"/>
              <a:gd name="T5" fmla="*/ 2 h 5"/>
              <a:gd name="T6" fmla="*/ 4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3" name="Freeform 2958"/>
          <p:cNvSpPr>
            <a:spLocks noChangeAspect="1"/>
          </p:cNvSpPr>
          <p:nvPr/>
        </p:nvSpPr>
        <p:spPr bwMode="auto">
          <a:xfrm>
            <a:off x="7748589" y="5080686"/>
            <a:ext cx="4763" cy="12700"/>
          </a:xfrm>
          <a:custGeom>
            <a:avLst/>
            <a:gdLst>
              <a:gd name="T0" fmla="*/ 2 w 3"/>
              <a:gd name="T1" fmla="*/ 6 h 7"/>
              <a:gd name="T2" fmla="*/ 1 w 3"/>
              <a:gd name="T3" fmla="*/ 8 h 7"/>
              <a:gd name="T4" fmla="*/ 1 w 3"/>
              <a:gd name="T5" fmla="*/ 5 h 7"/>
              <a:gd name="T6" fmla="*/ 3 w 3"/>
              <a:gd name="T7" fmla="*/ 1 h 7"/>
              <a:gd name="T8" fmla="*/ 2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5"/>
                </a:moveTo>
                <a:cubicBezTo>
                  <a:pt x="2" y="6"/>
                  <a:pt x="1" y="7"/>
                  <a:pt x="1" y="7"/>
                </a:cubicBezTo>
                <a:cubicBezTo>
                  <a:pt x="0" y="7"/>
                  <a:pt x="1" y="5"/>
                  <a:pt x="1" y="4"/>
                </a:cubicBezTo>
                <a:cubicBezTo>
                  <a:pt x="1" y="3"/>
                  <a:pt x="2" y="0"/>
                  <a:pt x="3" y="1"/>
                </a:cubicBezTo>
                <a:cubicBezTo>
                  <a:pt x="3" y="1"/>
                  <a:pt x="3" y="4"/>
                  <a:pt x="2"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4" name="Freeform 2959"/>
          <p:cNvSpPr>
            <a:spLocks noChangeAspect="1"/>
          </p:cNvSpPr>
          <p:nvPr/>
        </p:nvSpPr>
        <p:spPr bwMode="auto">
          <a:xfrm>
            <a:off x="7626350" y="5029886"/>
            <a:ext cx="7938" cy="7938"/>
          </a:xfrm>
          <a:custGeom>
            <a:avLst/>
            <a:gdLst>
              <a:gd name="T0" fmla="*/ 3 w 4"/>
              <a:gd name="T1" fmla="*/ 4 h 4"/>
              <a:gd name="T2" fmla="*/ 0 w 4"/>
              <a:gd name="T3" fmla="*/ 5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1" y="2"/>
                  <a:pt x="1" y="2"/>
                </a:cubicBezTo>
                <a:cubicBezTo>
                  <a:pt x="2" y="1"/>
                  <a:pt x="4" y="0"/>
                  <a:pt x="4" y="1"/>
                </a:cubicBezTo>
                <a:cubicBezTo>
                  <a:pt x="4"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5" name="Freeform 2960"/>
          <p:cNvSpPr>
            <a:spLocks noChangeAspect="1"/>
          </p:cNvSpPr>
          <p:nvPr/>
        </p:nvSpPr>
        <p:spPr bwMode="auto">
          <a:xfrm>
            <a:off x="7659689" y="4934636"/>
            <a:ext cx="9525" cy="6350"/>
          </a:xfrm>
          <a:custGeom>
            <a:avLst/>
            <a:gdLst>
              <a:gd name="T0" fmla="*/ 4 w 5"/>
              <a:gd name="T1" fmla="*/ 1 h 3"/>
              <a:gd name="T2" fmla="*/ 5 w 5"/>
              <a:gd name="T3" fmla="*/ 4 h 3"/>
              <a:gd name="T4" fmla="*/ 2 w 5"/>
              <a:gd name="T5" fmla="*/ 3 h 3"/>
              <a:gd name="T6" fmla="*/ 0 w 5"/>
              <a:gd name="T7" fmla="*/ 0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2"/>
                  <a:pt x="5" y="2"/>
                  <a:pt x="4" y="3"/>
                </a:cubicBezTo>
                <a:cubicBezTo>
                  <a:pt x="4" y="3"/>
                  <a:pt x="3" y="3"/>
                  <a:pt x="2" y="2"/>
                </a:cubicBezTo>
                <a:cubicBezTo>
                  <a:pt x="1" y="2"/>
                  <a:pt x="0" y="1"/>
                  <a:pt x="0" y="0"/>
                </a:cubicBezTo>
                <a:cubicBezTo>
                  <a:pt x="1" y="0"/>
                  <a:pt x="2"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6" name="Freeform 2961"/>
          <p:cNvSpPr>
            <a:spLocks noChangeAspect="1"/>
          </p:cNvSpPr>
          <p:nvPr/>
        </p:nvSpPr>
        <p:spPr bwMode="auto">
          <a:xfrm>
            <a:off x="7577139" y="4990200"/>
            <a:ext cx="3175" cy="9525"/>
          </a:xfrm>
          <a:custGeom>
            <a:avLst/>
            <a:gdLst>
              <a:gd name="T0" fmla="*/ 2 w 2"/>
              <a:gd name="T1" fmla="*/ 4 h 5"/>
              <a:gd name="T2" fmla="*/ 2 w 2"/>
              <a:gd name="T3" fmla="*/ 6 h 5"/>
              <a:gd name="T4" fmla="*/ 1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1" y="3"/>
                  <a:pt x="1" y="3"/>
                </a:cubicBezTo>
                <a:cubicBezTo>
                  <a:pt x="0" y="2"/>
                  <a:pt x="0" y="0"/>
                  <a:pt x="1" y="0"/>
                </a:cubicBezTo>
                <a:cubicBezTo>
                  <a:pt x="2"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7" name="Freeform 2962"/>
          <p:cNvSpPr>
            <a:spLocks noChangeAspect="1"/>
          </p:cNvSpPr>
          <p:nvPr/>
        </p:nvSpPr>
        <p:spPr bwMode="auto">
          <a:xfrm>
            <a:off x="7502525" y="5231498"/>
            <a:ext cx="7938" cy="6350"/>
          </a:xfrm>
          <a:custGeom>
            <a:avLst/>
            <a:gdLst>
              <a:gd name="T0" fmla="*/ 3 w 4"/>
              <a:gd name="T1" fmla="*/ 3 h 4"/>
              <a:gd name="T2" fmla="*/ 0 w 4"/>
              <a:gd name="T3" fmla="*/ 4 h 4"/>
              <a:gd name="T4" fmla="*/ 1 w 4"/>
              <a:gd name="T5" fmla="*/ 2 h 4"/>
              <a:gd name="T6" fmla="*/ 5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0" y="2"/>
                  <a:pt x="1" y="2"/>
                </a:cubicBezTo>
                <a:cubicBezTo>
                  <a:pt x="2" y="1"/>
                  <a:pt x="3" y="0"/>
                  <a:pt x="4" y="0"/>
                </a:cubicBezTo>
                <a:cubicBezTo>
                  <a:pt x="4" y="1"/>
                  <a:pt x="3"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8" name="Freeform 2963"/>
          <p:cNvSpPr>
            <a:spLocks noChangeAspect="1"/>
          </p:cNvSpPr>
          <p:nvPr/>
        </p:nvSpPr>
        <p:spPr bwMode="auto">
          <a:xfrm>
            <a:off x="8567738" y="5385488"/>
            <a:ext cx="7938" cy="4763"/>
          </a:xfrm>
          <a:custGeom>
            <a:avLst/>
            <a:gdLst>
              <a:gd name="T0" fmla="*/ 3 w 4"/>
              <a:gd name="T1" fmla="*/ 3 h 3"/>
              <a:gd name="T2" fmla="*/ 0 w 4"/>
              <a:gd name="T3" fmla="*/ 2 h 3"/>
              <a:gd name="T4" fmla="*/ 3 w 4"/>
              <a:gd name="T5" fmla="*/ 1 h 3"/>
              <a:gd name="T6" fmla="*/ 4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1" y="3"/>
                  <a:pt x="0" y="2"/>
                </a:cubicBezTo>
                <a:cubicBezTo>
                  <a:pt x="0" y="2"/>
                  <a:pt x="1" y="1"/>
                  <a:pt x="2" y="1"/>
                </a:cubicBezTo>
                <a:cubicBezTo>
                  <a:pt x="2" y="1"/>
                  <a:pt x="3" y="0"/>
                  <a:pt x="3" y="1"/>
                </a:cubicBezTo>
                <a:cubicBezTo>
                  <a:pt x="4"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499" name="Freeform 2964"/>
          <p:cNvSpPr>
            <a:spLocks noChangeAspect="1"/>
          </p:cNvSpPr>
          <p:nvPr/>
        </p:nvSpPr>
        <p:spPr bwMode="auto">
          <a:xfrm>
            <a:off x="8585200" y="5453748"/>
            <a:ext cx="6350" cy="7938"/>
          </a:xfrm>
          <a:custGeom>
            <a:avLst/>
            <a:gdLst>
              <a:gd name="T0" fmla="*/ 2 w 4"/>
              <a:gd name="T1" fmla="*/ 4 h 4"/>
              <a:gd name="T2" fmla="*/ 0 w 4"/>
              <a:gd name="T3" fmla="*/ 4 h 4"/>
              <a:gd name="T4" fmla="*/ 1 w 4"/>
              <a:gd name="T5" fmla="*/ 0 h 4"/>
              <a:gd name="T6" fmla="*/ 3 w 4"/>
              <a:gd name="T7" fmla="*/ 1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3"/>
                </a:cubicBezTo>
                <a:cubicBezTo>
                  <a:pt x="0" y="2"/>
                  <a:pt x="1" y="1"/>
                  <a:pt x="1" y="0"/>
                </a:cubicBezTo>
                <a:cubicBezTo>
                  <a:pt x="2" y="0"/>
                  <a:pt x="3" y="0"/>
                  <a:pt x="3" y="1"/>
                </a:cubicBezTo>
                <a:cubicBezTo>
                  <a:pt x="4" y="3"/>
                  <a:pt x="2"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0" name="Freeform 2965"/>
          <p:cNvSpPr>
            <a:spLocks noChangeAspect="1"/>
          </p:cNvSpPr>
          <p:nvPr/>
        </p:nvSpPr>
        <p:spPr bwMode="auto">
          <a:xfrm>
            <a:off x="8572500" y="5398186"/>
            <a:ext cx="6350" cy="6350"/>
          </a:xfrm>
          <a:custGeom>
            <a:avLst/>
            <a:gdLst>
              <a:gd name="T0" fmla="*/ 1 w 3"/>
              <a:gd name="T1" fmla="*/ 4 h 3"/>
              <a:gd name="T2" fmla="*/ 0 w 3"/>
              <a:gd name="T3" fmla="*/ 3 h 3"/>
              <a:gd name="T4" fmla="*/ 1 w 3"/>
              <a:gd name="T5" fmla="*/ 1 h 3"/>
              <a:gd name="T6" fmla="*/ 4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0" y="3"/>
                  <a:pt x="0" y="2"/>
                </a:cubicBezTo>
                <a:cubicBezTo>
                  <a:pt x="0" y="1"/>
                  <a:pt x="0" y="1"/>
                  <a:pt x="1" y="1"/>
                </a:cubicBezTo>
                <a:cubicBezTo>
                  <a:pt x="1" y="1"/>
                  <a:pt x="3" y="0"/>
                  <a:pt x="3" y="1"/>
                </a:cubicBezTo>
                <a:cubicBezTo>
                  <a:pt x="3" y="2"/>
                  <a:pt x="2"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1" name="Freeform 2966"/>
          <p:cNvSpPr>
            <a:spLocks noChangeAspect="1"/>
          </p:cNvSpPr>
          <p:nvPr/>
        </p:nvSpPr>
        <p:spPr bwMode="auto">
          <a:xfrm>
            <a:off x="8572500" y="5426761"/>
            <a:ext cx="6350" cy="6350"/>
          </a:xfrm>
          <a:custGeom>
            <a:avLst/>
            <a:gdLst>
              <a:gd name="T0" fmla="*/ 1 w 3"/>
              <a:gd name="T1" fmla="*/ 3 h 3"/>
              <a:gd name="T2" fmla="*/ 0 w 3"/>
              <a:gd name="T3" fmla="*/ 3 h 3"/>
              <a:gd name="T4" fmla="*/ 1 w 3"/>
              <a:gd name="T5" fmla="*/ 0 h 3"/>
              <a:gd name="T6" fmla="*/ 4 w 3"/>
              <a:gd name="T7" fmla="*/ 1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1"/>
                  <a:pt x="0" y="1"/>
                  <a:pt x="1" y="0"/>
                </a:cubicBezTo>
                <a:cubicBezTo>
                  <a:pt x="1" y="0"/>
                  <a:pt x="3" y="0"/>
                  <a:pt x="3"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2" name="Freeform 2967"/>
          <p:cNvSpPr>
            <a:spLocks noChangeAspect="1"/>
          </p:cNvSpPr>
          <p:nvPr/>
        </p:nvSpPr>
        <p:spPr bwMode="auto">
          <a:xfrm>
            <a:off x="7453313" y="4415524"/>
            <a:ext cx="3175" cy="476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3" name="Freeform 2968"/>
          <p:cNvSpPr>
            <a:spLocks noChangeAspect="1"/>
          </p:cNvSpPr>
          <p:nvPr/>
        </p:nvSpPr>
        <p:spPr bwMode="auto">
          <a:xfrm>
            <a:off x="7513639" y="4683811"/>
            <a:ext cx="6350" cy="6350"/>
          </a:xfrm>
          <a:custGeom>
            <a:avLst/>
            <a:gdLst>
              <a:gd name="T0" fmla="*/ 4 w 3"/>
              <a:gd name="T1" fmla="*/ 3 h 3"/>
              <a:gd name="T2" fmla="*/ 1 w 3"/>
              <a:gd name="T3" fmla="*/ 4 h 3"/>
              <a:gd name="T4" fmla="*/ 0 w 3"/>
              <a:gd name="T5" fmla="*/ 1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4" name="Freeform 2969"/>
          <p:cNvSpPr>
            <a:spLocks noChangeAspect="1"/>
          </p:cNvSpPr>
          <p:nvPr/>
        </p:nvSpPr>
        <p:spPr bwMode="auto">
          <a:xfrm>
            <a:off x="7467601" y="4569511"/>
            <a:ext cx="7938" cy="7938"/>
          </a:xfrm>
          <a:custGeom>
            <a:avLst/>
            <a:gdLst>
              <a:gd name="T0" fmla="*/ 5 w 4"/>
              <a:gd name="T1" fmla="*/ 3 h 4"/>
              <a:gd name="T2" fmla="*/ 3 w 4"/>
              <a:gd name="T3" fmla="*/ 5 h 4"/>
              <a:gd name="T4" fmla="*/ 0 w 4"/>
              <a:gd name="T5" fmla="*/ 3 h 4"/>
              <a:gd name="T6" fmla="*/ 3 w 4"/>
              <a:gd name="T7" fmla="*/ 0 h 4"/>
              <a:gd name="T8" fmla="*/ 5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cubicBezTo>
                  <a:pt x="4" y="3"/>
                  <a:pt x="3" y="4"/>
                  <a:pt x="2" y="4"/>
                </a:cubicBezTo>
                <a:cubicBezTo>
                  <a:pt x="0" y="3"/>
                  <a:pt x="0" y="3"/>
                  <a:pt x="0" y="2"/>
                </a:cubicBezTo>
                <a:cubicBezTo>
                  <a:pt x="0" y="1"/>
                  <a:pt x="0" y="0"/>
                  <a:pt x="2" y="0"/>
                </a:cubicBezTo>
                <a:cubicBezTo>
                  <a:pt x="4" y="1"/>
                  <a:pt x="4" y="2"/>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5" name="Freeform 2970"/>
          <p:cNvSpPr>
            <a:spLocks noChangeAspect="1"/>
          </p:cNvSpPr>
          <p:nvPr/>
        </p:nvSpPr>
        <p:spPr bwMode="auto">
          <a:xfrm>
            <a:off x="8529638" y="5233088"/>
            <a:ext cx="7938" cy="4763"/>
          </a:xfrm>
          <a:custGeom>
            <a:avLst/>
            <a:gdLst>
              <a:gd name="T0" fmla="*/ 3 w 4"/>
              <a:gd name="T1" fmla="*/ 2 h 3"/>
              <a:gd name="T2" fmla="*/ 1 w 4"/>
              <a:gd name="T3" fmla="*/ 2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2"/>
                </a:cubicBezTo>
                <a:cubicBezTo>
                  <a:pt x="0" y="2"/>
                  <a:pt x="1" y="1"/>
                  <a:pt x="1" y="1"/>
                </a:cubicBezTo>
                <a:cubicBezTo>
                  <a:pt x="2" y="0"/>
                  <a:pt x="3" y="0"/>
                  <a:pt x="3" y="0"/>
                </a:cubicBezTo>
                <a:cubicBezTo>
                  <a:pt x="4" y="1"/>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6" name="Freeform 2971"/>
          <p:cNvSpPr>
            <a:spLocks noChangeAspect="1"/>
          </p:cNvSpPr>
          <p:nvPr/>
        </p:nvSpPr>
        <p:spPr bwMode="auto">
          <a:xfrm>
            <a:off x="8164513" y="5196573"/>
            <a:ext cx="6350" cy="7938"/>
          </a:xfrm>
          <a:custGeom>
            <a:avLst/>
            <a:gdLst>
              <a:gd name="T0" fmla="*/ 3 w 3"/>
              <a:gd name="T1" fmla="*/ 3 h 4"/>
              <a:gd name="T2" fmla="*/ 4 w 3"/>
              <a:gd name="T3" fmla="*/ 4 h 4"/>
              <a:gd name="T4" fmla="*/ 1 w 3"/>
              <a:gd name="T5" fmla="*/ 4 h 4"/>
              <a:gd name="T6" fmla="*/ 0 w 3"/>
              <a:gd name="T7" fmla="*/ 1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3" y="2"/>
                  <a:pt x="3" y="3"/>
                  <a:pt x="3" y="3"/>
                </a:cubicBezTo>
                <a:cubicBezTo>
                  <a:pt x="2" y="4"/>
                  <a:pt x="1" y="3"/>
                  <a:pt x="1" y="3"/>
                </a:cubicBezTo>
                <a:cubicBezTo>
                  <a:pt x="0" y="3"/>
                  <a:pt x="0" y="2"/>
                  <a:pt x="0" y="1"/>
                </a:cubicBezTo>
                <a:cubicBezTo>
                  <a:pt x="1"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7" name="Freeform 2972"/>
          <p:cNvSpPr>
            <a:spLocks noChangeAspect="1"/>
          </p:cNvSpPr>
          <p:nvPr/>
        </p:nvSpPr>
        <p:spPr bwMode="auto">
          <a:xfrm>
            <a:off x="8158163" y="4999723"/>
            <a:ext cx="6350" cy="6350"/>
          </a:xfrm>
          <a:custGeom>
            <a:avLst/>
            <a:gdLst>
              <a:gd name="T0" fmla="*/ 2 w 4"/>
              <a:gd name="T1" fmla="*/ 3 h 3"/>
              <a:gd name="T2" fmla="*/ 0 w 4"/>
              <a:gd name="T3" fmla="*/ 3 h 3"/>
              <a:gd name="T4" fmla="*/ 2 w 4"/>
              <a:gd name="T5" fmla="*/ 0 h 3"/>
              <a:gd name="T6" fmla="*/ 4 w 4"/>
              <a:gd name="T7" fmla="*/ 1 h 3"/>
              <a:gd name="T8" fmla="*/ 2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3"/>
                  <a:pt x="0" y="2"/>
                  <a:pt x="0" y="2"/>
                </a:cubicBezTo>
                <a:cubicBezTo>
                  <a:pt x="0" y="1"/>
                  <a:pt x="1" y="0"/>
                  <a:pt x="2" y="0"/>
                </a:cubicBezTo>
                <a:cubicBezTo>
                  <a:pt x="3" y="0"/>
                  <a:pt x="4" y="0"/>
                  <a:pt x="4" y="1"/>
                </a:cubicBezTo>
                <a:cubicBezTo>
                  <a:pt x="4" y="2"/>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8" name="Oval 2973"/>
          <p:cNvSpPr>
            <a:spLocks noChangeAspect="1" noChangeArrowheads="1"/>
          </p:cNvSpPr>
          <p:nvPr/>
        </p:nvSpPr>
        <p:spPr bwMode="auto">
          <a:xfrm>
            <a:off x="7696201" y="4960038"/>
            <a:ext cx="6350" cy="9525"/>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09" name="Freeform 2974"/>
          <p:cNvSpPr>
            <a:spLocks noChangeAspect="1"/>
          </p:cNvSpPr>
          <p:nvPr/>
        </p:nvSpPr>
        <p:spPr bwMode="auto">
          <a:xfrm>
            <a:off x="7507289" y="5045761"/>
            <a:ext cx="6350" cy="6350"/>
          </a:xfrm>
          <a:custGeom>
            <a:avLst/>
            <a:gdLst>
              <a:gd name="T0" fmla="*/ 3 w 3"/>
              <a:gd name="T1" fmla="*/ 1 h 3"/>
              <a:gd name="T2" fmla="*/ 4 w 3"/>
              <a:gd name="T3" fmla="*/ 4 h 3"/>
              <a:gd name="T4" fmla="*/ 1 w 3"/>
              <a:gd name="T5" fmla="*/ 3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1" y="3"/>
                  <a:pt x="1" y="2"/>
                </a:cubicBezTo>
                <a:cubicBezTo>
                  <a:pt x="0" y="2"/>
                  <a:pt x="0" y="1"/>
                  <a:pt x="0" y="0"/>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0" name="Freeform 2975"/>
          <p:cNvSpPr>
            <a:spLocks noChangeAspect="1"/>
          </p:cNvSpPr>
          <p:nvPr/>
        </p:nvSpPr>
        <p:spPr bwMode="auto">
          <a:xfrm>
            <a:off x="7292975" y="5510898"/>
            <a:ext cx="3175" cy="7938"/>
          </a:xfrm>
          <a:custGeom>
            <a:avLst/>
            <a:gdLst>
              <a:gd name="T0" fmla="*/ 2 w 2"/>
              <a:gd name="T1" fmla="*/ 3 h 4"/>
              <a:gd name="T2" fmla="*/ 1 w 2"/>
              <a:gd name="T3" fmla="*/ 4 h 4"/>
              <a:gd name="T4" fmla="*/ 0 w 2"/>
              <a:gd name="T5" fmla="*/ 3 h 4"/>
              <a:gd name="T6" fmla="*/ 2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2"/>
                  <a:pt x="0" y="2"/>
                </a:cubicBezTo>
                <a:cubicBezTo>
                  <a:pt x="1" y="1"/>
                  <a:pt x="1" y="0"/>
                  <a:pt x="2" y="0"/>
                </a:cubicBezTo>
                <a:cubicBezTo>
                  <a:pt x="2" y="0"/>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1" name="Freeform 2976"/>
          <p:cNvSpPr>
            <a:spLocks noChangeAspect="1"/>
          </p:cNvSpPr>
          <p:nvPr/>
        </p:nvSpPr>
        <p:spPr bwMode="auto">
          <a:xfrm>
            <a:off x="7950200" y="6050650"/>
            <a:ext cx="1588" cy="4763"/>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2" name="Freeform 2977"/>
          <p:cNvSpPr>
            <a:spLocks noChangeAspect="1"/>
          </p:cNvSpPr>
          <p:nvPr/>
        </p:nvSpPr>
        <p:spPr bwMode="auto">
          <a:xfrm>
            <a:off x="7940676" y="6187173"/>
            <a:ext cx="3175" cy="6350"/>
          </a:xfrm>
          <a:custGeom>
            <a:avLst/>
            <a:gdLst>
              <a:gd name="T0" fmla="*/ 2 w 2"/>
              <a:gd name="T1" fmla="*/ 3 h 3"/>
              <a:gd name="T2" fmla="*/ 1 w 2"/>
              <a:gd name="T3" fmla="*/ 3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3" name="Freeform 2978"/>
          <p:cNvSpPr>
            <a:spLocks noChangeAspect="1"/>
          </p:cNvSpPr>
          <p:nvPr/>
        </p:nvSpPr>
        <p:spPr bwMode="auto">
          <a:xfrm>
            <a:off x="7729538" y="5244198"/>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4" name="Freeform 2979"/>
          <p:cNvSpPr>
            <a:spLocks noChangeAspect="1"/>
          </p:cNvSpPr>
          <p:nvPr/>
        </p:nvSpPr>
        <p:spPr bwMode="auto">
          <a:xfrm>
            <a:off x="8596313" y="5498200"/>
            <a:ext cx="3175" cy="476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2"/>
                </a:cubicBezTo>
                <a:cubicBezTo>
                  <a:pt x="0" y="1"/>
                  <a:pt x="0"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5" name="Freeform 2980"/>
          <p:cNvSpPr>
            <a:spLocks noChangeAspect="1"/>
          </p:cNvSpPr>
          <p:nvPr/>
        </p:nvSpPr>
        <p:spPr bwMode="auto">
          <a:xfrm>
            <a:off x="8532814" y="5568048"/>
            <a:ext cx="4763" cy="6350"/>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6" name="Oval 2981"/>
          <p:cNvSpPr>
            <a:spLocks noChangeAspect="1" noChangeArrowheads="1"/>
          </p:cNvSpPr>
          <p:nvPr/>
        </p:nvSpPr>
        <p:spPr bwMode="auto">
          <a:xfrm>
            <a:off x="8561388" y="5320400"/>
            <a:ext cx="1588" cy="3175"/>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7" name="Freeform 2982"/>
          <p:cNvSpPr>
            <a:spLocks noChangeAspect="1"/>
          </p:cNvSpPr>
          <p:nvPr/>
        </p:nvSpPr>
        <p:spPr bwMode="auto">
          <a:xfrm>
            <a:off x="8559800" y="5331511"/>
            <a:ext cx="1588" cy="6350"/>
          </a:xfrm>
          <a:custGeom>
            <a:avLst/>
            <a:gdLst>
              <a:gd name="T0" fmla="*/ 1 w 1"/>
              <a:gd name="T1" fmla="*/ 3 h 3"/>
              <a:gd name="T2" fmla="*/ 0 w 1"/>
              <a:gd name="T3" fmla="*/ 4 h 3"/>
              <a:gd name="T4" fmla="*/ 0 w 1"/>
              <a:gd name="T5" fmla="*/ 3 h 3"/>
              <a:gd name="T6" fmla="*/ 0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0" y="0"/>
                </a:cubicBezTo>
                <a:cubicBezTo>
                  <a:pt x="1" y="1"/>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8" name="Freeform 2983"/>
          <p:cNvSpPr>
            <a:spLocks noChangeAspect="1"/>
          </p:cNvSpPr>
          <p:nvPr/>
        </p:nvSpPr>
        <p:spPr bwMode="auto">
          <a:xfrm>
            <a:off x="8586789" y="5475973"/>
            <a:ext cx="4763" cy="7938"/>
          </a:xfrm>
          <a:custGeom>
            <a:avLst/>
            <a:gdLst>
              <a:gd name="T0" fmla="*/ 2 w 3"/>
              <a:gd name="T1" fmla="*/ 3 h 4"/>
              <a:gd name="T2" fmla="*/ 1 w 3"/>
              <a:gd name="T3" fmla="*/ 5 h 4"/>
              <a:gd name="T4" fmla="*/ 0 w 3"/>
              <a:gd name="T5" fmla="*/ 3 h 4"/>
              <a:gd name="T6" fmla="*/ 1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2" y="3"/>
                  <a:pt x="2" y="4"/>
                  <a:pt x="1" y="4"/>
                </a:cubicBezTo>
                <a:cubicBezTo>
                  <a:pt x="0" y="4"/>
                  <a:pt x="0" y="3"/>
                  <a:pt x="0" y="2"/>
                </a:cubicBezTo>
                <a:cubicBezTo>
                  <a:pt x="0" y="1"/>
                  <a:pt x="0" y="0"/>
                  <a:pt x="1" y="0"/>
                </a:cubicBezTo>
                <a:cubicBezTo>
                  <a:pt x="3"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19" name="Freeform 2984"/>
          <p:cNvSpPr>
            <a:spLocks noChangeAspect="1"/>
          </p:cNvSpPr>
          <p:nvPr/>
        </p:nvSpPr>
        <p:spPr bwMode="auto">
          <a:xfrm>
            <a:off x="8566150" y="5364850"/>
            <a:ext cx="3175" cy="4763"/>
          </a:xfrm>
          <a:custGeom>
            <a:avLst/>
            <a:gdLst>
              <a:gd name="T0" fmla="*/ 1 w 2"/>
              <a:gd name="T1" fmla="*/ 2 h 3"/>
              <a:gd name="T2" fmla="*/ 0 w 2"/>
              <a:gd name="T3" fmla="*/ 2 h 3"/>
              <a:gd name="T4" fmla="*/ 0 w 2"/>
              <a:gd name="T5" fmla="*/ 1 h 3"/>
              <a:gd name="T6" fmla="*/ 2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2"/>
                </a:cubicBezTo>
                <a:cubicBezTo>
                  <a:pt x="0" y="2"/>
                  <a:pt x="0" y="1"/>
                  <a:pt x="0" y="1"/>
                </a:cubicBezTo>
                <a:cubicBezTo>
                  <a:pt x="1" y="1"/>
                  <a:pt x="2" y="0"/>
                  <a:pt x="2" y="1"/>
                </a:cubicBezTo>
                <a:cubicBezTo>
                  <a:pt x="2"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0" name="Freeform 2985"/>
          <p:cNvSpPr>
            <a:spLocks noChangeAspect="1"/>
          </p:cNvSpPr>
          <p:nvPr/>
        </p:nvSpPr>
        <p:spPr bwMode="auto">
          <a:xfrm>
            <a:off x="8832850" y="5437875"/>
            <a:ext cx="1588" cy="4763"/>
          </a:xfrm>
          <a:custGeom>
            <a:avLst/>
            <a:gdLst>
              <a:gd name="T0" fmla="*/ 0 w 1"/>
              <a:gd name="T1" fmla="*/ 2 h 2"/>
              <a:gd name="T2" fmla="*/ 0 w 1"/>
              <a:gd name="T3" fmla="*/ 3 h 2"/>
              <a:gd name="T4" fmla="*/ 1 w 1"/>
              <a:gd name="T5" fmla="*/ 2 h 2"/>
              <a:gd name="T6" fmla="*/ 0 w 1"/>
              <a:gd name="T7" fmla="*/ 0 h 2"/>
              <a:gd name="T8" fmla="*/ 0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2"/>
                  <a:pt x="0" y="2"/>
                  <a:pt x="0" y="2"/>
                </a:cubicBezTo>
                <a:cubicBezTo>
                  <a:pt x="1" y="2"/>
                  <a:pt x="1" y="1"/>
                  <a:pt x="1" y="1"/>
                </a:cubicBezTo>
                <a:cubicBezTo>
                  <a:pt x="1" y="1"/>
                  <a:pt x="1" y="0"/>
                  <a:pt x="0" y="0"/>
                </a:cubicBezTo>
                <a:cubicBezTo>
                  <a:pt x="0" y="1"/>
                  <a:pt x="0" y="1"/>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1" name="Freeform 2986"/>
          <p:cNvSpPr>
            <a:spLocks noChangeAspect="1"/>
          </p:cNvSpPr>
          <p:nvPr/>
        </p:nvSpPr>
        <p:spPr bwMode="auto">
          <a:xfrm>
            <a:off x="8837614" y="5415648"/>
            <a:ext cx="4763"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2" name="Freeform 2987"/>
          <p:cNvSpPr>
            <a:spLocks noChangeAspect="1"/>
          </p:cNvSpPr>
          <p:nvPr/>
        </p:nvSpPr>
        <p:spPr bwMode="auto">
          <a:xfrm>
            <a:off x="8853488" y="5404538"/>
            <a:ext cx="3175" cy="3175"/>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1" y="0"/>
                  <a:pt x="2" y="0"/>
                </a:cubicBezTo>
                <a:cubicBezTo>
                  <a:pt x="2" y="1"/>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3" name="Freeform 2988"/>
          <p:cNvSpPr>
            <a:spLocks noChangeAspect="1"/>
          </p:cNvSpPr>
          <p:nvPr/>
        </p:nvSpPr>
        <p:spPr bwMode="auto">
          <a:xfrm>
            <a:off x="8847138" y="5398186"/>
            <a:ext cx="4763" cy="6350"/>
          </a:xfrm>
          <a:custGeom>
            <a:avLst/>
            <a:gdLst>
              <a:gd name="T0" fmla="*/ 2 w 2"/>
              <a:gd name="T1" fmla="*/ 3 h 3"/>
              <a:gd name="T2" fmla="*/ 0 w 2"/>
              <a:gd name="T3" fmla="*/ 3 h 3"/>
              <a:gd name="T4" fmla="*/ 0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2"/>
                  <a:pt x="0" y="1"/>
                  <a:pt x="0" y="1"/>
                </a:cubicBezTo>
                <a:cubicBezTo>
                  <a:pt x="1" y="1"/>
                  <a:pt x="1" y="0"/>
                  <a:pt x="2" y="1"/>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4" name="Freeform 2989"/>
          <p:cNvSpPr>
            <a:spLocks noChangeAspect="1"/>
          </p:cNvSpPr>
          <p:nvPr/>
        </p:nvSpPr>
        <p:spPr bwMode="auto">
          <a:xfrm>
            <a:off x="7593013" y="4161523"/>
            <a:ext cx="3175" cy="6350"/>
          </a:xfrm>
          <a:custGeom>
            <a:avLst/>
            <a:gdLst>
              <a:gd name="T0" fmla="*/ 2 w 1"/>
              <a:gd name="T1" fmla="*/ 3 h 3"/>
              <a:gd name="T2" fmla="*/ 0 w 1"/>
              <a:gd name="T3" fmla="*/ 4 h 3"/>
              <a:gd name="T4" fmla="*/ 0 w 1"/>
              <a:gd name="T5" fmla="*/ 3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5" name="Freeform 2990"/>
          <p:cNvSpPr>
            <a:spLocks noChangeAspect="1"/>
          </p:cNvSpPr>
          <p:nvPr/>
        </p:nvSpPr>
        <p:spPr bwMode="auto">
          <a:xfrm>
            <a:off x="7440613" y="4401237"/>
            <a:ext cx="4763" cy="4763"/>
          </a:xfrm>
          <a:custGeom>
            <a:avLst/>
            <a:gdLst>
              <a:gd name="T0" fmla="*/ 3 w 2"/>
              <a:gd name="T1" fmla="*/ 3 h 2"/>
              <a:gd name="T2" fmla="*/ 2 w 2"/>
              <a:gd name="T3" fmla="*/ 3 h 2"/>
              <a:gd name="T4" fmla="*/ 0 w 2"/>
              <a:gd name="T5" fmla="*/ 2 h 2"/>
              <a:gd name="T6" fmla="*/ 2 w 2"/>
              <a:gd name="T7" fmla="*/ 0 h 2"/>
              <a:gd name="T8" fmla="*/ 3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1" y="2"/>
                  <a:pt x="1" y="2"/>
                </a:cubicBezTo>
                <a:cubicBezTo>
                  <a:pt x="0" y="2"/>
                  <a:pt x="0" y="2"/>
                  <a:pt x="0" y="1"/>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6" name="Freeform 2991"/>
          <p:cNvSpPr>
            <a:spLocks noChangeAspect="1"/>
          </p:cNvSpPr>
          <p:nvPr/>
        </p:nvSpPr>
        <p:spPr bwMode="auto">
          <a:xfrm>
            <a:off x="7421563" y="4647298"/>
            <a:ext cx="4763" cy="6350"/>
          </a:xfrm>
          <a:custGeom>
            <a:avLst/>
            <a:gdLst>
              <a:gd name="T0" fmla="*/ 2 w 2"/>
              <a:gd name="T1" fmla="*/ 4 h 3"/>
              <a:gd name="T2" fmla="*/ 0 w 2"/>
              <a:gd name="T3" fmla="*/ 4 h 3"/>
              <a:gd name="T4" fmla="*/ 0 w 2"/>
              <a:gd name="T5" fmla="*/ 3 h 3"/>
              <a:gd name="T6" fmla="*/ 3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3"/>
                  <a:pt x="0" y="2"/>
                  <a:pt x="0" y="2"/>
                </a:cubicBezTo>
                <a:cubicBezTo>
                  <a:pt x="1" y="1"/>
                  <a:pt x="1" y="0"/>
                  <a:pt x="2" y="1"/>
                </a:cubicBezTo>
                <a:cubicBezTo>
                  <a:pt x="2" y="1"/>
                  <a:pt x="2"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7" name="Freeform 2992"/>
          <p:cNvSpPr>
            <a:spLocks noChangeAspect="1"/>
          </p:cNvSpPr>
          <p:nvPr/>
        </p:nvSpPr>
        <p:spPr bwMode="auto">
          <a:xfrm>
            <a:off x="7497763" y="4552050"/>
            <a:ext cx="6350" cy="4763"/>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1" y="2"/>
                  <a:pt x="1" y="2"/>
                </a:cubicBezTo>
                <a:cubicBezTo>
                  <a:pt x="1" y="1"/>
                  <a:pt x="0" y="1"/>
                  <a:pt x="0" y="0"/>
                </a:cubicBezTo>
                <a:cubicBezTo>
                  <a:pt x="1"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8" name="Freeform 2993"/>
          <p:cNvSpPr>
            <a:spLocks noChangeAspect="1"/>
          </p:cNvSpPr>
          <p:nvPr/>
        </p:nvSpPr>
        <p:spPr bwMode="auto">
          <a:xfrm>
            <a:off x="7572376" y="4666348"/>
            <a:ext cx="4763" cy="7938"/>
          </a:xfrm>
          <a:custGeom>
            <a:avLst/>
            <a:gdLst>
              <a:gd name="T0" fmla="*/ 3 w 2"/>
              <a:gd name="T1" fmla="*/ 3 h 4"/>
              <a:gd name="T2" fmla="*/ 2 w 2"/>
              <a:gd name="T3" fmla="*/ 4 h 4"/>
              <a:gd name="T4" fmla="*/ 0 w 2"/>
              <a:gd name="T5" fmla="*/ 3 h 4"/>
              <a:gd name="T6" fmla="*/ 2 w 2"/>
              <a:gd name="T7" fmla="*/ 1 h 4"/>
              <a:gd name="T8" fmla="*/ 3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3"/>
                  <a:pt x="0" y="2"/>
                </a:cubicBezTo>
                <a:cubicBezTo>
                  <a:pt x="0" y="2"/>
                  <a:pt x="0"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29" name="Freeform 2994"/>
          <p:cNvSpPr>
            <a:spLocks noChangeAspect="1"/>
          </p:cNvSpPr>
          <p:nvPr/>
        </p:nvSpPr>
        <p:spPr bwMode="auto">
          <a:xfrm>
            <a:off x="7507289" y="4590148"/>
            <a:ext cx="6350" cy="6350"/>
          </a:xfrm>
          <a:custGeom>
            <a:avLst/>
            <a:gdLst>
              <a:gd name="T0" fmla="*/ 3 w 3"/>
              <a:gd name="T1" fmla="*/ 3 h 3"/>
              <a:gd name="T2" fmla="*/ 3 w 3"/>
              <a:gd name="T3" fmla="*/ 4 h 3"/>
              <a:gd name="T4" fmla="*/ 1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3"/>
                  <a:pt x="2" y="3"/>
                </a:cubicBezTo>
                <a:cubicBezTo>
                  <a:pt x="2" y="3"/>
                  <a:pt x="1" y="3"/>
                  <a:pt x="1" y="2"/>
                </a:cubicBezTo>
                <a:cubicBezTo>
                  <a:pt x="1" y="2"/>
                  <a:pt x="0" y="1"/>
                  <a:pt x="1" y="1"/>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0" name="Freeform 2995"/>
          <p:cNvSpPr>
            <a:spLocks noChangeAspect="1"/>
          </p:cNvSpPr>
          <p:nvPr/>
        </p:nvSpPr>
        <p:spPr bwMode="auto">
          <a:xfrm>
            <a:off x="7424739" y="4558400"/>
            <a:ext cx="4763" cy="4763"/>
          </a:xfrm>
          <a:custGeom>
            <a:avLst/>
            <a:gdLst>
              <a:gd name="T0" fmla="*/ 2 w 3"/>
              <a:gd name="T1" fmla="*/ 1 h 3"/>
              <a:gd name="T2" fmla="*/ 3 w 3"/>
              <a:gd name="T3" fmla="*/ 3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2" y="3"/>
                  <a:pt x="1" y="2"/>
                </a:cubicBezTo>
                <a:cubicBezTo>
                  <a:pt x="1" y="2"/>
                  <a:pt x="0" y="1"/>
                  <a:pt x="1" y="1"/>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1" name="Freeform 2996"/>
          <p:cNvSpPr>
            <a:spLocks noChangeAspect="1"/>
          </p:cNvSpPr>
          <p:nvPr/>
        </p:nvSpPr>
        <p:spPr bwMode="auto">
          <a:xfrm>
            <a:off x="7535864" y="4683811"/>
            <a:ext cx="4763" cy="6350"/>
          </a:xfrm>
          <a:custGeom>
            <a:avLst/>
            <a:gdLst>
              <a:gd name="T0" fmla="*/ 3 w 2"/>
              <a:gd name="T1" fmla="*/ 1 h 3"/>
              <a:gd name="T2" fmla="*/ 3 w 2"/>
              <a:gd name="T3" fmla="*/ 3 h 3"/>
              <a:gd name="T4" fmla="*/ 2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2" y="3"/>
                  <a:pt x="1" y="2"/>
                  <a:pt x="1" y="2"/>
                </a:cubicBezTo>
                <a:cubicBezTo>
                  <a:pt x="0" y="2"/>
                  <a:pt x="0" y="1"/>
                  <a:pt x="0" y="0"/>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2" name="Freeform 2997"/>
          <p:cNvSpPr>
            <a:spLocks noChangeAspect="1"/>
          </p:cNvSpPr>
          <p:nvPr/>
        </p:nvSpPr>
        <p:spPr bwMode="auto">
          <a:xfrm>
            <a:off x="7416800" y="4618723"/>
            <a:ext cx="3175" cy="6350"/>
          </a:xfrm>
          <a:custGeom>
            <a:avLst/>
            <a:gdLst>
              <a:gd name="T0" fmla="*/ 2 w 2"/>
              <a:gd name="T1" fmla="*/ 3 h 3"/>
              <a:gd name="T2" fmla="*/ 1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2"/>
                  <a:pt x="0" y="2"/>
                  <a:pt x="0" y="1"/>
                </a:cubicBezTo>
                <a:cubicBezTo>
                  <a:pt x="1" y="1"/>
                  <a:pt x="1" y="0"/>
                  <a:pt x="2" y="0"/>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3" name="Freeform 2998"/>
          <p:cNvSpPr>
            <a:spLocks noChangeAspect="1"/>
          </p:cNvSpPr>
          <p:nvPr/>
        </p:nvSpPr>
        <p:spPr bwMode="auto">
          <a:xfrm>
            <a:off x="7448551" y="4639361"/>
            <a:ext cx="4763" cy="6350"/>
          </a:xfrm>
          <a:custGeom>
            <a:avLst/>
            <a:gdLst>
              <a:gd name="T0" fmla="*/ 2 w 2"/>
              <a:gd name="T1" fmla="*/ 3 h 3"/>
              <a:gd name="T2" fmla="*/ 2 w 2"/>
              <a:gd name="T3" fmla="*/ 4 h 3"/>
              <a:gd name="T4" fmla="*/ 0 w 2"/>
              <a:gd name="T5" fmla="*/ 3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1"/>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4" name="Freeform 2999"/>
          <p:cNvSpPr>
            <a:spLocks noChangeAspect="1"/>
          </p:cNvSpPr>
          <p:nvPr/>
        </p:nvSpPr>
        <p:spPr bwMode="auto">
          <a:xfrm>
            <a:off x="8548688" y="5260075"/>
            <a:ext cx="4763" cy="4763"/>
          </a:xfrm>
          <a:custGeom>
            <a:avLst/>
            <a:gdLst>
              <a:gd name="T0" fmla="*/ 2 w 3"/>
              <a:gd name="T1" fmla="*/ 1 h 3"/>
              <a:gd name="T2" fmla="*/ 2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2" y="2"/>
                </a:cubicBezTo>
                <a:cubicBezTo>
                  <a:pt x="2" y="3"/>
                  <a:pt x="1" y="2"/>
                  <a:pt x="1" y="2"/>
                </a:cubicBezTo>
                <a:cubicBezTo>
                  <a:pt x="1" y="2"/>
                  <a:pt x="0" y="1"/>
                  <a:pt x="1" y="1"/>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5" name="Freeform 3000"/>
          <p:cNvSpPr>
            <a:spLocks noChangeAspect="1"/>
          </p:cNvSpPr>
          <p:nvPr/>
        </p:nvSpPr>
        <p:spPr bwMode="auto">
          <a:xfrm>
            <a:off x="8542338" y="5247375"/>
            <a:ext cx="4763" cy="4763"/>
          </a:xfrm>
          <a:custGeom>
            <a:avLst/>
            <a:gdLst>
              <a:gd name="T0" fmla="*/ 3 w 2"/>
              <a:gd name="T1" fmla="*/ 2 h 2"/>
              <a:gd name="T2" fmla="*/ 2 w 2"/>
              <a:gd name="T3" fmla="*/ 3 h 2"/>
              <a:gd name="T4" fmla="*/ 0 w 2"/>
              <a:gd name="T5" fmla="*/ 2 h 2"/>
              <a:gd name="T6" fmla="*/ 2 w 2"/>
              <a:gd name="T7" fmla="*/ 0 h 2"/>
              <a:gd name="T8" fmla="*/ 3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6" name="Freeform 3001"/>
          <p:cNvSpPr>
            <a:spLocks noChangeAspect="1"/>
          </p:cNvSpPr>
          <p:nvPr/>
        </p:nvSpPr>
        <p:spPr bwMode="auto">
          <a:xfrm>
            <a:off x="8428039" y="5202925"/>
            <a:ext cx="4763" cy="4763"/>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7" name="Freeform 3002"/>
          <p:cNvSpPr>
            <a:spLocks noChangeAspect="1"/>
          </p:cNvSpPr>
          <p:nvPr/>
        </p:nvSpPr>
        <p:spPr bwMode="auto">
          <a:xfrm>
            <a:off x="8342314" y="5171173"/>
            <a:ext cx="4763" cy="6350"/>
          </a:xfrm>
          <a:custGeom>
            <a:avLst/>
            <a:gdLst>
              <a:gd name="T0" fmla="*/ 3 w 2"/>
              <a:gd name="T1" fmla="*/ 3 h 3"/>
              <a:gd name="T2" fmla="*/ 2 w 2"/>
              <a:gd name="T3" fmla="*/ 4 h 3"/>
              <a:gd name="T4" fmla="*/ 0 w 2"/>
              <a:gd name="T5" fmla="*/ 3 h 3"/>
              <a:gd name="T6" fmla="*/ 3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1" y="1"/>
                  <a:pt x="1" y="0"/>
                  <a:pt x="2" y="0"/>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8" name="Freeform 3003"/>
          <p:cNvSpPr>
            <a:spLocks noChangeAspect="1"/>
          </p:cNvSpPr>
          <p:nvPr/>
        </p:nvSpPr>
        <p:spPr bwMode="auto">
          <a:xfrm>
            <a:off x="8323263" y="5174350"/>
            <a:ext cx="3175" cy="4763"/>
          </a:xfrm>
          <a:custGeom>
            <a:avLst/>
            <a:gdLst>
              <a:gd name="T0" fmla="*/ 2 w 2"/>
              <a:gd name="T1" fmla="*/ 2 h 3"/>
              <a:gd name="T2" fmla="*/ 1 w 2"/>
              <a:gd name="T3" fmla="*/ 2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1" y="1"/>
                  <a:pt x="1" y="0"/>
                  <a:pt x="2"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39" name="Freeform 3004"/>
          <p:cNvSpPr>
            <a:spLocks noChangeAspect="1"/>
          </p:cNvSpPr>
          <p:nvPr/>
        </p:nvSpPr>
        <p:spPr bwMode="auto">
          <a:xfrm>
            <a:off x="8301039" y="5121961"/>
            <a:ext cx="3175" cy="6350"/>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3"/>
                  <a:pt x="0" y="2"/>
                  <a:pt x="0" y="1"/>
                </a:cubicBezTo>
                <a:cubicBezTo>
                  <a:pt x="0" y="1"/>
                  <a:pt x="1" y="0"/>
                  <a:pt x="1" y="0"/>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0" name="Freeform 3005"/>
          <p:cNvSpPr>
            <a:spLocks noChangeAspect="1"/>
          </p:cNvSpPr>
          <p:nvPr/>
        </p:nvSpPr>
        <p:spPr bwMode="auto">
          <a:xfrm>
            <a:off x="8288339" y="5129898"/>
            <a:ext cx="4763" cy="6350"/>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1"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1" name="Freeform 3006"/>
          <p:cNvSpPr>
            <a:spLocks noChangeAspect="1"/>
          </p:cNvSpPr>
          <p:nvPr/>
        </p:nvSpPr>
        <p:spPr bwMode="auto">
          <a:xfrm>
            <a:off x="8380414" y="5171173"/>
            <a:ext cx="6350" cy="6350"/>
          </a:xfrm>
          <a:custGeom>
            <a:avLst/>
            <a:gdLst>
              <a:gd name="T0" fmla="*/ 3 w 3"/>
              <a:gd name="T1" fmla="*/ 1 h 3"/>
              <a:gd name="T2" fmla="*/ 3 w 3"/>
              <a:gd name="T3" fmla="*/ 3 h 3"/>
              <a:gd name="T4" fmla="*/ 1 w 3"/>
              <a:gd name="T5" fmla="*/ 3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1" y="2"/>
                  <a:pt x="0" y="1"/>
                  <a:pt x="0" y="1"/>
                </a:cubicBezTo>
                <a:cubicBezTo>
                  <a:pt x="1"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2" name="Freeform 3007"/>
          <p:cNvSpPr>
            <a:spLocks noChangeAspect="1"/>
          </p:cNvSpPr>
          <p:nvPr/>
        </p:nvSpPr>
        <p:spPr bwMode="auto">
          <a:xfrm>
            <a:off x="8331201" y="5175938"/>
            <a:ext cx="4763" cy="4763"/>
          </a:xfrm>
          <a:custGeom>
            <a:avLst/>
            <a:gdLst>
              <a:gd name="T0" fmla="*/ 2 w 3"/>
              <a:gd name="T1" fmla="*/ 1 h 3"/>
              <a:gd name="T2" fmla="*/ 3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2"/>
                </a:cubicBezTo>
                <a:cubicBezTo>
                  <a:pt x="2" y="3"/>
                  <a:pt x="2" y="3"/>
                  <a:pt x="1" y="2"/>
                </a:cubicBezTo>
                <a:cubicBezTo>
                  <a:pt x="1" y="2"/>
                  <a:pt x="0" y="2"/>
                  <a:pt x="1" y="1"/>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3" name="Freeform 3008"/>
          <p:cNvSpPr>
            <a:spLocks noChangeAspect="1"/>
          </p:cNvSpPr>
          <p:nvPr/>
        </p:nvSpPr>
        <p:spPr bwMode="auto">
          <a:xfrm>
            <a:off x="8312151" y="5148948"/>
            <a:ext cx="3175" cy="6350"/>
          </a:xfrm>
          <a:custGeom>
            <a:avLst/>
            <a:gdLst>
              <a:gd name="T0" fmla="*/ 1 w 2"/>
              <a:gd name="T1" fmla="*/ 3 h 3"/>
              <a:gd name="T2" fmla="*/ 1 w 2"/>
              <a:gd name="T3" fmla="*/ 4 h 3"/>
              <a:gd name="T4" fmla="*/ 0 w 2"/>
              <a:gd name="T5" fmla="*/ 3 h 3"/>
              <a:gd name="T6" fmla="*/ 0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2" y="2"/>
                  <a:pt x="2" y="3"/>
                  <a:pt x="1" y="3"/>
                </a:cubicBezTo>
                <a:cubicBezTo>
                  <a:pt x="0" y="3"/>
                  <a:pt x="0" y="2"/>
                  <a:pt x="0" y="2"/>
                </a:cubicBezTo>
                <a:cubicBezTo>
                  <a:pt x="0" y="2"/>
                  <a:pt x="0" y="1"/>
                  <a:pt x="0" y="1"/>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4" name="Freeform 3009"/>
          <p:cNvSpPr>
            <a:spLocks noChangeAspect="1"/>
          </p:cNvSpPr>
          <p:nvPr/>
        </p:nvSpPr>
        <p:spPr bwMode="auto">
          <a:xfrm>
            <a:off x="8158163" y="5190223"/>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5" name="Freeform 3010"/>
          <p:cNvSpPr>
            <a:spLocks noChangeAspect="1"/>
          </p:cNvSpPr>
          <p:nvPr/>
        </p:nvSpPr>
        <p:spPr bwMode="auto">
          <a:xfrm>
            <a:off x="8148638" y="4967973"/>
            <a:ext cx="4763" cy="1588"/>
          </a:xfrm>
          <a:custGeom>
            <a:avLst/>
            <a:gdLst>
              <a:gd name="T0" fmla="*/ 1 w 3"/>
              <a:gd name="T1" fmla="*/ 1 h 1"/>
              <a:gd name="T2" fmla="*/ 0 w 3"/>
              <a:gd name="T3" fmla="*/ 1 h 1"/>
              <a:gd name="T4" fmla="*/ 1 w 3"/>
              <a:gd name="T5" fmla="*/ 0 h 1"/>
              <a:gd name="T6" fmla="*/ 3 w 3"/>
              <a:gd name="T7" fmla="*/ 1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1"/>
                </a:cubicBezTo>
                <a:cubicBezTo>
                  <a:pt x="2" y="1"/>
                  <a:pt x="2"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6" name="Freeform 3011"/>
          <p:cNvSpPr>
            <a:spLocks noChangeAspect="1"/>
          </p:cNvSpPr>
          <p:nvPr/>
        </p:nvSpPr>
        <p:spPr bwMode="auto">
          <a:xfrm>
            <a:off x="8259763" y="5055288"/>
            <a:ext cx="3175" cy="3175"/>
          </a:xfrm>
          <a:custGeom>
            <a:avLst/>
            <a:gdLst>
              <a:gd name="T0" fmla="*/ 0 w 1"/>
              <a:gd name="T1" fmla="*/ 1 h 2"/>
              <a:gd name="T2" fmla="*/ 0 w 1"/>
              <a:gd name="T3" fmla="*/ 0 h 2"/>
              <a:gd name="T4" fmla="*/ 2 w 1"/>
              <a:gd name="T5" fmla="*/ 1 h 2"/>
              <a:gd name="T6" fmla="*/ 2 w 1"/>
              <a:gd name="T7" fmla="*/ 2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1"/>
                  <a:pt x="0" y="0"/>
                  <a:pt x="0" y="0"/>
                </a:cubicBezTo>
                <a:cubicBezTo>
                  <a:pt x="1" y="0"/>
                  <a:pt x="1" y="1"/>
                  <a:pt x="1" y="1"/>
                </a:cubicBezTo>
                <a:cubicBezTo>
                  <a:pt x="1" y="1"/>
                  <a:pt x="1" y="2"/>
                  <a:pt x="1" y="2"/>
                </a:cubicBezTo>
                <a:cubicBezTo>
                  <a:pt x="0" y="2"/>
                  <a:pt x="0" y="2"/>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7" name="Freeform 3012"/>
          <p:cNvSpPr>
            <a:spLocks noChangeAspect="1"/>
          </p:cNvSpPr>
          <p:nvPr/>
        </p:nvSpPr>
        <p:spPr bwMode="auto">
          <a:xfrm>
            <a:off x="7881938" y="5166413"/>
            <a:ext cx="3175" cy="3175"/>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8" name="Freeform 3013"/>
          <p:cNvSpPr>
            <a:spLocks noChangeAspect="1"/>
          </p:cNvSpPr>
          <p:nvPr/>
        </p:nvSpPr>
        <p:spPr bwMode="auto">
          <a:xfrm>
            <a:off x="7793039" y="4961623"/>
            <a:ext cx="4763" cy="6350"/>
          </a:xfrm>
          <a:custGeom>
            <a:avLst/>
            <a:gdLst>
              <a:gd name="T0" fmla="*/ 2 w 2"/>
              <a:gd name="T1" fmla="*/ 3 h 3"/>
              <a:gd name="T2" fmla="*/ 2 w 2"/>
              <a:gd name="T3" fmla="*/ 4 h 3"/>
              <a:gd name="T4" fmla="*/ 0 w 2"/>
              <a:gd name="T5" fmla="*/ 3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49" name="Freeform 3014"/>
          <p:cNvSpPr>
            <a:spLocks noChangeAspect="1"/>
          </p:cNvSpPr>
          <p:nvPr/>
        </p:nvSpPr>
        <p:spPr bwMode="auto">
          <a:xfrm>
            <a:off x="7758113" y="5052113"/>
            <a:ext cx="4763" cy="3175"/>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0" name="Oval 3015"/>
          <p:cNvSpPr>
            <a:spLocks noChangeAspect="1" noChangeArrowheads="1"/>
          </p:cNvSpPr>
          <p:nvPr/>
        </p:nvSpPr>
        <p:spPr bwMode="auto">
          <a:xfrm>
            <a:off x="7637463" y="5131486"/>
            <a:ext cx="3175"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1" name="Freeform 3016"/>
          <p:cNvSpPr>
            <a:spLocks noChangeAspect="1"/>
          </p:cNvSpPr>
          <p:nvPr/>
        </p:nvSpPr>
        <p:spPr bwMode="auto">
          <a:xfrm>
            <a:off x="7605713" y="5158475"/>
            <a:ext cx="1588" cy="3175"/>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0"/>
                  <a:pt x="0" y="0"/>
                  <a:pt x="0"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2" name="Freeform 3017"/>
          <p:cNvSpPr>
            <a:spLocks noChangeAspect="1"/>
          </p:cNvSpPr>
          <p:nvPr/>
        </p:nvSpPr>
        <p:spPr bwMode="auto">
          <a:xfrm>
            <a:off x="7664451" y="5152123"/>
            <a:ext cx="3175" cy="6350"/>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3"/>
                </a:cubicBezTo>
                <a:cubicBezTo>
                  <a:pt x="0" y="2"/>
                  <a:pt x="0" y="2"/>
                  <a:pt x="0" y="1"/>
                </a:cubicBezTo>
                <a:cubicBezTo>
                  <a:pt x="0" y="1"/>
                  <a:pt x="1" y="0"/>
                  <a:pt x="1" y="1"/>
                </a:cubicBezTo>
                <a:cubicBezTo>
                  <a:pt x="2" y="1"/>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3" name="Freeform 3018"/>
          <p:cNvSpPr>
            <a:spLocks noChangeAspect="1"/>
          </p:cNvSpPr>
          <p:nvPr/>
        </p:nvSpPr>
        <p:spPr bwMode="auto">
          <a:xfrm>
            <a:off x="7666038" y="5158473"/>
            <a:ext cx="3175" cy="6350"/>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4" name="Freeform 3019"/>
          <p:cNvSpPr>
            <a:spLocks noChangeAspect="1"/>
          </p:cNvSpPr>
          <p:nvPr/>
        </p:nvSpPr>
        <p:spPr bwMode="auto">
          <a:xfrm>
            <a:off x="7621589" y="5014013"/>
            <a:ext cx="6350" cy="4763"/>
          </a:xfrm>
          <a:custGeom>
            <a:avLst/>
            <a:gdLst>
              <a:gd name="T0" fmla="*/ 3 w 3"/>
              <a:gd name="T1" fmla="*/ 2 h 3"/>
              <a:gd name="T2" fmla="*/ 1 w 3"/>
              <a:gd name="T3" fmla="*/ 3 h 3"/>
              <a:gd name="T4" fmla="*/ 1 w 3"/>
              <a:gd name="T5" fmla="*/ 1 h 3"/>
              <a:gd name="T6" fmla="*/ 3 w 3"/>
              <a:gd name="T7" fmla="*/ 1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1" y="3"/>
                </a:cubicBezTo>
                <a:cubicBezTo>
                  <a:pt x="0" y="2"/>
                  <a:pt x="0" y="2"/>
                  <a:pt x="1" y="1"/>
                </a:cubicBezTo>
                <a:cubicBezTo>
                  <a:pt x="1" y="1"/>
                  <a:pt x="1" y="0"/>
                  <a:pt x="2" y="1"/>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5" name="Freeform 3020"/>
          <p:cNvSpPr>
            <a:spLocks noChangeAspect="1"/>
          </p:cNvSpPr>
          <p:nvPr/>
        </p:nvSpPr>
        <p:spPr bwMode="auto">
          <a:xfrm>
            <a:off x="7673975" y="4944161"/>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6" name="Freeform 3021"/>
          <p:cNvSpPr>
            <a:spLocks noChangeAspect="1"/>
          </p:cNvSpPr>
          <p:nvPr/>
        </p:nvSpPr>
        <p:spPr bwMode="auto">
          <a:xfrm>
            <a:off x="7529514" y="5094975"/>
            <a:ext cx="3175" cy="4763"/>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7" name="Freeform 3022"/>
          <p:cNvSpPr>
            <a:spLocks noChangeAspect="1"/>
          </p:cNvSpPr>
          <p:nvPr/>
        </p:nvSpPr>
        <p:spPr bwMode="auto">
          <a:xfrm>
            <a:off x="7521575" y="5082275"/>
            <a:ext cx="3175" cy="3175"/>
          </a:xfrm>
          <a:custGeom>
            <a:avLst/>
            <a:gdLst>
              <a:gd name="T0" fmla="*/ 1 w 2"/>
              <a:gd name="T1" fmla="*/ 1 h 2"/>
              <a:gd name="T2" fmla="*/ 1 w 2"/>
              <a:gd name="T3" fmla="*/ 2 h 2"/>
              <a:gd name="T4" fmla="*/ 0 w 2"/>
              <a:gd name="T5" fmla="*/ 1 h 2"/>
              <a:gd name="T6" fmla="*/ 0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2"/>
                  <a:pt x="1" y="2"/>
                </a:cubicBezTo>
                <a:cubicBezTo>
                  <a:pt x="0" y="2"/>
                  <a:pt x="0" y="2"/>
                  <a:pt x="0" y="1"/>
                </a:cubicBezTo>
                <a:cubicBezTo>
                  <a:pt x="0" y="1"/>
                  <a:pt x="0" y="0"/>
                  <a:pt x="0" y="0"/>
                </a:cubicBezTo>
                <a:cubicBezTo>
                  <a:pt x="1" y="0"/>
                  <a:pt x="1"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8" name="Freeform 3023"/>
          <p:cNvSpPr>
            <a:spLocks noChangeAspect="1"/>
          </p:cNvSpPr>
          <p:nvPr/>
        </p:nvSpPr>
        <p:spPr bwMode="auto">
          <a:xfrm>
            <a:off x="7610475" y="4920350"/>
            <a:ext cx="4763" cy="4763"/>
          </a:xfrm>
          <a:custGeom>
            <a:avLst/>
            <a:gdLst>
              <a:gd name="T0" fmla="*/ 3 w 2"/>
              <a:gd name="T1" fmla="*/ 2 h 3"/>
              <a:gd name="T2" fmla="*/ 2 w 2"/>
              <a:gd name="T3" fmla="*/ 3 h 3"/>
              <a:gd name="T4" fmla="*/ 0 w 2"/>
              <a:gd name="T5" fmla="*/ 2 h 3"/>
              <a:gd name="T6" fmla="*/ 2 w 2"/>
              <a:gd name="T7" fmla="*/ 1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59" name="Freeform 3024"/>
          <p:cNvSpPr>
            <a:spLocks noChangeAspect="1"/>
          </p:cNvSpPr>
          <p:nvPr/>
        </p:nvSpPr>
        <p:spPr bwMode="auto">
          <a:xfrm>
            <a:off x="7608889" y="4912412"/>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0"/>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0" name="Freeform 3025"/>
          <p:cNvSpPr>
            <a:spLocks noChangeAspect="1"/>
          </p:cNvSpPr>
          <p:nvPr/>
        </p:nvSpPr>
        <p:spPr bwMode="auto">
          <a:xfrm>
            <a:off x="7615239" y="4933048"/>
            <a:ext cx="3175" cy="6350"/>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1" name="Freeform 3026"/>
          <p:cNvSpPr>
            <a:spLocks noChangeAspect="1"/>
          </p:cNvSpPr>
          <p:nvPr/>
        </p:nvSpPr>
        <p:spPr bwMode="auto">
          <a:xfrm>
            <a:off x="7510464" y="4982261"/>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2" name="Freeform 3027"/>
          <p:cNvSpPr>
            <a:spLocks noChangeAspect="1"/>
          </p:cNvSpPr>
          <p:nvPr/>
        </p:nvSpPr>
        <p:spPr bwMode="auto">
          <a:xfrm>
            <a:off x="7524750" y="4985438"/>
            <a:ext cx="4763" cy="3175"/>
          </a:xfrm>
          <a:custGeom>
            <a:avLst/>
            <a:gdLst>
              <a:gd name="T0" fmla="*/ 3 w 2"/>
              <a:gd name="T1" fmla="*/ 1 h 2"/>
              <a:gd name="T2" fmla="*/ 2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1" y="2"/>
                  <a:pt x="0" y="1"/>
                  <a:pt x="1" y="1"/>
                </a:cubicBezTo>
                <a:cubicBezTo>
                  <a:pt x="1" y="1"/>
                  <a:pt x="1"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3" name="Freeform 3028"/>
          <p:cNvSpPr>
            <a:spLocks noChangeAspect="1"/>
          </p:cNvSpPr>
          <p:nvPr/>
        </p:nvSpPr>
        <p:spPr bwMode="auto">
          <a:xfrm>
            <a:off x="7610475" y="4942575"/>
            <a:ext cx="1588" cy="4763"/>
          </a:xfrm>
          <a:custGeom>
            <a:avLst/>
            <a:gdLst>
              <a:gd name="T0" fmla="*/ 1 w 1"/>
              <a:gd name="T1" fmla="*/ 2 h 2"/>
              <a:gd name="T2" fmla="*/ 0 w 1"/>
              <a:gd name="T3" fmla="*/ 3 h 2"/>
              <a:gd name="T4" fmla="*/ 0 w 1"/>
              <a:gd name="T5" fmla="*/ 2 h 2"/>
              <a:gd name="T6" fmla="*/ 1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4" name="Freeform 3029"/>
          <p:cNvSpPr>
            <a:spLocks noChangeAspect="1"/>
          </p:cNvSpPr>
          <p:nvPr/>
        </p:nvSpPr>
        <p:spPr bwMode="auto">
          <a:xfrm>
            <a:off x="7608889" y="4952098"/>
            <a:ext cx="3175" cy="6350"/>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0" y="0"/>
                  <a:pt x="1" y="0"/>
                </a:cubicBezTo>
                <a:cubicBezTo>
                  <a:pt x="2"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5" name="Oval 3030"/>
          <p:cNvSpPr>
            <a:spLocks noChangeAspect="1" noChangeArrowheads="1"/>
          </p:cNvSpPr>
          <p:nvPr/>
        </p:nvSpPr>
        <p:spPr bwMode="auto">
          <a:xfrm>
            <a:off x="7507288" y="5029886"/>
            <a:ext cx="4763"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6" name="Freeform 3031"/>
          <p:cNvSpPr>
            <a:spLocks noChangeAspect="1"/>
          </p:cNvSpPr>
          <p:nvPr/>
        </p:nvSpPr>
        <p:spPr bwMode="auto">
          <a:xfrm>
            <a:off x="7529514" y="5166413"/>
            <a:ext cx="3175" cy="4763"/>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7" name="Freeform 3032"/>
          <p:cNvSpPr>
            <a:spLocks noChangeAspect="1"/>
          </p:cNvSpPr>
          <p:nvPr/>
        </p:nvSpPr>
        <p:spPr bwMode="auto">
          <a:xfrm>
            <a:off x="7472363" y="5225148"/>
            <a:ext cx="3175" cy="6350"/>
          </a:xfrm>
          <a:custGeom>
            <a:avLst/>
            <a:gdLst>
              <a:gd name="T0" fmla="*/ 2 w 2"/>
              <a:gd name="T1" fmla="*/ 3 h 3"/>
              <a:gd name="T2" fmla="*/ 0 w 2"/>
              <a:gd name="T3" fmla="*/ 4 h 3"/>
              <a:gd name="T4" fmla="*/ 0 w 2"/>
              <a:gd name="T5" fmla="*/ 1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0" y="3"/>
                </a:cubicBezTo>
                <a:cubicBezTo>
                  <a:pt x="0" y="2"/>
                  <a:pt x="0" y="2"/>
                  <a:pt x="0" y="1"/>
                </a:cubicBezTo>
                <a:cubicBezTo>
                  <a:pt x="1" y="1"/>
                  <a:pt x="1" y="0"/>
                  <a:pt x="2"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8" name="Freeform 3033"/>
          <p:cNvSpPr>
            <a:spLocks noChangeAspect="1"/>
          </p:cNvSpPr>
          <p:nvPr/>
        </p:nvSpPr>
        <p:spPr bwMode="auto">
          <a:xfrm>
            <a:off x="7512050" y="5161648"/>
            <a:ext cx="12700" cy="12700"/>
          </a:xfrm>
          <a:custGeom>
            <a:avLst/>
            <a:gdLst>
              <a:gd name="T0" fmla="*/ 7 w 7"/>
              <a:gd name="T1" fmla="*/ 1 h 6"/>
              <a:gd name="T2" fmla="*/ 5 w 7"/>
              <a:gd name="T3" fmla="*/ 7 h 6"/>
              <a:gd name="T4" fmla="*/ 1 w 7"/>
              <a:gd name="T5" fmla="*/ 7 h 6"/>
              <a:gd name="T6" fmla="*/ 3 w 7"/>
              <a:gd name="T7" fmla="*/ 1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69" name="Freeform 3034"/>
          <p:cNvSpPr>
            <a:spLocks noChangeAspect="1"/>
          </p:cNvSpPr>
          <p:nvPr/>
        </p:nvSpPr>
        <p:spPr bwMode="auto">
          <a:xfrm>
            <a:off x="7539038" y="5160063"/>
            <a:ext cx="20638" cy="9525"/>
          </a:xfrm>
          <a:custGeom>
            <a:avLst/>
            <a:gdLst>
              <a:gd name="T0" fmla="*/ 1 w 11"/>
              <a:gd name="T1" fmla="*/ 1 h 5"/>
              <a:gd name="T2" fmla="*/ 12 w 11"/>
              <a:gd name="T3" fmla="*/ 1 h 5"/>
              <a:gd name="T4" fmla="*/ 12 w 11"/>
              <a:gd name="T5" fmla="*/ 5 h 5"/>
              <a:gd name="T6" fmla="*/ 2 w 11"/>
              <a:gd name="T7" fmla="*/ 4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0" name="Freeform 3035"/>
          <p:cNvSpPr>
            <a:spLocks noChangeAspect="1"/>
          </p:cNvSpPr>
          <p:nvPr/>
        </p:nvSpPr>
        <p:spPr bwMode="auto">
          <a:xfrm>
            <a:off x="7569200" y="5145773"/>
            <a:ext cx="28575" cy="12700"/>
          </a:xfrm>
          <a:custGeom>
            <a:avLst/>
            <a:gdLst>
              <a:gd name="T0" fmla="*/ 4 w 15"/>
              <a:gd name="T1" fmla="*/ 1 h 7"/>
              <a:gd name="T2" fmla="*/ 1 w 15"/>
              <a:gd name="T3" fmla="*/ 7 h 7"/>
              <a:gd name="T4" fmla="*/ 6 w 15"/>
              <a:gd name="T5" fmla="*/ 6 h 7"/>
              <a:gd name="T6" fmla="*/ 13 w 15"/>
              <a:gd name="T7" fmla="*/ 7 h 7"/>
              <a:gd name="T8" fmla="*/ 18 w 15"/>
              <a:gd name="T9" fmla="*/ 2 h 7"/>
              <a:gd name="T10" fmla="*/ 13 w 15"/>
              <a:gd name="T11" fmla="*/ 1 h 7"/>
              <a:gd name="T12" fmla="*/ 7 w 15"/>
              <a:gd name="T13" fmla="*/ 2 h 7"/>
              <a:gd name="T14" fmla="*/ 4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1" name="Freeform 3036"/>
          <p:cNvSpPr>
            <a:spLocks noChangeAspect="1"/>
          </p:cNvSpPr>
          <p:nvPr/>
        </p:nvSpPr>
        <p:spPr bwMode="auto">
          <a:xfrm>
            <a:off x="7488238" y="5061638"/>
            <a:ext cx="14288" cy="23813"/>
          </a:xfrm>
          <a:custGeom>
            <a:avLst/>
            <a:gdLst>
              <a:gd name="T0" fmla="*/ 6 w 7"/>
              <a:gd name="T1" fmla="*/ 1 h 13"/>
              <a:gd name="T2" fmla="*/ 8 w 7"/>
              <a:gd name="T3" fmla="*/ 6 h 13"/>
              <a:gd name="T4" fmla="*/ 5 w 7"/>
              <a:gd name="T5" fmla="*/ 14 h 13"/>
              <a:gd name="T6" fmla="*/ 1 w 7"/>
              <a:gd name="T7" fmla="*/ 13 h 13"/>
              <a:gd name="T8" fmla="*/ 1 w 7"/>
              <a:gd name="T9" fmla="*/ 5 h 13"/>
              <a:gd name="T10" fmla="*/ 6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2" name="Freeform 3037"/>
          <p:cNvSpPr>
            <a:spLocks noChangeAspect="1"/>
          </p:cNvSpPr>
          <p:nvPr/>
        </p:nvSpPr>
        <p:spPr bwMode="auto">
          <a:xfrm>
            <a:off x="7477126" y="5077511"/>
            <a:ext cx="9525" cy="7938"/>
          </a:xfrm>
          <a:custGeom>
            <a:avLst/>
            <a:gdLst>
              <a:gd name="T0" fmla="*/ 4 w 5"/>
              <a:gd name="T1" fmla="*/ 0 h 4"/>
              <a:gd name="T2" fmla="*/ 5 w 5"/>
              <a:gd name="T3" fmla="*/ 4 h 4"/>
              <a:gd name="T4" fmla="*/ 1 w 5"/>
              <a:gd name="T5" fmla="*/ 5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3" name="Freeform 3038"/>
          <p:cNvSpPr>
            <a:spLocks noChangeAspect="1"/>
          </p:cNvSpPr>
          <p:nvPr/>
        </p:nvSpPr>
        <p:spPr bwMode="auto">
          <a:xfrm>
            <a:off x="7497764" y="5055286"/>
            <a:ext cx="17463" cy="38100"/>
          </a:xfrm>
          <a:custGeom>
            <a:avLst/>
            <a:gdLst>
              <a:gd name="T0" fmla="*/ 10 w 9"/>
              <a:gd name="T1" fmla="*/ 1 h 20"/>
              <a:gd name="T2" fmla="*/ 10 w 9"/>
              <a:gd name="T3" fmla="*/ 5 h 20"/>
              <a:gd name="T4" fmla="*/ 6 w 9"/>
              <a:gd name="T5" fmla="*/ 5 h 20"/>
              <a:gd name="T6" fmla="*/ 5 w 9"/>
              <a:gd name="T7" fmla="*/ 14 h 20"/>
              <a:gd name="T8" fmla="*/ 9 w 9"/>
              <a:gd name="T9" fmla="*/ 16 h 20"/>
              <a:gd name="T10" fmla="*/ 7 w 9"/>
              <a:gd name="T11" fmla="*/ 19 h 20"/>
              <a:gd name="T12" fmla="*/ 4 w 9"/>
              <a:gd name="T13" fmla="*/ 19 h 20"/>
              <a:gd name="T14" fmla="*/ 1 w 9"/>
              <a:gd name="T15" fmla="*/ 23 h 20"/>
              <a:gd name="T16" fmla="*/ 1 w 9"/>
              <a:gd name="T17" fmla="*/ 17 h 20"/>
              <a:gd name="T18" fmla="*/ 4 w 9"/>
              <a:gd name="T19" fmla="*/ 6 h 20"/>
              <a:gd name="T20" fmla="*/ 5 w 9"/>
              <a:gd name="T21" fmla="*/ 1 h 20"/>
              <a:gd name="T22" fmla="*/ 10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4" name="Freeform 3039"/>
          <p:cNvSpPr>
            <a:spLocks noChangeAspect="1"/>
          </p:cNvSpPr>
          <p:nvPr/>
        </p:nvSpPr>
        <p:spPr bwMode="auto">
          <a:xfrm>
            <a:off x="7550150" y="5166411"/>
            <a:ext cx="55563" cy="31750"/>
          </a:xfrm>
          <a:custGeom>
            <a:avLst/>
            <a:gdLst>
              <a:gd name="T0" fmla="*/ 4 w 29"/>
              <a:gd name="T1" fmla="*/ 20 h 17"/>
              <a:gd name="T2" fmla="*/ 10 w 29"/>
              <a:gd name="T3" fmla="*/ 18 h 17"/>
              <a:gd name="T4" fmla="*/ 16 w 29"/>
              <a:gd name="T5" fmla="*/ 14 h 17"/>
              <a:gd name="T6" fmla="*/ 24 w 29"/>
              <a:gd name="T7" fmla="*/ 11 h 17"/>
              <a:gd name="T8" fmla="*/ 28 w 29"/>
              <a:gd name="T9" fmla="*/ 8 h 17"/>
              <a:gd name="T10" fmla="*/ 34 w 29"/>
              <a:gd name="T11" fmla="*/ 4 h 17"/>
              <a:gd name="T12" fmla="*/ 35 w 29"/>
              <a:gd name="T13" fmla="*/ 1 h 17"/>
              <a:gd name="T14" fmla="*/ 29 w 29"/>
              <a:gd name="T15" fmla="*/ 1 h 17"/>
              <a:gd name="T16" fmla="*/ 17 w 29"/>
              <a:gd name="T17" fmla="*/ 2 h 17"/>
              <a:gd name="T18" fmla="*/ 5 w 29"/>
              <a:gd name="T19" fmla="*/ 5 h 17"/>
              <a:gd name="T20" fmla="*/ 0 w 29"/>
              <a:gd name="T21" fmla="*/ 11 h 17"/>
              <a:gd name="T22" fmla="*/ 4 w 29"/>
              <a:gd name="T23" fmla="*/ 14 h 17"/>
              <a:gd name="T24" fmla="*/ 4 w 29"/>
              <a:gd name="T25" fmla="*/ 2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5" name="Freeform 3040"/>
          <p:cNvSpPr>
            <a:spLocks noChangeAspect="1"/>
          </p:cNvSpPr>
          <p:nvPr/>
        </p:nvSpPr>
        <p:spPr bwMode="auto">
          <a:xfrm>
            <a:off x="7540625" y="4979086"/>
            <a:ext cx="26988" cy="12700"/>
          </a:xfrm>
          <a:custGeom>
            <a:avLst/>
            <a:gdLst>
              <a:gd name="T0" fmla="*/ 4 w 14"/>
              <a:gd name="T1" fmla="*/ 1 h 7"/>
              <a:gd name="T2" fmla="*/ 13 w 14"/>
              <a:gd name="T3" fmla="*/ 1 h 7"/>
              <a:gd name="T4" fmla="*/ 17 w 14"/>
              <a:gd name="T5" fmla="*/ 3 h 7"/>
              <a:gd name="T6" fmla="*/ 13 w 14"/>
              <a:gd name="T7" fmla="*/ 6 h 7"/>
              <a:gd name="T8" fmla="*/ 6 w 14"/>
              <a:gd name="T9" fmla="*/ 6 h 7"/>
              <a:gd name="T10" fmla="*/ 1 w 14"/>
              <a:gd name="T11" fmla="*/ 7 h 7"/>
              <a:gd name="T12" fmla="*/ 4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6" name="Freeform 3041"/>
          <p:cNvSpPr>
            <a:spLocks noChangeAspect="1"/>
          </p:cNvSpPr>
          <p:nvPr/>
        </p:nvSpPr>
        <p:spPr bwMode="auto">
          <a:xfrm>
            <a:off x="7504113" y="4966386"/>
            <a:ext cx="25400" cy="14288"/>
          </a:xfrm>
          <a:custGeom>
            <a:avLst/>
            <a:gdLst>
              <a:gd name="T0" fmla="*/ 9 w 13"/>
              <a:gd name="T1" fmla="*/ 3 h 8"/>
              <a:gd name="T2" fmla="*/ 12 w 13"/>
              <a:gd name="T3" fmla="*/ 1 h 8"/>
              <a:gd name="T4" fmla="*/ 15 w 13"/>
              <a:gd name="T5" fmla="*/ 7 h 8"/>
              <a:gd name="T6" fmla="*/ 10 w 13"/>
              <a:gd name="T7" fmla="*/ 6 h 8"/>
              <a:gd name="T8" fmla="*/ 6 w 13"/>
              <a:gd name="T9" fmla="*/ 7 h 8"/>
              <a:gd name="T10" fmla="*/ 5 w 13"/>
              <a:gd name="T11" fmla="*/ 6 h 8"/>
              <a:gd name="T12" fmla="*/ 1 w 13"/>
              <a:gd name="T13" fmla="*/ 7 h 8"/>
              <a:gd name="T14" fmla="*/ 1 w 13"/>
              <a:gd name="T15" fmla="*/ 2 h 8"/>
              <a:gd name="T16" fmla="*/ 9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7" name="Freeform 3042"/>
          <p:cNvSpPr>
            <a:spLocks noChangeAspect="1"/>
          </p:cNvSpPr>
          <p:nvPr/>
        </p:nvSpPr>
        <p:spPr bwMode="auto">
          <a:xfrm>
            <a:off x="7569201" y="4982263"/>
            <a:ext cx="23813" cy="4763"/>
          </a:xfrm>
          <a:custGeom>
            <a:avLst/>
            <a:gdLst>
              <a:gd name="T0" fmla="*/ 0 w 13"/>
              <a:gd name="T1" fmla="*/ 0 h 2"/>
              <a:gd name="T2" fmla="*/ 0 w 13"/>
              <a:gd name="T3" fmla="*/ 3 h 2"/>
              <a:gd name="T4" fmla="*/ 15 w 13"/>
              <a:gd name="T5" fmla="*/ 2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8" name="Freeform 3043"/>
          <p:cNvSpPr>
            <a:spLocks noChangeAspect="1"/>
          </p:cNvSpPr>
          <p:nvPr/>
        </p:nvSpPr>
        <p:spPr bwMode="auto">
          <a:xfrm>
            <a:off x="7580314" y="5018775"/>
            <a:ext cx="31750" cy="23813"/>
          </a:xfrm>
          <a:custGeom>
            <a:avLst/>
            <a:gdLst>
              <a:gd name="T0" fmla="*/ 2 w 17"/>
              <a:gd name="T1" fmla="*/ 3 h 12"/>
              <a:gd name="T2" fmla="*/ 13 w 17"/>
              <a:gd name="T3" fmla="*/ 1 h 12"/>
              <a:gd name="T4" fmla="*/ 18 w 17"/>
              <a:gd name="T5" fmla="*/ 4 h 12"/>
              <a:gd name="T6" fmla="*/ 15 w 17"/>
              <a:gd name="T7" fmla="*/ 6 h 12"/>
              <a:gd name="T8" fmla="*/ 19 w 17"/>
              <a:gd name="T9" fmla="*/ 11 h 12"/>
              <a:gd name="T10" fmla="*/ 12 w 17"/>
              <a:gd name="T11" fmla="*/ 15 h 12"/>
              <a:gd name="T12" fmla="*/ 1 w 17"/>
              <a:gd name="T13" fmla="*/ 9 h 12"/>
              <a:gd name="T14" fmla="*/ 2 w 17"/>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79" name="Freeform 3044"/>
          <p:cNvSpPr>
            <a:spLocks noChangeAspect="1"/>
          </p:cNvSpPr>
          <p:nvPr/>
        </p:nvSpPr>
        <p:spPr bwMode="auto">
          <a:xfrm>
            <a:off x="7612064" y="4971150"/>
            <a:ext cx="22225" cy="11113"/>
          </a:xfrm>
          <a:custGeom>
            <a:avLst/>
            <a:gdLst>
              <a:gd name="T0" fmla="*/ 6 w 11"/>
              <a:gd name="T1" fmla="*/ 0 h 6"/>
              <a:gd name="T2" fmla="*/ 14 w 11"/>
              <a:gd name="T3" fmla="*/ 5 h 6"/>
              <a:gd name="T4" fmla="*/ 11 w 11"/>
              <a:gd name="T5" fmla="*/ 7 h 6"/>
              <a:gd name="T6" fmla="*/ 5 w 11"/>
              <a:gd name="T7" fmla="*/ 7 h 6"/>
              <a:gd name="T8" fmla="*/ 0 w 11"/>
              <a:gd name="T9" fmla="*/ 5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0" name="Freeform 3045"/>
          <p:cNvSpPr>
            <a:spLocks noChangeAspect="1"/>
          </p:cNvSpPr>
          <p:nvPr/>
        </p:nvSpPr>
        <p:spPr bwMode="auto">
          <a:xfrm>
            <a:off x="7615239" y="4874311"/>
            <a:ext cx="34925" cy="84138"/>
          </a:xfrm>
          <a:custGeom>
            <a:avLst/>
            <a:gdLst>
              <a:gd name="T0" fmla="*/ 9 w 19"/>
              <a:gd name="T1" fmla="*/ 1 h 44"/>
              <a:gd name="T2" fmla="*/ 6 w 19"/>
              <a:gd name="T3" fmla="*/ 6 h 44"/>
              <a:gd name="T4" fmla="*/ 8 w 19"/>
              <a:gd name="T5" fmla="*/ 13 h 44"/>
              <a:gd name="T6" fmla="*/ 3 w 19"/>
              <a:gd name="T7" fmla="*/ 22 h 44"/>
              <a:gd name="T8" fmla="*/ 8 w 19"/>
              <a:gd name="T9" fmla="*/ 24 h 44"/>
              <a:gd name="T10" fmla="*/ 12 w 19"/>
              <a:gd name="T11" fmla="*/ 17 h 44"/>
              <a:gd name="T12" fmla="*/ 19 w 19"/>
              <a:gd name="T13" fmla="*/ 12 h 44"/>
              <a:gd name="T14" fmla="*/ 20 w 19"/>
              <a:gd name="T15" fmla="*/ 20 h 44"/>
              <a:gd name="T16" fmla="*/ 13 w 19"/>
              <a:gd name="T17" fmla="*/ 23 h 44"/>
              <a:gd name="T18" fmla="*/ 13 w 19"/>
              <a:gd name="T19" fmla="*/ 25 h 44"/>
              <a:gd name="T20" fmla="*/ 21 w 19"/>
              <a:gd name="T21" fmla="*/ 31 h 44"/>
              <a:gd name="T22" fmla="*/ 19 w 19"/>
              <a:gd name="T23" fmla="*/ 31 h 44"/>
              <a:gd name="T24" fmla="*/ 8 w 19"/>
              <a:gd name="T25" fmla="*/ 30 h 44"/>
              <a:gd name="T26" fmla="*/ 8 w 19"/>
              <a:gd name="T27" fmla="*/ 35 h 44"/>
              <a:gd name="T28" fmla="*/ 7 w 19"/>
              <a:gd name="T29" fmla="*/ 42 h 44"/>
              <a:gd name="T30" fmla="*/ 15 w 19"/>
              <a:gd name="T31" fmla="*/ 53 h 44"/>
              <a:gd name="T32" fmla="*/ 8 w 19"/>
              <a:gd name="T33" fmla="*/ 51 h 44"/>
              <a:gd name="T34" fmla="*/ 5 w 19"/>
              <a:gd name="T35" fmla="*/ 40 h 44"/>
              <a:gd name="T36" fmla="*/ 3 w 19"/>
              <a:gd name="T37" fmla="*/ 33 h 44"/>
              <a:gd name="T38" fmla="*/ 1 w 19"/>
              <a:gd name="T39" fmla="*/ 23 h 44"/>
              <a:gd name="T40" fmla="*/ 1 w 19"/>
              <a:gd name="T41" fmla="*/ 8 h 44"/>
              <a:gd name="T42" fmla="*/ 7 w 19"/>
              <a:gd name="T43" fmla="*/ 0 h 44"/>
              <a:gd name="T44" fmla="*/ 9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1" name="Freeform 3046"/>
          <p:cNvSpPr>
            <a:spLocks noChangeAspect="1"/>
          </p:cNvSpPr>
          <p:nvPr/>
        </p:nvSpPr>
        <p:spPr bwMode="auto">
          <a:xfrm>
            <a:off x="7634288" y="4863200"/>
            <a:ext cx="12700" cy="17463"/>
          </a:xfrm>
          <a:custGeom>
            <a:avLst/>
            <a:gdLst>
              <a:gd name="T0" fmla="*/ 6 w 7"/>
              <a:gd name="T1" fmla="*/ 1 h 9"/>
              <a:gd name="T2" fmla="*/ 7 w 7"/>
              <a:gd name="T3" fmla="*/ 9 h 9"/>
              <a:gd name="T4" fmla="*/ 2 w 7"/>
              <a:gd name="T5" fmla="*/ 10 h 9"/>
              <a:gd name="T6" fmla="*/ 2 w 7"/>
              <a:gd name="T7" fmla="*/ 4 h 9"/>
              <a:gd name="T8" fmla="*/ 6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2" name="Freeform 3047"/>
          <p:cNvSpPr>
            <a:spLocks noChangeAspect="1"/>
          </p:cNvSpPr>
          <p:nvPr/>
        </p:nvSpPr>
        <p:spPr bwMode="auto">
          <a:xfrm>
            <a:off x="7615238" y="4944161"/>
            <a:ext cx="6350" cy="12700"/>
          </a:xfrm>
          <a:custGeom>
            <a:avLst/>
            <a:gdLst>
              <a:gd name="T0" fmla="*/ 4 w 4"/>
              <a:gd name="T1" fmla="*/ 3 h 6"/>
              <a:gd name="T2" fmla="*/ 4 w 4"/>
              <a:gd name="T3" fmla="*/ 7 h 6"/>
              <a:gd name="T4" fmla="*/ 1 w 4"/>
              <a:gd name="T5" fmla="*/ 7 h 6"/>
              <a:gd name="T6" fmla="*/ 1 w 4"/>
              <a:gd name="T7" fmla="*/ 1 h 6"/>
              <a:gd name="T8" fmla="*/ 4 w 4"/>
              <a:gd name="T9" fmla="*/ 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cubicBezTo>
                  <a:pt x="4" y="2"/>
                  <a:pt x="4" y="4"/>
                  <a:pt x="4" y="5"/>
                </a:cubicBezTo>
                <a:cubicBezTo>
                  <a:pt x="3" y="6"/>
                  <a:pt x="1" y="6"/>
                  <a:pt x="1" y="5"/>
                </a:cubicBezTo>
                <a:cubicBezTo>
                  <a:pt x="0" y="4"/>
                  <a:pt x="0" y="2"/>
                  <a:pt x="1" y="1"/>
                </a:cubicBezTo>
                <a:cubicBezTo>
                  <a:pt x="1" y="0"/>
                  <a:pt x="3"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3" name="Freeform 3048"/>
          <p:cNvSpPr>
            <a:spLocks noChangeAspect="1"/>
          </p:cNvSpPr>
          <p:nvPr/>
        </p:nvSpPr>
        <p:spPr bwMode="auto">
          <a:xfrm>
            <a:off x="7631114" y="5009250"/>
            <a:ext cx="66675" cy="30163"/>
          </a:xfrm>
          <a:custGeom>
            <a:avLst/>
            <a:gdLst>
              <a:gd name="T0" fmla="*/ 1 w 35"/>
              <a:gd name="T1" fmla="*/ 1 h 16"/>
              <a:gd name="T2" fmla="*/ 13 w 35"/>
              <a:gd name="T3" fmla="*/ 2 h 16"/>
              <a:gd name="T4" fmla="*/ 18 w 35"/>
              <a:gd name="T5" fmla="*/ 4 h 16"/>
              <a:gd name="T6" fmla="*/ 22 w 35"/>
              <a:gd name="T7" fmla="*/ 1 h 16"/>
              <a:gd name="T8" fmla="*/ 31 w 35"/>
              <a:gd name="T9" fmla="*/ 6 h 16"/>
              <a:gd name="T10" fmla="*/ 37 w 35"/>
              <a:gd name="T11" fmla="*/ 6 h 16"/>
              <a:gd name="T12" fmla="*/ 41 w 35"/>
              <a:gd name="T13" fmla="*/ 14 h 16"/>
              <a:gd name="T14" fmla="*/ 40 w 35"/>
              <a:gd name="T15" fmla="*/ 18 h 16"/>
              <a:gd name="T16" fmla="*/ 34 w 35"/>
              <a:gd name="T17" fmla="*/ 15 h 16"/>
              <a:gd name="T18" fmla="*/ 24 w 35"/>
              <a:gd name="T19" fmla="*/ 11 h 16"/>
              <a:gd name="T20" fmla="*/ 19 w 35"/>
              <a:gd name="T21" fmla="*/ 12 h 16"/>
              <a:gd name="T22" fmla="*/ 11 w 35"/>
              <a:gd name="T23" fmla="*/ 11 h 16"/>
              <a:gd name="T24" fmla="*/ 7 w 35"/>
              <a:gd name="T25" fmla="*/ 12 h 16"/>
              <a:gd name="T26" fmla="*/ 0 w 35"/>
              <a:gd name="T27" fmla="*/ 6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4" name="Freeform 3049"/>
          <p:cNvSpPr>
            <a:spLocks noChangeAspect="1"/>
          </p:cNvSpPr>
          <p:nvPr/>
        </p:nvSpPr>
        <p:spPr bwMode="auto">
          <a:xfrm>
            <a:off x="7669213" y="4980675"/>
            <a:ext cx="19050" cy="9525"/>
          </a:xfrm>
          <a:custGeom>
            <a:avLst/>
            <a:gdLst>
              <a:gd name="T0" fmla="*/ 4 w 10"/>
              <a:gd name="T1" fmla="*/ 1 h 5"/>
              <a:gd name="T2" fmla="*/ 1 w 10"/>
              <a:gd name="T3" fmla="*/ 2 h 5"/>
              <a:gd name="T4" fmla="*/ 6 w 10"/>
              <a:gd name="T5" fmla="*/ 5 h 5"/>
              <a:gd name="T6" fmla="*/ 11 w 10"/>
              <a:gd name="T7" fmla="*/ 5 h 5"/>
              <a:gd name="T8" fmla="*/ 11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5" name="Freeform 3050"/>
          <p:cNvSpPr>
            <a:spLocks noChangeAspect="1"/>
          </p:cNvSpPr>
          <p:nvPr/>
        </p:nvSpPr>
        <p:spPr bwMode="auto">
          <a:xfrm>
            <a:off x="7685088" y="4934636"/>
            <a:ext cx="28575" cy="14288"/>
          </a:xfrm>
          <a:custGeom>
            <a:avLst/>
            <a:gdLst>
              <a:gd name="T0" fmla="*/ 2 w 15"/>
              <a:gd name="T1" fmla="*/ 0 h 7"/>
              <a:gd name="T2" fmla="*/ 16 w 15"/>
              <a:gd name="T3" fmla="*/ 1 h 7"/>
              <a:gd name="T4" fmla="*/ 17 w 15"/>
              <a:gd name="T5" fmla="*/ 8 h 7"/>
              <a:gd name="T6" fmla="*/ 4 w 15"/>
              <a:gd name="T7" fmla="*/ 5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6" name="Freeform 3051"/>
          <p:cNvSpPr>
            <a:spLocks noChangeAspect="1"/>
          </p:cNvSpPr>
          <p:nvPr/>
        </p:nvSpPr>
        <p:spPr bwMode="auto">
          <a:xfrm>
            <a:off x="7621589" y="5020361"/>
            <a:ext cx="9525" cy="12700"/>
          </a:xfrm>
          <a:custGeom>
            <a:avLst/>
            <a:gdLst>
              <a:gd name="T0" fmla="*/ 1 w 5"/>
              <a:gd name="T1" fmla="*/ 1 h 6"/>
              <a:gd name="T2" fmla="*/ 1 w 5"/>
              <a:gd name="T3" fmla="*/ 8 h 6"/>
              <a:gd name="T4" fmla="*/ 4 w 5"/>
              <a:gd name="T5" fmla="*/ 7 h 6"/>
              <a:gd name="T6" fmla="*/ 6 w 5"/>
              <a:gd name="T7" fmla="*/ 1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2"/>
                  <a:pt x="1" y="4"/>
                  <a:pt x="1" y="6"/>
                </a:cubicBezTo>
                <a:cubicBezTo>
                  <a:pt x="1" y="6"/>
                  <a:pt x="3" y="5"/>
                  <a:pt x="3" y="5"/>
                </a:cubicBezTo>
                <a:cubicBezTo>
                  <a:pt x="4" y="4"/>
                  <a:pt x="5" y="3"/>
                  <a:pt x="5" y="1"/>
                </a:cubicBezTo>
                <a:cubicBezTo>
                  <a:pt x="4" y="0"/>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7" name="Freeform 3052"/>
          <p:cNvSpPr>
            <a:spLocks noChangeAspect="1"/>
          </p:cNvSpPr>
          <p:nvPr/>
        </p:nvSpPr>
        <p:spPr bwMode="auto">
          <a:xfrm>
            <a:off x="7700963" y="5136250"/>
            <a:ext cx="14288" cy="23813"/>
          </a:xfrm>
          <a:custGeom>
            <a:avLst/>
            <a:gdLst>
              <a:gd name="T0" fmla="*/ 8 w 8"/>
              <a:gd name="T1" fmla="*/ 1 h 13"/>
              <a:gd name="T2" fmla="*/ 8 w 8"/>
              <a:gd name="T3" fmla="*/ 7 h 13"/>
              <a:gd name="T4" fmla="*/ 3 w 8"/>
              <a:gd name="T5" fmla="*/ 14 h 13"/>
              <a:gd name="T6" fmla="*/ 0 w 8"/>
              <a:gd name="T7" fmla="*/ 13 h 13"/>
              <a:gd name="T8" fmla="*/ 3 w 8"/>
              <a:gd name="T9" fmla="*/ 5 h 13"/>
              <a:gd name="T10" fmla="*/ 8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8" name="Freeform 3053"/>
          <p:cNvSpPr>
            <a:spLocks noChangeAspect="1"/>
          </p:cNvSpPr>
          <p:nvPr/>
        </p:nvSpPr>
        <p:spPr bwMode="auto">
          <a:xfrm>
            <a:off x="7808913" y="4952100"/>
            <a:ext cx="26988" cy="17463"/>
          </a:xfrm>
          <a:custGeom>
            <a:avLst/>
            <a:gdLst>
              <a:gd name="T0" fmla="*/ 2 w 14"/>
              <a:gd name="T1" fmla="*/ 0 h 9"/>
              <a:gd name="T2" fmla="*/ 16 w 14"/>
              <a:gd name="T3" fmla="*/ 9 h 9"/>
              <a:gd name="T4" fmla="*/ 6 w 14"/>
              <a:gd name="T5" fmla="*/ 10 h 9"/>
              <a:gd name="T6" fmla="*/ 5 w 14"/>
              <a:gd name="T7" fmla="*/ 4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89" name="Freeform 3054"/>
          <p:cNvSpPr>
            <a:spLocks noChangeAspect="1"/>
          </p:cNvSpPr>
          <p:nvPr/>
        </p:nvSpPr>
        <p:spPr bwMode="auto">
          <a:xfrm>
            <a:off x="7810500" y="4980673"/>
            <a:ext cx="26988" cy="6350"/>
          </a:xfrm>
          <a:custGeom>
            <a:avLst/>
            <a:gdLst>
              <a:gd name="T0" fmla="*/ 9 w 14"/>
              <a:gd name="T1" fmla="*/ 0 h 3"/>
              <a:gd name="T2" fmla="*/ 17 w 14"/>
              <a:gd name="T3" fmla="*/ 3 h 3"/>
              <a:gd name="T4" fmla="*/ 9 w 14"/>
              <a:gd name="T5" fmla="*/ 4 h 3"/>
              <a:gd name="T6" fmla="*/ 0 w 14"/>
              <a:gd name="T7" fmla="*/ 1 h 3"/>
              <a:gd name="T8" fmla="*/ 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0" name="Freeform 3055"/>
          <p:cNvSpPr>
            <a:spLocks noChangeAspect="1"/>
          </p:cNvSpPr>
          <p:nvPr/>
        </p:nvSpPr>
        <p:spPr bwMode="auto">
          <a:xfrm>
            <a:off x="7856539" y="5139423"/>
            <a:ext cx="34925" cy="31750"/>
          </a:xfrm>
          <a:custGeom>
            <a:avLst/>
            <a:gdLst>
              <a:gd name="T0" fmla="*/ 12 w 18"/>
              <a:gd name="T1" fmla="*/ 1 h 17"/>
              <a:gd name="T2" fmla="*/ 20 w 18"/>
              <a:gd name="T3" fmla="*/ 1 h 17"/>
              <a:gd name="T4" fmla="*/ 21 w 18"/>
              <a:gd name="T5" fmla="*/ 6 h 17"/>
              <a:gd name="T6" fmla="*/ 16 w 18"/>
              <a:gd name="T7" fmla="*/ 14 h 17"/>
              <a:gd name="T8" fmla="*/ 12 w 18"/>
              <a:gd name="T9" fmla="*/ 19 h 17"/>
              <a:gd name="T10" fmla="*/ 4 w 18"/>
              <a:gd name="T11" fmla="*/ 19 h 17"/>
              <a:gd name="T12" fmla="*/ 0 w 18"/>
              <a:gd name="T13" fmla="*/ 18 h 17"/>
              <a:gd name="T14" fmla="*/ 7 w 18"/>
              <a:gd name="T15" fmla="*/ 6 h 17"/>
              <a:gd name="T16" fmla="*/ 12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1" name="Freeform 3056"/>
          <p:cNvSpPr>
            <a:spLocks noChangeAspect="1"/>
          </p:cNvSpPr>
          <p:nvPr/>
        </p:nvSpPr>
        <p:spPr bwMode="auto">
          <a:xfrm>
            <a:off x="7777163" y="5091800"/>
            <a:ext cx="14288" cy="11113"/>
          </a:xfrm>
          <a:custGeom>
            <a:avLst/>
            <a:gdLst>
              <a:gd name="T0" fmla="*/ 5 w 8"/>
              <a:gd name="T1" fmla="*/ 0 h 6"/>
              <a:gd name="T2" fmla="*/ 8 w 8"/>
              <a:gd name="T3" fmla="*/ 5 h 6"/>
              <a:gd name="T4" fmla="*/ 1 w 8"/>
              <a:gd name="T5" fmla="*/ 5 h 6"/>
              <a:gd name="T6" fmla="*/ 5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2" name="Freeform 3057"/>
          <p:cNvSpPr>
            <a:spLocks noChangeAspect="1"/>
          </p:cNvSpPr>
          <p:nvPr/>
        </p:nvSpPr>
        <p:spPr bwMode="auto">
          <a:xfrm>
            <a:off x="7780339" y="5101325"/>
            <a:ext cx="9525" cy="9525"/>
          </a:xfrm>
          <a:custGeom>
            <a:avLst/>
            <a:gdLst>
              <a:gd name="T0" fmla="*/ 5 w 5"/>
              <a:gd name="T1" fmla="*/ 6 h 5"/>
              <a:gd name="T2" fmla="*/ 6 w 5"/>
              <a:gd name="T3" fmla="*/ 4 h 5"/>
              <a:gd name="T4" fmla="*/ 2 w 5"/>
              <a:gd name="T5" fmla="*/ 0 h 5"/>
              <a:gd name="T6" fmla="*/ 0 w 5"/>
              <a:gd name="T7" fmla="*/ 4 h 5"/>
              <a:gd name="T8" fmla="*/ 5 w 5"/>
              <a:gd name="T9" fmla="*/ 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3" name="Freeform 3058"/>
          <p:cNvSpPr>
            <a:spLocks noChangeAspect="1"/>
          </p:cNvSpPr>
          <p:nvPr/>
        </p:nvSpPr>
        <p:spPr bwMode="auto">
          <a:xfrm>
            <a:off x="7772400" y="5102911"/>
            <a:ext cx="14288" cy="25400"/>
          </a:xfrm>
          <a:custGeom>
            <a:avLst/>
            <a:gdLst>
              <a:gd name="T0" fmla="*/ 1 w 7"/>
              <a:gd name="T1" fmla="*/ 0 h 13"/>
              <a:gd name="T2" fmla="*/ 8 w 7"/>
              <a:gd name="T3" fmla="*/ 6 h 13"/>
              <a:gd name="T4" fmla="*/ 8 w 7"/>
              <a:gd name="T5" fmla="*/ 9 h 13"/>
              <a:gd name="T6" fmla="*/ 3 w 7"/>
              <a:gd name="T7" fmla="*/ 15 h 13"/>
              <a:gd name="T8" fmla="*/ 0 w 7"/>
              <a:gd name="T9" fmla="*/ 14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4" name="Freeform 3059"/>
          <p:cNvSpPr>
            <a:spLocks noChangeAspect="1"/>
          </p:cNvSpPr>
          <p:nvPr/>
        </p:nvSpPr>
        <p:spPr bwMode="auto">
          <a:xfrm>
            <a:off x="7935914" y="5007663"/>
            <a:ext cx="231775" cy="219075"/>
          </a:xfrm>
          <a:custGeom>
            <a:avLst/>
            <a:gdLst>
              <a:gd name="T0" fmla="*/ 0 w 121"/>
              <a:gd name="T1" fmla="*/ 114 h 115"/>
              <a:gd name="T2" fmla="*/ 7 w 121"/>
              <a:gd name="T3" fmla="*/ 116 h 115"/>
              <a:gd name="T4" fmla="*/ 16 w 121"/>
              <a:gd name="T5" fmla="*/ 115 h 115"/>
              <a:gd name="T6" fmla="*/ 25 w 121"/>
              <a:gd name="T7" fmla="*/ 116 h 115"/>
              <a:gd name="T8" fmla="*/ 35 w 121"/>
              <a:gd name="T9" fmla="*/ 114 h 115"/>
              <a:gd name="T10" fmla="*/ 40 w 121"/>
              <a:gd name="T11" fmla="*/ 108 h 115"/>
              <a:gd name="T12" fmla="*/ 28 w 121"/>
              <a:gd name="T13" fmla="*/ 102 h 115"/>
              <a:gd name="T14" fmla="*/ 27 w 121"/>
              <a:gd name="T15" fmla="*/ 100 h 115"/>
              <a:gd name="T16" fmla="*/ 41 w 121"/>
              <a:gd name="T17" fmla="*/ 98 h 115"/>
              <a:gd name="T18" fmla="*/ 45 w 121"/>
              <a:gd name="T19" fmla="*/ 90 h 115"/>
              <a:gd name="T20" fmla="*/ 54 w 121"/>
              <a:gd name="T21" fmla="*/ 86 h 115"/>
              <a:gd name="T22" fmla="*/ 65 w 121"/>
              <a:gd name="T23" fmla="*/ 91 h 115"/>
              <a:gd name="T24" fmla="*/ 80 w 121"/>
              <a:gd name="T25" fmla="*/ 101 h 115"/>
              <a:gd name="T26" fmla="*/ 84 w 121"/>
              <a:gd name="T27" fmla="*/ 112 h 115"/>
              <a:gd name="T28" fmla="*/ 88 w 121"/>
              <a:gd name="T29" fmla="*/ 115 h 115"/>
              <a:gd name="T30" fmla="*/ 100 w 121"/>
              <a:gd name="T31" fmla="*/ 130 h 115"/>
              <a:gd name="T32" fmla="*/ 105 w 121"/>
              <a:gd name="T33" fmla="*/ 132 h 115"/>
              <a:gd name="T34" fmla="*/ 117 w 121"/>
              <a:gd name="T35" fmla="*/ 133 h 115"/>
              <a:gd name="T36" fmla="*/ 133 w 121"/>
              <a:gd name="T37" fmla="*/ 136 h 115"/>
              <a:gd name="T38" fmla="*/ 141 w 121"/>
              <a:gd name="T39" fmla="*/ 137 h 115"/>
              <a:gd name="T40" fmla="*/ 145 w 121"/>
              <a:gd name="T41" fmla="*/ 133 h 115"/>
              <a:gd name="T42" fmla="*/ 134 w 121"/>
              <a:gd name="T43" fmla="*/ 128 h 115"/>
              <a:gd name="T44" fmla="*/ 139 w 121"/>
              <a:gd name="T45" fmla="*/ 124 h 115"/>
              <a:gd name="T46" fmla="*/ 130 w 121"/>
              <a:gd name="T47" fmla="*/ 124 h 115"/>
              <a:gd name="T48" fmla="*/ 125 w 121"/>
              <a:gd name="T49" fmla="*/ 119 h 115"/>
              <a:gd name="T50" fmla="*/ 129 w 121"/>
              <a:gd name="T51" fmla="*/ 114 h 115"/>
              <a:gd name="T52" fmla="*/ 125 w 121"/>
              <a:gd name="T53" fmla="*/ 113 h 115"/>
              <a:gd name="T54" fmla="*/ 116 w 121"/>
              <a:gd name="T55" fmla="*/ 113 h 115"/>
              <a:gd name="T56" fmla="*/ 110 w 121"/>
              <a:gd name="T57" fmla="*/ 107 h 115"/>
              <a:gd name="T58" fmla="*/ 110 w 121"/>
              <a:gd name="T59" fmla="*/ 95 h 115"/>
              <a:gd name="T60" fmla="*/ 105 w 121"/>
              <a:gd name="T61" fmla="*/ 94 h 115"/>
              <a:gd name="T62" fmla="*/ 97 w 121"/>
              <a:gd name="T63" fmla="*/ 85 h 115"/>
              <a:gd name="T64" fmla="*/ 97 w 121"/>
              <a:gd name="T65" fmla="*/ 79 h 115"/>
              <a:gd name="T66" fmla="*/ 93 w 121"/>
              <a:gd name="T67" fmla="*/ 74 h 115"/>
              <a:gd name="T68" fmla="*/ 100 w 121"/>
              <a:gd name="T69" fmla="*/ 71 h 115"/>
              <a:gd name="T70" fmla="*/ 109 w 121"/>
              <a:gd name="T71" fmla="*/ 71 h 115"/>
              <a:gd name="T72" fmla="*/ 103 w 121"/>
              <a:gd name="T73" fmla="*/ 59 h 115"/>
              <a:gd name="T74" fmla="*/ 97 w 121"/>
              <a:gd name="T75" fmla="*/ 59 h 115"/>
              <a:gd name="T76" fmla="*/ 87 w 121"/>
              <a:gd name="T77" fmla="*/ 54 h 115"/>
              <a:gd name="T78" fmla="*/ 75 w 121"/>
              <a:gd name="T79" fmla="*/ 49 h 115"/>
              <a:gd name="T80" fmla="*/ 75 w 121"/>
              <a:gd name="T81" fmla="*/ 43 h 115"/>
              <a:gd name="T82" fmla="*/ 72 w 121"/>
              <a:gd name="T83" fmla="*/ 35 h 115"/>
              <a:gd name="T84" fmla="*/ 63 w 121"/>
              <a:gd name="T85" fmla="*/ 29 h 115"/>
              <a:gd name="T86" fmla="*/ 59 w 121"/>
              <a:gd name="T87" fmla="*/ 22 h 115"/>
              <a:gd name="T88" fmla="*/ 49 w 121"/>
              <a:gd name="T89" fmla="*/ 20 h 115"/>
              <a:gd name="T90" fmla="*/ 39 w 121"/>
              <a:gd name="T91" fmla="*/ 14 h 115"/>
              <a:gd name="T92" fmla="*/ 19 w 121"/>
              <a:gd name="T93" fmla="*/ 7 h 115"/>
              <a:gd name="T94" fmla="*/ 8 w 121"/>
              <a:gd name="T95" fmla="*/ 1 h 115"/>
              <a:gd name="T96" fmla="*/ 4 w 121"/>
              <a:gd name="T97" fmla="*/ 1 h 115"/>
              <a:gd name="T98" fmla="*/ 4 w 121"/>
              <a:gd name="T99" fmla="*/ 65 h 115"/>
              <a:gd name="T100" fmla="*/ 0 w 121"/>
              <a:gd name="T101" fmla="*/ 71 h 115"/>
              <a:gd name="T102" fmla="*/ 2 w 121"/>
              <a:gd name="T103" fmla="*/ 76 h 115"/>
              <a:gd name="T104" fmla="*/ 0 w 121"/>
              <a:gd name="T105" fmla="*/ 114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5" name="Freeform 3060"/>
          <p:cNvSpPr>
            <a:spLocks noChangeAspect="1"/>
          </p:cNvSpPr>
          <p:nvPr/>
        </p:nvSpPr>
        <p:spPr bwMode="auto">
          <a:xfrm>
            <a:off x="8077200" y="4987025"/>
            <a:ext cx="19050" cy="11113"/>
          </a:xfrm>
          <a:custGeom>
            <a:avLst/>
            <a:gdLst>
              <a:gd name="T0" fmla="*/ 1 w 10"/>
              <a:gd name="T1" fmla="*/ 1 h 6"/>
              <a:gd name="T2" fmla="*/ 11 w 10"/>
              <a:gd name="T3" fmla="*/ 1 h 6"/>
              <a:gd name="T4" fmla="*/ 11 w 10"/>
              <a:gd name="T5" fmla="*/ 5 h 6"/>
              <a:gd name="T6" fmla="*/ 1 w 10"/>
              <a:gd name="T7" fmla="*/ 6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6" name="Freeform 3061"/>
          <p:cNvSpPr>
            <a:spLocks noChangeAspect="1"/>
          </p:cNvSpPr>
          <p:nvPr/>
        </p:nvSpPr>
        <p:spPr bwMode="auto">
          <a:xfrm>
            <a:off x="8116889" y="5048938"/>
            <a:ext cx="98425" cy="60325"/>
          </a:xfrm>
          <a:custGeom>
            <a:avLst/>
            <a:gdLst>
              <a:gd name="T0" fmla="*/ 4 w 51"/>
              <a:gd name="T1" fmla="*/ 23 h 31"/>
              <a:gd name="T2" fmla="*/ 18 w 51"/>
              <a:gd name="T3" fmla="*/ 25 h 31"/>
              <a:gd name="T4" fmla="*/ 26 w 51"/>
              <a:gd name="T5" fmla="*/ 23 h 31"/>
              <a:gd name="T6" fmla="*/ 26 w 51"/>
              <a:gd name="T7" fmla="*/ 18 h 31"/>
              <a:gd name="T8" fmla="*/ 30 w 51"/>
              <a:gd name="T9" fmla="*/ 23 h 31"/>
              <a:gd name="T10" fmla="*/ 39 w 51"/>
              <a:gd name="T11" fmla="*/ 22 h 31"/>
              <a:gd name="T12" fmla="*/ 44 w 51"/>
              <a:gd name="T13" fmla="*/ 13 h 31"/>
              <a:gd name="T14" fmla="*/ 51 w 51"/>
              <a:gd name="T15" fmla="*/ 13 h 31"/>
              <a:gd name="T16" fmla="*/ 50 w 51"/>
              <a:gd name="T17" fmla="*/ 4 h 31"/>
              <a:gd name="T18" fmla="*/ 56 w 51"/>
              <a:gd name="T19" fmla="*/ 2 h 31"/>
              <a:gd name="T20" fmla="*/ 61 w 51"/>
              <a:gd name="T21" fmla="*/ 1 h 31"/>
              <a:gd name="T22" fmla="*/ 61 w 51"/>
              <a:gd name="T23" fmla="*/ 11 h 31"/>
              <a:gd name="T24" fmla="*/ 57 w 51"/>
              <a:gd name="T25" fmla="*/ 15 h 31"/>
              <a:gd name="T26" fmla="*/ 57 w 51"/>
              <a:gd name="T27" fmla="*/ 21 h 31"/>
              <a:gd name="T28" fmla="*/ 51 w 51"/>
              <a:gd name="T29" fmla="*/ 27 h 31"/>
              <a:gd name="T30" fmla="*/ 47 w 51"/>
              <a:gd name="T31" fmla="*/ 27 h 31"/>
              <a:gd name="T32" fmla="*/ 43 w 51"/>
              <a:gd name="T33" fmla="*/ 32 h 31"/>
              <a:gd name="T34" fmla="*/ 27 w 51"/>
              <a:gd name="T35" fmla="*/ 37 h 31"/>
              <a:gd name="T36" fmla="*/ 16 w 51"/>
              <a:gd name="T37" fmla="*/ 37 h 31"/>
              <a:gd name="T38" fmla="*/ 2 w 51"/>
              <a:gd name="T39" fmla="*/ 29 h 31"/>
              <a:gd name="T40" fmla="*/ 1 w 51"/>
              <a:gd name="T41" fmla="*/ 26 h 31"/>
              <a:gd name="T42" fmla="*/ 4 w 51"/>
              <a:gd name="T43" fmla="*/ 23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7" name="Freeform 3062"/>
          <p:cNvSpPr>
            <a:spLocks noChangeAspect="1"/>
          </p:cNvSpPr>
          <p:nvPr/>
        </p:nvSpPr>
        <p:spPr bwMode="auto">
          <a:xfrm>
            <a:off x="8177214" y="5001313"/>
            <a:ext cx="53975" cy="66675"/>
          </a:xfrm>
          <a:custGeom>
            <a:avLst/>
            <a:gdLst>
              <a:gd name="T0" fmla="*/ 34 w 29"/>
              <a:gd name="T1" fmla="*/ 35 h 35"/>
              <a:gd name="T2" fmla="*/ 32 w 29"/>
              <a:gd name="T3" fmla="*/ 42 h 35"/>
              <a:gd name="T4" fmla="*/ 28 w 29"/>
              <a:gd name="T5" fmla="*/ 41 h 35"/>
              <a:gd name="T6" fmla="*/ 27 w 29"/>
              <a:gd name="T7" fmla="*/ 30 h 35"/>
              <a:gd name="T8" fmla="*/ 20 w 29"/>
              <a:gd name="T9" fmla="*/ 20 h 35"/>
              <a:gd name="T10" fmla="*/ 11 w 29"/>
              <a:gd name="T11" fmla="*/ 13 h 35"/>
              <a:gd name="T12" fmla="*/ 1 w 29"/>
              <a:gd name="T13" fmla="*/ 4 h 35"/>
              <a:gd name="T14" fmla="*/ 2 w 29"/>
              <a:gd name="T15" fmla="*/ 1 h 35"/>
              <a:gd name="T16" fmla="*/ 13 w 29"/>
              <a:gd name="T17" fmla="*/ 10 h 35"/>
              <a:gd name="T18" fmla="*/ 20 w 29"/>
              <a:gd name="T19" fmla="*/ 17 h 35"/>
              <a:gd name="T20" fmla="*/ 26 w 29"/>
              <a:gd name="T21" fmla="*/ 26 h 35"/>
              <a:gd name="T22" fmla="*/ 30 w 29"/>
              <a:gd name="T23" fmla="*/ 28 h 35"/>
              <a:gd name="T24" fmla="*/ 34 w 29"/>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8" name="Freeform 3063"/>
          <p:cNvSpPr>
            <a:spLocks noChangeAspect="1"/>
          </p:cNvSpPr>
          <p:nvPr/>
        </p:nvSpPr>
        <p:spPr bwMode="auto">
          <a:xfrm>
            <a:off x="8269289" y="5085448"/>
            <a:ext cx="28575" cy="38100"/>
          </a:xfrm>
          <a:custGeom>
            <a:avLst/>
            <a:gdLst>
              <a:gd name="T0" fmla="*/ 1 w 15"/>
              <a:gd name="T1" fmla="*/ 2 h 20"/>
              <a:gd name="T2" fmla="*/ 1 w 15"/>
              <a:gd name="T3" fmla="*/ 8 h 20"/>
              <a:gd name="T4" fmla="*/ 7 w 15"/>
              <a:gd name="T5" fmla="*/ 16 h 20"/>
              <a:gd name="T6" fmla="*/ 7 w 15"/>
              <a:gd name="T7" fmla="*/ 22 h 20"/>
              <a:gd name="T8" fmla="*/ 14 w 15"/>
              <a:gd name="T9" fmla="*/ 23 h 20"/>
              <a:gd name="T10" fmla="*/ 17 w 15"/>
              <a:gd name="T11" fmla="*/ 17 h 20"/>
              <a:gd name="T12" fmla="*/ 10 w 15"/>
              <a:gd name="T13" fmla="*/ 11 h 20"/>
              <a:gd name="T14" fmla="*/ 6 w 15"/>
              <a:gd name="T15" fmla="*/ 5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599" name="Freeform 3064"/>
          <p:cNvSpPr>
            <a:spLocks noChangeAspect="1"/>
          </p:cNvSpPr>
          <p:nvPr/>
        </p:nvSpPr>
        <p:spPr bwMode="auto">
          <a:xfrm>
            <a:off x="8310564" y="5120375"/>
            <a:ext cx="22225" cy="22225"/>
          </a:xfrm>
          <a:custGeom>
            <a:avLst/>
            <a:gdLst>
              <a:gd name="T0" fmla="*/ 2 w 12"/>
              <a:gd name="T1" fmla="*/ 0 h 12"/>
              <a:gd name="T2" fmla="*/ 1 w 12"/>
              <a:gd name="T3" fmla="*/ 1 h 12"/>
              <a:gd name="T4" fmla="*/ 7 w 12"/>
              <a:gd name="T5" fmla="*/ 11 h 12"/>
              <a:gd name="T6" fmla="*/ 13 w 12"/>
              <a:gd name="T7" fmla="*/ 13 h 12"/>
              <a:gd name="T8" fmla="*/ 11 w 12"/>
              <a:gd name="T9" fmla="*/ 6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0" name="Freeform 3065"/>
          <p:cNvSpPr>
            <a:spLocks noChangeAspect="1"/>
          </p:cNvSpPr>
          <p:nvPr/>
        </p:nvSpPr>
        <p:spPr bwMode="auto">
          <a:xfrm>
            <a:off x="8356601" y="5147363"/>
            <a:ext cx="34925" cy="23813"/>
          </a:xfrm>
          <a:custGeom>
            <a:avLst/>
            <a:gdLst>
              <a:gd name="T0" fmla="*/ 3 w 19"/>
              <a:gd name="T1" fmla="*/ 0 h 13"/>
              <a:gd name="T2" fmla="*/ 0 w 19"/>
              <a:gd name="T3" fmla="*/ 1 h 13"/>
              <a:gd name="T4" fmla="*/ 3 w 19"/>
              <a:gd name="T5" fmla="*/ 7 h 13"/>
              <a:gd name="T6" fmla="*/ 13 w 19"/>
              <a:gd name="T7" fmla="*/ 13 h 13"/>
              <a:gd name="T8" fmla="*/ 20 w 19"/>
              <a:gd name="T9" fmla="*/ 15 h 13"/>
              <a:gd name="T10" fmla="*/ 21 w 19"/>
              <a:gd name="T11" fmla="*/ 12 h 13"/>
              <a:gd name="T12" fmla="*/ 15 w 19"/>
              <a:gd name="T13" fmla="*/ 7 h 13"/>
              <a:gd name="T14" fmla="*/ 7 w 19"/>
              <a:gd name="T15" fmla="*/ 5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1" name="Freeform 3066"/>
          <p:cNvSpPr>
            <a:spLocks noChangeAspect="1"/>
          </p:cNvSpPr>
          <p:nvPr/>
        </p:nvSpPr>
        <p:spPr bwMode="auto">
          <a:xfrm>
            <a:off x="8407400" y="5164823"/>
            <a:ext cx="20638" cy="39688"/>
          </a:xfrm>
          <a:custGeom>
            <a:avLst/>
            <a:gdLst>
              <a:gd name="T0" fmla="*/ 5 w 11"/>
              <a:gd name="T1" fmla="*/ 1 h 21"/>
              <a:gd name="T2" fmla="*/ 1 w 11"/>
              <a:gd name="T3" fmla="*/ 1 h 21"/>
              <a:gd name="T4" fmla="*/ 2 w 11"/>
              <a:gd name="T5" fmla="*/ 6 h 21"/>
              <a:gd name="T6" fmla="*/ 4 w 11"/>
              <a:gd name="T7" fmla="*/ 15 h 21"/>
              <a:gd name="T8" fmla="*/ 11 w 11"/>
              <a:gd name="T9" fmla="*/ 25 h 21"/>
              <a:gd name="T10" fmla="*/ 11 w 11"/>
              <a:gd name="T11" fmla="*/ 17 h 21"/>
              <a:gd name="T12" fmla="*/ 6 w 11"/>
              <a:gd name="T13" fmla="*/ 10 h 21"/>
              <a:gd name="T14" fmla="*/ 6 w 11"/>
              <a:gd name="T15" fmla="*/ 5 h 21"/>
              <a:gd name="T16" fmla="*/ 5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2" name="Freeform 3067"/>
          <p:cNvSpPr>
            <a:spLocks noChangeAspect="1"/>
          </p:cNvSpPr>
          <p:nvPr/>
        </p:nvSpPr>
        <p:spPr bwMode="auto">
          <a:xfrm>
            <a:off x="8423276" y="5221975"/>
            <a:ext cx="23813" cy="15875"/>
          </a:xfrm>
          <a:custGeom>
            <a:avLst/>
            <a:gdLst>
              <a:gd name="T0" fmla="*/ 3 w 13"/>
              <a:gd name="T1" fmla="*/ 0 h 9"/>
              <a:gd name="T2" fmla="*/ 0 w 13"/>
              <a:gd name="T3" fmla="*/ 2 h 9"/>
              <a:gd name="T4" fmla="*/ 3 w 13"/>
              <a:gd name="T5" fmla="*/ 4 h 9"/>
              <a:gd name="T6" fmla="*/ 8 w 13"/>
              <a:gd name="T7" fmla="*/ 9 h 9"/>
              <a:gd name="T8" fmla="*/ 13 w 13"/>
              <a:gd name="T9" fmla="*/ 10 h 9"/>
              <a:gd name="T10" fmla="*/ 15 w 13"/>
              <a:gd name="T11" fmla="*/ 8 h 9"/>
              <a:gd name="T12" fmla="*/ 13 w 13"/>
              <a:gd name="T13" fmla="*/ 4 h 9"/>
              <a:gd name="T14" fmla="*/ 7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3" name="Freeform 3068"/>
          <p:cNvSpPr>
            <a:spLocks noChangeAspect="1"/>
          </p:cNvSpPr>
          <p:nvPr/>
        </p:nvSpPr>
        <p:spPr bwMode="auto">
          <a:xfrm>
            <a:off x="8324851" y="5156886"/>
            <a:ext cx="15875" cy="14288"/>
          </a:xfrm>
          <a:custGeom>
            <a:avLst/>
            <a:gdLst>
              <a:gd name="T0" fmla="*/ 7 w 8"/>
              <a:gd name="T1" fmla="*/ 1 h 8"/>
              <a:gd name="T2" fmla="*/ 4 w 8"/>
              <a:gd name="T3" fmla="*/ 1 h 8"/>
              <a:gd name="T4" fmla="*/ 1 w 8"/>
              <a:gd name="T5" fmla="*/ 6 h 8"/>
              <a:gd name="T6" fmla="*/ 7 w 8"/>
              <a:gd name="T7" fmla="*/ 9 h 8"/>
              <a:gd name="T8" fmla="*/ 10 w 8"/>
              <a:gd name="T9" fmla="*/ 8 h 8"/>
              <a:gd name="T10" fmla="*/ 7 w 8"/>
              <a:gd name="T11" fmla="*/ 3 h 8"/>
              <a:gd name="T12" fmla="*/ 7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4" name="Freeform 3069"/>
          <p:cNvSpPr>
            <a:spLocks noChangeAspect="1"/>
          </p:cNvSpPr>
          <p:nvPr/>
        </p:nvSpPr>
        <p:spPr bwMode="auto">
          <a:xfrm>
            <a:off x="8382000" y="5196575"/>
            <a:ext cx="31750" cy="17463"/>
          </a:xfrm>
          <a:custGeom>
            <a:avLst/>
            <a:gdLst>
              <a:gd name="T0" fmla="*/ 4 w 16"/>
              <a:gd name="T1" fmla="*/ 0 h 9"/>
              <a:gd name="T2" fmla="*/ 0 w 16"/>
              <a:gd name="T3" fmla="*/ 1 h 9"/>
              <a:gd name="T4" fmla="*/ 1 w 16"/>
              <a:gd name="T5" fmla="*/ 7 h 9"/>
              <a:gd name="T6" fmla="*/ 14 w 16"/>
              <a:gd name="T7" fmla="*/ 10 h 9"/>
              <a:gd name="T8" fmla="*/ 19 w 16"/>
              <a:gd name="T9" fmla="*/ 10 h 9"/>
              <a:gd name="T10" fmla="*/ 17 w 16"/>
              <a:gd name="T11" fmla="*/ 6 h 9"/>
              <a:gd name="T12" fmla="*/ 14 w 16"/>
              <a:gd name="T13" fmla="*/ 1 h 9"/>
              <a:gd name="T14" fmla="*/ 7 w 16"/>
              <a:gd name="T15" fmla="*/ 1 h 9"/>
              <a:gd name="T16" fmla="*/ 4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5" name="Freeform 3070"/>
          <p:cNvSpPr>
            <a:spLocks noChangeAspect="1"/>
          </p:cNvSpPr>
          <p:nvPr/>
        </p:nvSpPr>
        <p:spPr bwMode="auto">
          <a:xfrm>
            <a:off x="8385176" y="5260073"/>
            <a:ext cx="20638" cy="6350"/>
          </a:xfrm>
          <a:custGeom>
            <a:avLst/>
            <a:gdLst>
              <a:gd name="T0" fmla="*/ 2 w 11"/>
              <a:gd name="T1" fmla="*/ 0 h 4"/>
              <a:gd name="T2" fmla="*/ 1 w 11"/>
              <a:gd name="T3" fmla="*/ 2 h 4"/>
              <a:gd name="T4" fmla="*/ 12 w 11"/>
              <a:gd name="T5" fmla="*/ 4 h 4"/>
              <a:gd name="T6" fmla="*/ 12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6" name="Freeform 3071"/>
          <p:cNvSpPr>
            <a:spLocks noChangeAspect="1"/>
          </p:cNvSpPr>
          <p:nvPr/>
        </p:nvSpPr>
        <p:spPr bwMode="auto">
          <a:xfrm>
            <a:off x="7408864" y="4423461"/>
            <a:ext cx="114300" cy="166688"/>
          </a:xfrm>
          <a:custGeom>
            <a:avLst/>
            <a:gdLst>
              <a:gd name="T0" fmla="*/ 35 w 60"/>
              <a:gd name="T1" fmla="*/ 1 h 88"/>
              <a:gd name="T2" fmla="*/ 38 w 60"/>
              <a:gd name="T3" fmla="*/ 6 h 88"/>
              <a:gd name="T4" fmla="*/ 35 w 60"/>
              <a:gd name="T5" fmla="*/ 17 h 88"/>
              <a:gd name="T6" fmla="*/ 42 w 60"/>
              <a:gd name="T7" fmla="*/ 27 h 88"/>
              <a:gd name="T8" fmla="*/ 38 w 60"/>
              <a:gd name="T9" fmla="*/ 43 h 88"/>
              <a:gd name="T10" fmla="*/ 29 w 60"/>
              <a:gd name="T11" fmla="*/ 54 h 88"/>
              <a:gd name="T12" fmla="*/ 29 w 60"/>
              <a:gd name="T13" fmla="*/ 61 h 88"/>
              <a:gd name="T14" fmla="*/ 34 w 60"/>
              <a:gd name="T15" fmla="*/ 70 h 88"/>
              <a:gd name="T16" fmla="*/ 29 w 60"/>
              <a:gd name="T17" fmla="*/ 76 h 88"/>
              <a:gd name="T18" fmla="*/ 43 w 60"/>
              <a:gd name="T19" fmla="*/ 85 h 88"/>
              <a:gd name="T20" fmla="*/ 48 w 60"/>
              <a:gd name="T21" fmla="*/ 79 h 88"/>
              <a:gd name="T22" fmla="*/ 58 w 60"/>
              <a:gd name="T23" fmla="*/ 89 h 88"/>
              <a:gd name="T24" fmla="*/ 60 w 60"/>
              <a:gd name="T25" fmla="*/ 82 h 88"/>
              <a:gd name="T26" fmla="*/ 71 w 60"/>
              <a:gd name="T27" fmla="*/ 86 h 88"/>
              <a:gd name="T28" fmla="*/ 62 w 60"/>
              <a:gd name="T29" fmla="*/ 89 h 88"/>
              <a:gd name="T30" fmla="*/ 70 w 60"/>
              <a:gd name="T31" fmla="*/ 99 h 88"/>
              <a:gd name="T32" fmla="*/ 70 w 60"/>
              <a:gd name="T33" fmla="*/ 105 h 88"/>
              <a:gd name="T34" fmla="*/ 61 w 60"/>
              <a:gd name="T35" fmla="*/ 99 h 88"/>
              <a:gd name="T36" fmla="*/ 52 w 60"/>
              <a:gd name="T37" fmla="*/ 91 h 88"/>
              <a:gd name="T38" fmla="*/ 47 w 60"/>
              <a:gd name="T39" fmla="*/ 86 h 88"/>
              <a:gd name="T40" fmla="*/ 46 w 60"/>
              <a:gd name="T41" fmla="*/ 88 h 88"/>
              <a:gd name="T42" fmla="*/ 47 w 60"/>
              <a:gd name="T43" fmla="*/ 94 h 88"/>
              <a:gd name="T44" fmla="*/ 41 w 60"/>
              <a:gd name="T45" fmla="*/ 88 h 88"/>
              <a:gd name="T46" fmla="*/ 31 w 60"/>
              <a:gd name="T47" fmla="*/ 85 h 88"/>
              <a:gd name="T48" fmla="*/ 30 w 60"/>
              <a:gd name="T49" fmla="*/ 87 h 88"/>
              <a:gd name="T50" fmla="*/ 19 w 60"/>
              <a:gd name="T51" fmla="*/ 85 h 88"/>
              <a:gd name="T52" fmla="*/ 16 w 60"/>
              <a:gd name="T53" fmla="*/ 80 h 88"/>
              <a:gd name="T54" fmla="*/ 20 w 60"/>
              <a:gd name="T55" fmla="*/ 78 h 88"/>
              <a:gd name="T56" fmla="*/ 28 w 60"/>
              <a:gd name="T57" fmla="*/ 78 h 88"/>
              <a:gd name="T58" fmla="*/ 19 w 60"/>
              <a:gd name="T59" fmla="*/ 72 h 88"/>
              <a:gd name="T60" fmla="*/ 14 w 60"/>
              <a:gd name="T61" fmla="*/ 70 h 88"/>
              <a:gd name="T62" fmla="*/ 14 w 60"/>
              <a:gd name="T63" fmla="*/ 76 h 88"/>
              <a:gd name="T64" fmla="*/ 8 w 60"/>
              <a:gd name="T65" fmla="*/ 72 h 88"/>
              <a:gd name="T66" fmla="*/ 6 w 60"/>
              <a:gd name="T67" fmla="*/ 63 h 88"/>
              <a:gd name="T68" fmla="*/ 4 w 60"/>
              <a:gd name="T69" fmla="*/ 58 h 88"/>
              <a:gd name="T70" fmla="*/ 5 w 60"/>
              <a:gd name="T71" fmla="*/ 51 h 88"/>
              <a:gd name="T72" fmla="*/ 0 w 60"/>
              <a:gd name="T73" fmla="*/ 45 h 88"/>
              <a:gd name="T74" fmla="*/ 2 w 60"/>
              <a:gd name="T75" fmla="*/ 39 h 88"/>
              <a:gd name="T76" fmla="*/ 8 w 60"/>
              <a:gd name="T77" fmla="*/ 47 h 88"/>
              <a:gd name="T78" fmla="*/ 8 w 60"/>
              <a:gd name="T79" fmla="*/ 33 h 88"/>
              <a:gd name="T80" fmla="*/ 5 w 60"/>
              <a:gd name="T81" fmla="*/ 19 h 88"/>
              <a:gd name="T82" fmla="*/ 10 w 60"/>
              <a:gd name="T83" fmla="*/ 2 h 88"/>
              <a:gd name="T84" fmla="*/ 20 w 60"/>
              <a:gd name="T85" fmla="*/ 4 h 88"/>
              <a:gd name="T86" fmla="*/ 31 w 60"/>
              <a:gd name="T87" fmla="*/ 7 h 88"/>
              <a:gd name="T88" fmla="*/ 35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7" name="Freeform 3072"/>
          <p:cNvSpPr>
            <a:spLocks noChangeAspect="1"/>
          </p:cNvSpPr>
          <p:nvPr/>
        </p:nvSpPr>
        <p:spPr bwMode="auto">
          <a:xfrm>
            <a:off x="7426325" y="4566336"/>
            <a:ext cx="39688" cy="39688"/>
          </a:xfrm>
          <a:custGeom>
            <a:avLst/>
            <a:gdLst>
              <a:gd name="T0" fmla="*/ 11 w 21"/>
              <a:gd name="T1" fmla="*/ 1 h 21"/>
              <a:gd name="T2" fmla="*/ 23 w 21"/>
              <a:gd name="T3" fmla="*/ 6 h 21"/>
              <a:gd name="T4" fmla="*/ 23 w 21"/>
              <a:gd name="T5" fmla="*/ 10 h 21"/>
              <a:gd name="T6" fmla="*/ 23 w 21"/>
              <a:gd name="T7" fmla="*/ 23 h 21"/>
              <a:gd name="T8" fmla="*/ 14 w 21"/>
              <a:gd name="T9" fmla="*/ 23 h 21"/>
              <a:gd name="T10" fmla="*/ 8 w 21"/>
              <a:gd name="T11" fmla="*/ 8 h 21"/>
              <a:gd name="T12" fmla="*/ 0 w 21"/>
              <a:gd name="T13" fmla="*/ 5 h 21"/>
              <a:gd name="T14" fmla="*/ 4 w 21"/>
              <a:gd name="T15" fmla="*/ 1 h 21"/>
              <a:gd name="T16" fmla="*/ 11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8" name="Freeform 3073"/>
          <p:cNvSpPr>
            <a:spLocks noChangeAspect="1"/>
          </p:cNvSpPr>
          <p:nvPr/>
        </p:nvSpPr>
        <p:spPr bwMode="auto">
          <a:xfrm>
            <a:off x="7526338" y="4594913"/>
            <a:ext cx="38100" cy="41275"/>
          </a:xfrm>
          <a:custGeom>
            <a:avLst/>
            <a:gdLst>
              <a:gd name="T0" fmla="*/ 2 w 20"/>
              <a:gd name="T1" fmla="*/ 0 h 22"/>
              <a:gd name="T2" fmla="*/ 0 w 20"/>
              <a:gd name="T3" fmla="*/ 2 h 22"/>
              <a:gd name="T4" fmla="*/ 6 w 20"/>
              <a:gd name="T5" fmla="*/ 12 h 22"/>
              <a:gd name="T6" fmla="*/ 10 w 20"/>
              <a:gd name="T7" fmla="*/ 13 h 22"/>
              <a:gd name="T8" fmla="*/ 11 w 20"/>
              <a:gd name="T9" fmla="*/ 20 h 22"/>
              <a:gd name="T10" fmla="*/ 18 w 20"/>
              <a:gd name="T11" fmla="*/ 24 h 22"/>
              <a:gd name="T12" fmla="*/ 23 w 20"/>
              <a:gd name="T13" fmla="*/ 25 h 22"/>
              <a:gd name="T14" fmla="*/ 20 w 20"/>
              <a:gd name="T15" fmla="*/ 20 h 22"/>
              <a:gd name="T16" fmla="*/ 23 w 20"/>
              <a:gd name="T17" fmla="*/ 18 h 22"/>
              <a:gd name="T18" fmla="*/ 19 w 20"/>
              <a:gd name="T19" fmla="*/ 12 h 22"/>
              <a:gd name="T20" fmla="*/ 19 w 20"/>
              <a:gd name="T21" fmla="*/ 5 h 22"/>
              <a:gd name="T22" fmla="*/ 14 w 20"/>
              <a:gd name="T23" fmla="*/ 0 h 22"/>
              <a:gd name="T24" fmla="*/ 6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09" name="Freeform 3074"/>
          <p:cNvSpPr>
            <a:spLocks noChangeAspect="1"/>
          </p:cNvSpPr>
          <p:nvPr/>
        </p:nvSpPr>
        <p:spPr bwMode="auto">
          <a:xfrm>
            <a:off x="7467601" y="4609198"/>
            <a:ext cx="36513" cy="44450"/>
          </a:xfrm>
          <a:custGeom>
            <a:avLst/>
            <a:gdLst>
              <a:gd name="T0" fmla="*/ 4 w 19"/>
              <a:gd name="T1" fmla="*/ 1 h 23"/>
              <a:gd name="T2" fmla="*/ 1 w 19"/>
              <a:gd name="T3" fmla="*/ 4 h 23"/>
              <a:gd name="T4" fmla="*/ 7 w 19"/>
              <a:gd name="T5" fmla="*/ 10 h 23"/>
              <a:gd name="T6" fmla="*/ 2 w 19"/>
              <a:gd name="T7" fmla="*/ 23 h 23"/>
              <a:gd name="T8" fmla="*/ 2 w 19"/>
              <a:gd name="T9" fmla="*/ 28 h 23"/>
              <a:gd name="T10" fmla="*/ 8 w 19"/>
              <a:gd name="T11" fmla="*/ 23 h 23"/>
              <a:gd name="T12" fmla="*/ 15 w 19"/>
              <a:gd name="T13" fmla="*/ 21 h 23"/>
              <a:gd name="T14" fmla="*/ 16 w 19"/>
              <a:gd name="T15" fmla="*/ 18 h 23"/>
              <a:gd name="T16" fmla="*/ 22 w 19"/>
              <a:gd name="T17" fmla="*/ 9 h 23"/>
              <a:gd name="T18" fmla="*/ 19 w 19"/>
              <a:gd name="T19" fmla="*/ 5 h 23"/>
              <a:gd name="T20" fmla="*/ 15 w 19"/>
              <a:gd name="T21" fmla="*/ 7 h 23"/>
              <a:gd name="T22" fmla="*/ 8 w 19"/>
              <a:gd name="T23" fmla="*/ 4 h 23"/>
              <a:gd name="T24" fmla="*/ 4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0" name="Freeform 3075"/>
          <p:cNvSpPr>
            <a:spLocks noChangeAspect="1"/>
          </p:cNvSpPr>
          <p:nvPr/>
        </p:nvSpPr>
        <p:spPr bwMode="auto">
          <a:xfrm>
            <a:off x="7496175" y="4598088"/>
            <a:ext cx="26988" cy="17463"/>
          </a:xfrm>
          <a:custGeom>
            <a:avLst/>
            <a:gdLst>
              <a:gd name="T0" fmla="*/ 5 w 14"/>
              <a:gd name="T1" fmla="*/ 2 h 9"/>
              <a:gd name="T2" fmla="*/ 5 w 14"/>
              <a:gd name="T3" fmla="*/ 2 h 9"/>
              <a:gd name="T4" fmla="*/ 9 w 14"/>
              <a:gd name="T5" fmla="*/ 5 h 9"/>
              <a:gd name="T6" fmla="*/ 16 w 14"/>
              <a:gd name="T7" fmla="*/ 11 h 9"/>
              <a:gd name="T8" fmla="*/ 17 w 14"/>
              <a:gd name="T9" fmla="*/ 10 h 9"/>
              <a:gd name="T10" fmla="*/ 15 w 14"/>
              <a:gd name="T11" fmla="*/ 4 h 9"/>
              <a:gd name="T12" fmla="*/ 7 w 14"/>
              <a:gd name="T13" fmla="*/ 0 h 9"/>
              <a:gd name="T14" fmla="*/ 4 w 14"/>
              <a:gd name="T15" fmla="*/ 1 h 9"/>
              <a:gd name="T16" fmla="*/ 1 w 14"/>
              <a:gd name="T17" fmla="*/ 4 h 9"/>
              <a:gd name="T18" fmla="*/ 5 w 14"/>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4" y="2"/>
                </a:moveTo>
                <a:cubicBezTo>
                  <a:pt x="4" y="2"/>
                  <a:pt x="4" y="2"/>
                  <a:pt x="4" y="2"/>
                </a:cubicBezTo>
                <a:cubicBezTo>
                  <a:pt x="5" y="3"/>
                  <a:pt x="6" y="3"/>
                  <a:pt x="7" y="4"/>
                </a:cubicBezTo>
                <a:cubicBezTo>
                  <a:pt x="9" y="6"/>
                  <a:pt x="10" y="8"/>
                  <a:pt x="13" y="9"/>
                </a:cubicBezTo>
                <a:cubicBezTo>
                  <a:pt x="13" y="9"/>
                  <a:pt x="14" y="8"/>
                  <a:pt x="14" y="8"/>
                </a:cubicBezTo>
                <a:cubicBezTo>
                  <a:pt x="13" y="6"/>
                  <a:pt x="13" y="5"/>
                  <a:pt x="12" y="3"/>
                </a:cubicBezTo>
                <a:cubicBezTo>
                  <a:pt x="10" y="2"/>
                  <a:pt x="8" y="1"/>
                  <a:pt x="6" y="0"/>
                </a:cubicBezTo>
                <a:cubicBezTo>
                  <a:pt x="5" y="0"/>
                  <a:pt x="4" y="0"/>
                  <a:pt x="3" y="1"/>
                </a:cubicBezTo>
                <a:cubicBezTo>
                  <a:pt x="2" y="1"/>
                  <a:pt x="0" y="2"/>
                  <a:pt x="1" y="3"/>
                </a:cubicBezTo>
                <a:cubicBezTo>
                  <a:pt x="1" y="4"/>
                  <a:pt x="3" y="3"/>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1" name="Freeform 3076"/>
          <p:cNvSpPr>
            <a:spLocks noChangeAspect="1"/>
          </p:cNvSpPr>
          <p:nvPr/>
        </p:nvSpPr>
        <p:spPr bwMode="auto">
          <a:xfrm>
            <a:off x="7483475" y="4636186"/>
            <a:ext cx="26988" cy="53975"/>
          </a:xfrm>
          <a:custGeom>
            <a:avLst/>
            <a:gdLst>
              <a:gd name="T0" fmla="*/ 16 w 14"/>
              <a:gd name="T1" fmla="*/ 2 h 28"/>
              <a:gd name="T2" fmla="*/ 12 w 14"/>
              <a:gd name="T3" fmla="*/ 0 h 28"/>
              <a:gd name="T4" fmla="*/ 9 w 14"/>
              <a:gd name="T5" fmla="*/ 4 h 28"/>
              <a:gd name="T6" fmla="*/ 9 w 14"/>
              <a:gd name="T7" fmla="*/ 17 h 28"/>
              <a:gd name="T8" fmla="*/ 1 w 14"/>
              <a:gd name="T9" fmla="*/ 19 h 28"/>
              <a:gd name="T10" fmla="*/ 4 w 14"/>
              <a:gd name="T11" fmla="*/ 28 h 28"/>
              <a:gd name="T12" fmla="*/ 10 w 14"/>
              <a:gd name="T13" fmla="*/ 34 h 28"/>
              <a:gd name="T14" fmla="*/ 15 w 14"/>
              <a:gd name="T15" fmla="*/ 30 h 28"/>
              <a:gd name="T16" fmla="*/ 11 w 14"/>
              <a:gd name="T17" fmla="*/ 22 h 28"/>
              <a:gd name="T18" fmla="*/ 16 w 14"/>
              <a:gd name="T19" fmla="*/ 5 h 28"/>
              <a:gd name="T20" fmla="*/ 16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2" name="Freeform 3077"/>
          <p:cNvSpPr>
            <a:spLocks noChangeAspect="1"/>
          </p:cNvSpPr>
          <p:nvPr/>
        </p:nvSpPr>
        <p:spPr bwMode="auto">
          <a:xfrm>
            <a:off x="7507288" y="4626661"/>
            <a:ext cx="17463" cy="53975"/>
          </a:xfrm>
          <a:custGeom>
            <a:avLst/>
            <a:gdLst>
              <a:gd name="T0" fmla="*/ 7 w 9"/>
              <a:gd name="T1" fmla="*/ 1 h 28"/>
              <a:gd name="T2" fmla="*/ 10 w 9"/>
              <a:gd name="T3" fmla="*/ 2 h 28"/>
              <a:gd name="T4" fmla="*/ 10 w 9"/>
              <a:gd name="T5" fmla="*/ 18 h 28"/>
              <a:gd name="T6" fmla="*/ 5 w 9"/>
              <a:gd name="T7" fmla="*/ 23 h 28"/>
              <a:gd name="T8" fmla="*/ 2 w 9"/>
              <a:gd name="T9" fmla="*/ 33 h 28"/>
              <a:gd name="T10" fmla="*/ 0 w 9"/>
              <a:gd name="T11" fmla="*/ 32 h 28"/>
              <a:gd name="T12" fmla="*/ 6 w 9"/>
              <a:gd name="T13" fmla="*/ 15 h 28"/>
              <a:gd name="T14" fmla="*/ 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3" name="Freeform 3078"/>
          <p:cNvSpPr>
            <a:spLocks noChangeAspect="1"/>
          </p:cNvSpPr>
          <p:nvPr/>
        </p:nvSpPr>
        <p:spPr bwMode="auto">
          <a:xfrm>
            <a:off x="7526338" y="4625075"/>
            <a:ext cx="26988" cy="41275"/>
          </a:xfrm>
          <a:custGeom>
            <a:avLst/>
            <a:gdLst>
              <a:gd name="T0" fmla="*/ 2 w 14"/>
              <a:gd name="T1" fmla="*/ 0 h 22"/>
              <a:gd name="T2" fmla="*/ 1 w 14"/>
              <a:gd name="T3" fmla="*/ 1 h 22"/>
              <a:gd name="T4" fmla="*/ 1 w 14"/>
              <a:gd name="T5" fmla="*/ 9 h 22"/>
              <a:gd name="T6" fmla="*/ 5 w 14"/>
              <a:gd name="T7" fmla="*/ 11 h 22"/>
              <a:gd name="T8" fmla="*/ 6 w 14"/>
              <a:gd name="T9" fmla="*/ 7 h 22"/>
              <a:gd name="T10" fmla="*/ 7 w 14"/>
              <a:gd name="T11" fmla="*/ 9 h 22"/>
              <a:gd name="T12" fmla="*/ 9 w 14"/>
              <a:gd name="T13" fmla="*/ 21 h 22"/>
              <a:gd name="T14" fmla="*/ 15 w 14"/>
              <a:gd name="T15" fmla="*/ 25 h 22"/>
              <a:gd name="T16" fmla="*/ 15 w 14"/>
              <a:gd name="T17" fmla="*/ 19 h 22"/>
              <a:gd name="T18" fmla="*/ 17 w 14"/>
              <a:gd name="T19" fmla="*/ 18 h 22"/>
              <a:gd name="T20" fmla="*/ 12 w 14"/>
              <a:gd name="T21" fmla="*/ 12 h 22"/>
              <a:gd name="T22" fmla="*/ 11 w 14"/>
              <a:gd name="T23" fmla="*/ 4 h 22"/>
              <a:gd name="T24" fmla="*/ 10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4" name="Freeform 3079"/>
          <p:cNvSpPr>
            <a:spLocks noChangeAspect="1"/>
          </p:cNvSpPr>
          <p:nvPr/>
        </p:nvSpPr>
        <p:spPr bwMode="auto">
          <a:xfrm>
            <a:off x="7519988" y="4658413"/>
            <a:ext cx="15875" cy="17463"/>
          </a:xfrm>
          <a:custGeom>
            <a:avLst/>
            <a:gdLst>
              <a:gd name="T0" fmla="*/ 6 w 9"/>
              <a:gd name="T1" fmla="*/ 1 h 9"/>
              <a:gd name="T2" fmla="*/ 9 w 9"/>
              <a:gd name="T3" fmla="*/ 2 h 9"/>
              <a:gd name="T4" fmla="*/ 9 w 9"/>
              <a:gd name="T5" fmla="*/ 9 h 9"/>
              <a:gd name="T6" fmla="*/ 1 w 9"/>
              <a:gd name="T7" fmla="*/ 11 h 9"/>
              <a:gd name="T8" fmla="*/ 1 w 9"/>
              <a:gd name="T9" fmla="*/ 9 h 9"/>
              <a:gd name="T10" fmla="*/ 6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5" name="Freeform 3080"/>
          <p:cNvSpPr>
            <a:spLocks noChangeAspect="1"/>
          </p:cNvSpPr>
          <p:nvPr/>
        </p:nvSpPr>
        <p:spPr bwMode="auto">
          <a:xfrm>
            <a:off x="7361238" y="4625073"/>
            <a:ext cx="58738" cy="85725"/>
          </a:xfrm>
          <a:custGeom>
            <a:avLst/>
            <a:gdLst>
              <a:gd name="T0" fmla="*/ 33 w 31"/>
              <a:gd name="T1" fmla="*/ 1 h 45"/>
              <a:gd name="T2" fmla="*/ 30 w 31"/>
              <a:gd name="T3" fmla="*/ 1 h 45"/>
              <a:gd name="T4" fmla="*/ 30 w 31"/>
              <a:gd name="T5" fmla="*/ 7 h 45"/>
              <a:gd name="T6" fmla="*/ 31 w 31"/>
              <a:gd name="T7" fmla="*/ 13 h 45"/>
              <a:gd name="T8" fmla="*/ 29 w 31"/>
              <a:gd name="T9" fmla="*/ 12 h 45"/>
              <a:gd name="T10" fmla="*/ 29 w 31"/>
              <a:gd name="T11" fmla="*/ 16 h 45"/>
              <a:gd name="T12" fmla="*/ 24 w 31"/>
              <a:gd name="T13" fmla="*/ 20 h 45"/>
              <a:gd name="T14" fmla="*/ 21 w 31"/>
              <a:gd name="T15" fmla="*/ 23 h 45"/>
              <a:gd name="T16" fmla="*/ 17 w 31"/>
              <a:gd name="T17" fmla="*/ 31 h 45"/>
              <a:gd name="T18" fmla="*/ 10 w 31"/>
              <a:gd name="T19" fmla="*/ 38 h 45"/>
              <a:gd name="T20" fmla="*/ 1 w 31"/>
              <a:gd name="T21" fmla="*/ 49 h 45"/>
              <a:gd name="T22" fmla="*/ 1 w 31"/>
              <a:gd name="T23" fmla="*/ 53 h 45"/>
              <a:gd name="T24" fmla="*/ 6 w 31"/>
              <a:gd name="T25" fmla="*/ 50 h 45"/>
              <a:gd name="T26" fmla="*/ 16 w 31"/>
              <a:gd name="T27" fmla="*/ 41 h 45"/>
              <a:gd name="T28" fmla="*/ 19 w 31"/>
              <a:gd name="T29" fmla="*/ 32 h 45"/>
              <a:gd name="T30" fmla="*/ 21 w 31"/>
              <a:gd name="T31" fmla="*/ 28 h 45"/>
              <a:gd name="T32" fmla="*/ 29 w 31"/>
              <a:gd name="T33" fmla="*/ 24 h 45"/>
              <a:gd name="T34" fmla="*/ 31 w 31"/>
              <a:gd name="T35" fmla="*/ 20 h 45"/>
              <a:gd name="T36" fmla="*/ 36 w 31"/>
              <a:gd name="T37" fmla="*/ 20 h 45"/>
              <a:gd name="T38" fmla="*/ 36 w 31"/>
              <a:gd name="T39" fmla="*/ 16 h 45"/>
              <a:gd name="T40" fmla="*/ 32 w 31"/>
              <a:gd name="T41" fmla="*/ 10 h 45"/>
              <a:gd name="T42" fmla="*/ 33 w 31"/>
              <a:gd name="T43" fmla="*/ 5 h 45"/>
              <a:gd name="T44" fmla="*/ 33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6" name="Freeform 3081"/>
          <p:cNvSpPr>
            <a:spLocks noChangeAspect="1"/>
          </p:cNvSpPr>
          <p:nvPr/>
        </p:nvSpPr>
        <p:spPr bwMode="auto">
          <a:xfrm>
            <a:off x="7418389" y="4598086"/>
            <a:ext cx="15875" cy="12700"/>
          </a:xfrm>
          <a:custGeom>
            <a:avLst/>
            <a:gdLst>
              <a:gd name="T0" fmla="*/ 5 w 8"/>
              <a:gd name="T1" fmla="*/ 2 h 7"/>
              <a:gd name="T2" fmla="*/ 10 w 8"/>
              <a:gd name="T3" fmla="*/ 7 h 7"/>
              <a:gd name="T4" fmla="*/ 4 w 8"/>
              <a:gd name="T5" fmla="*/ 7 h 7"/>
              <a:gd name="T6" fmla="*/ 0 w 8"/>
              <a:gd name="T7" fmla="*/ 1 h 7"/>
              <a:gd name="T8" fmla="*/ 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7" name="Freeform 3082"/>
          <p:cNvSpPr>
            <a:spLocks noChangeAspect="1"/>
          </p:cNvSpPr>
          <p:nvPr/>
        </p:nvSpPr>
        <p:spPr bwMode="auto">
          <a:xfrm>
            <a:off x="7464425" y="4523473"/>
            <a:ext cx="7938" cy="14288"/>
          </a:xfrm>
          <a:custGeom>
            <a:avLst/>
            <a:gdLst>
              <a:gd name="T0" fmla="*/ 1 w 4"/>
              <a:gd name="T1" fmla="*/ 0 h 7"/>
              <a:gd name="T2" fmla="*/ 5 w 4"/>
              <a:gd name="T3" fmla="*/ 3 h 7"/>
              <a:gd name="T4" fmla="*/ 1 w 4"/>
              <a:gd name="T5" fmla="*/ 5 h 7"/>
              <a:gd name="T6" fmla="*/ 4 w 4"/>
              <a:gd name="T7" fmla="*/ 8 h 7"/>
              <a:gd name="T8" fmla="*/ 1 w 4"/>
              <a:gd name="T9" fmla="*/ 9 h 7"/>
              <a:gd name="T10" fmla="*/ 0 w 4"/>
              <a:gd name="T11" fmla="*/ 6 h 7"/>
              <a:gd name="T12" fmla="*/ 1 w 4"/>
              <a:gd name="T13" fmla="*/ 5 h 7"/>
              <a:gd name="T14" fmla="*/ 0 w 4"/>
              <a:gd name="T15" fmla="*/ 3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8" name="Freeform 3083"/>
          <p:cNvSpPr>
            <a:spLocks noChangeAspect="1"/>
          </p:cNvSpPr>
          <p:nvPr/>
        </p:nvSpPr>
        <p:spPr bwMode="auto">
          <a:xfrm>
            <a:off x="7521576" y="4550463"/>
            <a:ext cx="9525" cy="15875"/>
          </a:xfrm>
          <a:custGeom>
            <a:avLst/>
            <a:gdLst>
              <a:gd name="T0" fmla="*/ 1 w 5"/>
              <a:gd name="T1" fmla="*/ 1 h 8"/>
              <a:gd name="T2" fmla="*/ 4 w 5"/>
              <a:gd name="T3" fmla="*/ 1 h 8"/>
              <a:gd name="T4" fmla="*/ 5 w 5"/>
              <a:gd name="T5" fmla="*/ 6 h 8"/>
              <a:gd name="T6" fmla="*/ 1 w 5"/>
              <a:gd name="T7" fmla="*/ 10 h 8"/>
              <a:gd name="T8" fmla="*/ 1 w 5"/>
              <a:gd name="T9" fmla="*/ 6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19" name="Freeform 3084"/>
          <p:cNvSpPr>
            <a:spLocks noChangeAspect="1"/>
          </p:cNvSpPr>
          <p:nvPr/>
        </p:nvSpPr>
        <p:spPr bwMode="auto">
          <a:xfrm>
            <a:off x="7569200" y="4190098"/>
            <a:ext cx="14288" cy="25400"/>
          </a:xfrm>
          <a:custGeom>
            <a:avLst/>
            <a:gdLst>
              <a:gd name="T0" fmla="*/ 6 w 8"/>
              <a:gd name="T1" fmla="*/ 1 h 13"/>
              <a:gd name="T2" fmla="*/ 8 w 8"/>
              <a:gd name="T3" fmla="*/ 2 h 13"/>
              <a:gd name="T4" fmla="*/ 1 w 8"/>
              <a:gd name="T5" fmla="*/ 15 h 13"/>
              <a:gd name="T6" fmla="*/ 0 w 8"/>
              <a:gd name="T7" fmla="*/ 14 h 13"/>
              <a:gd name="T8" fmla="*/ 6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0" name="Freeform 3085"/>
          <p:cNvSpPr>
            <a:spLocks noChangeAspect="1"/>
          </p:cNvSpPr>
          <p:nvPr/>
        </p:nvSpPr>
        <p:spPr bwMode="auto">
          <a:xfrm>
            <a:off x="7599363" y="4140886"/>
            <a:ext cx="15875" cy="12700"/>
          </a:xfrm>
          <a:custGeom>
            <a:avLst/>
            <a:gdLst>
              <a:gd name="T0" fmla="*/ 7 w 8"/>
              <a:gd name="T1" fmla="*/ 0 h 7"/>
              <a:gd name="T2" fmla="*/ 9 w 8"/>
              <a:gd name="T3" fmla="*/ 1 h 7"/>
              <a:gd name="T4" fmla="*/ 4 w 8"/>
              <a:gd name="T5" fmla="*/ 5 h 7"/>
              <a:gd name="T6" fmla="*/ 5 w 8"/>
              <a:gd name="T7" fmla="*/ 8 h 7"/>
              <a:gd name="T8" fmla="*/ 0 w 8"/>
              <a:gd name="T9" fmla="*/ 5 h 7"/>
              <a:gd name="T10" fmla="*/ 5 w 8"/>
              <a:gd name="T11" fmla="*/ 1 h 7"/>
              <a:gd name="T12" fmla="*/ 7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1" name="Freeform 3086"/>
          <p:cNvSpPr>
            <a:spLocks noChangeAspect="1"/>
          </p:cNvSpPr>
          <p:nvPr/>
        </p:nvSpPr>
        <p:spPr bwMode="auto">
          <a:xfrm>
            <a:off x="8782050" y="5418823"/>
            <a:ext cx="38100" cy="26988"/>
          </a:xfrm>
          <a:custGeom>
            <a:avLst/>
            <a:gdLst>
              <a:gd name="T0" fmla="*/ 18 w 20"/>
              <a:gd name="T1" fmla="*/ 1 h 14"/>
              <a:gd name="T2" fmla="*/ 12 w 20"/>
              <a:gd name="T3" fmla="*/ 1 h 14"/>
              <a:gd name="T4" fmla="*/ 5 w 20"/>
              <a:gd name="T5" fmla="*/ 6 h 14"/>
              <a:gd name="T6" fmla="*/ 5 w 20"/>
              <a:gd name="T7" fmla="*/ 7 h 14"/>
              <a:gd name="T8" fmla="*/ 1 w 20"/>
              <a:gd name="T9" fmla="*/ 12 h 14"/>
              <a:gd name="T10" fmla="*/ 4 w 20"/>
              <a:gd name="T11" fmla="*/ 16 h 14"/>
              <a:gd name="T12" fmla="*/ 19 w 20"/>
              <a:gd name="T13" fmla="*/ 16 h 14"/>
              <a:gd name="T14" fmla="*/ 24 w 20"/>
              <a:gd name="T15" fmla="*/ 12 h 14"/>
              <a:gd name="T16" fmla="*/ 22 w 20"/>
              <a:gd name="T17" fmla="*/ 2 h 14"/>
              <a:gd name="T18" fmla="*/ 18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2" name="Freeform 3087"/>
          <p:cNvSpPr>
            <a:spLocks noChangeAspect="1"/>
          </p:cNvSpPr>
          <p:nvPr/>
        </p:nvSpPr>
        <p:spPr bwMode="auto">
          <a:xfrm>
            <a:off x="8820151" y="5387073"/>
            <a:ext cx="33338" cy="20638"/>
          </a:xfrm>
          <a:custGeom>
            <a:avLst/>
            <a:gdLst>
              <a:gd name="T0" fmla="*/ 17 w 17"/>
              <a:gd name="T1" fmla="*/ 0 h 11"/>
              <a:gd name="T2" fmla="*/ 12 w 17"/>
              <a:gd name="T3" fmla="*/ 5 h 11"/>
              <a:gd name="T4" fmla="*/ 1 w 17"/>
              <a:gd name="T5" fmla="*/ 8 h 11"/>
              <a:gd name="T6" fmla="*/ 4 w 17"/>
              <a:gd name="T7" fmla="*/ 13 h 11"/>
              <a:gd name="T8" fmla="*/ 11 w 17"/>
              <a:gd name="T9" fmla="*/ 11 h 11"/>
              <a:gd name="T10" fmla="*/ 16 w 17"/>
              <a:gd name="T11" fmla="*/ 11 h 11"/>
              <a:gd name="T12" fmla="*/ 21 w 17"/>
              <a:gd name="T13" fmla="*/ 2 h 11"/>
              <a:gd name="T14" fmla="*/ 1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3" name="Freeform 3088"/>
          <p:cNvSpPr>
            <a:spLocks noChangeAspect="1"/>
          </p:cNvSpPr>
          <p:nvPr/>
        </p:nvSpPr>
        <p:spPr bwMode="auto">
          <a:xfrm>
            <a:off x="8537576" y="5342623"/>
            <a:ext cx="15875" cy="33338"/>
          </a:xfrm>
          <a:custGeom>
            <a:avLst/>
            <a:gdLst>
              <a:gd name="T0" fmla="*/ 0 w 9"/>
              <a:gd name="T1" fmla="*/ 1 h 17"/>
              <a:gd name="T2" fmla="*/ 2 w 9"/>
              <a:gd name="T3" fmla="*/ 1 h 17"/>
              <a:gd name="T4" fmla="*/ 3 w 9"/>
              <a:gd name="T5" fmla="*/ 10 h 17"/>
              <a:gd name="T6" fmla="*/ 6 w 9"/>
              <a:gd name="T7" fmla="*/ 9 h 17"/>
              <a:gd name="T8" fmla="*/ 7 w 9"/>
              <a:gd name="T9" fmla="*/ 4 h 17"/>
              <a:gd name="T10" fmla="*/ 10 w 9"/>
              <a:gd name="T11" fmla="*/ 5 h 17"/>
              <a:gd name="T12" fmla="*/ 10 w 9"/>
              <a:gd name="T13" fmla="*/ 12 h 17"/>
              <a:gd name="T14" fmla="*/ 10 w 9"/>
              <a:gd name="T15" fmla="*/ 17 h 17"/>
              <a:gd name="T16" fmla="*/ 6 w 9"/>
              <a:gd name="T17" fmla="*/ 19 h 17"/>
              <a:gd name="T18" fmla="*/ 1 w 9"/>
              <a:gd name="T19" fmla="*/ 20 h 17"/>
              <a:gd name="T20" fmla="*/ 0 w 9"/>
              <a:gd name="T21" fmla="*/ 15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4" name="Freeform 3089"/>
          <p:cNvSpPr>
            <a:spLocks noChangeAspect="1"/>
          </p:cNvSpPr>
          <p:nvPr/>
        </p:nvSpPr>
        <p:spPr bwMode="auto">
          <a:xfrm>
            <a:off x="8548688" y="5379136"/>
            <a:ext cx="14288" cy="19050"/>
          </a:xfrm>
          <a:custGeom>
            <a:avLst/>
            <a:gdLst>
              <a:gd name="T0" fmla="*/ 3 w 8"/>
              <a:gd name="T1" fmla="*/ 1 h 10"/>
              <a:gd name="T2" fmla="*/ 9 w 8"/>
              <a:gd name="T3" fmla="*/ 11 h 10"/>
              <a:gd name="T4" fmla="*/ 3 w 8"/>
              <a:gd name="T5" fmla="*/ 12 h 10"/>
              <a:gd name="T6" fmla="*/ 2 w 8"/>
              <a:gd name="T7" fmla="*/ 8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5" name="Freeform 3090"/>
          <p:cNvSpPr>
            <a:spLocks noChangeAspect="1"/>
          </p:cNvSpPr>
          <p:nvPr/>
        </p:nvSpPr>
        <p:spPr bwMode="auto">
          <a:xfrm>
            <a:off x="8461375" y="5498200"/>
            <a:ext cx="63500" cy="66675"/>
          </a:xfrm>
          <a:custGeom>
            <a:avLst/>
            <a:gdLst>
              <a:gd name="T0" fmla="*/ 1 w 34"/>
              <a:gd name="T1" fmla="*/ 0 h 35"/>
              <a:gd name="T2" fmla="*/ 0 w 34"/>
              <a:gd name="T3" fmla="*/ 2 h 35"/>
              <a:gd name="T4" fmla="*/ 2 w 34"/>
              <a:gd name="T5" fmla="*/ 10 h 35"/>
              <a:gd name="T6" fmla="*/ 7 w 34"/>
              <a:gd name="T7" fmla="*/ 14 h 35"/>
              <a:gd name="T8" fmla="*/ 11 w 34"/>
              <a:gd name="T9" fmla="*/ 22 h 35"/>
              <a:gd name="T10" fmla="*/ 20 w 34"/>
              <a:gd name="T11" fmla="*/ 30 h 35"/>
              <a:gd name="T12" fmla="*/ 27 w 34"/>
              <a:gd name="T13" fmla="*/ 32 h 35"/>
              <a:gd name="T14" fmla="*/ 28 w 34"/>
              <a:gd name="T15" fmla="*/ 40 h 35"/>
              <a:gd name="T16" fmla="*/ 38 w 34"/>
              <a:gd name="T17" fmla="*/ 41 h 35"/>
              <a:gd name="T18" fmla="*/ 38 w 34"/>
              <a:gd name="T19" fmla="*/ 34 h 35"/>
              <a:gd name="T20" fmla="*/ 26 w 34"/>
              <a:gd name="T21" fmla="*/ 25 h 35"/>
              <a:gd name="T22" fmla="*/ 19 w 34"/>
              <a:gd name="T23" fmla="*/ 14 h 35"/>
              <a:gd name="T24" fmla="*/ 9 w 34"/>
              <a:gd name="T25" fmla="*/ 5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6" name="Freeform 3091"/>
          <p:cNvSpPr>
            <a:spLocks noChangeAspect="1"/>
          </p:cNvSpPr>
          <p:nvPr/>
        </p:nvSpPr>
        <p:spPr bwMode="auto">
          <a:xfrm>
            <a:off x="8529639" y="5512488"/>
            <a:ext cx="11113" cy="17463"/>
          </a:xfrm>
          <a:custGeom>
            <a:avLst/>
            <a:gdLst>
              <a:gd name="T0" fmla="*/ 5 w 6"/>
              <a:gd name="T1" fmla="*/ 1 h 9"/>
              <a:gd name="T2" fmla="*/ 6 w 6"/>
              <a:gd name="T3" fmla="*/ 7 h 9"/>
              <a:gd name="T4" fmla="*/ 6 w 6"/>
              <a:gd name="T5" fmla="*/ 11 h 9"/>
              <a:gd name="T6" fmla="*/ 1 w 6"/>
              <a:gd name="T7" fmla="*/ 7 h 9"/>
              <a:gd name="T8" fmla="*/ 2 w 6"/>
              <a:gd name="T9" fmla="*/ 2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7" name="Freeform 3092"/>
          <p:cNvSpPr>
            <a:spLocks noChangeAspect="1"/>
          </p:cNvSpPr>
          <p:nvPr/>
        </p:nvSpPr>
        <p:spPr bwMode="auto">
          <a:xfrm>
            <a:off x="8547101" y="5531538"/>
            <a:ext cx="9525" cy="11113"/>
          </a:xfrm>
          <a:custGeom>
            <a:avLst/>
            <a:gdLst>
              <a:gd name="T0" fmla="*/ 2 w 5"/>
              <a:gd name="T1" fmla="*/ 1 h 6"/>
              <a:gd name="T2" fmla="*/ 6 w 5"/>
              <a:gd name="T3" fmla="*/ 4 h 6"/>
              <a:gd name="T4" fmla="*/ 2 w 5"/>
              <a:gd name="T5" fmla="*/ 7 h 6"/>
              <a:gd name="T6" fmla="*/ 0 w 5"/>
              <a:gd name="T7" fmla="*/ 6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28" name="Freeform 3093"/>
          <p:cNvSpPr>
            <a:spLocks noChangeAspect="1"/>
          </p:cNvSpPr>
          <p:nvPr/>
        </p:nvSpPr>
        <p:spPr bwMode="auto">
          <a:xfrm>
            <a:off x="7180546" y="5223561"/>
            <a:ext cx="944563" cy="814388"/>
          </a:xfrm>
          <a:custGeom>
            <a:avLst/>
            <a:gdLst>
              <a:gd name="T0" fmla="*/ 86 w 496"/>
              <a:gd name="T1" fmla="*/ 169 h 427"/>
              <a:gd name="T2" fmla="*/ 130 w 496"/>
              <a:gd name="T3" fmla="*/ 155 h 427"/>
              <a:gd name="T4" fmla="*/ 149 w 496"/>
              <a:gd name="T5" fmla="*/ 125 h 427"/>
              <a:gd name="T6" fmla="*/ 163 w 496"/>
              <a:gd name="T7" fmla="*/ 99 h 427"/>
              <a:gd name="T8" fmla="*/ 172 w 496"/>
              <a:gd name="T9" fmla="*/ 103 h 427"/>
              <a:gd name="T10" fmla="*/ 190 w 496"/>
              <a:gd name="T11" fmla="*/ 96 h 427"/>
              <a:gd name="T12" fmla="*/ 187 w 496"/>
              <a:gd name="T13" fmla="*/ 80 h 427"/>
              <a:gd name="T14" fmla="*/ 197 w 496"/>
              <a:gd name="T15" fmla="*/ 67 h 427"/>
              <a:gd name="T16" fmla="*/ 217 w 496"/>
              <a:gd name="T17" fmla="*/ 56 h 427"/>
              <a:gd name="T18" fmla="*/ 241 w 496"/>
              <a:gd name="T19" fmla="*/ 72 h 427"/>
              <a:gd name="T20" fmla="*/ 254 w 496"/>
              <a:gd name="T21" fmla="*/ 77 h 427"/>
              <a:gd name="T22" fmla="*/ 272 w 496"/>
              <a:gd name="T23" fmla="*/ 84 h 427"/>
              <a:gd name="T24" fmla="*/ 262 w 496"/>
              <a:gd name="T25" fmla="*/ 64 h 427"/>
              <a:gd name="T26" fmla="*/ 288 w 496"/>
              <a:gd name="T27" fmla="*/ 32 h 427"/>
              <a:gd name="T28" fmla="*/ 315 w 496"/>
              <a:gd name="T29" fmla="*/ 24 h 427"/>
              <a:gd name="T30" fmla="*/ 309 w 496"/>
              <a:gd name="T31" fmla="*/ 11 h 427"/>
              <a:gd name="T32" fmla="*/ 336 w 496"/>
              <a:gd name="T33" fmla="*/ 23 h 427"/>
              <a:gd name="T34" fmla="*/ 365 w 496"/>
              <a:gd name="T35" fmla="*/ 30 h 427"/>
              <a:gd name="T36" fmla="*/ 357 w 496"/>
              <a:gd name="T37" fmla="*/ 49 h 427"/>
              <a:gd name="T38" fmla="*/ 384 w 496"/>
              <a:gd name="T39" fmla="*/ 96 h 427"/>
              <a:gd name="T40" fmla="*/ 428 w 496"/>
              <a:gd name="T41" fmla="*/ 121 h 427"/>
              <a:gd name="T42" fmla="*/ 447 w 496"/>
              <a:gd name="T43" fmla="*/ 38 h 427"/>
              <a:gd name="T44" fmla="*/ 463 w 496"/>
              <a:gd name="T45" fmla="*/ 1 h 427"/>
              <a:gd name="T46" fmla="*/ 473 w 496"/>
              <a:gd name="T47" fmla="*/ 30 h 427"/>
              <a:gd name="T48" fmla="*/ 491 w 496"/>
              <a:gd name="T49" fmla="*/ 59 h 427"/>
              <a:gd name="T50" fmla="*/ 506 w 496"/>
              <a:gd name="T51" fmla="*/ 109 h 427"/>
              <a:gd name="T52" fmla="*/ 519 w 496"/>
              <a:gd name="T53" fmla="*/ 153 h 427"/>
              <a:gd name="T54" fmla="*/ 541 w 496"/>
              <a:gd name="T55" fmla="*/ 167 h 427"/>
              <a:gd name="T56" fmla="*/ 551 w 496"/>
              <a:gd name="T57" fmla="*/ 204 h 427"/>
              <a:gd name="T58" fmla="*/ 569 w 496"/>
              <a:gd name="T59" fmla="*/ 207 h 427"/>
              <a:gd name="T60" fmla="*/ 583 w 496"/>
              <a:gd name="T61" fmla="*/ 241 h 427"/>
              <a:gd name="T62" fmla="*/ 595 w 496"/>
              <a:gd name="T63" fmla="*/ 278 h 427"/>
              <a:gd name="T64" fmla="*/ 584 w 496"/>
              <a:gd name="T65" fmla="*/ 347 h 427"/>
              <a:gd name="T66" fmla="*/ 547 w 496"/>
              <a:gd name="T67" fmla="*/ 410 h 427"/>
              <a:gd name="T68" fmla="*/ 523 w 496"/>
              <a:gd name="T69" fmla="*/ 446 h 427"/>
              <a:gd name="T70" fmla="*/ 477 w 496"/>
              <a:gd name="T71" fmla="*/ 494 h 427"/>
              <a:gd name="T72" fmla="*/ 439 w 496"/>
              <a:gd name="T73" fmla="*/ 502 h 427"/>
              <a:gd name="T74" fmla="*/ 422 w 496"/>
              <a:gd name="T75" fmla="*/ 505 h 427"/>
              <a:gd name="T76" fmla="*/ 385 w 496"/>
              <a:gd name="T77" fmla="*/ 501 h 427"/>
              <a:gd name="T78" fmla="*/ 365 w 496"/>
              <a:gd name="T79" fmla="*/ 470 h 427"/>
              <a:gd name="T80" fmla="*/ 344 w 496"/>
              <a:gd name="T81" fmla="*/ 451 h 427"/>
              <a:gd name="T82" fmla="*/ 344 w 496"/>
              <a:gd name="T83" fmla="*/ 424 h 427"/>
              <a:gd name="T84" fmla="*/ 330 w 496"/>
              <a:gd name="T85" fmla="*/ 435 h 427"/>
              <a:gd name="T86" fmla="*/ 348 w 496"/>
              <a:gd name="T87" fmla="*/ 396 h 427"/>
              <a:gd name="T88" fmla="*/ 314 w 496"/>
              <a:gd name="T89" fmla="*/ 433 h 427"/>
              <a:gd name="T90" fmla="*/ 300 w 496"/>
              <a:gd name="T91" fmla="*/ 406 h 427"/>
              <a:gd name="T92" fmla="*/ 270 w 496"/>
              <a:gd name="T93" fmla="*/ 383 h 427"/>
              <a:gd name="T94" fmla="*/ 178 w 496"/>
              <a:gd name="T95" fmla="*/ 386 h 427"/>
              <a:gd name="T96" fmla="*/ 112 w 496"/>
              <a:gd name="T97" fmla="*/ 416 h 427"/>
              <a:gd name="T98" fmla="*/ 50 w 496"/>
              <a:gd name="T99" fmla="*/ 439 h 427"/>
              <a:gd name="T100" fmla="*/ 8 w 496"/>
              <a:gd name="T101" fmla="*/ 411 h 427"/>
              <a:gd name="T102" fmla="*/ 18 w 496"/>
              <a:gd name="T103" fmla="*/ 365 h 427"/>
              <a:gd name="T104" fmla="*/ 0 w 496"/>
              <a:gd name="T105" fmla="*/ 278 h 427"/>
              <a:gd name="T106" fmla="*/ 14 w 496"/>
              <a:gd name="T107" fmla="*/ 280 h 427"/>
              <a:gd name="T108" fmla="*/ 13 w 496"/>
              <a:gd name="T109" fmla="*/ 216 h 427"/>
              <a:gd name="T110" fmla="*/ 20 w 496"/>
              <a:gd name="T111" fmla="*/ 205 h 427"/>
              <a:gd name="T112" fmla="*/ 55 w 496"/>
              <a:gd name="T113" fmla="*/ 178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chemeClr val="accent1"/>
          </a:solidFill>
          <a:ln w="3175" cap="rnd">
            <a:solidFill>
              <a:schemeClr val="bg1"/>
            </a:solidFill>
            <a:round/>
            <a:headEnd/>
            <a:tailEnd/>
          </a:ln>
        </p:spPr>
        <p:txBody>
          <a:bodyPr/>
          <a:lstStyle/>
          <a:p>
            <a:endParaRPr lang="en-US" dirty="0">
              <a:solidFill>
                <a:srgbClr val="53565A"/>
              </a:solidFill>
            </a:endParaRPr>
          </a:p>
        </p:txBody>
      </p:sp>
      <p:sp>
        <p:nvSpPr>
          <p:cNvPr id="629" name="Freeform 3094"/>
          <p:cNvSpPr>
            <a:spLocks noChangeAspect="1"/>
          </p:cNvSpPr>
          <p:nvPr/>
        </p:nvSpPr>
        <p:spPr bwMode="auto">
          <a:xfrm>
            <a:off x="7678738" y="5250548"/>
            <a:ext cx="26988" cy="14288"/>
          </a:xfrm>
          <a:custGeom>
            <a:avLst/>
            <a:gdLst>
              <a:gd name="T0" fmla="*/ 1 w 14"/>
              <a:gd name="T1" fmla="*/ 0 h 8"/>
              <a:gd name="T2" fmla="*/ 5 w 14"/>
              <a:gd name="T3" fmla="*/ 5 h 8"/>
              <a:gd name="T4" fmla="*/ 13 w 14"/>
              <a:gd name="T5" fmla="*/ 1 h 8"/>
              <a:gd name="T6" fmla="*/ 16 w 14"/>
              <a:gd name="T7" fmla="*/ 5 h 8"/>
              <a:gd name="T8" fmla="*/ 7 w 14"/>
              <a:gd name="T9" fmla="*/ 9 h 8"/>
              <a:gd name="T10" fmla="*/ 1 w 14"/>
              <a:gd name="T11" fmla="*/ 7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0" name="Freeform 3095"/>
          <p:cNvSpPr>
            <a:spLocks noChangeAspect="1"/>
          </p:cNvSpPr>
          <p:nvPr/>
        </p:nvSpPr>
        <p:spPr bwMode="auto">
          <a:xfrm>
            <a:off x="7669214" y="5253725"/>
            <a:ext cx="9525" cy="11113"/>
          </a:xfrm>
          <a:custGeom>
            <a:avLst/>
            <a:gdLst>
              <a:gd name="T0" fmla="*/ 4 w 5"/>
              <a:gd name="T1" fmla="*/ 0 h 6"/>
              <a:gd name="T2" fmla="*/ 0 w 5"/>
              <a:gd name="T3" fmla="*/ 6 h 6"/>
              <a:gd name="T4" fmla="*/ 6 w 5"/>
              <a:gd name="T5" fmla="*/ 6 h 6"/>
              <a:gd name="T6" fmla="*/ 4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1" name="Freeform 3096"/>
          <p:cNvSpPr>
            <a:spLocks noChangeAspect="1"/>
          </p:cNvSpPr>
          <p:nvPr/>
        </p:nvSpPr>
        <p:spPr bwMode="auto">
          <a:xfrm>
            <a:off x="7810500" y="5320400"/>
            <a:ext cx="19050" cy="15875"/>
          </a:xfrm>
          <a:custGeom>
            <a:avLst/>
            <a:gdLst>
              <a:gd name="T0" fmla="*/ 2 w 10"/>
              <a:gd name="T1" fmla="*/ 1 h 8"/>
              <a:gd name="T2" fmla="*/ 2 w 10"/>
              <a:gd name="T3" fmla="*/ 7 h 8"/>
              <a:gd name="T4" fmla="*/ 11 w 10"/>
              <a:gd name="T5" fmla="*/ 9 h 8"/>
              <a:gd name="T6" fmla="*/ 10 w 10"/>
              <a:gd name="T7" fmla="*/ 5 h 8"/>
              <a:gd name="T8" fmla="*/ 11 w 10"/>
              <a:gd name="T9" fmla="*/ 1 h 8"/>
              <a:gd name="T10" fmla="*/ 7 w 10"/>
              <a:gd name="T11" fmla="*/ 3 h 8"/>
              <a:gd name="T12" fmla="*/ 5 w 10"/>
              <a:gd name="T13" fmla="*/ 0 h 8"/>
              <a:gd name="T14" fmla="*/ 5 w 10"/>
              <a:gd name="T15" fmla="*/ 3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2" name="Freeform 3097"/>
          <p:cNvSpPr>
            <a:spLocks noChangeAspect="1"/>
          </p:cNvSpPr>
          <p:nvPr/>
        </p:nvSpPr>
        <p:spPr bwMode="auto">
          <a:xfrm>
            <a:off x="7826375" y="5366438"/>
            <a:ext cx="7938" cy="11113"/>
          </a:xfrm>
          <a:custGeom>
            <a:avLst/>
            <a:gdLst>
              <a:gd name="T0" fmla="*/ 4 w 4"/>
              <a:gd name="T1" fmla="*/ 1 h 6"/>
              <a:gd name="T2" fmla="*/ 4 w 4"/>
              <a:gd name="T3" fmla="*/ 7 h 6"/>
              <a:gd name="T4" fmla="*/ 0 w 4"/>
              <a:gd name="T5" fmla="*/ 6 h 6"/>
              <a:gd name="T6" fmla="*/ 0 w 4"/>
              <a:gd name="T7" fmla="*/ 2 h 6"/>
              <a:gd name="T8" fmla="*/ 4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3" name="Freeform 3098"/>
          <p:cNvSpPr>
            <a:spLocks noChangeAspect="1"/>
          </p:cNvSpPr>
          <p:nvPr/>
        </p:nvSpPr>
        <p:spPr bwMode="auto">
          <a:xfrm>
            <a:off x="8178801" y="5634725"/>
            <a:ext cx="11113" cy="22225"/>
          </a:xfrm>
          <a:custGeom>
            <a:avLst/>
            <a:gdLst>
              <a:gd name="T0" fmla="*/ 6 w 6"/>
              <a:gd name="T1" fmla="*/ 0 h 12"/>
              <a:gd name="T2" fmla="*/ 7 w 6"/>
              <a:gd name="T3" fmla="*/ 2 h 12"/>
              <a:gd name="T4" fmla="*/ 2 w 6"/>
              <a:gd name="T5" fmla="*/ 14 h 12"/>
              <a:gd name="T6" fmla="*/ 0 w 6"/>
              <a:gd name="T7" fmla="*/ 12 h 12"/>
              <a:gd name="T8" fmla="*/ 1 w 6"/>
              <a:gd name="T9" fmla="*/ 5 h 12"/>
              <a:gd name="T10" fmla="*/ 6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4" name="Freeform 3099"/>
          <p:cNvSpPr>
            <a:spLocks noChangeAspect="1"/>
          </p:cNvSpPr>
          <p:nvPr/>
        </p:nvSpPr>
        <p:spPr bwMode="auto">
          <a:xfrm>
            <a:off x="7978776" y="6074461"/>
            <a:ext cx="9525" cy="19050"/>
          </a:xfrm>
          <a:custGeom>
            <a:avLst/>
            <a:gdLst>
              <a:gd name="T0" fmla="*/ 0 w 5"/>
              <a:gd name="T1" fmla="*/ 2 h 10"/>
              <a:gd name="T2" fmla="*/ 4 w 5"/>
              <a:gd name="T3" fmla="*/ 1 h 10"/>
              <a:gd name="T4" fmla="*/ 6 w 5"/>
              <a:gd name="T5" fmla="*/ 7 h 10"/>
              <a:gd name="T6" fmla="*/ 5 w 5"/>
              <a:gd name="T7" fmla="*/ 12 h 10"/>
              <a:gd name="T8" fmla="*/ 1 w 5"/>
              <a:gd name="T9" fmla="*/ 8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5" name="Freeform 3100"/>
          <p:cNvSpPr>
            <a:spLocks noChangeAspect="1"/>
          </p:cNvSpPr>
          <p:nvPr/>
        </p:nvSpPr>
        <p:spPr bwMode="auto">
          <a:xfrm>
            <a:off x="7897813" y="6103036"/>
            <a:ext cx="80963" cy="95250"/>
          </a:xfrm>
          <a:custGeom>
            <a:avLst/>
            <a:gdLst>
              <a:gd name="T0" fmla="*/ 19 w 42"/>
              <a:gd name="T1" fmla="*/ 10 h 50"/>
              <a:gd name="T2" fmla="*/ 29 w 42"/>
              <a:gd name="T3" fmla="*/ 10 h 50"/>
              <a:gd name="T4" fmla="*/ 40 w 42"/>
              <a:gd name="T5" fmla="*/ 7 h 50"/>
              <a:gd name="T6" fmla="*/ 49 w 42"/>
              <a:gd name="T7" fmla="*/ 5 h 50"/>
              <a:gd name="T8" fmla="*/ 51 w 42"/>
              <a:gd name="T9" fmla="*/ 10 h 50"/>
              <a:gd name="T10" fmla="*/ 47 w 42"/>
              <a:gd name="T11" fmla="*/ 28 h 50"/>
              <a:gd name="T12" fmla="*/ 44 w 42"/>
              <a:gd name="T13" fmla="*/ 32 h 50"/>
              <a:gd name="T14" fmla="*/ 39 w 42"/>
              <a:gd name="T15" fmla="*/ 43 h 50"/>
              <a:gd name="T16" fmla="*/ 38 w 42"/>
              <a:gd name="T17" fmla="*/ 52 h 50"/>
              <a:gd name="T18" fmla="*/ 35 w 42"/>
              <a:gd name="T19" fmla="*/ 52 h 50"/>
              <a:gd name="T20" fmla="*/ 34 w 42"/>
              <a:gd name="T21" fmla="*/ 46 h 50"/>
              <a:gd name="T22" fmla="*/ 30 w 42"/>
              <a:gd name="T23" fmla="*/ 48 h 50"/>
              <a:gd name="T24" fmla="*/ 28 w 42"/>
              <a:gd name="T25" fmla="*/ 50 h 50"/>
              <a:gd name="T26" fmla="*/ 23 w 42"/>
              <a:gd name="T27" fmla="*/ 53 h 50"/>
              <a:gd name="T28" fmla="*/ 18 w 42"/>
              <a:gd name="T29" fmla="*/ 59 h 50"/>
              <a:gd name="T30" fmla="*/ 16 w 42"/>
              <a:gd name="T31" fmla="*/ 56 h 50"/>
              <a:gd name="T32" fmla="*/ 10 w 42"/>
              <a:gd name="T33" fmla="*/ 58 h 50"/>
              <a:gd name="T34" fmla="*/ 6 w 42"/>
              <a:gd name="T35" fmla="*/ 52 h 50"/>
              <a:gd name="T36" fmla="*/ 2 w 42"/>
              <a:gd name="T37" fmla="*/ 43 h 50"/>
              <a:gd name="T38" fmla="*/ 2 w 42"/>
              <a:gd name="T39" fmla="*/ 34 h 50"/>
              <a:gd name="T40" fmla="*/ 6 w 42"/>
              <a:gd name="T41" fmla="*/ 34 h 50"/>
              <a:gd name="T42" fmla="*/ 0 w 42"/>
              <a:gd name="T43" fmla="*/ 18 h 50"/>
              <a:gd name="T44" fmla="*/ 0 w 42"/>
              <a:gd name="T45" fmla="*/ 7 h 50"/>
              <a:gd name="T46" fmla="*/ 4 w 42"/>
              <a:gd name="T47" fmla="*/ 1 h 50"/>
              <a:gd name="T48" fmla="*/ 10 w 42"/>
              <a:gd name="T49" fmla="*/ 5 h 50"/>
              <a:gd name="T50" fmla="*/ 19 w 42"/>
              <a:gd name="T51" fmla="*/ 1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6" name="Freeform 3101"/>
          <p:cNvSpPr>
            <a:spLocks noChangeAspect="1"/>
          </p:cNvSpPr>
          <p:nvPr/>
        </p:nvSpPr>
        <p:spPr bwMode="auto">
          <a:xfrm>
            <a:off x="7740651" y="5949050"/>
            <a:ext cx="36513" cy="17463"/>
          </a:xfrm>
          <a:custGeom>
            <a:avLst/>
            <a:gdLst>
              <a:gd name="T0" fmla="*/ 1 w 19"/>
              <a:gd name="T1" fmla="*/ 2 h 9"/>
              <a:gd name="T2" fmla="*/ 0 w 19"/>
              <a:gd name="T3" fmla="*/ 6 h 9"/>
              <a:gd name="T4" fmla="*/ 6 w 19"/>
              <a:gd name="T5" fmla="*/ 10 h 9"/>
              <a:gd name="T6" fmla="*/ 10 w 19"/>
              <a:gd name="T7" fmla="*/ 9 h 9"/>
              <a:gd name="T8" fmla="*/ 13 w 19"/>
              <a:gd name="T9" fmla="*/ 10 h 9"/>
              <a:gd name="T10" fmla="*/ 18 w 19"/>
              <a:gd name="T11" fmla="*/ 5 h 9"/>
              <a:gd name="T12" fmla="*/ 22 w 19"/>
              <a:gd name="T13" fmla="*/ 6 h 9"/>
              <a:gd name="T14" fmla="*/ 23 w 19"/>
              <a:gd name="T15" fmla="*/ 4 h 9"/>
              <a:gd name="T16" fmla="*/ 21 w 19"/>
              <a:gd name="T17" fmla="*/ 4 h 9"/>
              <a:gd name="T18" fmla="*/ 17 w 19"/>
              <a:gd name="T19" fmla="*/ 4 h 9"/>
              <a:gd name="T20" fmla="*/ 16 w 19"/>
              <a:gd name="T21" fmla="*/ 2 h 9"/>
              <a:gd name="T22" fmla="*/ 16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7" name="Freeform 3102"/>
          <p:cNvSpPr>
            <a:spLocks noChangeAspect="1"/>
          </p:cNvSpPr>
          <p:nvPr/>
        </p:nvSpPr>
        <p:spPr bwMode="auto">
          <a:xfrm>
            <a:off x="7567614" y="5323575"/>
            <a:ext cx="3175" cy="4763"/>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8" name="Freeform 3103"/>
          <p:cNvSpPr>
            <a:spLocks noChangeAspect="1"/>
          </p:cNvSpPr>
          <p:nvPr/>
        </p:nvSpPr>
        <p:spPr bwMode="auto">
          <a:xfrm>
            <a:off x="5070476" y="2345425"/>
            <a:ext cx="4763" cy="9525"/>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39" name="Freeform 3104"/>
          <p:cNvSpPr>
            <a:spLocks noChangeAspect="1"/>
          </p:cNvSpPr>
          <p:nvPr/>
        </p:nvSpPr>
        <p:spPr bwMode="auto">
          <a:xfrm>
            <a:off x="4941888" y="2327963"/>
            <a:ext cx="6350" cy="4763"/>
          </a:xfrm>
          <a:custGeom>
            <a:avLst/>
            <a:gdLst>
              <a:gd name="T0" fmla="*/ 1 w 4"/>
              <a:gd name="T1" fmla="*/ 3 h 2"/>
              <a:gd name="T2" fmla="*/ 0 w 4"/>
              <a:gd name="T3" fmla="*/ 2 h 2"/>
              <a:gd name="T4" fmla="*/ 2 w 4"/>
              <a:gd name="T5" fmla="*/ 0 h 2"/>
              <a:gd name="T6" fmla="*/ 4 w 4"/>
              <a:gd name="T7" fmla="*/ 2 h 2"/>
              <a:gd name="T8" fmla="*/ 1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2"/>
                </a:moveTo>
                <a:cubicBezTo>
                  <a:pt x="1" y="2"/>
                  <a:pt x="0" y="2"/>
                  <a:pt x="0" y="1"/>
                </a:cubicBezTo>
                <a:cubicBezTo>
                  <a:pt x="0" y="0"/>
                  <a:pt x="1" y="0"/>
                  <a:pt x="2" y="0"/>
                </a:cubicBezTo>
                <a:cubicBezTo>
                  <a:pt x="2" y="0"/>
                  <a:pt x="4" y="0"/>
                  <a:pt x="4" y="1"/>
                </a:cubicBezTo>
                <a:cubicBezTo>
                  <a:pt x="4"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0" name="Freeform 3105"/>
          <p:cNvSpPr>
            <a:spLocks noChangeAspect="1"/>
          </p:cNvSpPr>
          <p:nvPr/>
        </p:nvSpPr>
        <p:spPr bwMode="auto">
          <a:xfrm>
            <a:off x="8769350" y="6198288"/>
            <a:ext cx="6350" cy="9525"/>
          </a:xfrm>
          <a:custGeom>
            <a:avLst/>
            <a:gdLst>
              <a:gd name="T0" fmla="*/ 4 w 3"/>
              <a:gd name="T1" fmla="*/ 4 h 5"/>
              <a:gd name="T2" fmla="*/ 1 w 3"/>
              <a:gd name="T3" fmla="*/ 5 h 5"/>
              <a:gd name="T4" fmla="*/ 0 w 3"/>
              <a:gd name="T5" fmla="*/ 2 h 5"/>
              <a:gd name="T6" fmla="*/ 1 w 3"/>
              <a:gd name="T7" fmla="*/ 0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3"/>
                  <a:pt x="2" y="5"/>
                  <a:pt x="1" y="4"/>
                </a:cubicBezTo>
                <a:cubicBezTo>
                  <a:pt x="0" y="4"/>
                  <a:pt x="0" y="3"/>
                  <a:pt x="0" y="2"/>
                </a:cubicBezTo>
                <a:cubicBezTo>
                  <a:pt x="0" y="1"/>
                  <a:pt x="0" y="0"/>
                  <a:pt x="1" y="0"/>
                </a:cubicBezTo>
                <a:cubicBezTo>
                  <a:pt x="3" y="0"/>
                  <a:pt x="3" y="2"/>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1" name="Freeform 3106"/>
          <p:cNvSpPr>
            <a:spLocks noChangeAspect="1"/>
          </p:cNvSpPr>
          <p:nvPr/>
        </p:nvSpPr>
        <p:spPr bwMode="auto">
          <a:xfrm>
            <a:off x="5675313" y="2772461"/>
            <a:ext cx="14288" cy="1588"/>
          </a:xfrm>
          <a:custGeom>
            <a:avLst/>
            <a:gdLst>
              <a:gd name="T0" fmla="*/ 3 w 8"/>
              <a:gd name="T1" fmla="*/ 1 h 1"/>
              <a:gd name="T2" fmla="*/ 0 w 8"/>
              <a:gd name="T3" fmla="*/ 0 h 1"/>
              <a:gd name="T4" fmla="*/ 5 w 8"/>
              <a:gd name="T5" fmla="*/ 0 h 1"/>
              <a:gd name="T6" fmla="*/ 8 w 8"/>
              <a:gd name="T7" fmla="*/ 1 h 1"/>
              <a:gd name="T8" fmla="*/ 3 w 8"/>
              <a:gd name="T9" fmla="*/ 1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2" name="Freeform 3107"/>
          <p:cNvSpPr>
            <a:spLocks noChangeAspect="1"/>
          </p:cNvSpPr>
          <p:nvPr/>
        </p:nvSpPr>
        <p:spPr bwMode="auto">
          <a:xfrm>
            <a:off x="5743575" y="2778813"/>
            <a:ext cx="12700" cy="4763"/>
          </a:xfrm>
          <a:custGeom>
            <a:avLst/>
            <a:gdLst>
              <a:gd name="T0" fmla="*/ 2 w 7"/>
              <a:gd name="T1" fmla="*/ 2 h 3"/>
              <a:gd name="T2" fmla="*/ 0 w 7"/>
              <a:gd name="T3" fmla="*/ 2 h 3"/>
              <a:gd name="T4" fmla="*/ 3 w 7"/>
              <a:gd name="T5" fmla="*/ 1 h 3"/>
              <a:gd name="T6" fmla="*/ 7 w 7"/>
              <a:gd name="T7" fmla="*/ 1 h 3"/>
              <a:gd name="T8" fmla="*/ 2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3" name="Freeform 3108"/>
          <p:cNvSpPr>
            <a:spLocks noChangeAspect="1"/>
          </p:cNvSpPr>
          <p:nvPr/>
        </p:nvSpPr>
        <p:spPr bwMode="auto">
          <a:xfrm>
            <a:off x="5775325" y="2751823"/>
            <a:ext cx="14288" cy="12700"/>
          </a:xfrm>
          <a:custGeom>
            <a:avLst/>
            <a:gdLst>
              <a:gd name="T0" fmla="*/ 3 w 7"/>
              <a:gd name="T1" fmla="*/ 3 h 7"/>
              <a:gd name="T2" fmla="*/ 0 w 7"/>
              <a:gd name="T3" fmla="*/ 0 h 7"/>
              <a:gd name="T4" fmla="*/ 5 w 7"/>
              <a:gd name="T5" fmla="*/ 3 h 7"/>
              <a:gd name="T6" fmla="*/ 8 w 7"/>
              <a:gd name="T7" fmla="*/ 8 h 7"/>
              <a:gd name="T8" fmla="*/ 3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4" name="Freeform 3109"/>
          <p:cNvSpPr>
            <a:spLocks noChangeAspect="1"/>
          </p:cNvSpPr>
          <p:nvPr/>
        </p:nvSpPr>
        <p:spPr bwMode="auto">
          <a:xfrm>
            <a:off x="3870326" y="3829738"/>
            <a:ext cx="9525" cy="4763"/>
          </a:xfrm>
          <a:custGeom>
            <a:avLst/>
            <a:gdLst>
              <a:gd name="T0" fmla="*/ 5 w 5"/>
              <a:gd name="T1" fmla="*/ 2 h 2"/>
              <a:gd name="T2" fmla="*/ 6 w 5"/>
              <a:gd name="T3" fmla="*/ 3 h 2"/>
              <a:gd name="T4" fmla="*/ 4 w 5"/>
              <a:gd name="T5" fmla="*/ 3 h 2"/>
              <a:gd name="T6" fmla="*/ 1 w 5"/>
              <a:gd name="T7" fmla="*/ 2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1"/>
                </a:moveTo>
                <a:cubicBezTo>
                  <a:pt x="4" y="1"/>
                  <a:pt x="5" y="1"/>
                  <a:pt x="5" y="2"/>
                </a:cubicBezTo>
                <a:cubicBezTo>
                  <a:pt x="5" y="2"/>
                  <a:pt x="4" y="2"/>
                  <a:pt x="3" y="2"/>
                </a:cubicBezTo>
                <a:cubicBezTo>
                  <a:pt x="2" y="2"/>
                  <a:pt x="0" y="1"/>
                  <a:pt x="1" y="1"/>
                </a:cubicBezTo>
                <a:cubicBezTo>
                  <a:pt x="1" y="0"/>
                  <a:pt x="3" y="0"/>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5" name="Freeform 3110"/>
          <p:cNvSpPr>
            <a:spLocks noChangeAspect="1"/>
          </p:cNvSpPr>
          <p:nvPr/>
        </p:nvSpPr>
        <p:spPr bwMode="auto">
          <a:xfrm>
            <a:off x="3879851" y="3821798"/>
            <a:ext cx="9525" cy="6350"/>
          </a:xfrm>
          <a:custGeom>
            <a:avLst/>
            <a:gdLst>
              <a:gd name="T0" fmla="*/ 5 w 5"/>
              <a:gd name="T1" fmla="*/ 3 h 3"/>
              <a:gd name="T2" fmla="*/ 6 w 5"/>
              <a:gd name="T3" fmla="*/ 4 h 3"/>
              <a:gd name="T4" fmla="*/ 4 w 5"/>
              <a:gd name="T5" fmla="*/ 4 h 3"/>
              <a:gd name="T6" fmla="*/ 1 w 5"/>
              <a:gd name="T7" fmla="*/ 1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5" y="2"/>
                  <a:pt x="5" y="3"/>
                </a:cubicBezTo>
                <a:cubicBezTo>
                  <a:pt x="5" y="3"/>
                  <a:pt x="3" y="3"/>
                  <a:pt x="3" y="3"/>
                </a:cubicBezTo>
                <a:cubicBezTo>
                  <a:pt x="2" y="2"/>
                  <a:pt x="0" y="2"/>
                  <a:pt x="1" y="1"/>
                </a:cubicBezTo>
                <a:cubicBezTo>
                  <a:pt x="1" y="0"/>
                  <a:pt x="3"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6" name="Freeform 3111"/>
          <p:cNvSpPr>
            <a:spLocks noChangeAspect="1"/>
          </p:cNvSpPr>
          <p:nvPr/>
        </p:nvSpPr>
        <p:spPr bwMode="auto">
          <a:xfrm>
            <a:off x="3935413" y="3853548"/>
            <a:ext cx="12700" cy="7938"/>
          </a:xfrm>
          <a:custGeom>
            <a:avLst/>
            <a:gdLst>
              <a:gd name="T0" fmla="*/ 2 w 7"/>
              <a:gd name="T1" fmla="*/ 3 h 4"/>
              <a:gd name="T2" fmla="*/ 0 w 7"/>
              <a:gd name="T3" fmla="*/ 0 h 4"/>
              <a:gd name="T4" fmla="*/ 5 w 7"/>
              <a:gd name="T5" fmla="*/ 0 h 4"/>
              <a:gd name="T6" fmla="*/ 7 w 7"/>
              <a:gd name="T7" fmla="*/ 4 h 4"/>
              <a:gd name="T8" fmla="*/ 2 w 7"/>
              <a:gd name="T9" fmla="*/ 3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2" y="2"/>
                </a:moveTo>
                <a:cubicBezTo>
                  <a:pt x="1" y="2"/>
                  <a:pt x="0" y="1"/>
                  <a:pt x="0" y="0"/>
                </a:cubicBezTo>
                <a:cubicBezTo>
                  <a:pt x="1" y="0"/>
                  <a:pt x="3" y="0"/>
                  <a:pt x="4" y="0"/>
                </a:cubicBezTo>
                <a:cubicBezTo>
                  <a:pt x="5" y="1"/>
                  <a:pt x="7" y="2"/>
                  <a:pt x="6" y="3"/>
                </a:cubicBezTo>
                <a:cubicBezTo>
                  <a:pt x="6" y="4"/>
                  <a:pt x="4" y="3"/>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7" name="Freeform 3112"/>
          <p:cNvSpPr>
            <a:spLocks noChangeAspect="1"/>
          </p:cNvSpPr>
          <p:nvPr/>
        </p:nvSpPr>
        <p:spPr bwMode="auto">
          <a:xfrm>
            <a:off x="5440363" y="2856598"/>
            <a:ext cx="7938" cy="6350"/>
          </a:xfrm>
          <a:custGeom>
            <a:avLst/>
            <a:gdLst>
              <a:gd name="T0" fmla="*/ 4 w 4"/>
              <a:gd name="T1" fmla="*/ 1 h 3"/>
              <a:gd name="T2" fmla="*/ 4 w 4"/>
              <a:gd name="T3" fmla="*/ 3 h 3"/>
              <a:gd name="T4" fmla="*/ 3 w 4"/>
              <a:gd name="T5" fmla="*/ 3 h 3"/>
              <a:gd name="T6" fmla="*/ 1 w 4"/>
              <a:gd name="T7" fmla="*/ 0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8" name="Freeform 3113"/>
          <p:cNvSpPr>
            <a:spLocks noChangeAspect="1"/>
          </p:cNvSpPr>
          <p:nvPr/>
        </p:nvSpPr>
        <p:spPr bwMode="auto">
          <a:xfrm>
            <a:off x="5303839" y="2920100"/>
            <a:ext cx="3175" cy="476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49" name="Freeform 3114"/>
          <p:cNvSpPr>
            <a:spLocks noChangeAspect="1"/>
          </p:cNvSpPr>
          <p:nvPr/>
        </p:nvSpPr>
        <p:spPr bwMode="auto">
          <a:xfrm>
            <a:off x="4924426" y="2532749"/>
            <a:ext cx="7938" cy="4763"/>
          </a:xfrm>
          <a:custGeom>
            <a:avLst/>
            <a:gdLst>
              <a:gd name="T0" fmla="*/ 5 w 4"/>
              <a:gd name="T1" fmla="*/ 2 h 3"/>
              <a:gd name="T2" fmla="*/ 4 w 4"/>
              <a:gd name="T3" fmla="*/ 3 h 3"/>
              <a:gd name="T4" fmla="*/ 1 w 4"/>
              <a:gd name="T5" fmla="*/ 2 h 3"/>
              <a:gd name="T6" fmla="*/ 3 w 4"/>
              <a:gd name="T7" fmla="*/ 0 h 3"/>
              <a:gd name="T8" fmla="*/ 5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4" y="3"/>
                  <a:pt x="3" y="3"/>
                </a:cubicBezTo>
                <a:cubicBezTo>
                  <a:pt x="1" y="3"/>
                  <a:pt x="1" y="2"/>
                  <a:pt x="1" y="2"/>
                </a:cubicBezTo>
                <a:cubicBezTo>
                  <a:pt x="1" y="1"/>
                  <a:pt x="0" y="0"/>
                  <a:pt x="2" y="0"/>
                </a:cubicBezTo>
                <a:cubicBezTo>
                  <a:pt x="3"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0" name="Freeform 3115"/>
          <p:cNvSpPr>
            <a:spLocks noChangeAspect="1"/>
          </p:cNvSpPr>
          <p:nvPr/>
        </p:nvSpPr>
        <p:spPr bwMode="auto">
          <a:xfrm>
            <a:off x="3806825" y="3793223"/>
            <a:ext cx="4763"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1" name="Freeform 3116"/>
          <p:cNvSpPr>
            <a:spLocks noChangeAspect="1"/>
          </p:cNvSpPr>
          <p:nvPr/>
        </p:nvSpPr>
        <p:spPr bwMode="auto">
          <a:xfrm>
            <a:off x="3898901" y="3820211"/>
            <a:ext cx="6350" cy="6350"/>
          </a:xfrm>
          <a:custGeom>
            <a:avLst/>
            <a:gdLst>
              <a:gd name="T0" fmla="*/ 3 w 3"/>
              <a:gd name="T1" fmla="*/ 1 h 3"/>
              <a:gd name="T2" fmla="*/ 4 w 3"/>
              <a:gd name="T3" fmla="*/ 3 h 3"/>
              <a:gd name="T4" fmla="*/ 1 w 3"/>
              <a:gd name="T5" fmla="*/ 4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2" name="Freeform 3117"/>
          <p:cNvSpPr>
            <a:spLocks noChangeAspect="1"/>
          </p:cNvSpPr>
          <p:nvPr/>
        </p:nvSpPr>
        <p:spPr bwMode="auto">
          <a:xfrm>
            <a:off x="6194425" y="6503088"/>
            <a:ext cx="12700" cy="9525"/>
          </a:xfrm>
          <a:custGeom>
            <a:avLst/>
            <a:gdLst>
              <a:gd name="T0" fmla="*/ 3 w 6"/>
              <a:gd name="T1" fmla="*/ 5 h 5"/>
              <a:gd name="T2" fmla="*/ 1 w 6"/>
              <a:gd name="T3" fmla="*/ 2 h 5"/>
              <a:gd name="T4" fmla="*/ 4 w 6"/>
              <a:gd name="T5" fmla="*/ 1 h 5"/>
              <a:gd name="T6" fmla="*/ 8 w 6"/>
              <a:gd name="T7" fmla="*/ 4 h 5"/>
              <a:gd name="T8" fmla="*/ 3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3" name="Freeform 3118"/>
          <p:cNvSpPr>
            <a:spLocks noChangeAspect="1"/>
          </p:cNvSpPr>
          <p:nvPr/>
        </p:nvSpPr>
        <p:spPr bwMode="auto">
          <a:xfrm>
            <a:off x="8643939" y="5976036"/>
            <a:ext cx="3175" cy="7938"/>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4" name="Freeform 3119"/>
          <p:cNvSpPr>
            <a:spLocks noChangeAspect="1"/>
          </p:cNvSpPr>
          <p:nvPr/>
        </p:nvSpPr>
        <p:spPr bwMode="auto">
          <a:xfrm>
            <a:off x="8645525" y="5961748"/>
            <a:ext cx="3175" cy="7938"/>
          </a:xfrm>
          <a:custGeom>
            <a:avLst/>
            <a:gdLst>
              <a:gd name="T0" fmla="*/ 2 w 2"/>
              <a:gd name="T1" fmla="*/ 4 h 4"/>
              <a:gd name="T2" fmla="*/ 1 w 2"/>
              <a:gd name="T3" fmla="*/ 5 h 4"/>
              <a:gd name="T4" fmla="*/ 0 w 2"/>
              <a:gd name="T5" fmla="*/ 3 h 4"/>
              <a:gd name="T6" fmla="*/ 1 w 2"/>
              <a:gd name="T7" fmla="*/ 1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5" name="Freeform 3120"/>
          <p:cNvSpPr>
            <a:spLocks noChangeAspect="1"/>
          </p:cNvSpPr>
          <p:nvPr/>
        </p:nvSpPr>
        <p:spPr bwMode="auto">
          <a:xfrm>
            <a:off x="5737225" y="2475600"/>
            <a:ext cx="6350" cy="4763"/>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6" name="Freeform 3121"/>
          <p:cNvSpPr>
            <a:spLocks noChangeAspect="1"/>
          </p:cNvSpPr>
          <p:nvPr/>
        </p:nvSpPr>
        <p:spPr bwMode="auto">
          <a:xfrm>
            <a:off x="5268914" y="2277163"/>
            <a:ext cx="6350" cy="3175"/>
          </a:xfrm>
          <a:custGeom>
            <a:avLst/>
            <a:gdLst>
              <a:gd name="T0" fmla="*/ 1 w 3"/>
              <a:gd name="T1" fmla="*/ 1 h 2"/>
              <a:gd name="T2" fmla="*/ 1 w 3"/>
              <a:gd name="T3" fmla="*/ 0 h 2"/>
              <a:gd name="T4" fmla="*/ 3 w 3"/>
              <a:gd name="T5" fmla="*/ 0 h 2"/>
              <a:gd name="T6" fmla="*/ 4 w 3"/>
              <a:gd name="T7" fmla="*/ 2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7" name="Freeform 3122"/>
          <p:cNvSpPr>
            <a:spLocks noChangeAspect="1"/>
          </p:cNvSpPr>
          <p:nvPr/>
        </p:nvSpPr>
        <p:spPr bwMode="auto">
          <a:xfrm>
            <a:off x="4943475" y="2250173"/>
            <a:ext cx="4763" cy="6350"/>
          </a:xfrm>
          <a:custGeom>
            <a:avLst/>
            <a:gdLst>
              <a:gd name="T0" fmla="*/ 2 w 3"/>
              <a:gd name="T1" fmla="*/ 1 h 3"/>
              <a:gd name="T2" fmla="*/ 2 w 3"/>
              <a:gd name="T3" fmla="*/ 3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8" name="Freeform 3123"/>
          <p:cNvSpPr>
            <a:spLocks noChangeAspect="1"/>
          </p:cNvSpPr>
          <p:nvPr/>
        </p:nvSpPr>
        <p:spPr bwMode="auto">
          <a:xfrm>
            <a:off x="4929188" y="2316850"/>
            <a:ext cx="6350" cy="4763"/>
          </a:xfrm>
          <a:custGeom>
            <a:avLst/>
            <a:gdLst>
              <a:gd name="T0" fmla="*/ 1 w 3"/>
              <a:gd name="T1" fmla="*/ 2 h 2"/>
              <a:gd name="T2" fmla="*/ 0 w 3"/>
              <a:gd name="T3" fmla="*/ 2 h 2"/>
              <a:gd name="T4" fmla="*/ 1 w 3"/>
              <a:gd name="T5" fmla="*/ 0 h 2"/>
              <a:gd name="T6" fmla="*/ 4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1" y="0"/>
                  <a:pt x="2" y="0"/>
                  <a:pt x="3" y="0"/>
                </a:cubicBezTo>
                <a:cubicBezTo>
                  <a:pt x="3" y="1"/>
                  <a:pt x="2"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59" name="Freeform 3124"/>
          <p:cNvSpPr>
            <a:spLocks noChangeAspect="1"/>
          </p:cNvSpPr>
          <p:nvPr/>
        </p:nvSpPr>
        <p:spPr bwMode="auto">
          <a:xfrm>
            <a:off x="3944939" y="3883711"/>
            <a:ext cx="3175" cy="6350"/>
          </a:xfrm>
          <a:custGeom>
            <a:avLst/>
            <a:gdLst>
              <a:gd name="T0" fmla="*/ 2 w 2"/>
              <a:gd name="T1" fmla="*/ 1 h 3"/>
              <a:gd name="T2" fmla="*/ 2 w 2"/>
              <a:gd name="T3" fmla="*/ 3 h 3"/>
              <a:gd name="T4" fmla="*/ 1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1" y="3"/>
                  <a:pt x="1" y="2"/>
                  <a:pt x="1" y="2"/>
                </a:cubicBezTo>
                <a:cubicBezTo>
                  <a:pt x="0" y="1"/>
                  <a:pt x="0" y="1"/>
                  <a:pt x="0" y="0"/>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0" name="Oval 3125"/>
          <p:cNvSpPr>
            <a:spLocks noChangeAspect="1" noChangeArrowheads="1"/>
          </p:cNvSpPr>
          <p:nvPr/>
        </p:nvSpPr>
        <p:spPr bwMode="auto">
          <a:xfrm>
            <a:off x="3883026" y="3812275"/>
            <a:ext cx="3175" cy="3175"/>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1" name="Freeform 3126"/>
          <p:cNvSpPr>
            <a:spLocks noChangeAspect="1"/>
          </p:cNvSpPr>
          <p:nvPr/>
        </p:nvSpPr>
        <p:spPr bwMode="auto">
          <a:xfrm>
            <a:off x="4195764" y="5155300"/>
            <a:ext cx="4763" cy="4763"/>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1" y="1"/>
                  <a:pt x="1"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2" name="Freeform 3127"/>
          <p:cNvSpPr>
            <a:spLocks noChangeAspect="1"/>
          </p:cNvSpPr>
          <p:nvPr/>
        </p:nvSpPr>
        <p:spPr bwMode="auto">
          <a:xfrm>
            <a:off x="4403726" y="5383900"/>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3" name="Freeform 3128"/>
          <p:cNvSpPr>
            <a:spLocks noChangeAspect="1"/>
          </p:cNvSpPr>
          <p:nvPr/>
        </p:nvSpPr>
        <p:spPr bwMode="auto">
          <a:xfrm>
            <a:off x="8769350" y="6209400"/>
            <a:ext cx="3175" cy="4763"/>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1"/>
                  <a:pt x="0" y="1"/>
                </a:cubicBezTo>
                <a:cubicBezTo>
                  <a:pt x="0" y="1"/>
                  <a:pt x="0" y="0"/>
                  <a:pt x="1" y="0"/>
                </a:cubicBezTo>
                <a:cubicBezTo>
                  <a:pt x="2"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4" name="Freeform 3129"/>
          <p:cNvSpPr>
            <a:spLocks noChangeAspect="1"/>
          </p:cNvSpPr>
          <p:nvPr/>
        </p:nvSpPr>
        <p:spPr bwMode="auto">
          <a:xfrm>
            <a:off x="8353425" y="6490386"/>
            <a:ext cx="3175" cy="6350"/>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5" name="Freeform 3130"/>
          <p:cNvSpPr>
            <a:spLocks noChangeAspect="1"/>
          </p:cNvSpPr>
          <p:nvPr/>
        </p:nvSpPr>
        <p:spPr bwMode="auto">
          <a:xfrm>
            <a:off x="8096251" y="6555475"/>
            <a:ext cx="4763" cy="4763"/>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6" name="Oval 3131"/>
          <p:cNvSpPr>
            <a:spLocks noChangeAspect="1" noChangeArrowheads="1"/>
          </p:cNvSpPr>
          <p:nvPr/>
        </p:nvSpPr>
        <p:spPr bwMode="auto">
          <a:xfrm>
            <a:off x="8577263" y="6099863"/>
            <a:ext cx="1588" cy="4763"/>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7" name="Freeform 3132"/>
          <p:cNvSpPr>
            <a:spLocks noChangeAspect="1"/>
          </p:cNvSpPr>
          <p:nvPr/>
        </p:nvSpPr>
        <p:spPr bwMode="auto">
          <a:xfrm>
            <a:off x="8582026" y="5983973"/>
            <a:ext cx="131763" cy="153988"/>
          </a:xfrm>
          <a:custGeom>
            <a:avLst/>
            <a:gdLst>
              <a:gd name="T0" fmla="*/ 53 w 69"/>
              <a:gd name="T1" fmla="*/ 23 h 81"/>
              <a:gd name="T2" fmla="*/ 66 w 69"/>
              <a:gd name="T3" fmla="*/ 22 h 81"/>
              <a:gd name="T4" fmla="*/ 75 w 69"/>
              <a:gd name="T5" fmla="*/ 14 h 81"/>
              <a:gd name="T6" fmla="*/ 83 w 69"/>
              <a:gd name="T7" fmla="*/ 19 h 81"/>
              <a:gd name="T8" fmla="*/ 77 w 69"/>
              <a:gd name="T9" fmla="*/ 24 h 81"/>
              <a:gd name="T10" fmla="*/ 73 w 69"/>
              <a:gd name="T11" fmla="*/ 35 h 81"/>
              <a:gd name="T12" fmla="*/ 65 w 69"/>
              <a:gd name="T13" fmla="*/ 36 h 81"/>
              <a:gd name="T14" fmla="*/ 64 w 69"/>
              <a:gd name="T15" fmla="*/ 44 h 81"/>
              <a:gd name="T16" fmla="*/ 64 w 69"/>
              <a:gd name="T17" fmla="*/ 47 h 81"/>
              <a:gd name="T18" fmla="*/ 61 w 69"/>
              <a:gd name="T19" fmla="*/ 49 h 81"/>
              <a:gd name="T20" fmla="*/ 60 w 69"/>
              <a:gd name="T21" fmla="*/ 46 h 81"/>
              <a:gd name="T22" fmla="*/ 53 w 69"/>
              <a:gd name="T23" fmla="*/ 46 h 81"/>
              <a:gd name="T24" fmla="*/ 46 w 69"/>
              <a:gd name="T25" fmla="*/ 53 h 81"/>
              <a:gd name="T26" fmla="*/ 49 w 69"/>
              <a:gd name="T27" fmla="*/ 57 h 81"/>
              <a:gd name="T28" fmla="*/ 38 w 69"/>
              <a:gd name="T29" fmla="*/ 69 h 81"/>
              <a:gd name="T30" fmla="*/ 30 w 69"/>
              <a:gd name="T31" fmla="*/ 83 h 81"/>
              <a:gd name="T32" fmla="*/ 16 w 69"/>
              <a:gd name="T33" fmla="*/ 96 h 81"/>
              <a:gd name="T34" fmla="*/ 8 w 69"/>
              <a:gd name="T35" fmla="*/ 93 h 81"/>
              <a:gd name="T36" fmla="*/ 5 w 69"/>
              <a:gd name="T37" fmla="*/ 89 h 81"/>
              <a:gd name="T38" fmla="*/ 13 w 69"/>
              <a:gd name="T39" fmla="*/ 78 h 81"/>
              <a:gd name="T40" fmla="*/ 18 w 69"/>
              <a:gd name="T41" fmla="*/ 71 h 81"/>
              <a:gd name="T42" fmla="*/ 16 w 69"/>
              <a:gd name="T43" fmla="*/ 61 h 81"/>
              <a:gd name="T44" fmla="*/ 10 w 69"/>
              <a:gd name="T45" fmla="*/ 59 h 81"/>
              <a:gd name="T46" fmla="*/ 5 w 69"/>
              <a:gd name="T47" fmla="*/ 55 h 81"/>
              <a:gd name="T48" fmla="*/ 1 w 69"/>
              <a:gd name="T49" fmla="*/ 51 h 81"/>
              <a:gd name="T50" fmla="*/ 7 w 69"/>
              <a:gd name="T51" fmla="*/ 46 h 81"/>
              <a:gd name="T52" fmla="*/ 16 w 69"/>
              <a:gd name="T53" fmla="*/ 42 h 81"/>
              <a:gd name="T54" fmla="*/ 22 w 69"/>
              <a:gd name="T55" fmla="*/ 29 h 81"/>
              <a:gd name="T56" fmla="*/ 25 w 69"/>
              <a:gd name="T57" fmla="*/ 24 h 81"/>
              <a:gd name="T58" fmla="*/ 24 w 69"/>
              <a:gd name="T59" fmla="*/ 13 h 81"/>
              <a:gd name="T60" fmla="*/ 26 w 69"/>
              <a:gd name="T61" fmla="*/ 6 h 81"/>
              <a:gd name="T62" fmla="*/ 30 w 69"/>
              <a:gd name="T63" fmla="*/ 7 h 81"/>
              <a:gd name="T64" fmla="*/ 31 w 69"/>
              <a:gd name="T65" fmla="*/ 4 h 81"/>
              <a:gd name="T66" fmla="*/ 35 w 69"/>
              <a:gd name="T67" fmla="*/ 5 h 81"/>
              <a:gd name="T68" fmla="*/ 35 w 69"/>
              <a:gd name="T69" fmla="*/ 10 h 81"/>
              <a:gd name="T70" fmla="*/ 40 w 69"/>
              <a:gd name="T71" fmla="*/ 10 h 81"/>
              <a:gd name="T72" fmla="*/ 40 w 69"/>
              <a:gd name="T73" fmla="*/ 2 h 81"/>
              <a:gd name="T74" fmla="*/ 43 w 69"/>
              <a:gd name="T75" fmla="*/ 2 h 81"/>
              <a:gd name="T76" fmla="*/ 43 w 69"/>
              <a:gd name="T77" fmla="*/ 18 h 81"/>
              <a:gd name="T78" fmla="*/ 53 w 69"/>
              <a:gd name="T79" fmla="*/ 23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8" name="Freeform 3133"/>
          <p:cNvSpPr>
            <a:spLocks noChangeAspect="1"/>
          </p:cNvSpPr>
          <p:nvPr/>
        </p:nvSpPr>
        <p:spPr bwMode="auto">
          <a:xfrm>
            <a:off x="8594725" y="5912536"/>
            <a:ext cx="38100" cy="76200"/>
          </a:xfrm>
          <a:custGeom>
            <a:avLst/>
            <a:gdLst>
              <a:gd name="T0" fmla="*/ 16 w 20"/>
              <a:gd name="T1" fmla="*/ 41 h 40"/>
              <a:gd name="T2" fmla="*/ 17 w 20"/>
              <a:gd name="T3" fmla="*/ 47 h 40"/>
              <a:gd name="T4" fmla="*/ 20 w 20"/>
              <a:gd name="T5" fmla="*/ 47 h 40"/>
              <a:gd name="T6" fmla="*/ 24 w 20"/>
              <a:gd name="T7" fmla="*/ 35 h 40"/>
              <a:gd name="T8" fmla="*/ 20 w 20"/>
              <a:gd name="T9" fmla="*/ 25 h 40"/>
              <a:gd name="T10" fmla="*/ 24 w 20"/>
              <a:gd name="T11" fmla="*/ 25 h 40"/>
              <a:gd name="T12" fmla="*/ 22 w 20"/>
              <a:gd name="T13" fmla="*/ 17 h 40"/>
              <a:gd name="T14" fmla="*/ 12 w 20"/>
              <a:gd name="T15" fmla="*/ 10 h 40"/>
              <a:gd name="T16" fmla="*/ 6 w 20"/>
              <a:gd name="T17" fmla="*/ 6 h 40"/>
              <a:gd name="T18" fmla="*/ 6 w 20"/>
              <a:gd name="T19" fmla="*/ 2 h 40"/>
              <a:gd name="T20" fmla="*/ 1 w 20"/>
              <a:gd name="T21" fmla="*/ 2 h 40"/>
              <a:gd name="T22" fmla="*/ 6 w 20"/>
              <a:gd name="T23" fmla="*/ 12 h 40"/>
              <a:gd name="T24" fmla="*/ 5 w 20"/>
              <a:gd name="T25" fmla="*/ 16 h 40"/>
              <a:gd name="T26" fmla="*/ 14 w 20"/>
              <a:gd name="T27" fmla="*/ 35 h 40"/>
              <a:gd name="T28" fmla="*/ 19 w 20"/>
              <a:gd name="T29" fmla="*/ 36 h 40"/>
              <a:gd name="T30" fmla="*/ 16 w 20"/>
              <a:gd name="T31" fmla="*/ 4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69" name="Freeform 3134"/>
          <p:cNvSpPr>
            <a:spLocks noChangeAspect="1"/>
          </p:cNvSpPr>
          <p:nvPr/>
        </p:nvSpPr>
        <p:spPr bwMode="auto">
          <a:xfrm>
            <a:off x="8353426" y="6099863"/>
            <a:ext cx="231775" cy="200025"/>
          </a:xfrm>
          <a:custGeom>
            <a:avLst/>
            <a:gdLst>
              <a:gd name="T0" fmla="*/ 140 w 121"/>
              <a:gd name="T1" fmla="*/ 28 h 105"/>
              <a:gd name="T2" fmla="*/ 128 w 121"/>
              <a:gd name="T3" fmla="*/ 38 h 105"/>
              <a:gd name="T4" fmla="*/ 119 w 121"/>
              <a:gd name="T5" fmla="*/ 49 h 105"/>
              <a:gd name="T6" fmla="*/ 110 w 121"/>
              <a:gd name="T7" fmla="*/ 58 h 105"/>
              <a:gd name="T8" fmla="*/ 110 w 121"/>
              <a:gd name="T9" fmla="*/ 61 h 105"/>
              <a:gd name="T10" fmla="*/ 116 w 121"/>
              <a:gd name="T11" fmla="*/ 64 h 105"/>
              <a:gd name="T12" fmla="*/ 115 w 121"/>
              <a:gd name="T13" fmla="*/ 67 h 105"/>
              <a:gd name="T14" fmla="*/ 103 w 121"/>
              <a:gd name="T15" fmla="*/ 66 h 105"/>
              <a:gd name="T16" fmla="*/ 88 w 121"/>
              <a:gd name="T17" fmla="*/ 72 h 105"/>
              <a:gd name="T18" fmla="*/ 81 w 121"/>
              <a:gd name="T19" fmla="*/ 79 h 105"/>
              <a:gd name="T20" fmla="*/ 78 w 121"/>
              <a:gd name="T21" fmla="*/ 90 h 105"/>
              <a:gd name="T22" fmla="*/ 70 w 121"/>
              <a:gd name="T23" fmla="*/ 101 h 105"/>
              <a:gd name="T24" fmla="*/ 56 w 121"/>
              <a:gd name="T25" fmla="*/ 113 h 105"/>
              <a:gd name="T26" fmla="*/ 41 w 121"/>
              <a:gd name="T27" fmla="*/ 125 h 105"/>
              <a:gd name="T28" fmla="*/ 33 w 121"/>
              <a:gd name="T29" fmla="*/ 124 h 105"/>
              <a:gd name="T30" fmla="*/ 28 w 121"/>
              <a:gd name="T31" fmla="*/ 116 h 105"/>
              <a:gd name="T32" fmla="*/ 19 w 121"/>
              <a:gd name="T33" fmla="*/ 114 h 105"/>
              <a:gd name="T34" fmla="*/ 4 w 121"/>
              <a:gd name="T35" fmla="*/ 113 h 105"/>
              <a:gd name="T36" fmla="*/ 1 w 121"/>
              <a:gd name="T37" fmla="*/ 107 h 105"/>
              <a:gd name="T38" fmla="*/ 13 w 121"/>
              <a:gd name="T39" fmla="*/ 92 h 105"/>
              <a:gd name="T40" fmla="*/ 31 w 121"/>
              <a:gd name="T41" fmla="*/ 78 h 105"/>
              <a:gd name="T42" fmla="*/ 46 w 121"/>
              <a:gd name="T43" fmla="*/ 68 h 105"/>
              <a:gd name="T44" fmla="*/ 56 w 121"/>
              <a:gd name="T45" fmla="*/ 66 h 105"/>
              <a:gd name="T46" fmla="*/ 76 w 121"/>
              <a:gd name="T47" fmla="*/ 52 h 105"/>
              <a:gd name="T48" fmla="*/ 92 w 121"/>
              <a:gd name="T49" fmla="*/ 42 h 105"/>
              <a:gd name="T50" fmla="*/ 101 w 121"/>
              <a:gd name="T51" fmla="*/ 28 h 105"/>
              <a:gd name="T52" fmla="*/ 112 w 121"/>
              <a:gd name="T53" fmla="*/ 16 h 105"/>
              <a:gd name="T54" fmla="*/ 121 w 121"/>
              <a:gd name="T55" fmla="*/ 0 h 105"/>
              <a:gd name="T56" fmla="*/ 125 w 121"/>
              <a:gd name="T57" fmla="*/ 0 h 105"/>
              <a:gd name="T58" fmla="*/ 125 w 121"/>
              <a:gd name="T59" fmla="*/ 5 h 105"/>
              <a:gd name="T60" fmla="*/ 129 w 121"/>
              <a:gd name="T61" fmla="*/ 7 h 105"/>
              <a:gd name="T62" fmla="*/ 127 w 121"/>
              <a:gd name="T63" fmla="*/ 13 h 105"/>
              <a:gd name="T64" fmla="*/ 132 w 121"/>
              <a:gd name="T65" fmla="*/ 17 h 105"/>
              <a:gd name="T66" fmla="*/ 138 w 121"/>
              <a:gd name="T67" fmla="*/ 8 h 105"/>
              <a:gd name="T68" fmla="*/ 142 w 121"/>
              <a:gd name="T69" fmla="*/ 6 h 105"/>
              <a:gd name="T70" fmla="*/ 145 w 121"/>
              <a:gd name="T71" fmla="*/ 12 h 105"/>
              <a:gd name="T72" fmla="*/ 146 w 121"/>
              <a:gd name="T73" fmla="*/ 17 h 105"/>
              <a:gd name="T74" fmla="*/ 140 w 121"/>
              <a:gd name="T75" fmla="*/ 22 h 105"/>
              <a:gd name="T76" fmla="*/ 140 w 121"/>
              <a:gd name="T77" fmla="*/ 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0" name="Freeform 3135"/>
          <p:cNvSpPr>
            <a:spLocks noChangeAspect="1"/>
          </p:cNvSpPr>
          <p:nvPr/>
        </p:nvSpPr>
        <p:spPr bwMode="auto">
          <a:xfrm>
            <a:off x="8370888" y="6295125"/>
            <a:ext cx="20638" cy="23813"/>
          </a:xfrm>
          <a:custGeom>
            <a:avLst/>
            <a:gdLst>
              <a:gd name="T0" fmla="*/ 9 w 11"/>
              <a:gd name="T1" fmla="*/ 0 h 12"/>
              <a:gd name="T2" fmla="*/ 12 w 11"/>
              <a:gd name="T3" fmla="*/ 4 h 12"/>
              <a:gd name="T4" fmla="*/ 9 w 11"/>
              <a:gd name="T5" fmla="*/ 6 h 12"/>
              <a:gd name="T6" fmla="*/ 13 w 11"/>
              <a:gd name="T7" fmla="*/ 10 h 12"/>
              <a:gd name="T8" fmla="*/ 9 w 11"/>
              <a:gd name="T9" fmla="*/ 13 h 12"/>
              <a:gd name="T10" fmla="*/ 1 w 11"/>
              <a:gd name="T11" fmla="*/ 15 h 12"/>
              <a:gd name="T12" fmla="*/ 1 w 11"/>
              <a:gd name="T13" fmla="*/ 13 h 12"/>
              <a:gd name="T14" fmla="*/ 7 w 11"/>
              <a:gd name="T15" fmla="*/ 1 h 12"/>
              <a:gd name="T16" fmla="*/ 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1" name="Freeform 3136"/>
          <p:cNvSpPr>
            <a:spLocks noChangeAspect="1"/>
          </p:cNvSpPr>
          <p:nvPr/>
        </p:nvSpPr>
        <p:spPr bwMode="auto">
          <a:xfrm>
            <a:off x="8301039" y="6420536"/>
            <a:ext cx="11113" cy="19050"/>
          </a:xfrm>
          <a:custGeom>
            <a:avLst/>
            <a:gdLst>
              <a:gd name="T0" fmla="*/ 1 w 6"/>
              <a:gd name="T1" fmla="*/ 6 h 10"/>
              <a:gd name="T2" fmla="*/ 5 w 6"/>
              <a:gd name="T3" fmla="*/ 1 h 10"/>
              <a:gd name="T4" fmla="*/ 7 w 6"/>
              <a:gd name="T5" fmla="*/ 1 h 10"/>
              <a:gd name="T6" fmla="*/ 5 w 6"/>
              <a:gd name="T7" fmla="*/ 11 h 10"/>
              <a:gd name="T8" fmla="*/ 1 w 6"/>
              <a:gd name="T9" fmla="*/ 11 h 10"/>
              <a:gd name="T10" fmla="*/ 1 w 6"/>
              <a:gd name="T11" fmla="*/ 6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1" y="5"/>
                </a:moveTo>
                <a:cubicBezTo>
                  <a:pt x="1" y="3"/>
                  <a:pt x="3" y="2"/>
                  <a:pt x="4" y="1"/>
                </a:cubicBezTo>
                <a:cubicBezTo>
                  <a:pt x="5" y="0"/>
                  <a:pt x="6" y="1"/>
                  <a:pt x="6" y="1"/>
                </a:cubicBezTo>
                <a:cubicBezTo>
                  <a:pt x="6" y="4"/>
                  <a:pt x="5" y="7"/>
                  <a:pt x="4" y="9"/>
                </a:cubicBezTo>
                <a:cubicBezTo>
                  <a:pt x="4" y="9"/>
                  <a:pt x="2" y="10"/>
                  <a:pt x="1" y="9"/>
                </a:cubicBezTo>
                <a:cubicBezTo>
                  <a:pt x="0" y="8"/>
                  <a:pt x="0" y="6"/>
                  <a:pt x="1"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2" name="Freeform 3137"/>
          <p:cNvSpPr>
            <a:spLocks noChangeAspect="1"/>
          </p:cNvSpPr>
          <p:nvPr/>
        </p:nvSpPr>
        <p:spPr bwMode="auto">
          <a:xfrm>
            <a:off x="6105526" y="6353863"/>
            <a:ext cx="47625" cy="42863"/>
          </a:xfrm>
          <a:custGeom>
            <a:avLst/>
            <a:gdLst>
              <a:gd name="T0" fmla="*/ 4 w 25"/>
              <a:gd name="T1" fmla="*/ 2 h 23"/>
              <a:gd name="T2" fmla="*/ 8 w 25"/>
              <a:gd name="T3" fmla="*/ 5 h 23"/>
              <a:gd name="T4" fmla="*/ 6 w 25"/>
              <a:gd name="T5" fmla="*/ 12 h 23"/>
              <a:gd name="T6" fmla="*/ 10 w 25"/>
              <a:gd name="T7" fmla="*/ 12 h 23"/>
              <a:gd name="T8" fmla="*/ 17 w 25"/>
              <a:gd name="T9" fmla="*/ 9 h 23"/>
              <a:gd name="T10" fmla="*/ 14 w 25"/>
              <a:gd name="T11" fmla="*/ 14 h 23"/>
              <a:gd name="T12" fmla="*/ 20 w 25"/>
              <a:gd name="T13" fmla="*/ 14 h 23"/>
              <a:gd name="T14" fmla="*/ 29 w 25"/>
              <a:gd name="T15" fmla="*/ 12 h 23"/>
              <a:gd name="T16" fmla="*/ 29 w 25"/>
              <a:gd name="T17" fmla="*/ 16 h 23"/>
              <a:gd name="T18" fmla="*/ 20 w 25"/>
              <a:gd name="T19" fmla="*/ 19 h 23"/>
              <a:gd name="T20" fmla="*/ 19 w 25"/>
              <a:gd name="T21" fmla="*/ 21 h 23"/>
              <a:gd name="T22" fmla="*/ 25 w 25"/>
              <a:gd name="T23" fmla="*/ 22 h 23"/>
              <a:gd name="T24" fmla="*/ 24 w 25"/>
              <a:gd name="T25" fmla="*/ 25 h 23"/>
              <a:gd name="T26" fmla="*/ 18 w 25"/>
              <a:gd name="T27" fmla="*/ 23 h 23"/>
              <a:gd name="T28" fmla="*/ 14 w 25"/>
              <a:gd name="T29" fmla="*/ 22 h 23"/>
              <a:gd name="T30" fmla="*/ 10 w 25"/>
              <a:gd name="T31" fmla="*/ 22 h 23"/>
              <a:gd name="T32" fmla="*/ 5 w 25"/>
              <a:gd name="T33" fmla="*/ 26 h 23"/>
              <a:gd name="T34" fmla="*/ 0 w 25"/>
              <a:gd name="T35" fmla="*/ 23 h 23"/>
              <a:gd name="T36" fmla="*/ 1 w 25"/>
              <a:gd name="T37" fmla="*/ 12 h 23"/>
              <a:gd name="T38" fmla="*/ 4 w 25"/>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3" name="Freeform 3138"/>
          <p:cNvSpPr>
            <a:spLocks noChangeAspect="1"/>
          </p:cNvSpPr>
          <p:nvPr/>
        </p:nvSpPr>
        <p:spPr bwMode="auto">
          <a:xfrm>
            <a:off x="4006850" y="2859775"/>
            <a:ext cx="242888" cy="130175"/>
          </a:xfrm>
          <a:custGeom>
            <a:avLst/>
            <a:gdLst>
              <a:gd name="T0" fmla="*/ 123 w 127"/>
              <a:gd name="T1" fmla="*/ 59 h 68"/>
              <a:gd name="T2" fmla="*/ 92 w 127"/>
              <a:gd name="T3" fmla="*/ 72 h 68"/>
              <a:gd name="T4" fmla="*/ 69 w 127"/>
              <a:gd name="T5" fmla="*/ 80 h 68"/>
              <a:gd name="T6" fmla="*/ 54 w 127"/>
              <a:gd name="T7" fmla="*/ 70 h 68"/>
              <a:gd name="T8" fmla="*/ 46 w 127"/>
              <a:gd name="T9" fmla="*/ 70 h 68"/>
              <a:gd name="T10" fmla="*/ 25 w 127"/>
              <a:gd name="T11" fmla="*/ 69 h 68"/>
              <a:gd name="T12" fmla="*/ 39 w 127"/>
              <a:gd name="T13" fmla="*/ 63 h 68"/>
              <a:gd name="T14" fmla="*/ 35 w 127"/>
              <a:gd name="T15" fmla="*/ 54 h 68"/>
              <a:gd name="T16" fmla="*/ 30 w 127"/>
              <a:gd name="T17" fmla="*/ 46 h 68"/>
              <a:gd name="T18" fmla="*/ 10 w 127"/>
              <a:gd name="T19" fmla="*/ 48 h 68"/>
              <a:gd name="T20" fmla="*/ 19 w 127"/>
              <a:gd name="T21" fmla="*/ 42 h 68"/>
              <a:gd name="T22" fmla="*/ 39 w 127"/>
              <a:gd name="T23" fmla="*/ 40 h 68"/>
              <a:gd name="T24" fmla="*/ 31 w 127"/>
              <a:gd name="T25" fmla="*/ 37 h 68"/>
              <a:gd name="T26" fmla="*/ 37 w 127"/>
              <a:gd name="T27" fmla="*/ 33 h 68"/>
              <a:gd name="T28" fmla="*/ 22 w 127"/>
              <a:gd name="T29" fmla="*/ 28 h 68"/>
              <a:gd name="T30" fmla="*/ 10 w 127"/>
              <a:gd name="T31" fmla="*/ 33 h 68"/>
              <a:gd name="T32" fmla="*/ 5 w 127"/>
              <a:gd name="T33" fmla="*/ 27 h 68"/>
              <a:gd name="T34" fmla="*/ 8 w 127"/>
              <a:gd name="T35" fmla="*/ 22 h 68"/>
              <a:gd name="T36" fmla="*/ 16 w 127"/>
              <a:gd name="T37" fmla="*/ 22 h 68"/>
              <a:gd name="T38" fmla="*/ 16 w 127"/>
              <a:gd name="T39" fmla="*/ 18 h 68"/>
              <a:gd name="T40" fmla="*/ 16 w 127"/>
              <a:gd name="T41" fmla="*/ 7 h 68"/>
              <a:gd name="T42" fmla="*/ 33 w 127"/>
              <a:gd name="T43" fmla="*/ 19 h 68"/>
              <a:gd name="T44" fmla="*/ 24 w 127"/>
              <a:gd name="T45" fmla="*/ 8 h 68"/>
              <a:gd name="T46" fmla="*/ 22 w 127"/>
              <a:gd name="T47" fmla="*/ 4 h 68"/>
              <a:gd name="T48" fmla="*/ 40 w 127"/>
              <a:gd name="T49" fmla="*/ 12 h 68"/>
              <a:gd name="T50" fmla="*/ 45 w 127"/>
              <a:gd name="T51" fmla="*/ 18 h 68"/>
              <a:gd name="T52" fmla="*/ 42 w 127"/>
              <a:gd name="T53" fmla="*/ 22 h 68"/>
              <a:gd name="T54" fmla="*/ 48 w 127"/>
              <a:gd name="T55" fmla="*/ 39 h 68"/>
              <a:gd name="T56" fmla="*/ 54 w 127"/>
              <a:gd name="T57" fmla="*/ 25 h 68"/>
              <a:gd name="T58" fmla="*/ 60 w 127"/>
              <a:gd name="T59" fmla="*/ 25 h 68"/>
              <a:gd name="T60" fmla="*/ 61 w 127"/>
              <a:gd name="T61" fmla="*/ 12 h 68"/>
              <a:gd name="T62" fmla="*/ 73 w 127"/>
              <a:gd name="T63" fmla="*/ 27 h 68"/>
              <a:gd name="T64" fmla="*/ 82 w 127"/>
              <a:gd name="T65" fmla="*/ 11 h 68"/>
              <a:gd name="T66" fmla="*/ 92 w 127"/>
              <a:gd name="T67" fmla="*/ 23 h 68"/>
              <a:gd name="T68" fmla="*/ 95 w 127"/>
              <a:gd name="T69" fmla="*/ 13 h 68"/>
              <a:gd name="T70" fmla="*/ 99 w 127"/>
              <a:gd name="T71" fmla="*/ 17 h 68"/>
              <a:gd name="T72" fmla="*/ 107 w 127"/>
              <a:gd name="T73" fmla="*/ 10 h 68"/>
              <a:gd name="T74" fmla="*/ 113 w 127"/>
              <a:gd name="T75" fmla="*/ 7 h 68"/>
              <a:gd name="T76" fmla="*/ 119 w 127"/>
              <a:gd name="T77" fmla="*/ 4 h 68"/>
              <a:gd name="T78" fmla="*/ 133 w 127"/>
              <a:gd name="T79" fmla="*/ 7 h 68"/>
              <a:gd name="T80" fmla="*/ 133 w 127"/>
              <a:gd name="T81" fmla="*/ 16 h 68"/>
              <a:gd name="T82" fmla="*/ 135 w 127"/>
              <a:gd name="T83" fmla="*/ 24 h 68"/>
              <a:gd name="T84" fmla="*/ 147 w 127"/>
              <a:gd name="T85" fmla="*/ 29 h 68"/>
              <a:gd name="T86" fmla="*/ 145 w 127"/>
              <a:gd name="T87" fmla="*/ 39 h 68"/>
              <a:gd name="T88" fmla="*/ 139 w 127"/>
              <a:gd name="T89" fmla="*/ 55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4" name="Freeform 3139"/>
          <p:cNvSpPr>
            <a:spLocks noChangeAspect="1"/>
          </p:cNvSpPr>
          <p:nvPr/>
        </p:nvSpPr>
        <p:spPr bwMode="auto">
          <a:xfrm>
            <a:off x="4344988" y="2674038"/>
            <a:ext cx="30163" cy="23813"/>
          </a:xfrm>
          <a:custGeom>
            <a:avLst/>
            <a:gdLst>
              <a:gd name="T0" fmla="*/ 4 w 16"/>
              <a:gd name="T1" fmla="*/ 15 h 13"/>
              <a:gd name="T2" fmla="*/ 1 w 16"/>
              <a:gd name="T3" fmla="*/ 13 h 13"/>
              <a:gd name="T4" fmla="*/ 6 w 16"/>
              <a:gd name="T5" fmla="*/ 7 h 13"/>
              <a:gd name="T6" fmla="*/ 12 w 16"/>
              <a:gd name="T7" fmla="*/ 1 h 13"/>
              <a:gd name="T8" fmla="*/ 17 w 16"/>
              <a:gd name="T9" fmla="*/ 1 h 13"/>
              <a:gd name="T10" fmla="*/ 17 w 16"/>
              <a:gd name="T11" fmla="*/ 7 h 13"/>
              <a:gd name="T12" fmla="*/ 7 w 16"/>
              <a:gd name="T13" fmla="*/ 9 h 13"/>
              <a:gd name="T14" fmla="*/ 4 w 16"/>
              <a:gd name="T15" fmla="*/ 15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5" name="Freeform 3140"/>
          <p:cNvSpPr>
            <a:spLocks noChangeAspect="1"/>
          </p:cNvSpPr>
          <p:nvPr/>
        </p:nvSpPr>
        <p:spPr bwMode="auto">
          <a:xfrm>
            <a:off x="4748214" y="2283511"/>
            <a:ext cx="223838" cy="173038"/>
          </a:xfrm>
          <a:custGeom>
            <a:avLst/>
            <a:gdLst>
              <a:gd name="T0" fmla="*/ 139 w 117"/>
              <a:gd name="T1" fmla="*/ 42 h 91"/>
              <a:gd name="T2" fmla="*/ 117 w 117"/>
              <a:gd name="T3" fmla="*/ 46 h 91"/>
              <a:gd name="T4" fmla="*/ 108 w 117"/>
              <a:gd name="T5" fmla="*/ 60 h 91"/>
              <a:gd name="T6" fmla="*/ 99 w 117"/>
              <a:gd name="T7" fmla="*/ 75 h 91"/>
              <a:gd name="T8" fmla="*/ 84 w 117"/>
              <a:gd name="T9" fmla="*/ 105 h 91"/>
              <a:gd name="T10" fmla="*/ 69 w 117"/>
              <a:gd name="T11" fmla="*/ 98 h 91"/>
              <a:gd name="T12" fmla="*/ 77 w 117"/>
              <a:gd name="T13" fmla="*/ 92 h 91"/>
              <a:gd name="T14" fmla="*/ 58 w 117"/>
              <a:gd name="T15" fmla="*/ 91 h 91"/>
              <a:gd name="T16" fmla="*/ 47 w 117"/>
              <a:gd name="T17" fmla="*/ 78 h 91"/>
              <a:gd name="T18" fmla="*/ 53 w 117"/>
              <a:gd name="T19" fmla="*/ 80 h 91"/>
              <a:gd name="T20" fmla="*/ 67 w 117"/>
              <a:gd name="T21" fmla="*/ 78 h 91"/>
              <a:gd name="T22" fmla="*/ 59 w 117"/>
              <a:gd name="T23" fmla="*/ 73 h 91"/>
              <a:gd name="T24" fmla="*/ 83 w 117"/>
              <a:gd name="T25" fmla="*/ 68 h 91"/>
              <a:gd name="T26" fmla="*/ 60 w 117"/>
              <a:gd name="T27" fmla="*/ 71 h 91"/>
              <a:gd name="T28" fmla="*/ 43 w 117"/>
              <a:gd name="T29" fmla="*/ 74 h 91"/>
              <a:gd name="T30" fmla="*/ 40 w 117"/>
              <a:gd name="T31" fmla="*/ 62 h 91"/>
              <a:gd name="T32" fmla="*/ 46 w 117"/>
              <a:gd name="T33" fmla="*/ 65 h 91"/>
              <a:gd name="T34" fmla="*/ 57 w 117"/>
              <a:gd name="T35" fmla="*/ 61 h 91"/>
              <a:gd name="T36" fmla="*/ 77 w 117"/>
              <a:gd name="T37" fmla="*/ 55 h 91"/>
              <a:gd name="T38" fmla="*/ 82 w 117"/>
              <a:gd name="T39" fmla="*/ 52 h 91"/>
              <a:gd name="T40" fmla="*/ 77 w 117"/>
              <a:gd name="T41" fmla="*/ 47 h 91"/>
              <a:gd name="T42" fmla="*/ 81 w 117"/>
              <a:gd name="T43" fmla="*/ 37 h 91"/>
              <a:gd name="T44" fmla="*/ 65 w 117"/>
              <a:gd name="T45" fmla="*/ 50 h 91"/>
              <a:gd name="T46" fmla="*/ 63 w 117"/>
              <a:gd name="T47" fmla="*/ 40 h 91"/>
              <a:gd name="T48" fmla="*/ 55 w 117"/>
              <a:gd name="T49" fmla="*/ 44 h 91"/>
              <a:gd name="T50" fmla="*/ 53 w 117"/>
              <a:gd name="T51" fmla="*/ 52 h 91"/>
              <a:gd name="T52" fmla="*/ 46 w 117"/>
              <a:gd name="T53" fmla="*/ 54 h 91"/>
              <a:gd name="T54" fmla="*/ 24 w 117"/>
              <a:gd name="T55" fmla="*/ 50 h 91"/>
              <a:gd name="T56" fmla="*/ 14 w 117"/>
              <a:gd name="T57" fmla="*/ 42 h 91"/>
              <a:gd name="T58" fmla="*/ 22 w 117"/>
              <a:gd name="T59" fmla="*/ 38 h 91"/>
              <a:gd name="T60" fmla="*/ 18 w 117"/>
              <a:gd name="T61" fmla="*/ 34 h 91"/>
              <a:gd name="T62" fmla="*/ 17 w 117"/>
              <a:gd name="T63" fmla="*/ 24 h 91"/>
              <a:gd name="T64" fmla="*/ 11 w 117"/>
              <a:gd name="T65" fmla="*/ 30 h 91"/>
              <a:gd name="T66" fmla="*/ 4 w 117"/>
              <a:gd name="T67" fmla="*/ 13 h 91"/>
              <a:gd name="T68" fmla="*/ 20 w 117"/>
              <a:gd name="T69" fmla="*/ 13 h 91"/>
              <a:gd name="T70" fmla="*/ 28 w 117"/>
              <a:gd name="T71" fmla="*/ 8 h 91"/>
              <a:gd name="T72" fmla="*/ 40 w 117"/>
              <a:gd name="T73" fmla="*/ 11 h 91"/>
              <a:gd name="T74" fmla="*/ 27 w 117"/>
              <a:gd name="T75" fmla="*/ 14 h 91"/>
              <a:gd name="T76" fmla="*/ 35 w 117"/>
              <a:gd name="T77" fmla="*/ 19 h 91"/>
              <a:gd name="T78" fmla="*/ 45 w 117"/>
              <a:gd name="T79" fmla="*/ 28 h 91"/>
              <a:gd name="T80" fmla="*/ 46 w 117"/>
              <a:gd name="T81" fmla="*/ 13 h 91"/>
              <a:gd name="T82" fmla="*/ 55 w 117"/>
              <a:gd name="T83" fmla="*/ 13 h 91"/>
              <a:gd name="T84" fmla="*/ 61 w 117"/>
              <a:gd name="T85" fmla="*/ 29 h 91"/>
              <a:gd name="T86" fmla="*/ 70 w 117"/>
              <a:gd name="T87" fmla="*/ 36 h 91"/>
              <a:gd name="T88" fmla="*/ 65 w 117"/>
              <a:gd name="T89" fmla="*/ 16 h 91"/>
              <a:gd name="T90" fmla="*/ 72 w 117"/>
              <a:gd name="T91" fmla="*/ 1 h 91"/>
              <a:gd name="T92" fmla="*/ 81 w 117"/>
              <a:gd name="T93" fmla="*/ 6 h 91"/>
              <a:gd name="T94" fmla="*/ 90 w 117"/>
              <a:gd name="T95" fmla="*/ 24 h 91"/>
              <a:gd name="T96" fmla="*/ 94 w 117"/>
              <a:gd name="T97" fmla="*/ 14 h 91"/>
              <a:gd name="T98" fmla="*/ 102 w 117"/>
              <a:gd name="T99" fmla="*/ 24 h 91"/>
              <a:gd name="T100" fmla="*/ 119 w 117"/>
              <a:gd name="T101" fmla="*/ 34 h 91"/>
              <a:gd name="T102" fmla="*/ 137 w 117"/>
              <a:gd name="T103" fmla="*/ 3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91"/>
              <a:gd name="T158" fmla="*/ 117 w 11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91">
                <a:moveTo>
                  <a:pt x="114" y="31"/>
                </a:moveTo>
                <a:cubicBezTo>
                  <a:pt x="115" y="31"/>
                  <a:pt x="117" y="34"/>
                  <a:pt x="115" y="35"/>
                </a:cubicBezTo>
                <a:cubicBezTo>
                  <a:pt x="113" y="37"/>
                  <a:pt x="110" y="35"/>
                  <a:pt x="108" y="35"/>
                </a:cubicBezTo>
                <a:cubicBezTo>
                  <a:pt x="104" y="36"/>
                  <a:pt x="100" y="36"/>
                  <a:pt x="97" y="38"/>
                </a:cubicBezTo>
                <a:cubicBezTo>
                  <a:pt x="94" y="39"/>
                  <a:pt x="91" y="40"/>
                  <a:pt x="90" y="43"/>
                </a:cubicBezTo>
                <a:cubicBezTo>
                  <a:pt x="89" y="45"/>
                  <a:pt x="92" y="48"/>
                  <a:pt x="90" y="50"/>
                </a:cubicBezTo>
                <a:cubicBezTo>
                  <a:pt x="89" y="51"/>
                  <a:pt x="85" y="49"/>
                  <a:pt x="84" y="51"/>
                </a:cubicBezTo>
                <a:cubicBezTo>
                  <a:pt x="82" y="55"/>
                  <a:pt x="85" y="60"/>
                  <a:pt x="82" y="63"/>
                </a:cubicBezTo>
                <a:cubicBezTo>
                  <a:pt x="81" y="65"/>
                  <a:pt x="76" y="64"/>
                  <a:pt x="75" y="66"/>
                </a:cubicBezTo>
                <a:cubicBezTo>
                  <a:pt x="72" y="73"/>
                  <a:pt x="74" y="82"/>
                  <a:pt x="70" y="88"/>
                </a:cubicBezTo>
                <a:cubicBezTo>
                  <a:pt x="69" y="90"/>
                  <a:pt x="65" y="91"/>
                  <a:pt x="63" y="90"/>
                </a:cubicBezTo>
                <a:cubicBezTo>
                  <a:pt x="60" y="88"/>
                  <a:pt x="58" y="85"/>
                  <a:pt x="57" y="82"/>
                </a:cubicBezTo>
                <a:cubicBezTo>
                  <a:pt x="56" y="81"/>
                  <a:pt x="58" y="79"/>
                  <a:pt x="59" y="79"/>
                </a:cubicBezTo>
                <a:cubicBezTo>
                  <a:pt x="60" y="78"/>
                  <a:pt x="64" y="79"/>
                  <a:pt x="64" y="77"/>
                </a:cubicBezTo>
                <a:cubicBezTo>
                  <a:pt x="63" y="75"/>
                  <a:pt x="60" y="75"/>
                  <a:pt x="58" y="75"/>
                </a:cubicBezTo>
                <a:cubicBezTo>
                  <a:pt x="55" y="75"/>
                  <a:pt x="52" y="77"/>
                  <a:pt x="48" y="76"/>
                </a:cubicBezTo>
                <a:cubicBezTo>
                  <a:pt x="45" y="75"/>
                  <a:pt x="41" y="73"/>
                  <a:pt x="39" y="70"/>
                </a:cubicBezTo>
                <a:cubicBezTo>
                  <a:pt x="37" y="69"/>
                  <a:pt x="38" y="66"/>
                  <a:pt x="39" y="65"/>
                </a:cubicBezTo>
                <a:cubicBezTo>
                  <a:pt x="39" y="64"/>
                  <a:pt x="42" y="64"/>
                  <a:pt x="43" y="65"/>
                </a:cubicBezTo>
                <a:cubicBezTo>
                  <a:pt x="44" y="65"/>
                  <a:pt x="43" y="67"/>
                  <a:pt x="44" y="67"/>
                </a:cubicBezTo>
                <a:cubicBezTo>
                  <a:pt x="47" y="68"/>
                  <a:pt x="52" y="68"/>
                  <a:pt x="56" y="67"/>
                </a:cubicBezTo>
                <a:cubicBezTo>
                  <a:pt x="56" y="67"/>
                  <a:pt x="57" y="65"/>
                  <a:pt x="56" y="65"/>
                </a:cubicBezTo>
                <a:cubicBezTo>
                  <a:pt x="54" y="64"/>
                  <a:pt x="51" y="65"/>
                  <a:pt x="48" y="64"/>
                </a:cubicBezTo>
                <a:cubicBezTo>
                  <a:pt x="48" y="64"/>
                  <a:pt x="48" y="62"/>
                  <a:pt x="49" y="61"/>
                </a:cubicBezTo>
                <a:cubicBezTo>
                  <a:pt x="55" y="60"/>
                  <a:pt x="62" y="61"/>
                  <a:pt x="68" y="60"/>
                </a:cubicBezTo>
                <a:cubicBezTo>
                  <a:pt x="69" y="60"/>
                  <a:pt x="70" y="58"/>
                  <a:pt x="69" y="57"/>
                </a:cubicBezTo>
                <a:cubicBezTo>
                  <a:pt x="67" y="56"/>
                  <a:pt x="64" y="57"/>
                  <a:pt x="62" y="57"/>
                </a:cubicBezTo>
                <a:cubicBezTo>
                  <a:pt x="58" y="57"/>
                  <a:pt x="54" y="58"/>
                  <a:pt x="50" y="59"/>
                </a:cubicBezTo>
                <a:cubicBezTo>
                  <a:pt x="48" y="59"/>
                  <a:pt x="47" y="61"/>
                  <a:pt x="45" y="62"/>
                </a:cubicBezTo>
                <a:cubicBezTo>
                  <a:pt x="42" y="62"/>
                  <a:pt x="39" y="63"/>
                  <a:pt x="36" y="62"/>
                </a:cubicBezTo>
                <a:cubicBezTo>
                  <a:pt x="35" y="62"/>
                  <a:pt x="34" y="60"/>
                  <a:pt x="33" y="59"/>
                </a:cubicBezTo>
                <a:cubicBezTo>
                  <a:pt x="32" y="57"/>
                  <a:pt x="32" y="54"/>
                  <a:pt x="33" y="52"/>
                </a:cubicBezTo>
                <a:cubicBezTo>
                  <a:pt x="33" y="51"/>
                  <a:pt x="35" y="52"/>
                  <a:pt x="36" y="52"/>
                </a:cubicBezTo>
                <a:cubicBezTo>
                  <a:pt x="37" y="52"/>
                  <a:pt x="37" y="54"/>
                  <a:pt x="38" y="54"/>
                </a:cubicBezTo>
                <a:cubicBezTo>
                  <a:pt x="40" y="53"/>
                  <a:pt x="41" y="51"/>
                  <a:pt x="42" y="51"/>
                </a:cubicBezTo>
                <a:cubicBezTo>
                  <a:pt x="44" y="50"/>
                  <a:pt x="46" y="51"/>
                  <a:pt x="47" y="51"/>
                </a:cubicBezTo>
                <a:cubicBezTo>
                  <a:pt x="50" y="50"/>
                  <a:pt x="53" y="47"/>
                  <a:pt x="56" y="46"/>
                </a:cubicBezTo>
                <a:cubicBezTo>
                  <a:pt x="59" y="45"/>
                  <a:pt x="62" y="46"/>
                  <a:pt x="64" y="46"/>
                </a:cubicBezTo>
                <a:cubicBezTo>
                  <a:pt x="66" y="46"/>
                  <a:pt x="67" y="46"/>
                  <a:pt x="68" y="45"/>
                </a:cubicBezTo>
                <a:cubicBezTo>
                  <a:pt x="69" y="45"/>
                  <a:pt x="69" y="43"/>
                  <a:pt x="68" y="43"/>
                </a:cubicBezTo>
                <a:cubicBezTo>
                  <a:pt x="67" y="42"/>
                  <a:pt x="64" y="44"/>
                  <a:pt x="63" y="43"/>
                </a:cubicBezTo>
                <a:cubicBezTo>
                  <a:pt x="62" y="42"/>
                  <a:pt x="64" y="40"/>
                  <a:pt x="64" y="39"/>
                </a:cubicBezTo>
                <a:cubicBezTo>
                  <a:pt x="66" y="37"/>
                  <a:pt x="68" y="36"/>
                  <a:pt x="69" y="34"/>
                </a:cubicBezTo>
                <a:cubicBezTo>
                  <a:pt x="70" y="33"/>
                  <a:pt x="68" y="31"/>
                  <a:pt x="67" y="31"/>
                </a:cubicBezTo>
                <a:cubicBezTo>
                  <a:pt x="63" y="33"/>
                  <a:pt x="60" y="36"/>
                  <a:pt x="57" y="39"/>
                </a:cubicBezTo>
                <a:cubicBezTo>
                  <a:pt x="56" y="40"/>
                  <a:pt x="55" y="42"/>
                  <a:pt x="54" y="42"/>
                </a:cubicBezTo>
                <a:cubicBezTo>
                  <a:pt x="52" y="41"/>
                  <a:pt x="50" y="40"/>
                  <a:pt x="50" y="38"/>
                </a:cubicBezTo>
                <a:cubicBezTo>
                  <a:pt x="50" y="36"/>
                  <a:pt x="53" y="34"/>
                  <a:pt x="52" y="33"/>
                </a:cubicBezTo>
                <a:cubicBezTo>
                  <a:pt x="52" y="31"/>
                  <a:pt x="50" y="31"/>
                  <a:pt x="49" y="32"/>
                </a:cubicBezTo>
                <a:cubicBezTo>
                  <a:pt x="47" y="33"/>
                  <a:pt x="47" y="36"/>
                  <a:pt x="46" y="37"/>
                </a:cubicBezTo>
                <a:cubicBezTo>
                  <a:pt x="45" y="38"/>
                  <a:pt x="43" y="37"/>
                  <a:pt x="43" y="37"/>
                </a:cubicBezTo>
                <a:cubicBezTo>
                  <a:pt x="43" y="39"/>
                  <a:pt x="45" y="41"/>
                  <a:pt x="44" y="43"/>
                </a:cubicBezTo>
                <a:cubicBezTo>
                  <a:pt x="44" y="44"/>
                  <a:pt x="41" y="42"/>
                  <a:pt x="40" y="43"/>
                </a:cubicBezTo>
                <a:cubicBezTo>
                  <a:pt x="39" y="43"/>
                  <a:pt x="39" y="45"/>
                  <a:pt x="38" y="45"/>
                </a:cubicBezTo>
                <a:cubicBezTo>
                  <a:pt x="34" y="46"/>
                  <a:pt x="30" y="46"/>
                  <a:pt x="27" y="45"/>
                </a:cubicBezTo>
                <a:cubicBezTo>
                  <a:pt x="24" y="45"/>
                  <a:pt x="21" y="44"/>
                  <a:pt x="20" y="42"/>
                </a:cubicBezTo>
                <a:cubicBezTo>
                  <a:pt x="19" y="40"/>
                  <a:pt x="24" y="40"/>
                  <a:pt x="23" y="39"/>
                </a:cubicBezTo>
                <a:cubicBezTo>
                  <a:pt x="19" y="38"/>
                  <a:pt x="14" y="38"/>
                  <a:pt x="12" y="35"/>
                </a:cubicBezTo>
                <a:cubicBezTo>
                  <a:pt x="13" y="31"/>
                  <a:pt x="9" y="29"/>
                  <a:pt x="11" y="28"/>
                </a:cubicBezTo>
                <a:cubicBezTo>
                  <a:pt x="12" y="28"/>
                  <a:pt x="15" y="29"/>
                  <a:pt x="18" y="32"/>
                </a:cubicBezTo>
                <a:cubicBezTo>
                  <a:pt x="19" y="31"/>
                  <a:pt x="20" y="30"/>
                  <a:pt x="19" y="29"/>
                </a:cubicBezTo>
                <a:cubicBezTo>
                  <a:pt x="18" y="28"/>
                  <a:pt x="16" y="29"/>
                  <a:pt x="15" y="28"/>
                </a:cubicBezTo>
                <a:cubicBezTo>
                  <a:pt x="14" y="27"/>
                  <a:pt x="14" y="26"/>
                  <a:pt x="13" y="25"/>
                </a:cubicBezTo>
                <a:cubicBezTo>
                  <a:pt x="13" y="23"/>
                  <a:pt x="14" y="22"/>
                  <a:pt x="14" y="20"/>
                </a:cubicBezTo>
                <a:cubicBezTo>
                  <a:pt x="13" y="19"/>
                  <a:pt x="12" y="19"/>
                  <a:pt x="11" y="20"/>
                </a:cubicBezTo>
                <a:cubicBezTo>
                  <a:pt x="10" y="21"/>
                  <a:pt x="11" y="25"/>
                  <a:pt x="9" y="25"/>
                </a:cubicBezTo>
                <a:cubicBezTo>
                  <a:pt x="6" y="25"/>
                  <a:pt x="3" y="22"/>
                  <a:pt x="1" y="19"/>
                </a:cubicBezTo>
                <a:cubicBezTo>
                  <a:pt x="0" y="16"/>
                  <a:pt x="1" y="13"/>
                  <a:pt x="3" y="11"/>
                </a:cubicBezTo>
                <a:cubicBezTo>
                  <a:pt x="5" y="8"/>
                  <a:pt x="9" y="8"/>
                  <a:pt x="12" y="8"/>
                </a:cubicBezTo>
                <a:cubicBezTo>
                  <a:pt x="14" y="8"/>
                  <a:pt x="15" y="12"/>
                  <a:pt x="17" y="11"/>
                </a:cubicBezTo>
                <a:cubicBezTo>
                  <a:pt x="19" y="10"/>
                  <a:pt x="16" y="7"/>
                  <a:pt x="17" y="6"/>
                </a:cubicBezTo>
                <a:cubicBezTo>
                  <a:pt x="19" y="5"/>
                  <a:pt x="21" y="7"/>
                  <a:pt x="23" y="7"/>
                </a:cubicBezTo>
                <a:cubicBezTo>
                  <a:pt x="26" y="7"/>
                  <a:pt x="30" y="6"/>
                  <a:pt x="33" y="6"/>
                </a:cubicBezTo>
                <a:cubicBezTo>
                  <a:pt x="34" y="6"/>
                  <a:pt x="34" y="8"/>
                  <a:pt x="33" y="9"/>
                </a:cubicBezTo>
                <a:cubicBezTo>
                  <a:pt x="29" y="10"/>
                  <a:pt x="25" y="9"/>
                  <a:pt x="22" y="10"/>
                </a:cubicBezTo>
                <a:cubicBezTo>
                  <a:pt x="21" y="10"/>
                  <a:pt x="22" y="12"/>
                  <a:pt x="22" y="12"/>
                </a:cubicBezTo>
                <a:cubicBezTo>
                  <a:pt x="24" y="12"/>
                  <a:pt x="27" y="11"/>
                  <a:pt x="29" y="12"/>
                </a:cubicBezTo>
                <a:cubicBezTo>
                  <a:pt x="30" y="13"/>
                  <a:pt x="28" y="15"/>
                  <a:pt x="29" y="16"/>
                </a:cubicBezTo>
                <a:cubicBezTo>
                  <a:pt x="30" y="19"/>
                  <a:pt x="31" y="22"/>
                  <a:pt x="33" y="23"/>
                </a:cubicBezTo>
                <a:cubicBezTo>
                  <a:pt x="34" y="24"/>
                  <a:pt x="37" y="25"/>
                  <a:pt x="37" y="23"/>
                </a:cubicBezTo>
                <a:cubicBezTo>
                  <a:pt x="37" y="20"/>
                  <a:pt x="32" y="19"/>
                  <a:pt x="33" y="15"/>
                </a:cubicBezTo>
                <a:cubicBezTo>
                  <a:pt x="33" y="13"/>
                  <a:pt x="36" y="13"/>
                  <a:pt x="38" y="11"/>
                </a:cubicBezTo>
                <a:cubicBezTo>
                  <a:pt x="40" y="10"/>
                  <a:pt x="41" y="8"/>
                  <a:pt x="42" y="8"/>
                </a:cubicBezTo>
                <a:cubicBezTo>
                  <a:pt x="44" y="8"/>
                  <a:pt x="45" y="10"/>
                  <a:pt x="46" y="11"/>
                </a:cubicBezTo>
                <a:cubicBezTo>
                  <a:pt x="48" y="14"/>
                  <a:pt x="49" y="17"/>
                  <a:pt x="50" y="20"/>
                </a:cubicBezTo>
                <a:cubicBezTo>
                  <a:pt x="51" y="21"/>
                  <a:pt x="50" y="23"/>
                  <a:pt x="51" y="24"/>
                </a:cubicBezTo>
                <a:cubicBezTo>
                  <a:pt x="52" y="25"/>
                  <a:pt x="54" y="23"/>
                  <a:pt x="54" y="24"/>
                </a:cubicBezTo>
                <a:cubicBezTo>
                  <a:pt x="56" y="25"/>
                  <a:pt x="56" y="28"/>
                  <a:pt x="58" y="30"/>
                </a:cubicBezTo>
                <a:cubicBezTo>
                  <a:pt x="58" y="31"/>
                  <a:pt x="61" y="30"/>
                  <a:pt x="61" y="29"/>
                </a:cubicBezTo>
                <a:cubicBezTo>
                  <a:pt x="60" y="23"/>
                  <a:pt x="55" y="19"/>
                  <a:pt x="54" y="13"/>
                </a:cubicBezTo>
                <a:cubicBezTo>
                  <a:pt x="54" y="9"/>
                  <a:pt x="55" y="4"/>
                  <a:pt x="56" y="1"/>
                </a:cubicBezTo>
                <a:cubicBezTo>
                  <a:pt x="57" y="0"/>
                  <a:pt x="59" y="0"/>
                  <a:pt x="60" y="1"/>
                </a:cubicBezTo>
                <a:cubicBezTo>
                  <a:pt x="62" y="3"/>
                  <a:pt x="62" y="8"/>
                  <a:pt x="65" y="10"/>
                </a:cubicBezTo>
                <a:cubicBezTo>
                  <a:pt x="67" y="11"/>
                  <a:pt x="66" y="5"/>
                  <a:pt x="67" y="5"/>
                </a:cubicBezTo>
                <a:cubicBezTo>
                  <a:pt x="70" y="5"/>
                  <a:pt x="74" y="7"/>
                  <a:pt x="75" y="9"/>
                </a:cubicBezTo>
                <a:cubicBezTo>
                  <a:pt x="77" y="13"/>
                  <a:pt x="74" y="17"/>
                  <a:pt x="75" y="20"/>
                </a:cubicBezTo>
                <a:cubicBezTo>
                  <a:pt x="76" y="21"/>
                  <a:pt x="78" y="21"/>
                  <a:pt x="78" y="20"/>
                </a:cubicBezTo>
                <a:cubicBezTo>
                  <a:pt x="79" y="18"/>
                  <a:pt x="76" y="13"/>
                  <a:pt x="78" y="12"/>
                </a:cubicBezTo>
                <a:cubicBezTo>
                  <a:pt x="81" y="11"/>
                  <a:pt x="84" y="14"/>
                  <a:pt x="86" y="17"/>
                </a:cubicBezTo>
                <a:cubicBezTo>
                  <a:pt x="87" y="17"/>
                  <a:pt x="84" y="20"/>
                  <a:pt x="85" y="20"/>
                </a:cubicBezTo>
                <a:cubicBezTo>
                  <a:pt x="88" y="22"/>
                  <a:pt x="93" y="20"/>
                  <a:pt x="96" y="22"/>
                </a:cubicBezTo>
                <a:cubicBezTo>
                  <a:pt x="98" y="23"/>
                  <a:pt x="97" y="28"/>
                  <a:pt x="99" y="28"/>
                </a:cubicBezTo>
                <a:cubicBezTo>
                  <a:pt x="102" y="29"/>
                  <a:pt x="105" y="28"/>
                  <a:pt x="108" y="31"/>
                </a:cubicBezTo>
                <a:cubicBezTo>
                  <a:pt x="109" y="33"/>
                  <a:pt x="112" y="30"/>
                  <a:pt x="114" y="3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6" name="Freeform 3141"/>
          <p:cNvSpPr>
            <a:spLocks noChangeAspect="1"/>
          </p:cNvSpPr>
          <p:nvPr/>
        </p:nvSpPr>
        <p:spPr bwMode="auto">
          <a:xfrm>
            <a:off x="4941889" y="2354950"/>
            <a:ext cx="44450" cy="23813"/>
          </a:xfrm>
          <a:custGeom>
            <a:avLst/>
            <a:gdLst>
              <a:gd name="T0" fmla="*/ 23 w 24"/>
              <a:gd name="T1" fmla="*/ 0 h 12"/>
              <a:gd name="T2" fmla="*/ 27 w 24"/>
              <a:gd name="T3" fmla="*/ 1 h 12"/>
              <a:gd name="T4" fmla="*/ 25 w 24"/>
              <a:gd name="T5" fmla="*/ 11 h 12"/>
              <a:gd name="T6" fmla="*/ 12 w 24"/>
              <a:gd name="T7" fmla="*/ 14 h 12"/>
              <a:gd name="T8" fmla="*/ 7 w 24"/>
              <a:gd name="T9" fmla="*/ 13 h 12"/>
              <a:gd name="T10" fmla="*/ 1 w 24"/>
              <a:gd name="T11" fmla="*/ 4 h 12"/>
              <a:gd name="T12" fmla="*/ 6 w 24"/>
              <a:gd name="T13" fmla="*/ 3 h 12"/>
              <a:gd name="T14" fmla="*/ 23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20" y="0"/>
                </a:moveTo>
                <a:cubicBezTo>
                  <a:pt x="21" y="0"/>
                  <a:pt x="23" y="0"/>
                  <a:pt x="23" y="1"/>
                </a:cubicBezTo>
                <a:cubicBezTo>
                  <a:pt x="24" y="4"/>
                  <a:pt x="23" y="8"/>
                  <a:pt x="21" y="9"/>
                </a:cubicBezTo>
                <a:cubicBezTo>
                  <a:pt x="18" y="12"/>
                  <a:pt x="14" y="11"/>
                  <a:pt x="10" y="11"/>
                </a:cubicBezTo>
                <a:cubicBezTo>
                  <a:pt x="8" y="11"/>
                  <a:pt x="6" y="12"/>
                  <a:pt x="6" y="10"/>
                </a:cubicBezTo>
                <a:cubicBezTo>
                  <a:pt x="6" y="7"/>
                  <a:pt x="2" y="5"/>
                  <a:pt x="1" y="3"/>
                </a:cubicBezTo>
                <a:cubicBezTo>
                  <a:pt x="0" y="2"/>
                  <a:pt x="3" y="2"/>
                  <a:pt x="5" y="2"/>
                </a:cubicBezTo>
                <a:cubicBezTo>
                  <a:pt x="10" y="1"/>
                  <a:pt x="15" y="0"/>
                  <a:pt x="2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7" name="Freeform 3142"/>
          <p:cNvSpPr>
            <a:spLocks noChangeAspect="1"/>
          </p:cNvSpPr>
          <p:nvPr/>
        </p:nvSpPr>
        <p:spPr bwMode="auto">
          <a:xfrm>
            <a:off x="4956175" y="2369236"/>
            <a:ext cx="80963" cy="57150"/>
          </a:xfrm>
          <a:custGeom>
            <a:avLst/>
            <a:gdLst>
              <a:gd name="T0" fmla="*/ 28 w 42"/>
              <a:gd name="T1" fmla="*/ 1 h 30"/>
              <a:gd name="T2" fmla="*/ 30 w 42"/>
              <a:gd name="T3" fmla="*/ 4 h 30"/>
              <a:gd name="T4" fmla="*/ 28 w 42"/>
              <a:gd name="T5" fmla="*/ 11 h 30"/>
              <a:gd name="T6" fmla="*/ 41 w 42"/>
              <a:gd name="T7" fmla="*/ 17 h 30"/>
              <a:gd name="T8" fmla="*/ 49 w 42"/>
              <a:gd name="T9" fmla="*/ 13 h 30"/>
              <a:gd name="T10" fmla="*/ 50 w 42"/>
              <a:gd name="T11" fmla="*/ 20 h 30"/>
              <a:gd name="T12" fmla="*/ 35 w 42"/>
              <a:gd name="T13" fmla="*/ 29 h 30"/>
              <a:gd name="T14" fmla="*/ 29 w 42"/>
              <a:gd name="T15" fmla="*/ 35 h 30"/>
              <a:gd name="T16" fmla="*/ 27 w 42"/>
              <a:gd name="T17" fmla="*/ 32 h 30"/>
              <a:gd name="T18" fmla="*/ 30 w 42"/>
              <a:gd name="T19" fmla="*/ 24 h 30"/>
              <a:gd name="T20" fmla="*/ 23 w 42"/>
              <a:gd name="T21" fmla="*/ 24 h 30"/>
              <a:gd name="T22" fmla="*/ 19 w 42"/>
              <a:gd name="T23" fmla="*/ 28 h 30"/>
              <a:gd name="T24" fmla="*/ 2 w 42"/>
              <a:gd name="T25" fmla="*/ 28 h 30"/>
              <a:gd name="T26" fmla="*/ 0 w 42"/>
              <a:gd name="T27" fmla="*/ 22 h 30"/>
              <a:gd name="T28" fmla="*/ 5 w 42"/>
              <a:gd name="T29" fmla="*/ 13 h 30"/>
              <a:gd name="T30" fmla="*/ 1 w 42"/>
              <a:gd name="T31" fmla="*/ 8 h 30"/>
              <a:gd name="T32" fmla="*/ 4 w 42"/>
              <a:gd name="T33" fmla="*/ 7 h 30"/>
              <a:gd name="T34" fmla="*/ 15 w 42"/>
              <a:gd name="T35" fmla="*/ 7 h 30"/>
              <a:gd name="T36" fmla="*/ 23 w 42"/>
              <a:gd name="T37" fmla="*/ 0 h 30"/>
              <a:gd name="T38" fmla="*/ 28 w 42"/>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0"/>
              <a:gd name="T62" fmla="*/ 42 w 4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0">
                <a:moveTo>
                  <a:pt x="23" y="1"/>
                </a:moveTo>
                <a:cubicBezTo>
                  <a:pt x="24" y="1"/>
                  <a:pt x="25" y="2"/>
                  <a:pt x="25" y="3"/>
                </a:cubicBezTo>
                <a:cubicBezTo>
                  <a:pt x="25" y="5"/>
                  <a:pt x="22" y="7"/>
                  <a:pt x="23" y="9"/>
                </a:cubicBezTo>
                <a:cubicBezTo>
                  <a:pt x="26" y="12"/>
                  <a:pt x="30" y="13"/>
                  <a:pt x="34" y="14"/>
                </a:cubicBezTo>
                <a:cubicBezTo>
                  <a:pt x="37" y="14"/>
                  <a:pt x="38" y="10"/>
                  <a:pt x="40" y="11"/>
                </a:cubicBezTo>
                <a:cubicBezTo>
                  <a:pt x="42" y="12"/>
                  <a:pt x="42" y="16"/>
                  <a:pt x="41" y="17"/>
                </a:cubicBezTo>
                <a:cubicBezTo>
                  <a:pt x="37" y="18"/>
                  <a:pt x="35" y="22"/>
                  <a:pt x="29" y="24"/>
                </a:cubicBezTo>
                <a:cubicBezTo>
                  <a:pt x="26" y="24"/>
                  <a:pt x="25" y="27"/>
                  <a:pt x="24" y="29"/>
                </a:cubicBezTo>
                <a:cubicBezTo>
                  <a:pt x="23" y="30"/>
                  <a:pt x="21" y="28"/>
                  <a:pt x="22" y="27"/>
                </a:cubicBezTo>
                <a:cubicBezTo>
                  <a:pt x="22" y="25"/>
                  <a:pt x="26" y="23"/>
                  <a:pt x="25" y="20"/>
                </a:cubicBezTo>
                <a:cubicBezTo>
                  <a:pt x="24" y="19"/>
                  <a:pt x="21" y="20"/>
                  <a:pt x="19" y="20"/>
                </a:cubicBezTo>
                <a:cubicBezTo>
                  <a:pt x="18" y="21"/>
                  <a:pt x="17" y="23"/>
                  <a:pt x="16" y="23"/>
                </a:cubicBezTo>
                <a:cubicBezTo>
                  <a:pt x="11" y="22"/>
                  <a:pt x="6" y="22"/>
                  <a:pt x="2" y="23"/>
                </a:cubicBezTo>
                <a:cubicBezTo>
                  <a:pt x="0" y="23"/>
                  <a:pt x="0" y="20"/>
                  <a:pt x="0" y="18"/>
                </a:cubicBezTo>
                <a:cubicBezTo>
                  <a:pt x="1" y="15"/>
                  <a:pt x="4" y="14"/>
                  <a:pt x="4" y="11"/>
                </a:cubicBezTo>
                <a:cubicBezTo>
                  <a:pt x="4" y="9"/>
                  <a:pt x="1" y="9"/>
                  <a:pt x="1" y="7"/>
                </a:cubicBezTo>
                <a:cubicBezTo>
                  <a:pt x="1" y="7"/>
                  <a:pt x="2" y="6"/>
                  <a:pt x="3" y="6"/>
                </a:cubicBezTo>
                <a:cubicBezTo>
                  <a:pt x="6" y="6"/>
                  <a:pt x="9" y="7"/>
                  <a:pt x="12" y="6"/>
                </a:cubicBezTo>
                <a:cubicBezTo>
                  <a:pt x="15" y="5"/>
                  <a:pt x="17" y="2"/>
                  <a:pt x="19" y="0"/>
                </a:cubicBezTo>
                <a:cubicBezTo>
                  <a:pt x="20" y="0"/>
                  <a:pt x="22" y="0"/>
                  <a:pt x="2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8" name="Freeform 3143"/>
          <p:cNvSpPr>
            <a:spLocks noChangeAspect="1"/>
          </p:cNvSpPr>
          <p:nvPr/>
        </p:nvSpPr>
        <p:spPr bwMode="auto">
          <a:xfrm>
            <a:off x="4751388" y="2342250"/>
            <a:ext cx="31750" cy="36513"/>
          </a:xfrm>
          <a:custGeom>
            <a:avLst/>
            <a:gdLst>
              <a:gd name="T0" fmla="*/ 0 w 17"/>
              <a:gd name="T1" fmla="*/ 2 h 19"/>
              <a:gd name="T2" fmla="*/ 4 w 17"/>
              <a:gd name="T3" fmla="*/ 0 h 19"/>
              <a:gd name="T4" fmla="*/ 14 w 17"/>
              <a:gd name="T5" fmla="*/ 15 h 19"/>
              <a:gd name="T6" fmla="*/ 19 w 17"/>
              <a:gd name="T7" fmla="*/ 21 h 19"/>
              <a:gd name="T8" fmla="*/ 15 w 17"/>
              <a:gd name="T9" fmla="*/ 22 h 19"/>
              <a:gd name="T10" fmla="*/ 5 w 17"/>
              <a:gd name="T11" fmla="*/ 12 h 19"/>
              <a:gd name="T12" fmla="*/ 0 w 17"/>
              <a:gd name="T13" fmla="*/ 2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2"/>
                </a:moveTo>
                <a:cubicBezTo>
                  <a:pt x="0" y="1"/>
                  <a:pt x="2" y="0"/>
                  <a:pt x="3" y="0"/>
                </a:cubicBezTo>
                <a:cubicBezTo>
                  <a:pt x="6" y="4"/>
                  <a:pt x="9" y="8"/>
                  <a:pt x="12" y="12"/>
                </a:cubicBezTo>
                <a:cubicBezTo>
                  <a:pt x="14" y="14"/>
                  <a:pt x="16" y="15"/>
                  <a:pt x="16" y="17"/>
                </a:cubicBezTo>
                <a:cubicBezTo>
                  <a:pt x="17" y="18"/>
                  <a:pt x="14" y="19"/>
                  <a:pt x="13" y="18"/>
                </a:cubicBezTo>
                <a:cubicBezTo>
                  <a:pt x="11" y="15"/>
                  <a:pt x="7" y="13"/>
                  <a:pt x="4" y="10"/>
                </a:cubicBezTo>
                <a:cubicBezTo>
                  <a:pt x="2" y="8"/>
                  <a:pt x="1" y="5"/>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79" name="Freeform 3144"/>
          <p:cNvSpPr>
            <a:spLocks noChangeAspect="1"/>
          </p:cNvSpPr>
          <p:nvPr/>
        </p:nvSpPr>
        <p:spPr bwMode="auto">
          <a:xfrm>
            <a:off x="4884739" y="2261288"/>
            <a:ext cx="193675" cy="73025"/>
          </a:xfrm>
          <a:custGeom>
            <a:avLst/>
            <a:gdLst>
              <a:gd name="T0" fmla="*/ 121 w 102"/>
              <a:gd name="T1" fmla="*/ 19 h 38"/>
              <a:gd name="T2" fmla="*/ 121 w 102"/>
              <a:gd name="T3" fmla="*/ 16 h 38"/>
              <a:gd name="T4" fmla="*/ 106 w 102"/>
              <a:gd name="T5" fmla="*/ 12 h 38"/>
              <a:gd name="T6" fmla="*/ 94 w 102"/>
              <a:gd name="T7" fmla="*/ 7 h 38"/>
              <a:gd name="T8" fmla="*/ 86 w 102"/>
              <a:gd name="T9" fmla="*/ 6 h 38"/>
              <a:gd name="T10" fmla="*/ 79 w 102"/>
              <a:gd name="T11" fmla="*/ 11 h 38"/>
              <a:gd name="T12" fmla="*/ 72 w 102"/>
              <a:gd name="T13" fmla="*/ 12 h 38"/>
              <a:gd name="T14" fmla="*/ 72 w 102"/>
              <a:gd name="T15" fmla="*/ 7 h 38"/>
              <a:gd name="T16" fmla="*/ 66 w 102"/>
              <a:gd name="T17" fmla="*/ 0 h 38"/>
              <a:gd name="T18" fmla="*/ 65 w 102"/>
              <a:gd name="T19" fmla="*/ 5 h 38"/>
              <a:gd name="T20" fmla="*/ 62 w 102"/>
              <a:gd name="T21" fmla="*/ 5 h 38"/>
              <a:gd name="T22" fmla="*/ 65 w 102"/>
              <a:gd name="T23" fmla="*/ 17 h 38"/>
              <a:gd name="T24" fmla="*/ 60 w 102"/>
              <a:gd name="T25" fmla="*/ 17 h 38"/>
              <a:gd name="T26" fmla="*/ 54 w 102"/>
              <a:gd name="T27" fmla="*/ 10 h 38"/>
              <a:gd name="T28" fmla="*/ 41 w 102"/>
              <a:gd name="T29" fmla="*/ 10 h 38"/>
              <a:gd name="T30" fmla="*/ 33 w 102"/>
              <a:gd name="T31" fmla="*/ 2 h 38"/>
              <a:gd name="T32" fmla="*/ 26 w 102"/>
              <a:gd name="T33" fmla="*/ 2 h 38"/>
              <a:gd name="T34" fmla="*/ 31 w 102"/>
              <a:gd name="T35" fmla="*/ 15 h 38"/>
              <a:gd name="T36" fmla="*/ 22 w 102"/>
              <a:gd name="T37" fmla="*/ 8 h 38"/>
              <a:gd name="T38" fmla="*/ 18 w 102"/>
              <a:gd name="T39" fmla="*/ 5 h 38"/>
              <a:gd name="T40" fmla="*/ 20 w 102"/>
              <a:gd name="T41" fmla="*/ 15 h 38"/>
              <a:gd name="T42" fmla="*/ 14 w 102"/>
              <a:gd name="T43" fmla="*/ 8 h 38"/>
              <a:gd name="T44" fmla="*/ 5 w 102"/>
              <a:gd name="T45" fmla="*/ 7 h 38"/>
              <a:gd name="T46" fmla="*/ 0 w 102"/>
              <a:gd name="T47" fmla="*/ 8 h 38"/>
              <a:gd name="T48" fmla="*/ 12 w 102"/>
              <a:gd name="T49" fmla="*/ 13 h 38"/>
              <a:gd name="T50" fmla="*/ 11 w 102"/>
              <a:gd name="T51" fmla="*/ 17 h 38"/>
              <a:gd name="T52" fmla="*/ 18 w 102"/>
              <a:gd name="T53" fmla="*/ 18 h 38"/>
              <a:gd name="T54" fmla="*/ 18 w 102"/>
              <a:gd name="T55" fmla="*/ 19 h 38"/>
              <a:gd name="T56" fmla="*/ 11 w 102"/>
              <a:gd name="T57" fmla="*/ 22 h 38"/>
              <a:gd name="T58" fmla="*/ 17 w 102"/>
              <a:gd name="T59" fmla="*/ 25 h 38"/>
              <a:gd name="T60" fmla="*/ 26 w 102"/>
              <a:gd name="T61" fmla="*/ 25 h 38"/>
              <a:gd name="T62" fmla="*/ 39 w 102"/>
              <a:gd name="T63" fmla="*/ 23 h 38"/>
              <a:gd name="T64" fmla="*/ 57 w 102"/>
              <a:gd name="T65" fmla="*/ 23 h 38"/>
              <a:gd name="T66" fmla="*/ 57 w 102"/>
              <a:gd name="T67" fmla="*/ 27 h 38"/>
              <a:gd name="T68" fmla="*/ 43 w 102"/>
              <a:gd name="T69" fmla="*/ 28 h 38"/>
              <a:gd name="T70" fmla="*/ 41 w 102"/>
              <a:gd name="T71" fmla="*/ 30 h 38"/>
              <a:gd name="T72" fmla="*/ 32 w 102"/>
              <a:gd name="T73" fmla="*/ 28 h 38"/>
              <a:gd name="T74" fmla="*/ 32 w 102"/>
              <a:gd name="T75" fmla="*/ 30 h 38"/>
              <a:gd name="T76" fmla="*/ 42 w 102"/>
              <a:gd name="T77" fmla="*/ 33 h 38"/>
              <a:gd name="T78" fmla="*/ 45 w 102"/>
              <a:gd name="T79" fmla="*/ 39 h 38"/>
              <a:gd name="T80" fmla="*/ 66 w 102"/>
              <a:gd name="T81" fmla="*/ 36 h 38"/>
              <a:gd name="T82" fmla="*/ 67 w 102"/>
              <a:gd name="T83" fmla="*/ 41 h 38"/>
              <a:gd name="T84" fmla="*/ 83 w 102"/>
              <a:gd name="T85" fmla="*/ 45 h 38"/>
              <a:gd name="T86" fmla="*/ 93 w 102"/>
              <a:gd name="T87" fmla="*/ 35 h 38"/>
              <a:gd name="T88" fmla="*/ 103 w 102"/>
              <a:gd name="T89" fmla="*/ 35 h 38"/>
              <a:gd name="T90" fmla="*/ 108 w 102"/>
              <a:gd name="T91" fmla="*/ 27 h 38"/>
              <a:gd name="T92" fmla="*/ 121 w 102"/>
              <a:gd name="T93" fmla="*/ 1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38"/>
              <a:gd name="T143" fmla="*/ 102 w 102"/>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38">
                <a:moveTo>
                  <a:pt x="101" y="16"/>
                </a:moveTo>
                <a:cubicBezTo>
                  <a:pt x="102" y="16"/>
                  <a:pt x="102" y="13"/>
                  <a:pt x="101" y="13"/>
                </a:cubicBezTo>
                <a:cubicBezTo>
                  <a:pt x="97" y="11"/>
                  <a:pt x="93" y="11"/>
                  <a:pt x="89" y="10"/>
                </a:cubicBezTo>
                <a:cubicBezTo>
                  <a:pt x="86" y="9"/>
                  <a:pt x="82" y="7"/>
                  <a:pt x="79" y="6"/>
                </a:cubicBezTo>
                <a:cubicBezTo>
                  <a:pt x="76" y="6"/>
                  <a:pt x="74" y="4"/>
                  <a:pt x="72" y="5"/>
                </a:cubicBezTo>
                <a:cubicBezTo>
                  <a:pt x="69" y="6"/>
                  <a:pt x="68" y="8"/>
                  <a:pt x="66" y="9"/>
                </a:cubicBezTo>
                <a:cubicBezTo>
                  <a:pt x="65" y="10"/>
                  <a:pt x="62" y="11"/>
                  <a:pt x="60" y="10"/>
                </a:cubicBezTo>
                <a:cubicBezTo>
                  <a:pt x="59" y="10"/>
                  <a:pt x="60" y="8"/>
                  <a:pt x="60" y="6"/>
                </a:cubicBezTo>
                <a:cubicBezTo>
                  <a:pt x="58" y="4"/>
                  <a:pt x="57" y="1"/>
                  <a:pt x="55" y="0"/>
                </a:cubicBezTo>
                <a:cubicBezTo>
                  <a:pt x="54" y="0"/>
                  <a:pt x="55" y="3"/>
                  <a:pt x="54" y="4"/>
                </a:cubicBezTo>
                <a:cubicBezTo>
                  <a:pt x="54" y="5"/>
                  <a:pt x="52" y="4"/>
                  <a:pt x="52" y="4"/>
                </a:cubicBezTo>
                <a:cubicBezTo>
                  <a:pt x="52" y="8"/>
                  <a:pt x="54" y="11"/>
                  <a:pt x="54" y="14"/>
                </a:cubicBezTo>
                <a:cubicBezTo>
                  <a:pt x="53" y="15"/>
                  <a:pt x="51" y="15"/>
                  <a:pt x="50" y="14"/>
                </a:cubicBezTo>
                <a:cubicBezTo>
                  <a:pt x="48" y="13"/>
                  <a:pt x="47" y="9"/>
                  <a:pt x="45" y="8"/>
                </a:cubicBezTo>
                <a:cubicBezTo>
                  <a:pt x="42" y="7"/>
                  <a:pt x="38" y="9"/>
                  <a:pt x="34" y="8"/>
                </a:cubicBezTo>
                <a:cubicBezTo>
                  <a:pt x="32" y="7"/>
                  <a:pt x="31" y="4"/>
                  <a:pt x="28" y="2"/>
                </a:cubicBezTo>
                <a:cubicBezTo>
                  <a:pt x="26" y="2"/>
                  <a:pt x="23" y="1"/>
                  <a:pt x="22" y="2"/>
                </a:cubicBezTo>
                <a:cubicBezTo>
                  <a:pt x="22" y="6"/>
                  <a:pt x="28" y="9"/>
                  <a:pt x="26" y="12"/>
                </a:cubicBezTo>
                <a:cubicBezTo>
                  <a:pt x="24" y="14"/>
                  <a:pt x="21" y="8"/>
                  <a:pt x="18" y="7"/>
                </a:cubicBezTo>
                <a:cubicBezTo>
                  <a:pt x="17" y="6"/>
                  <a:pt x="16" y="3"/>
                  <a:pt x="15" y="4"/>
                </a:cubicBezTo>
                <a:cubicBezTo>
                  <a:pt x="15" y="7"/>
                  <a:pt x="19" y="10"/>
                  <a:pt x="17" y="12"/>
                </a:cubicBezTo>
                <a:cubicBezTo>
                  <a:pt x="15" y="14"/>
                  <a:pt x="14" y="8"/>
                  <a:pt x="12" y="7"/>
                </a:cubicBezTo>
                <a:cubicBezTo>
                  <a:pt x="10" y="6"/>
                  <a:pt x="7" y="7"/>
                  <a:pt x="4" y="6"/>
                </a:cubicBezTo>
                <a:cubicBezTo>
                  <a:pt x="3" y="6"/>
                  <a:pt x="0" y="6"/>
                  <a:pt x="0" y="7"/>
                </a:cubicBezTo>
                <a:cubicBezTo>
                  <a:pt x="3" y="9"/>
                  <a:pt x="7" y="9"/>
                  <a:pt x="10" y="11"/>
                </a:cubicBezTo>
                <a:cubicBezTo>
                  <a:pt x="11" y="12"/>
                  <a:pt x="8" y="13"/>
                  <a:pt x="9" y="14"/>
                </a:cubicBezTo>
                <a:cubicBezTo>
                  <a:pt x="10" y="15"/>
                  <a:pt x="13" y="14"/>
                  <a:pt x="15" y="15"/>
                </a:cubicBezTo>
                <a:cubicBezTo>
                  <a:pt x="15" y="15"/>
                  <a:pt x="15" y="16"/>
                  <a:pt x="15" y="16"/>
                </a:cubicBezTo>
                <a:cubicBezTo>
                  <a:pt x="13" y="17"/>
                  <a:pt x="9" y="16"/>
                  <a:pt x="9" y="18"/>
                </a:cubicBezTo>
                <a:cubicBezTo>
                  <a:pt x="8" y="20"/>
                  <a:pt x="12" y="21"/>
                  <a:pt x="14" y="21"/>
                </a:cubicBezTo>
                <a:cubicBezTo>
                  <a:pt x="17" y="22"/>
                  <a:pt x="19" y="22"/>
                  <a:pt x="22" y="21"/>
                </a:cubicBezTo>
                <a:cubicBezTo>
                  <a:pt x="26" y="21"/>
                  <a:pt x="29" y="20"/>
                  <a:pt x="33" y="19"/>
                </a:cubicBezTo>
                <a:cubicBezTo>
                  <a:pt x="38" y="19"/>
                  <a:pt x="43" y="18"/>
                  <a:pt x="48" y="19"/>
                </a:cubicBezTo>
                <a:cubicBezTo>
                  <a:pt x="49" y="19"/>
                  <a:pt x="49" y="22"/>
                  <a:pt x="48" y="22"/>
                </a:cubicBezTo>
                <a:cubicBezTo>
                  <a:pt x="44" y="24"/>
                  <a:pt x="40" y="22"/>
                  <a:pt x="36" y="23"/>
                </a:cubicBezTo>
                <a:cubicBezTo>
                  <a:pt x="35" y="23"/>
                  <a:pt x="35" y="25"/>
                  <a:pt x="34" y="25"/>
                </a:cubicBezTo>
                <a:cubicBezTo>
                  <a:pt x="32" y="25"/>
                  <a:pt x="30" y="23"/>
                  <a:pt x="27" y="23"/>
                </a:cubicBezTo>
                <a:cubicBezTo>
                  <a:pt x="27" y="23"/>
                  <a:pt x="26" y="25"/>
                  <a:pt x="27" y="25"/>
                </a:cubicBezTo>
                <a:cubicBezTo>
                  <a:pt x="30" y="27"/>
                  <a:pt x="33" y="25"/>
                  <a:pt x="35" y="27"/>
                </a:cubicBezTo>
                <a:cubicBezTo>
                  <a:pt x="37" y="28"/>
                  <a:pt x="36" y="32"/>
                  <a:pt x="38" y="32"/>
                </a:cubicBezTo>
                <a:cubicBezTo>
                  <a:pt x="44" y="33"/>
                  <a:pt x="49" y="29"/>
                  <a:pt x="55" y="30"/>
                </a:cubicBezTo>
                <a:cubicBezTo>
                  <a:pt x="56" y="30"/>
                  <a:pt x="55" y="34"/>
                  <a:pt x="56" y="34"/>
                </a:cubicBezTo>
                <a:cubicBezTo>
                  <a:pt x="60" y="36"/>
                  <a:pt x="65" y="38"/>
                  <a:pt x="69" y="37"/>
                </a:cubicBezTo>
                <a:cubicBezTo>
                  <a:pt x="73" y="36"/>
                  <a:pt x="74" y="31"/>
                  <a:pt x="78" y="29"/>
                </a:cubicBezTo>
                <a:cubicBezTo>
                  <a:pt x="80" y="28"/>
                  <a:pt x="84" y="31"/>
                  <a:pt x="86" y="29"/>
                </a:cubicBezTo>
                <a:cubicBezTo>
                  <a:pt x="88" y="28"/>
                  <a:pt x="87" y="24"/>
                  <a:pt x="90" y="22"/>
                </a:cubicBezTo>
                <a:cubicBezTo>
                  <a:pt x="93" y="19"/>
                  <a:pt x="98" y="19"/>
                  <a:pt x="101" y="1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0" name="Freeform 3145"/>
          <p:cNvSpPr>
            <a:spLocks noChangeAspect="1"/>
          </p:cNvSpPr>
          <p:nvPr/>
        </p:nvSpPr>
        <p:spPr bwMode="auto">
          <a:xfrm>
            <a:off x="5164139" y="2278750"/>
            <a:ext cx="34925" cy="9525"/>
          </a:xfrm>
          <a:custGeom>
            <a:avLst/>
            <a:gdLst>
              <a:gd name="T0" fmla="*/ 1 w 18"/>
              <a:gd name="T1" fmla="*/ 2 h 5"/>
              <a:gd name="T2" fmla="*/ 1 w 18"/>
              <a:gd name="T3" fmla="*/ 5 h 5"/>
              <a:gd name="T4" fmla="*/ 16 w 18"/>
              <a:gd name="T5" fmla="*/ 4 h 5"/>
              <a:gd name="T6" fmla="*/ 21 w 18"/>
              <a:gd name="T7" fmla="*/ 2 h 5"/>
              <a:gd name="T8" fmla="*/ 21 w 18"/>
              <a:gd name="T9" fmla="*/ 0 h 5"/>
              <a:gd name="T10" fmla="*/ 6 w 18"/>
              <a:gd name="T11" fmla="*/ 2 h 5"/>
              <a:gd name="T12" fmla="*/ 1 w 18"/>
              <a:gd name="T13" fmla="*/ 2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2"/>
                </a:moveTo>
                <a:cubicBezTo>
                  <a:pt x="0" y="2"/>
                  <a:pt x="0" y="4"/>
                  <a:pt x="1" y="4"/>
                </a:cubicBezTo>
                <a:cubicBezTo>
                  <a:pt x="5" y="5"/>
                  <a:pt x="9" y="3"/>
                  <a:pt x="13" y="3"/>
                </a:cubicBezTo>
                <a:cubicBezTo>
                  <a:pt x="14" y="3"/>
                  <a:pt x="16" y="3"/>
                  <a:pt x="17" y="2"/>
                </a:cubicBezTo>
                <a:cubicBezTo>
                  <a:pt x="18" y="2"/>
                  <a:pt x="17" y="0"/>
                  <a:pt x="17" y="0"/>
                </a:cubicBezTo>
                <a:cubicBezTo>
                  <a:pt x="13" y="0"/>
                  <a:pt x="9" y="1"/>
                  <a:pt x="5" y="2"/>
                </a:cubicBezTo>
                <a:cubicBezTo>
                  <a:pt x="3" y="2"/>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1" name="Freeform 3146"/>
          <p:cNvSpPr>
            <a:spLocks noChangeAspect="1"/>
          </p:cNvSpPr>
          <p:nvPr/>
        </p:nvSpPr>
        <p:spPr bwMode="auto">
          <a:xfrm>
            <a:off x="5091113" y="2337488"/>
            <a:ext cx="41275" cy="9525"/>
          </a:xfrm>
          <a:custGeom>
            <a:avLst/>
            <a:gdLst>
              <a:gd name="T0" fmla="*/ 1 w 21"/>
              <a:gd name="T1" fmla="*/ 1 h 5"/>
              <a:gd name="T2" fmla="*/ 4 w 21"/>
              <a:gd name="T3" fmla="*/ 5 h 5"/>
              <a:gd name="T4" fmla="*/ 12 w 21"/>
              <a:gd name="T5" fmla="*/ 2 h 5"/>
              <a:gd name="T6" fmla="*/ 22 w 21"/>
              <a:gd name="T7" fmla="*/ 6 h 5"/>
              <a:gd name="T8" fmla="*/ 26 w 21"/>
              <a:gd name="T9" fmla="*/ 4 h 5"/>
              <a:gd name="T10" fmla="*/ 24 w 21"/>
              <a:gd name="T11" fmla="*/ 2 h 5"/>
              <a:gd name="T12" fmla="*/ 17 w 21"/>
              <a:gd name="T13" fmla="*/ 0 h 5"/>
              <a:gd name="T14" fmla="*/ 5 w 21"/>
              <a:gd name="T15" fmla="*/ 1 h 5"/>
              <a:gd name="T16" fmla="*/ 1 w 21"/>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1" y="1"/>
                </a:moveTo>
                <a:cubicBezTo>
                  <a:pt x="0" y="3"/>
                  <a:pt x="2" y="4"/>
                  <a:pt x="3" y="4"/>
                </a:cubicBezTo>
                <a:cubicBezTo>
                  <a:pt x="6" y="5"/>
                  <a:pt x="8" y="2"/>
                  <a:pt x="10" y="2"/>
                </a:cubicBezTo>
                <a:cubicBezTo>
                  <a:pt x="13" y="3"/>
                  <a:pt x="15" y="5"/>
                  <a:pt x="18" y="5"/>
                </a:cubicBezTo>
                <a:cubicBezTo>
                  <a:pt x="19" y="5"/>
                  <a:pt x="21" y="4"/>
                  <a:pt x="21" y="3"/>
                </a:cubicBezTo>
                <a:cubicBezTo>
                  <a:pt x="21" y="2"/>
                  <a:pt x="19" y="2"/>
                  <a:pt x="19" y="2"/>
                </a:cubicBezTo>
                <a:cubicBezTo>
                  <a:pt x="17" y="1"/>
                  <a:pt x="15" y="0"/>
                  <a:pt x="14" y="0"/>
                </a:cubicBezTo>
                <a:cubicBezTo>
                  <a:pt x="10" y="0"/>
                  <a:pt x="7" y="1"/>
                  <a:pt x="4" y="1"/>
                </a:cubicBezTo>
                <a:cubicBezTo>
                  <a:pt x="3" y="1"/>
                  <a:pt x="1"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2" name="Freeform 3147"/>
          <p:cNvSpPr>
            <a:spLocks noChangeAspect="1"/>
          </p:cNvSpPr>
          <p:nvPr/>
        </p:nvSpPr>
        <p:spPr bwMode="auto">
          <a:xfrm>
            <a:off x="7599364" y="3288398"/>
            <a:ext cx="22225" cy="19050"/>
          </a:xfrm>
          <a:custGeom>
            <a:avLst/>
            <a:gdLst>
              <a:gd name="T0" fmla="*/ 13 w 12"/>
              <a:gd name="T1" fmla="*/ 2 h 10"/>
              <a:gd name="T2" fmla="*/ 11 w 12"/>
              <a:gd name="T3" fmla="*/ 10 h 10"/>
              <a:gd name="T4" fmla="*/ 2 w 12"/>
              <a:gd name="T5" fmla="*/ 10 h 10"/>
              <a:gd name="T6" fmla="*/ 6 w 12"/>
              <a:gd name="T7" fmla="*/ 1 h 10"/>
              <a:gd name="T8" fmla="*/ 1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3" name="Freeform 3148"/>
          <p:cNvSpPr>
            <a:spLocks noChangeAspect="1"/>
          </p:cNvSpPr>
          <p:nvPr/>
        </p:nvSpPr>
        <p:spPr bwMode="auto">
          <a:xfrm>
            <a:off x="8142289" y="3150288"/>
            <a:ext cx="22225" cy="23813"/>
          </a:xfrm>
          <a:custGeom>
            <a:avLst/>
            <a:gdLst>
              <a:gd name="T0" fmla="*/ 12 w 12"/>
              <a:gd name="T1" fmla="*/ 1 h 13"/>
              <a:gd name="T2" fmla="*/ 12 w 12"/>
              <a:gd name="T3" fmla="*/ 8 h 13"/>
              <a:gd name="T4" fmla="*/ 0 w 12"/>
              <a:gd name="T5" fmla="*/ 14 h 13"/>
              <a:gd name="T6" fmla="*/ 2 w 12"/>
              <a:gd name="T7" fmla="*/ 3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4" name="Freeform 3149"/>
          <p:cNvSpPr>
            <a:spLocks noChangeAspect="1"/>
          </p:cNvSpPr>
          <p:nvPr/>
        </p:nvSpPr>
        <p:spPr bwMode="auto">
          <a:xfrm>
            <a:off x="5556250" y="2753411"/>
            <a:ext cx="38100" cy="33338"/>
          </a:xfrm>
          <a:custGeom>
            <a:avLst/>
            <a:gdLst>
              <a:gd name="T0" fmla="*/ 22 w 20"/>
              <a:gd name="T1" fmla="*/ 6 h 17"/>
              <a:gd name="T2" fmla="*/ 24 w 20"/>
              <a:gd name="T3" fmla="*/ 9 h 17"/>
              <a:gd name="T4" fmla="*/ 19 w 20"/>
              <a:gd name="T5" fmla="*/ 15 h 17"/>
              <a:gd name="T6" fmla="*/ 7 w 20"/>
              <a:gd name="T7" fmla="*/ 21 h 17"/>
              <a:gd name="T8" fmla="*/ 2 w 20"/>
              <a:gd name="T9" fmla="*/ 20 h 17"/>
              <a:gd name="T10" fmla="*/ 0 w 20"/>
              <a:gd name="T11" fmla="*/ 11 h 17"/>
              <a:gd name="T12" fmla="*/ 2 w 20"/>
              <a:gd name="T13" fmla="*/ 1 h 17"/>
              <a:gd name="T14" fmla="*/ 10 w 20"/>
              <a:gd name="T15" fmla="*/ 1 h 17"/>
              <a:gd name="T16" fmla="*/ 17 w 20"/>
              <a:gd name="T17" fmla="*/ 5 h 17"/>
              <a:gd name="T18" fmla="*/ 22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5" name="Freeform 3150"/>
          <p:cNvSpPr>
            <a:spLocks noChangeAspect="1"/>
          </p:cNvSpPr>
          <p:nvPr/>
        </p:nvSpPr>
        <p:spPr bwMode="auto">
          <a:xfrm>
            <a:off x="5761039" y="2707373"/>
            <a:ext cx="47625" cy="38100"/>
          </a:xfrm>
          <a:custGeom>
            <a:avLst/>
            <a:gdLst>
              <a:gd name="T0" fmla="*/ 8 w 25"/>
              <a:gd name="T1" fmla="*/ 1 h 20"/>
              <a:gd name="T2" fmla="*/ 22 w 25"/>
              <a:gd name="T3" fmla="*/ 12 h 20"/>
              <a:gd name="T4" fmla="*/ 25 w 25"/>
              <a:gd name="T5" fmla="*/ 12 h 20"/>
              <a:gd name="T6" fmla="*/ 30 w 25"/>
              <a:gd name="T7" fmla="*/ 18 h 20"/>
              <a:gd name="T8" fmla="*/ 29 w 25"/>
              <a:gd name="T9" fmla="*/ 20 h 20"/>
              <a:gd name="T10" fmla="*/ 20 w 25"/>
              <a:gd name="T11" fmla="*/ 23 h 20"/>
              <a:gd name="T12" fmla="*/ 14 w 25"/>
              <a:gd name="T13" fmla="*/ 17 h 20"/>
              <a:gd name="T14" fmla="*/ 8 w 25"/>
              <a:gd name="T15" fmla="*/ 17 h 20"/>
              <a:gd name="T16" fmla="*/ 1 w 25"/>
              <a:gd name="T17" fmla="*/ 10 h 20"/>
              <a:gd name="T18" fmla="*/ 1 w 25"/>
              <a:gd name="T19" fmla="*/ 4 h 20"/>
              <a:gd name="T20" fmla="*/ 5 w 25"/>
              <a:gd name="T21" fmla="*/ 4 h 20"/>
              <a:gd name="T22" fmla="*/ 8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6" name="Freeform 3151"/>
          <p:cNvSpPr>
            <a:spLocks noChangeAspect="1"/>
          </p:cNvSpPr>
          <p:nvPr/>
        </p:nvSpPr>
        <p:spPr bwMode="auto">
          <a:xfrm>
            <a:off x="5643563" y="2427973"/>
            <a:ext cx="293688" cy="163513"/>
          </a:xfrm>
          <a:custGeom>
            <a:avLst/>
            <a:gdLst>
              <a:gd name="T0" fmla="*/ 184 w 154"/>
              <a:gd name="T1" fmla="*/ 16 h 86"/>
              <a:gd name="T2" fmla="*/ 171 w 154"/>
              <a:gd name="T3" fmla="*/ 25 h 86"/>
              <a:gd name="T4" fmla="*/ 127 w 154"/>
              <a:gd name="T5" fmla="*/ 38 h 86"/>
              <a:gd name="T6" fmla="*/ 120 w 154"/>
              <a:gd name="T7" fmla="*/ 37 h 86"/>
              <a:gd name="T8" fmla="*/ 112 w 154"/>
              <a:gd name="T9" fmla="*/ 43 h 86"/>
              <a:gd name="T10" fmla="*/ 105 w 154"/>
              <a:gd name="T11" fmla="*/ 47 h 86"/>
              <a:gd name="T12" fmla="*/ 95 w 154"/>
              <a:gd name="T13" fmla="*/ 55 h 86"/>
              <a:gd name="T14" fmla="*/ 83 w 154"/>
              <a:gd name="T15" fmla="*/ 55 h 86"/>
              <a:gd name="T16" fmla="*/ 83 w 154"/>
              <a:gd name="T17" fmla="*/ 61 h 86"/>
              <a:gd name="T18" fmla="*/ 73 w 154"/>
              <a:gd name="T19" fmla="*/ 66 h 86"/>
              <a:gd name="T20" fmla="*/ 65 w 154"/>
              <a:gd name="T21" fmla="*/ 66 h 86"/>
              <a:gd name="T22" fmla="*/ 61 w 154"/>
              <a:gd name="T23" fmla="*/ 77 h 86"/>
              <a:gd name="T24" fmla="*/ 56 w 154"/>
              <a:gd name="T25" fmla="*/ 85 h 86"/>
              <a:gd name="T26" fmla="*/ 50 w 154"/>
              <a:gd name="T27" fmla="*/ 81 h 86"/>
              <a:gd name="T28" fmla="*/ 50 w 154"/>
              <a:gd name="T29" fmla="*/ 85 h 86"/>
              <a:gd name="T30" fmla="*/ 54 w 154"/>
              <a:gd name="T31" fmla="*/ 92 h 86"/>
              <a:gd name="T32" fmla="*/ 46 w 154"/>
              <a:gd name="T33" fmla="*/ 91 h 86"/>
              <a:gd name="T34" fmla="*/ 49 w 154"/>
              <a:gd name="T35" fmla="*/ 97 h 86"/>
              <a:gd name="T36" fmla="*/ 38 w 154"/>
              <a:gd name="T37" fmla="*/ 103 h 86"/>
              <a:gd name="T38" fmla="*/ 26 w 154"/>
              <a:gd name="T39" fmla="*/ 98 h 86"/>
              <a:gd name="T40" fmla="*/ 12 w 154"/>
              <a:gd name="T41" fmla="*/ 98 h 86"/>
              <a:gd name="T42" fmla="*/ 7 w 154"/>
              <a:gd name="T43" fmla="*/ 98 h 86"/>
              <a:gd name="T44" fmla="*/ 13 w 154"/>
              <a:gd name="T45" fmla="*/ 93 h 86"/>
              <a:gd name="T46" fmla="*/ 1 w 154"/>
              <a:gd name="T47" fmla="*/ 95 h 86"/>
              <a:gd name="T48" fmla="*/ 10 w 154"/>
              <a:gd name="T49" fmla="*/ 86 h 86"/>
              <a:gd name="T50" fmla="*/ 17 w 154"/>
              <a:gd name="T51" fmla="*/ 80 h 86"/>
              <a:gd name="T52" fmla="*/ 24 w 154"/>
              <a:gd name="T53" fmla="*/ 83 h 86"/>
              <a:gd name="T54" fmla="*/ 18 w 154"/>
              <a:gd name="T55" fmla="*/ 77 h 86"/>
              <a:gd name="T56" fmla="*/ 31 w 154"/>
              <a:gd name="T57" fmla="*/ 73 h 86"/>
              <a:gd name="T58" fmla="*/ 20 w 154"/>
              <a:gd name="T59" fmla="*/ 69 h 86"/>
              <a:gd name="T60" fmla="*/ 31 w 154"/>
              <a:gd name="T61" fmla="*/ 66 h 86"/>
              <a:gd name="T62" fmla="*/ 25 w 154"/>
              <a:gd name="T63" fmla="*/ 63 h 86"/>
              <a:gd name="T64" fmla="*/ 25 w 154"/>
              <a:gd name="T65" fmla="*/ 60 h 86"/>
              <a:gd name="T66" fmla="*/ 18 w 154"/>
              <a:gd name="T67" fmla="*/ 53 h 86"/>
              <a:gd name="T68" fmla="*/ 22 w 154"/>
              <a:gd name="T69" fmla="*/ 53 h 86"/>
              <a:gd name="T70" fmla="*/ 25 w 154"/>
              <a:gd name="T71" fmla="*/ 56 h 86"/>
              <a:gd name="T72" fmla="*/ 35 w 154"/>
              <a:gd name="T73" fmla="*/ 53 h 86"/>
              <a:gd name="T74" fmla="*/ 46 w 154"/>
              <a:gd name="T75" fmla="*/ 53 h 86"/>
              <a:gd name="T76" fmla="*/ 48 w 154"/>
              <a:gd name="T77" fmla="*/ 46 h 86"/>
              <a:gd name="T78" fmla="*/ 48 w 154"/>
              <a:gd name="T79" fmla="*/ 40 h 86"/>
              <a:gd name="T80" fmla="*/ 58 w 154"/>
              <a:gd name="T81" fmla="*/ 41 h 86"/>
              <a:gd name="T82" fmla="*/ 61 w 154"/>
              <a:gd name="T83" fmla="*/ 35 h 86"/>
              <a:gd name="T84" fmla="*/ 73 w 154"/>
              <a:gd name="T85" fmla="*/ 31 h 86"/>
              <a:gd name="T86" fmla="*/ 77 w 154"/>
              <a:gd name="T87" fmla="*/ 29 h 86"/>
              <a:gd name="T88" fmla="*/ 82 w 154"/>
              <a:gd name="T89" fmla="*/ 30 h 86"/>
              <a:gd name="T90" fmla="*/ 83 w 154"/>
              <a:gd name="T91" fmla="*/ 25 h 86"/>
              <a:gd name="T92" fmla="*/ 102 w 154"/>
              <a:gd name="T93" fmla="*/ 25 h 86"/>
              <a:gd name="T94" fmla="*/ 105 w 154"/>
              <a:gd name="T95" fmla="*/ 28 h 86"/>
              <a:gd name="T96" fmla="*/ 109 w 154"/>
              <a:gd name="T97" fmla="*/ 24 h 86"/>
              <a:gd name="T98" fmla="*/ 120 w 154"/>
              <a:gd name="T99" fmla="*/ 23 h 86"/>
              <a:gd name="T100" fmla="*/ 131 w 154"/>
              <a:gd name="T101" fmla="*/ 23 h 86"/>
              <a:gd name="T102" fmla="*/ 135 w 154"/>
              <a:gd name="T103" fmla="*/ 17 h 86"/>
              <a:gd name="T104" fmla="*/ 144 w 154"/>
              <a:gd name="T105" fmla="*/ 14 h 86"/>
              <a:gd name="T106" fmla="*/ 145 w 154"/>
              <a:gd name="T107" fmla="*/ 8 h 86"/>
              <a:gd name="T108" fmla="*/ 166 w 154"/>
              <a:gd name="T109" fmla="*/ 1 h 86"/>
              <a:gd name="T110" fmla="*/ 175 w 154"/>
              <a:gd name="T111" fmla="*/ 5 h 86"/>
              <a:gd name="T112" fmla="*/ 181 w 154"/>
              <a:gd name="T113" fmla="*/ 6 h 86"/>
              <a:gd name="T114" fmla="*/ 185 w 154"/>
              <a:gd name="T115" fmla="*/ 12 h 86"/>
              <a:gd name="T116" fmla="*/ 184 w 154"/>
              <a:gd name="T117" fmla="*/ 16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7" name="Freeform 3152"/>
          <p:cNvSpPr>
            <a:spLocks noChangeAspect="1"/>
          </p:cNvSpPr>
          <p:nvPr/>
        </p:nvSpPr>
        <p:spPr bwMode="auto">
          <a:xfrm>
            <a:off x="5611814" y="2588311"/>
            <a:ext cx="125413" cy="122238"/>
          </a:xfrm>
          <a:custGeom>
            <a:avLst/>
            <a:gdLst>
              <a:gd name="T0" fmla="*/ 59 w 66"/>
              <a:gd name="T1" fmla="*/ 7 h 64"/>
              <a:gd name="T2" fmla="*/ 54 w 66"/>
              <a:gd name="T3" fmla="*/ 11 h 64"/>
              <a:gd name="T4" fmla="*/ 55 w 66"/>
              <a:gd name="T5" fmla="*/ 13 h 64"/>
              <a:gd name="T6" fmla="*/ 48 w 66"/>
              <a:gd name="T7" fmla="*/ 13 h 64"/>
              <a:gd name="T8" fmla="*/ 51 w 66"/>
              <a:gd name="T9" fmla="*/ 18 h 64"/>
              <a:gd name="T10" fmla="*/ 51 w 66"/>
              <a:gd name="T11" fmla="*/ 30 h 64"/>
              <a:gd name="T12" fmla="*/ 53 w 66"/>
              <a:gd name="T13" fmla="*/ 48 h 64"/>
              <a:gd name="T14" fmla="*/ 75 w 66"/>
              <a:gd name="T15" fmla="*/ 67 h 64"/>
              <a:gd name="T16" fmla="*/ 79 w 66"/>
              <a:gd name="T17" fmla="*/ 72 h 64"/>
              <a:gd name="T18" fmla="*/ 74 w 66"/>
              <a:gd name="T19" fmla="*/ 75 h 64"/>
              <a:gd name="T20" fmla="*/ 67 w 66"/>
              <a:gd name="T21" fmla="*/ 71 h 64"/>
              <a:gd name="T22" fmla="*/ 65 w 66"/>
              <a:gd name="T23" fmla="*/ 75 h 64"/>
              <a:gd name="T24" fmla="*/ 56 w 66"/>
              <a:gd name="T25" fmla="*/ 75 h 64"/>
              <a:gd name="T26" fmla="*/ 51 w 66"/>
              <a:gd name="T27" fmla="*/ 69 h 64"/>
              <a:gd name="T28" fmla="*/ 48 w 66"/>
              <a:gd name="T29" fmla="*/ 69 h 64"/>
              <a:gd name="T30" fmla="*/ 53 w 66"/>
              <a:gd name="T31" fmla="*/ 75 h 64"/>
              <a:gd name="T32" fmla="*/ 48 w 66"/>
              <a:gd name="T33" fmla="*/ 76 h 64"/>
              <a:gd name="T34" fmla="*/ 43 w 66"/>
              <a:gd name="T35" fmla="*/ 71 h 64"/>
              <a:gd name="T36" fmla="*/ 29 w 66"/>
              <a:gd name="T37" fmla="*/ 71 h 64"/>
              <a:gd name="T38" fmla="*/ 31 w 66"/>
              <a:gd name="T39" fmla="*/ 66 h 64"/>
              <a:gd name="T40" fmla="*/ 30 w 66"/>
              <a:gd name="T41" fmla="*/ 61 h 64"/>
              <a:gd name="T42" fmla="*/ 36 w 66"/>
              <a:gd name="T43" fmla="*/ 59 h 64"/>
              <a:gd name="T44" fmla="*/ 30 w 66"/>
              <a:gd name="T45" fmla="*/ 57 h 64"/>
              <a:gd name="T46" fmla="*/ 25 w 66"/>
              <a:gd name="T47" fmla="*/ 51 h 64"/>
              <a:gd name="T48" fmla="*/ 18 w 66"/>
              <a:gd name="T49" fmla="*/ 52 h 64"/>
              <a:gd name="T50" fmla="*/ 14 w 66"/>
              <a:gd name="T51" fmla="*/ 46 h 64"/>
              <a:gd name="T52" fmla="*/ 10 w 66"/>
              <a:gd name="T53" fmla="*/ 48 h 64"/>
              <a:gd name="T54" fmla="*/ 2 w 66"/>
              <a:gd name="T55" fmla="*/ 47 h 64"/>
              <a:gd name="T56" fmla="*/ 1 w 66"/>
              <a:gd name="T57" fmla="*/ 35 h 64"/>
              <a:gd name="T58" fmla="*/ 7 w 66"/>
              <a:gd name="T59" fmla="*/ 35 h 64"/>
              <a:gd name="T60" fmla="*/ 10 w 66"/>
              <a:gd name="T61" fmla="*/ 37 h 64"/>
              <a:gd name="T62" fmla="*/ 12 w 66"/>
              <a:gd name="T63" fmla="*/ 25 h 64"/>
              <a:gd name="T64" fmla="*/ 13 w 66"/>
              <a:gd name="T65" fmla="*/ 16 h 64"/>
              <a:gd name="T66" fmla="*/ 19 w 66"/>
              <a:gd name="T67" fmla="*/ 6 h 64"/>
              <a:gd name="T68" fmla="*/ 24 w 66"/>
              <a:gd name="T69" fmla="*/ 2 h 64"/>
              <a:gd name="T70" fmla="*/ 36 w 66"/>
              <a:gd name="T71" fmla="*/ 0 h 64"/>
              <a:gd name="T72" fmla="*/ 47 w 66"/>
              <a:gd name="T73" fmla="*/ 2 h 64"/>
              <a:gd name="T74" fmla="*/ 59 w 66"/>
              <a:gd name="T75" fmla="*/ 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8" name="Freeform 3153"/>
          <p:cNvSpPr>
            <a:spLocks noChangeAspect="1"/>
          </p:cNvSpPr>
          <p:nvPr/>
        </p:nvSpPr>
        <p:spPr bwMode="auto">
          <a:xfrm>
            <a:off x="5630863" y="2672448"/>
            <a:ext cx="17463" cy="20638"/>
          </a:xfrm>
          <a:custGeom>
            <a:avLst/>
            <a:gdLst>
              <a:gd name="T0" fmla="*/ 2 w 9"/>
              <a:gd name="T1" fmla="*/ 1 h 11"/>
              <a:gd name="T2" fmla="*/ 1 w 9"/>
              <a:gd name="T3" fmla="*/ 2 h 11"/>
              <a:gd name="T4" fmla="*/ 10 w 9"/>
              <a:gd name="T5" fmla="*/ 12 h 11"/>
              <a:gd name="T6" fmla="*/ 11 w 9"/>
              <a:gd name="T7" fmla="*/ 8 h 11"/>
              <a:gd name="T8" fmla="*/ 7 w 9"/>
              <a:gd name="T9" fmla="*/ 4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89" name="Freeform 3154"/>
          <p:cNvSpPr>
            <a:spLocks noChangeAspect="1"/>
          </p:cNvSpPr>
          <p:nvPr/>
        </p:nvSpPr>
        <p:spPr bwMode="auto">
          <a:xfrm>
            <a:off x="1314451" y="3091548"/>
            <a:ext cx="15875" cy="12700"/>
          </a:xfrm>
          <a:custGeom>
            <a:avLst/>
            <a:gdLst>
              <a:gd name="T0" fmla="*/ 6 w 8"/>
              <a:gd name="T1" fmla="*/ 6 h 7"/>
              <a:gd name="T2" fmla="*/ 1 w 8"/>
              <a:gd name="T3" fmla="*/ 7 h 7"/>
              <a:gd name="T4" fmla="*/ 3 w 8"/>
              <a:gd name="T5" fmla="*/ 3 h 7"/>
              <a:gd name="T6" fmla="*/ 9 w 8"/>
              <a:gd name="T7" fmla="*/ 1 h 7"/>
              <a:gd name="T8" fmla="*/ 6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0" name="Freeform 3155"/>
          <p:cNvSpPr>
            <a:spLocks noChangeAspect="1"/>
          </p:cNvSpPr>
          <p:nvPr/>
        </p:nvSpPr>
        <p:spPr bwMode="auto">
          <a:xfrm>
            <a:off x="4173539" y="2383523"/>
            <a:ext cx="9525" cy="14288"/>
          </a:xfrm>
          <a:custGeom>
            <a:avLst/>
            <a:gdLst>
              <a:gd name="T0" fmla="*/ 4 w 5"/>
              <a:gd name="T1" fmla="*/ 6 h 7"/>
              <a:gd name="T2" fmla="*/ 1 w 5"/>
              <a:gd name="T3" fmla="*/ 9 h 7"/>
              <a:gd name="T4" fmla="*/ 1 w 5"/>
              <a:gd name="T5" fmla="*/ 4 h 7"/>
              <a:gd name="T6" fmla="*/ 5 w 5"/>
              <a:gd name="T7" fmla="*/ 1 h 7"/>
              <a:gd name="T8" fmla="*/ 4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5"/>
                </a:moveTo>
                <a:cubicBezTo>
                  <a:pt x="3" y="6"/>
                  <a:pt x="1" y="7"/>
                  <a:pt x="1" y="7"/>
                </a:cubicBezTo>
                <a:cubicBezTo>
                  <a:pt x="0" y="6"/>
                  <a:pt x="0" y="4"/>
                  <a:pt x="1" y="3"/>
                </a:cubicBezTo>
                <a:cubicBezTo>
                  <a:pt x="2" y="2"/>
                  <a:pt x="3" y="0"/>
                  <a:pt x="4" y="1"/>
                </a:cubicBezTo>
                <a:cubicBezTo>
                  <a:pt x="5" y="2"/>
                  <a:pt x="4" y="4"/>
                  <a:pt x="3"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1" name="Freeform 3156"/>
          <p:cNvSpPr>
            <a:spLocks noChangeAspect="1"/>
          </p:cNvSpPr>
          <p:nvPr/>
        </p:nvSpPr>
        <p:spPr bwMode="auto">
          <a:xfrm>
            <a:off x="4121150" y="2180325"/>
            <a:ext cx="19050" cy="17463"/>
          </a:xfrm>
          <a:custGeom>
            <a:avLst/>
            <a:gdLst>
              <a:gd name="T0" fmla="*/ 8 w 10"/>
              <a:gd name="T1" fmla="*/ 5 h 9"/>
              <a:gd name="T2" fmla="*/ 12 w 10"/>
              <a:gd name="T3" fmla="*/ 11 h 9"/>
              <a:gd name="T4" fmla="*/ 5 w 10"/>
              <a:gd name="T5" fmla="*/ 7 h 9"/>
              <a:gd name="T6" fmla="*/ 1 w 10"/>
              <a:gd name="T7" fmla="*/ 0 h 9"/>
              <a:gd name="T8" fmla="*/ 8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2" name="Freeform 3157"/>
          <p:cNvSpPr>
            <a:spLocks noChangeAspect="1"/>
          </p:cNvSpPr>
          <p:nvPr/>
        </p:nvSpPr>
        <p:spPr bwMode="auto">
          <a:xfrm>
            <a:off x="2786064" y="4404411"/>
            <a:ext cx="9525" cy="6350"/>
          </a:xfrm>
          <a:custGeom>
            <a:avLst/>
            <a:gdLst>
              <a:gd name="T0" fmla="*/ 5 w 5"/>
              <a:gd name="T1" fmla="*/ 2 h 4"/>
              <a:gd name="T2" fmla="*/ 6 w 5"/>
              <a:gd name="T3" fmla="*/ 4 h 4"/>
              <a:gd name="T4" fmla="*/ 2 w 5"/>
              <a:gd name="T5" fmla="*/ 3 h 4"/>
              <a:gd name="T6" fmla="*/ 1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3" name="Freeform 3158"/>
          <p:cNvSpPr>
            <a:spLocks noChangeAspect="1"/>
          </p:cNvSpPr>
          <p:nvPr/>
        </p:nvSpPr>
        <p:spPr bwMode="auto">
          <a:xfrm>
            <a:off x="6430964" y="2467661"/>
            <a:ext cx="6350" cy="12700"/>
          </a:xfrm>
          <a:custGeom>
            <a:avLst/>
            <a:gdLst>
              <a:gd name="T0" fmla="*/ 3 w 3"/>
              <a:gd name="T1" fmla="*/ 5 h 7"/>
              <a:gd name="T2" fmla="*/ 1 w 3"/>
              <a:gd name="T3" fmla="*/ 8 h 7"/>
              <a:gd name="T4" fmla="*/ 0 w 3"/>
              <a:gd name="T5" fmla="*/ 5 h 7"/>
              <a:gd name="T6" fmla="*/ 1 w 3"/>
              <a:gd name="T7" fmla="*/ 1 h 7"/>
              <a:gd name="T8" fmla="*/ 3 w 3"/>
              <a:gd name="T9" fmla="*/ 5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4" name="Freeform 3159"/>
          <p:cNvSpPr>
            <a:spLocks noChangeAspect="1"/>
          </p:cNvSpPr>
          <p:nvPr/>
        </p:nvSpPr>
        <p:spPr bwMode="auto">
          <a:xfrm>
            <a:off x="6097589" y="2578787"/>
            <a:ext cx="9525" cy="4763"/>
          </a:xfrm>
          <a:custGeom>
            <a:avLst/>
            <a:gdLst>
              <a:gd name="T0" fmla="*/ 2 w 5"/>
              <a:gd name="T1" fmla="*/ 3 h 3"/>
              <a:gd name="T2" fmla="*/ 1 w 5"/>
              <a:gd name="T3" fmla="*/ 3 h 3"/>
              <a:gd name="T4" fmla="*/ 2 w 5"/>
              <a:gd name="T5" fmla="*/ 1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5" name="Freeform 3160"/>
          <p:cNvSpPr>
            <a:spLocks noChangeAspect="1"/>
          </p:cNvSpPr>
          <p:nvPr/>
        </p:nvSpPr>
        <p:spPr bwMode="auto">
          <a:xfrm>
            <a:off x="7434264" y="4794936"/>
            <a:ext cx="6350" cy="6350"/>
          </a:xfrm>
          <a:custGeom>
            <a:avLst/>
            <a:gdLst>
              <a:gd name="T0" fmla="*/ 2 w 4"/>
              <a:gd name="T1" fmla="*/ 3 h 4"/>
              <a:gd name="T2" fmla="*/ 0 w 4"/>
              <a:gd name="T3" fmla="*/ 3 h 4"/>
              <a:gd name="T4" fmla="*/ 1 w 4"/>
              <a:gd name="T5" fmla="*/ 1 h 4"/>
              <a:gd name="T6" fmla="*/ 3 w 4"/>
              <a:gd name="T7" fmla="*/ 0 h 4"/>
              <a:gd name="T8" fmla="*/ 2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0" y="2"/>
                  <a:pt x="1" y="1"/>
                </a:cubicBezTo>
                <a:cubicBezTo>
                  <a:pt x="2" y="1"/>
                  <a:pt x="3" y="0"/>
                  <a:pt x="3" y="0"/>
                </a:cubicBezTo>
                <a:cubicBezTo>
                  <a:pt x="4"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6" name="Freeform 3161"/>
          <p:cNvSpPr>
            <a:spLocks noChangeAspect="1"/>
          </p:cNvSpPr>
          <p:nvPr/>
        </p:nvSpPr>
        <p:spPr bwMode="auto">
          <a:xfrm>
            <a:off x="1846264" y="4101200"/>
            <a:ext cx="11113" cy="11113"/>
          </a:xfrm>
          <a:custGeom>
            <a:avLst/>
            <a:gdLst>
              <a:gd name="T0" fmla="*/ 5 w 6"/>
              <a:gd name="T1" fmla="*/ 4 h 6"/>
              <a:gd name="T2" fmla="*/ 6 w 6"/>
              <a:gd name="T3" fmla="*/ 7 h 6"/>
              <a:gd name="T4" fmla="*/ 2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7" name="Freeform 3162"/>
          <p:cNvSpPr>
            <a:spLocks noChangeAspect="1"/>
          </p:cNvSpPr>
          <p:nvPr/>
        </p:nvSpPr>
        <p:spPr bwMode="auto">
          <a:xfrm>
            <a:off x="1806575" y="4131363"/>
            <a:ext cx="1588" cy="9525"/>
          </a:xfrm>
          <a:custGeom>
            <a:avLst/>
            <a:gdLst>
              <a:gd name="T0" fmla="*/ 1 w 1"/>
              <a:gd name="T1" fmla="*/ 4 h 5"/>
              <a:gd name="T2" fmla="*/ 1 w 1"/>
              <a:gd name="T3" fmla="*/ 6 h 5"/>
              <a:gd name="T4" fmla="*/ 0 w 1"/>
              <a:gd name="T5" fmla="*/ 4 h 5"/>
              <a:gd name="T6" fmla="*/ 1 w 1"/>
              <a:gd name="T7" fmla="*/ 1 h 5"/>
              <a:gd name="T8" fmla="*/ 1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8" name="Freeform 3163"/>
          <p:cNvSpPr>
            <a:spLocks noChangeAspect="1"/>
          </p:cNvSpPr>
          <p:nvPr/>
        </p:nvSpPr>
        <p:spPr bwMode="auto">
          <a:xfrm>
            <a:off x="1733550" y="4112313"/>
            <a:ext cx="3175" cy="9525"/>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699" name="Freeform 3164"/>
          <p:cNvSpPr>
            <a:spLocks noChangeAspect="1"/>
          </p:cNvSpPr>
          <p:nvPr/>
        </p:nvSpPr>
        <p:spPr bwMode="auto">
          <a:xfrm>
            <a:off x="1738314" y="4017063"/>
            <a:ext cx="7938" cy="9525"/>
          </a:xfrm>
          <a:custGeom>
            <a:avLst/>
            <a:gdLst>
              <a:gd name="T0" fmla="*/ 3 w 4"/>
              <a:gd name="T1" fmla="*/ 4 h 5"/>
              <a:gd name="T2" fmla="*/ 0 w 4"/>
              <a:gd name="T3" fmla="*/ 5 h 5"/>
              <a:gd name="T4" fmla="*/ 1 w 4"/>
              <a:gd name="T5" fmla="*/ 2 h 5"/>
              <a:gd name="T6" fmla="*/ 4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0" name="Freeform 3165"/>
          <p:cNvSpPr>
            <a:spLocks noChangeAspect="1"/>
          </p:cNvSpPr>
          <p:nvPr/>
        </p:nvSpPr>
        <p:spPr bwMode="auto">
          <a:xfrm>
            <a:off x="781051" y="4342500"/>
            <a:ext cx="9525" cy="4763"/>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1"/>
                  <a:pt x="1" y="1"/>
                </a:cubicBezTo>
                <a:cubicBezTo>
                  <a:pt x="1" y="0"/>
                  <a:pt x="2" y="0"/>
                  <a:pt x="3" y="0"/>
                </a:cubicBezTo>
                <a:cubicBezTo>
                  <a:pt x="4" y="0"/>
                  <a:pt x="5" y="0"/>
                  <a:pt x="5" y="1"/>
                </a:cubicBezTo>
                <a:cubicBezTo>
                  <a:pt x="5" y="2"/>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1" name="Freeform 3166"/>
          <p:cNvSpPr>
            <a:spLocks noChangeAspect="1"/>
          </p:cNvSpPr>
          <p:nvPr/>
        </p:nvSpPr>
        <p:spPr bwMode="auto">
          <a:xfrm>
            <a:off x="976313" y="3158225"/>
            <a:ext cx="14288" cy="11113"/>
          </a:xfrm>
          <a:custGeom>
            <a:avLst/>
            <a:gdLst>
              <a:gd name="T0" fmla="*/ 3 w 8"/>
              <a:gd name="T1" fmla="*/ 5 h 6"/>
              <a:gd name="T2" fmla="*/ 0 w 8"/>
              <a:gd name="T3" fmla="*/ 6 h 6"/>
              <a:gd name="T4" fmla="*/ 3 w 8"/>
              <a:gd name="T5" fmla="*/ 4 h 6"/>
              <a:gd name="T6" fmla="*/ 9 w 8"/>
              <a:gd name="T7" fmla="*/ 1 h 6"/>
              <a:gd name="T8" fmla="*/ 3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2" name="Freeform 3167"/>
          <p:cNvSpPr>
            <a:spLocks noChangeAspect="1"/>
          </p:cNvSpPr>
          <p:nvPr/>
        </p:nvSpPr>
        <p:spPr bwMode="auto">
          <a:xfrm>
            <a:off x="530225" y="3397936"/>
            <a:ext cx="7938" cy="7938"/>
          </a:xfrm>
          <a:custGeom>
            <a:avLst/>
            <a:gdLst>
              <a:gd name="T0" fmla="*/ 3 w 4"/>
              <a:gd name="T1" fmla="*/ 4 h 4"/>
              <a:gd name="T2" fmla="*/ 0 w 4"/>
              <a:gd name="T3" fmla="*/ 4 h 4"/>
              <a:gd name="T4" fmla="*/ 1 w 4"/>
              <a:gd name="T5" fmla="*/ 1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3"/>
                </a:cubicBezTo>
                <a:cubicBezTo>
                  <a:pt x="0" y="3"/>
                  <a:pt x="1" y="2"/>
                  <a:pt x="1" y="1"/>
                </a:cubicBezTo>
                <a:cubicBezTo>
                  <a:pt x="2" y="1"/>
                  <a:pt x="4" y="0"/>
                  <a:pt x="4" y="1"/>
                </a:cubicBezTo>
                <a:cubicBezTo>
                  <a:pt x="4" y="1"/>
                  <a:pt x="3"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3" name="Freeform 3168"/>
          <p:cNvSpPr>
            <a:spLocks noChangeAspect="1"/>
          </p:cNvSpPr>
          <p:nvPr/>
        </p:nvSpPr>
        <p:spPr bwMode="auto">
          <a:xfrm>
            <a:off x="617539" y="3382061"/>
            <a:ext cx="20638" cy="6350"/>
          </a:xfrm>
          <a:custGeom>
            <a:avLst/>
            <a:gdLst>
              <a:gd name="T0" fmla="*/ 5 w 11"/>
              <a:gd name="T1" fmla="*/ 4 h 3"/>
              <a:gd name="T2" fmla="*/ 1 w 11"/>
              <a:gd name="T3" fmla="*/ 4 h 3"/>
              <a:gd name="T4" fmla="*/ 6 w 11"/>
              <a:gd name="T5" fmla="*/ 1 h 3"/>
              <a:gd name="T6" fmla="*/ 13 w 11"/>
              <a:gd name="T7" fmla="*/ 1 h 3"/>
              <a:gd name="T8" fmla="*/ 5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4" y="3"/>
                </a:moveTo>
                <a:cubicBezTo>
                  <a:pt x="3" y="3"/>
                  <a:pt x="0" y="3"/>
                  <a:pt x="1" y="3"/>
                </a:cubicBezTo>
                <a:cubicBezTo>
                  <a:pt x="1" y="2"/>
                  <a:pt x="3" y="2"/>
                  <a:pt x="5" y="1"/>
                </a:cubicBezTo>
                <a:cubicBezTo>
                  <a:pt x="7" y="1"/>
                  <a:pt x="11" y="0"/>
                  <a:pt x="11" y="1"/>
                </a:cubicBezTo>
                <a:cubicBezTo>
                  <a:pt x="10" y="2"/>
                  <a:pt x="7"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4" name="Freeform 3169"/>
          <p:cNvSpPr>
            <a:spLocks noChangeAspect="1"/>
          </p:cNvSpPr>
          <p:nvPr/>
        </p:nvSpPr>
        <p:spPr bwMode="auto">
          <a:xfrm>
            <a:off x="955676" y="3278875"/>
            <a:ext cx="6350" cy="9525"/>
          </a:xfrm>
          <a:custGeom>
            <a:avLst/>
            <a:gdLst>
              <a:gd name="T0" fmla="*/ 2 w 4"/>
              <a:gd name="T1" fmla="*/ 4 h 5"/>
              <a:gd name="T2" fmla="*/ 0 w 4"/>
              <a:gd name="T3" fmla="*/ 5 h 5"/>
              <a:gd name="T4" fmla="*/ 1 w 4"/>
              <a:gd name="T5" fmla="*/ 2 h 5"/>
              <a:gd name="T6" fmla="*/ 3 w 4"/>
              <a:gd name="T7" fmla="*/ 1 h 5"/>
              <a:gd name="T8" fmla="*/ 2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0" y="4"/>
                </a:cubicBezTo>
                <a:cubicBezTo>
                  <a:pt x="0" y="4"/>
                  <a:pt x="1" y="3"/>
                  <a:pt x="1" y="2"/>
                </a:cubicBezTo>
                <a:cubicBezTo>
                  <a:pt x="2" y="1"/>
                  <a:pt x="3" y="0"/>
                  <a:pt x="3" y="1"/>
                </a:cubicBezTo>
                <a:cubicBezTo>
                  <a:pt x="4" y="1"/>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5" name="Freeform 3170"/>
          <p:cNvSpPr>
            <a:spLocks noChangeAspect="1"/>
          </p:cNvSpPr>
          <p:nvPr/>
        </p:nvSpPr>
        <p:spPr bwMode="auto">
          <a:xfrm>
            <a:off x="1089026" y="3239186"/>
            <a:ext cx="9525" cy="6350"/>
          </a:xfrm>
          <a:custGeom>
            <a:avLst/>
            <a:gdLst>
              <a:gd name="T0" fmla="*/ 2 w 5"/>
              <a:gd name="T1" fmla="*/ 3 h 3"/>
              <a:gd name="T2" fmla="*/ 1 w 5"/>
              <a:gd name="T3" fmla="*/ 4 h 3"/>
              <a:gd name="T4" fmla="*/ 2 w 5"/>
              <a:gd name="T5" fmla="*/ 1 h 3"/>
              <a:gd name="T6" fmla="*/ 5 w 5"/>
              <a:gd name="T7" fmla="*/ 0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2"/>
                </a:moveTo>
                <a:cubicBezTo>
                  <a:pt x="2" y="3"/>
                  <a:pt x="1" y="3"/>
                  <a:pt x="1" y="3"/>
                </a:cubicBezTo>
                <a:cubicBezTo>
                  <a:pt x="0" y="2"/>
                  <a:pt x="1" y="1"/>
                  <a:pt x="2" y="1"/>
                </a:cubicBezTo>
                <a:cubicBezTo>
                  <a:pt x="3" y="0"/>
                  <a:pt x="4" y="0"/>
                  <a:pt x="4" y="0"/>
                </a:cubicBezTo>
                <a:cubicBezTo>
                  <a:pt x="5" y="1"/>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6" name="Freeform 3171"/>
          <p:cNvSpPr>
            <a:spLocks noChangeAspect="1"/>
          </p:cNvSpPr>
          <p:nvPr/>
        </p:nvSpPr>
        <p:spPr bwMode="auto">
          <a:xfrm>
            <a:off x="1357314" y="3113773"/>
            <a:ext cx="4763" cy="7938"/>
          </a:xfrm>
          <a:custGeom>
            <a:avLst/>
            <a:gdLst>
              <a:gd name="T0" fmla="*/ 1 w 3"/>
              <a:gd name="T1" fmla="*/ 4 h 4"/>
              <a:gd name="T2" fmla="*/ 0 w 3"/>
              <a:gd name="T3" fmla="*/ 5 h 4"/>
              <a:gd name="T4" fmla="*/ 1 w 3"/>
              <a:gd name="T5" fmla="*/ 3 h 4"/>
              <a:gd name="T6" fmla="*/ 3 w 3"/>
              <a:gd name="T7" fmla="*/ 0 h 4"/>
              <a:gd name="T8" fmla="*/ 1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3"/>
                </a:moveTo>
                <a:cubicBezTo>
                  <a:pt x="1" y="4"/>
                  <a:pt x="0" y="4"/>
                  <a:pt x="0" y="4"/>
                </a:cubicBezTo>
                <a:cubicBezTo>
                  <a:pt x="0" y="4"/>
                  <a:pt x="0" y="3"/>
                  <a:pt x="1" y="2"/>
                </a:cubicBezTo>
                <a:cubicBezTo>
                  <a:pt x="1" y="1"/>
                  <a:pt x="2" y="0"/>
                  <a:pt x="3" y="0"/>
                </a:cubicBezTo>
                <a:cubicBezTo>
                  <a:pt x="3" y="1"/>
                  <a:pt x="2"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7" name="Freeform 3172"/>
          <p:cNvSpPr>
            <a:spLocks noChangeAspect="1"/>
          </p:cNvSpPr>
          <p:nvPr/>
        </p:nvSpPr>
        <p:spPr bwMode="auto">
          <a:xfrm>
            <a:off x="1292226" y="3093138"/>
            <a:ext cx="6350" cy="9525"/>
          </a:xfrm>
          <a:custGeom>
            <a:avLst/>
            <a:gdLst>
              <a:gd name="T0" fmla="*/ 3 w 3"/>
              <a:gd name="T1" fmla="*/ 5 h 5"/>
              <a:gd name="T2" fmla="*/ 0 w 3"/>
              <a:gd name="T3" fmla="*/ 6 h 5"/>
              <a:gd name="T4" fmla="*/ 1 w 3"/>
              <a:gd name="T5" fmla="*/ 2 h 5"/>
              <a:gd name="T6" fmla="*/ 4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2" y="4"/>
                  <a:pt x="1" y="5"/>
                  <a:pt x="0" y="5"/>
                </a:cubicBezTo>
                <a:cubicBezTo>
                  <a:pt x="0" y="4"/>
                  <a:pt x="0" y="3"/>
                  <a:pt x="1" y="2"/>
                </a:cubicBezTo>
                <a:cubicBezTo>
                  <a:pt x="1" y="2"/>
                  <a:pt x="2" y="0"/>
                  <a:pt x="3" y="1"/>
                </a:cubicBezTo>
                <a:cubicBezTo>
                  <a:pt x="3" y="1"/>
                  <a:pt x="2"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8" name="Freeform 3173"/>
          <p:cNvSpPr>
            <a:spLocks noChangeAspect="1"/>
          </p:cNvSpPr>
          <p:nvPr/>
        </p:nvSpPr>
        <p:spPr bwMode="auto">
          <a:xfrm>
            <a:off x="1557339" y="3283638"/>
            <a:ext cx="9525" cy="11113"/>
          </a:xfrm>
          <a:custGeom>
            <a:avLst/>
            <a:gdLst>
              <a:gd name="T0" fmla="*/ 5 w 5"/>
              <a:gd name="T1" fmla="*/ 5 h 6"/>
              <a:gd name="T2" fmla="*/ 5 w 5"/>
              <a:gd name="T3" fmla="*/ 7 h 6"/>
              <a:gd name="T4" fmla="*/ 2 w 5"/>
              <a:gd name="T5" fmla="*/ 5 h 6"/>
              <a:gd name="T6" fmla="*/ 0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09" name="Freeform 3174"/>
          <p:cNvSpPr>
            <a:spLocks noChangeAspect="1"/>
          </p:cNvSpPr>
          <p:nvPr/>
        </p:nvSpPr>
        <p:spPr bwMode="auto">
          <a:xfrm>
            <a:off x="1519238" y="3215375"/>
            <a:ext cx="3175" cy="9525"/>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0" name="Freeform 3175"/>
          <p:cNvSpPr>
            <a:spLocks noChangeAspect="1"/>
          </p:cNvSpPr>
          <p:nvPr/>
        </p:nvSpPr>
        <p:spPr bwMode="auto">
          <a:xfrm>
            <a:off x="1585914" y="3240773"/>
            <a:ext cx="7938" cy="7938"/>
          </a:xfrm>
          <a:custGeom>
            <a:avLst/>
            <a:gdLst>
              <a:gd name="T0" fmla="*/ 4 w 4"/>
              <a:gd name="T1" fmla="*/ 3 h 4"/>
              <a:gd name="T2" fmla="*/ 4 w 4"/>
              <a:gd name="T3" fmla="*/ 5 h 4"/>
              <a:gd name="T4" fmla="*/ 1 w 4"/>
              <a:gd name="T5" fmla="*/ 4 h 4"/>
              <a:gd name="T6" fmla="*/ 0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3" y="4"/>
                  <a:pt x="2" y="3"/>
                  <a:pt x="1" y="3"/>
                </a:cubicBezTo>
                <a:cubicBezTo>
                  <a:pt x="1" y="2"/>
                  <a:pt x="0" y="1"/>
                  <a:pt x="0" y="1"/>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1" name="Freeform 3176"/>
          <p:cNvSpPr>
            <a:spLocks noChangeAspect="1"/>
          </p:cNvSpPr>
          <p:nvPr/>
        </p:nvSpPr>
        <p:spPr bwMode="auto">
          <a:xfrm>
            <a:off x="1609726" y="3334438"/>
            <a:ext cx="9525" cy="11113"/>
          </a:xfrm>
          <a:custGeom>
            <a:avLst/>
            <a:gdLst>
              <a:gd name="T0" fmla="*/ 5 w 5"/>
              <a:gd name="T1" fmla="*/ 4 h 6"/>
              <a:gd name="T2" fmla="*/ 5 w 5"/>
              <a:gd name="T3" fmla="*/ 7 h 6"/>
              <a:gd name="T4" fmla="*/ 2 w 5"/>
              <a:gd name="T5" fmla="*/ 5 h 6"/>
              <a:gd name="T6" fmla="*/ 1 w 5"/>
              <a:gd name="T7" fmla="*/ 0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4"/>
                  <a:pt x="2" y="4"/>
                </a:cubicBezTo>
                <a:cubicBezTo>
                  <a:pt x="1" y="2"/>
                  <a:pt x="0" y="0"/>
                  <a:pt x="1" y="0"/>
                </a:cubicBezTo>
                <a:cubicBezTo>
                  <a:pt x="2"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2" name="Freeform 3177"/>
          <p:cNvSpPr>
            <a:spLocks noChangeAspect="1"/>
          </p:cNvSpPr>
          <p:nvPr/>
        </p:nvSpPr>
        <p:spPr bwMode="auto">
          <a:xfrm>
            <a:off x="1627188" y="3363013"/>
            <a:ext cx="6350" cy="9525"/>
          </a:xfrm>
          <a:custGeom>
            <a:avLst/>
            <a:gdLst>
              <a:gd name="T0" fmla="*/ 4 w 3"/>
              <a:gd name="T1" fmla="*/ 4 h 5"/>
              <a:gd name="T2" fmla="*/ 4 w 3"/>
              <a:gd name="T3" fmla="*/ 6 h 5"/>
              <a:gd name="T4" fmla="*/ 1 w 3"/>
              <a:gd name="T5" fmla="*/ 4 h 5"/>
              <a:gd name="T6" fmla="*/ 1 w 3"/>
              <a:gd name="T7" fmla="*/ 1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4"/>
                  <a:pt x="3" y="5"/>
                  <a:pt x="3" y="5"/>
                </a:cubicBezTo>
                <a:cubicBezTo>
                  <a:pt x="2" y="5"/>
                  <a:pt x="1" y="4"/>
                  <a:pt x="1" y="3"/>
                </a:cubicBezTo>
                <a:cubicBezTo>
                  <a:pt x="1" y="2"/>
                  <a:pt x="0" y="1"/>
                  <a:pt x="1" y="1"/>
                </a:cubicBezTo>
                <a:cubicBezTo>
                  <a:pt x="2" y="0"/>
                  <a:pt x="2" y="2"/>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3" name="Freeform 3178"/>
          <p:cNvSpPr>
            <a:spLocks noChangeAspect="1"/>
          </p:cNvSpPr>
          <p:nvPr/>
        </p:nvSpPr>
        <p:spPr bwMode="auto">
          <a:xfrm>
            <a:off x="1738314" y="3512236"/>
            <a:ext cx="3175" cy="12700"/>
          </a:xfrm>
          <a:custGeom>
            <a:avLst/>
            <a:gdLst>
              <a:gd name="T0" fmla="*/ 2 w 2"/>
              <a:gd name="T1" fmla="*/ 5 h 7"/>
              <a:gd name="T2" fmla="*/ 2 w 2"/>
              <a:gd name="T3" fmla="*/ 7 h 7"/>
              <a:gd name="T4" fmla="*/ 0 w 2"/>
              <a:gd name="T5" fmla="*/ 5 h 7"/>
              <a:gd name="T6" fmla="*/ 0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cubicBezTo>
                  <a:pt x="2" y="5"/>
                  <a:pt x="2" y="7"/>
                  <a:pt x="2" y="6"/>
                </a:cubicBezTo>
                <a:cubicBezTo>
                  <a:pt x="1" y="6"/>
                  <a:pt x="1" y="5"/>
                  <a:pt x="0" y="4"/>
                </a:cubicBezTo>
                <a:cubicBezTo>
                  <a:pt x="0" y="3"/>
                  <a:pt x="0" y="0"/>
                  <a:pt x="0" y="0"/>
                </a:cubicBezTo>
                <a:cubicBezTo>
                  <a:pt x="1" y="0"/>
                  <a:pt x="2"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4" name="Freeform 3179"/>
          <p:cNvSpPr>
            <a:spLocks noChangeAspect="1"/>
          </p:cNvSpPr>
          <p:nvPr/>
        </p:nvSpPr>
        <p:spPr bwMode="auto">
          <a:xfrm>
            <a:off x="4148139" y="2178736"/>
            <a:ext cx="15875" cy="12700"/>
          </a:xfrm>
          <a:custGeom>
            <a:avLst/>
            <a:gdLst>
              <a:gd name="T0" fmla="*/ 6 w 8"/>
              <a:gd name="T1" fmla="*/ 5 h 7"/>
              <a:gd name="T2" fmla="*/ 9 w 8"/>
              <a:gd name="T3" fmla="*/ 8 h 7"/>
              <a:gd name="T4" fmla="*/ 5 w 8"/>
              <a:gd name="T5" fmla="*/ 6 h 7"/>
              <a:gd name="T6" fmla="*/ 1 w 8"/>
              <a:gd name="T7" fmla="*/ 0 h 7"/>
              <a:gd name="T8" fmla="*/ 6 w 8"/>
              <a:gd name="T9" fmla="*/ 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5" name="Freeform 3180"/>
          <p:cNvSpPr>
            <a:spLocks noChangeAspect="1"/>
          </p:cNvSpPr>
          <p:nvPr/>
        </p:nvSpPr>
        <p:spPr bwMode="auto">
          <a:xfrm>
            <a:off x="4156076" y="2197788"/>
            <a:ext cx="11113" cy="9525"/>
          </a:xfrm>
          <a:custGeom>
            <a:avLst/>
            <a:gdLst>
              <a:gd name="T0" fmla="*/ 5 w 6"/>
              <a:gd name="T1" fmla="*/ 2 h 5"/>
              <a:gd name="T2" fmla="*/ 6 w 6"/>
              <a:gd name="T3" fmla="*/ 6 h 5"/>
              <a:gd name="T4" fmla="*/ 2 w 6"/>
              <a:gd name="T5" fmla="*/ 4 h 5"/>
              <a:gd name="T6" fmla="*/ 1 w 6"/>
              <a:gd name="T7" fmla="*/ 0 h 5"/>
              <a:gd name="T8" fmla="*/ 5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6" name="Freeform 3181"/>
          <p:cNvSpPr>
            <a:spLocks noChangeAspect="1"/>
          </p:cNvSpPr>
          <p:nvPr/>
        </p:nvSpPr>
        <p:spPr bwMode="auto">
          <a:xfrm>
            <a:off x="3568700" y="2162861"/>
            <a:ext cx="7938" cy="6350"/>
          </a:xfrm>
          <a:custGeom>
            <a:avLst/>
            <a:gdLst>
              <a:gd name="T0" fmla="*/ 4 w 4"/>
              <a:gd name="T1" fmla="*/ 3 h 3"/>
              <a:gd name="T2" fmla="*/ 5 w 4"/>
              <a:gd name="T3" fmla="*/ 4 h 3"/>
              <a:gd name="T4" fmla="*/ 3 w 4"/>
              <a:gd name="T5" fmla="*/ 3 h 3"/>
              <a:gd name="T6" fmla="*/ 0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7" name="Freeform 3182"/>
          <p:cNvSpPr>
            <a:spLocks noChangeAspect="1"/>
          </p:cNvSpPr>
          <p:nvPr/>
        </p:nvSpPr>
        <p:spPr bwMode="auto">
          <a:xfrm>
            <a:off x="3590925" y="2145400"/>
            <a:ext cx="14288" cy="11113"/>
          </a:xfrm>
          <a:custGeom>
            <a:avLst/>
            <a:gdLst>
              <a:gd name="T0" fmla="*/ 7 w 8"/>
              <a:gd name="T1" fmla="*/ 4 h 6"/>
              <a:gd name="T2" fmla="*/ 9 w 8"/>
              <a:gd name="T3" fmla="*/ 7 h 6"/>
              <a:gd name="T4" fmla="*/ 5 w 8"/>
              <a:gd name="T5" fmla="*/ 5 h 6"/>
              <a:gd name="T6" fmla="*/ 1 w 8"/>
              <a:gd name="T7" fmla="*/ 1 h 6"/>
              <a:gd name="T8" fmla="*/ 7 w 8"/>
              <a:gd name="T9" fmla="*/ 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8" name="Freeform 3183"/>
          <p:cNvSpPr>
            <a:spLocks noChangeAspect="1"/>
          </p:cNvSpPr>
          <p:nvPr/>
        </p:nvSpPr>
        <p:spPr bwMode="auto">
          <a:xfrm>
            <a:off x="3719514" y="2124763"/>
            <a:ext cx="28575" cy="11113"/>
          </a:xfrm>
          <a:custGeom>
            <a:avLst/>
            <a:gdLst>
              <a:gd name="T0" fmla="*/ 11 w 15"/>
              <a:gd name="T1" fmla="*/ 4 h 6"/>
              <a:gd name="T2" fmla="*/ 17 w 15"/>
              <a:gd name="T3" fmla="*/ 6 h 6"/>
              <a:gd name="T4" fmla="*/ 10 w 15"/>
              <a:gd name="T5" fmla="*/ 6 h 6"/>
              <a:gd name="T6" fmla="*/ 1 w 15"/>
              <a:gd name="T7" fmla="*/ 2 h 6"/>
              <a:gd name="T8" fmla="*/ 11 w 15"/>
              <a:gd name="T9" fmla="*/ 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19" name="Freeform 3184"/>
          <p:cNvSpPr>
            <a:spLocks noChangeAspect="1"/>
          </p:cNvSpPr>
          <p:nvPr/>
        </p:nvSpPr>
        <p:spPr bwMode="auto">
          <a:xfrm>
            <a:off x="2517776" y="2531161"/>
            <a:ext cx="9525" cy="6350"/>
          </a:xfrm>
          <a:custGeom>
            <a:avLst/>
            <a:gdLst>
              <a:gd name="T0" fmla="*/ 2 w 5"/>
              <a:gd name="T1" fmla="*/ 3 h 4"/>
              <a:gd name="T2" fmla="*/ 1 w 5"/>
              <a:gd name="T3" fmla="*/ 4 h 4"/>
              <a:gd name="T4" fmla="*/ 2 w 5"/>
              <a:gd name="T5" fmla="*/ 2 h 4"/>
              <a:gd name="T6" fmla="*/ 5 w 5"/>
              <a:gd name="T7" fmla="*/ 1 h 4"/>
              <a:gd name="T8" fmla="*/ 2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3"/>
                </a:moveTo>
                <a:cubicBezTo>
                  <a:pt x="2" y="4"/>
                  <a:pt x="1" y="4"/>
                  <a:pt x="1" y="4"/>
                </a:cubicBezTo>
                <a:cubicBezTo>
                  <a:pt x="0" y="3"/>
                  <a:pt x="1" y="2"/>
                  <a:pt x="2" y="2"/>
                </a:cubicBezTo>
                <a:cubicBezTo>
                  <a:pt x="3" y="1"/>
                  <a:pt x="4" y="0"/>
                  <a:pt x="4" y="1"/>
                </a:cubicBezTo>
                <a:cubicBezTo>
                  <a:pt x="5"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0" name="Freeform 3185"/>
          <p:cNvSpPr>
            <a:spLocks noChangeAspect="1"/>
          </p:cNvSpPr>
          <p:nvPr/>
        </p:nvSpPr>
        <p:spPr bwMode="auto">
          <a:xfrm>
            <a:off x="2527301" y="2435913"/>
            <a:ext cx="9525" cy="3175"/>
          </a:xfrm>
          <a:custGeom>
            <a:avLst/>
            <a:gdLst>
              <a:gd name="T0" fmla="*/ 2 w 5"/>
              <a:gd name="T1" fmla="*/ 2 h 2"/>
              <a:gd name="T2" fmla="*/ 0 w 5"/>
              <a:gd name="T3" fmla="*/ 1 h 2"/>
              <a:gd name="T4" fmla="*/ 2 w 5"/>
              <a:gd name="T5" fmla="*/ 0 h 2"/>
              <a:gd name="T6" fmla="*/ 5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2"/>
                  <a:pt x="0" y="1"/>
                </a:cubicBezTo>
                <a:cubicBezTo>
                  <a:pt x="0" y="1"/>
                  <a:pt x="1" y="0"/>
                  <a:pt x="2" y="0"/>
                </a:cubicBezTo>
                <a:cubicBezTo>
                  <a:pt x="3" y="0"/>
                  <a:pt x="5" y="0"/>
                  <a:pt x="4" y="1"/>
                </a:cubicBezTo>
                <a:cubicBezTo>
                  <a:pt x="4" y="2"/>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1" name="Freeform 3186"/>
          <p:cNvSpPr>
            <a:spLocks noChangeAspect="1"/>
          </p:cNvSpPr>
          <p:nvPr/>
        </p:nvSpPr>
        <p:spPr bwMode="auto">
          <a:xfrm>
            <a:off x="2911476" y="3008998"/>
            <a:ext cx="15875" cy="6350"/>
          </a:xfrm>
          <a:custGeom>
            <a:avLst/>
            <a:gdLst>
              <a:gd name="T0" fmla="*/ 7 w 8"/>
              <a:gd name="T1" fmla="*/ 1 h 3"/>
              <a:gd name="T2" fmla="*/ 10 w 8"/>
              <a:gd name="T3" fmla="*/ 3 h 3"/>
              <a:gd name="T4" fmla="*/ 5 w 8"/>
              <a:gd name="T5" fmla="*/ 4 h 3"/>
              <a:gd name="T6" fmla="*/ 1 w 8"/>
              <a:gd name="T7" fmla="*/ 1 h 3"/>
              <a:gd name="T8" fmla="*/ 7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2" name="Freeform 3187"/>
          <p:cNvSpPr>
            <a:spLocks noChangeAspect="1"/>
          </p:cNvSpPr>
          <p:nvPr/>
        </p:nvSpPr>
        <p:spPr bwMode="auto">
          <a:xfrm>
            <a:off x="2709864" y="2886763"/>
            <a:ext cx="7938" cy="17463"/>
          </a:xfrm>
          <a:custGeom>
            <a:avLst/>
            <a:gdLst>
              <a:gd name="T0" fmla="*/ 4 w 4"/>
              <a:gd name="T1" fmla="*/ 6 h 9"/>
              <a:gd name="T2" fmla="*/ 3 w 4"/>
              <a:gd name="T3" fmla="*/ 11 h 9"/>
              <a:gd name="T4" fmla="*/ 0 w 4"/>
              <a:gd name="T5" fmla="*/ 6 h 9"/>
              <a:gd name="T6" fmla="*/ 1 w 4"/>
              <a:gd name="T7" fmla="*/ 0 h 9"/>
              <a:gd name="T8" fmla="*/ 4 w 4"/>
              <a:gd name="T9" fmla="*/ 6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3" name="Freeform 3188"/>
          <p:cNvSpPr>
            <a:spLocks noChangeAspect="1"/>
          </p:cNvSpPr>
          <p:nvPr/>
        </p:nvSpPr>
        <p:spPr bwMode="auto">
          <a:xfrm>
            <a:off x="2439989" y="2802625"/>
            <a:ext cx="9525" cy="9525"/>
          </a:xfrm>
          <a:custGeom>
            <a:avLst/>
            <a:gdLst>
              <a:gd name="T0" fmla="*/ 5 w 5"/>
              <a:gd name="T1" fmla="*/ 4 h 5"/>
              <a:gd name="T2" fmla="*/ 5 w 5"/>
              <a:gd name="T3" fmla="*/ 6 h 5"/>
              <a:gd name="T4" fmla="*/ 2 w 5"/>
              <a:gd name="T5" fmla="*/ 4 h 5"/>
              <a:gd name="T6" fmla="*/ 1 w 5"/>
              <a:gd name="T7" fmla="*/ 0 h 5"/>
              <a:gd name="T8" fmla="*/ 5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4" y="3"/>
                  <a:pt x="5" y="4"/>
                  <a:pt x="4" y="5"/>
                </a:cubicBezTo>
                <a:cubicBezTo>
                  <a:pt x="3" y="5"/>
                  <a:pt x="2" y="4"/>
                  <a:pt x="2" y="3"/>
                </a:cubicBezTo>
                <a:cubicBezTo>
                  <a:pt x="1" y="2"/>
                  <a:pt x="0" y="1"/>
                  <a:pt x="1" y="0"/>
                </a:cubicBezTo>
                <a:cubicBezTo>
                  <a:pt x="2"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4" name="Freeform 3189"/>
          <p:cNvSpPr>
            <a:spLocks noChangeAspect="1"/>
          </p:cNvSpPr>
          <p:nvPr/>
        </p:nvSpPr>
        <p:spPr bwMode="auto">
          <a:xfrm>
            <a:off x="2725738" y="4274236"/>
            <a:ext cx="6350" cy="7938"/>
          </a:xfrm>
          <a:custGeom>
            <a:avLst/>
            <a:gdLst>
              <a:gd name="T0" fmla="*/ 3 w 4"/>
              <a:gd name="T1" fmla="*/ 3 h 4"/>
              <a:gd name="T2" fmla="*/ 4 w 4"/>
              <a:gd name="T3" fmla="*/ 5 h 4"/>
              <a:gd name="T4" fmla="*/ 1 w 4"/>
              <a:gd name="T5" fmla="*/ 4 h 4"/>
              <a:gd name="T6" fmla="*/ 0 w 4"/>
              <a:gd name="T7" fmla="*/ 1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5" name="Freeform 3190"/>
          <p:cNvSpPr>
            <a:spLocks noChangeAspect="1"/>
          </p:cNvSpPr>
          <p:nvPr/>
        </p:nvSpPr>
        <p:spPr bwMode="auto">
          <a:xfrm>
            <a:off x="2732088" y="4245663"/>
            <a:ext cx="12700" cy="11113"/>
          </a:xfrm>
          <a:custGeom>
            <a:avLst/>
            <a:gdLst>
              <a:gd name="T0" fmla="*/ 5 w 6"/>
              <a:gd name="T1" fmla="*/ 4 h 6"/>
              <a:gd name="T2" fmla="*/ 8 w 6"/>
              <a:gd name="T3" fmla="*/ 7 h 6"/>
              <a:gd name="T4" fmla="*/ 4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6" name="Freeform 3191"/>
          <p:cNvSpPr>
            <a:spLocks noChangeAspect="1"/>
          </p:cNvSpPr>
          <p:nvPr/>
        </p:nvSpPr>
        <p:spPr bwMode="auto">
          <a:xfrm>
            <a:off x="2744789" y="4282174"/>
            <a:ext cx="11113" cy="11113"/>
          </a:xfrm>
          <a:custGeom>
            <a:avLst/>
            <a:gdLst>
              <a:gd name="T0" fmla="*/ 5 w 6"/>
              <a:gd name="T1" fmla="*/ 4 h 6"/>
              <a:gd name="T2" fmla="*/ 6 w 6"/>
              <a:gd name="T3" fmla="*/ 7 h 6"/>
              <a:gd name="T4" fmla="*/ 2 w 6"/>
              <a:gd name="T5" fmla="*/ 4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7" name="Freeform 3192"/>
          <p:cNvSpPr>
            <a:spLocks noChangeAspect="1"/>
          </p:cNvSpPr>
          <p:nvPr/>
        </p:nvSpPr>
        <p:spPr bwMode="auto">
          <a:xfrm>
            <a:off x="2586039" y="4398063"/>
            <a:ext cx="9525" cy="3175"/>
          </a:xfrm>
          <a:custGeom>
            <a:avLst/>
            <a:gdLst>
              <a:gd name="T0" fmla="*/ 4 w 5"/>
              <a:gd name="T1" fmla="*/ 0 h 2"/>
              <a:gd name="T2" fmla="*/ 6 w 5"/>
              <a:gd name="T3" fmla="*/ 1 h 2"/>
              <a:gd name="T4" fmla="*/ 2 w 5"/>
              <a:gd name="T5" fmla="*/ 2 h 2"/>
              <a:gd name="T6" fmla="*/ 0 w 5"/>
              <a:gd name="T7" fmla="*/ 0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4" y="2"/>
                  <a:pt x="3" y="2"/>
                  <a:pt x="2" y="2"/>
                </a:cubicBezTo>
                <a:cubicBezTo>
                  <a:pt x="1" y="1"/>
                  <a:pt x="0" y="1"/>
                  <a:pt x="0" y="0"/>
                </a:cubicBezTo>
                <a:cubicBezTo>
                  <a:pt x="0"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8" name="Freeform 3193"/>
          <p:cNvSpPr>
            <a:spLocks noChangeAspect="1"/>
          </p:cNvSpPr>
          <p:nvPr/>
        </p:nvSpPr>
        <p:spPr bwMode="auto">
          <a:xfrm>
            <a:off x="2462214" y="4475848"/>
            <a:ext cx="9525" cy="6350"/>
          </a:xfrm>
          <a:custGeom>
            <a:avLst/>
            <a:gdLst>
              <a:gd name="T0" fmla="*/ 4 w 5"/>
              <a:gd name="T1" fmla="*/ 1 h 3"/>
              <a:gd name="T2" fmla="*/ 6 w 5"/>
              <a:gd name="T3" fmla="*/ 1 h 3"/>
              <a:gd name="T4" fmla="*/ 4 w 5"/>
              <a:gd name="T5" fmla="*/ 3 h 3"/>
              <a:gd name="T6" fmla="*/ 0 w 5"/>
              <a:gd name="T7" fmla="*/ 4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3" y="1"/>
                  <a:pt x="4" y="0"/>
                  <a:pt x="5" y="1"/>
                </a:cubicBezTo>
                <a:cubicBezTo>
                  <a:pt x="5" y="1"/>
                  <a:pt x="4" y="2"/>
                  <a:pt x="3" y="2"/>
                </a:cubicBezTo>
                <a:cubicBezTo>
                  <a:pt x="2" y="3"/>
                  <a:pt x="1" y="3"/>
                  <a:pt x="0" y="3"/>
                </a:cubicBezTo>
                <a:cubicBezTo>
                  <a:pt x="0" y="2"/>
                  <a:pt x="2"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29" name="Freeform 3194"/>
          <p:cNvSpPr>
            <a:spLocks noChangeAspect="1"/>
          </p:cNvSpPr>
          <p:nvPr/>
        </p:nvSpPr>
        <p:spPr bwMode="auto">
          <a:xfrm>
            <a:off x="2460626" y="4366313"/>
            <a:ext cx="7938" cy="4763"/>
          </a:xfrm>
          <a:custGeom>
            <a:avLst/>
            <a:gdLst>
              <a:gd name="T0" fmla="*/ 3 w 4"/>
              <a:gd name="T1" fmla="*/ 1 h 3"/>
              <a:gd name="T2" fmla="*/ 5 w 4"/>
              <a:gd name="T3" fmla="*/ 0 h 3"/>
              <a:gd name="T4" fmla="*/ 3 w 4"/>
              <a:gd name="T5" fmla="*/ 2 h 3"/>
              <a:gd name="T6" fmla="*/ 0 w 4"/>
              <a:gd name="T7" fmla="*/ 3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0"/>
                  <a:pt x="3" y="0"/>
                  <a:pt x="4" y="0"/>
                </a:cubicBezTo>
                <a:cubicBezTo>
                  <a:pt x="4" y="1"/>
                  <a:pt x="3" y="2"/>
                  <a:pt x="2" y="2"/>
                </a:cubicBezTo>
                <a:cubicBezTo>
                  <a:pt x="2" y="3"/>
                  <a:pt x="0" y="3"/>
                  <a:pt x="0" y="3"/>
                </a:cubicBezTo>
                <a:cubicBezTo>
                  <a:pt x="0" y="2"/>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0" name="Freeform 3195"/>
          <p:cNvSpPr>
            <a:spLocks noChangeAspect="1"/>
          </p:cNvSpPr>
          <p:nvPr/>
        </p:nvSpPr>
        <p:spPr bwMode="auto">
          <a:xfrm>
            <a:off x="2433638" y="4444098"/>
            <a:ext cx="6350" cy="7938"/>
          </a:xfrm>
          <a:custGeom>
            <a:avLst/>
            <a:gdLst>
              <a:gd name="T0" fmla="*/ 3 w 3"/>
              <a:gd name="T1" fmla="*/ 1 h 4"/>
              <a:gd name="T2" fmla="*/ 4 w 3"/>
              <a:gd name="T3" fmla="*/ 1 h 4"/>
              <a:gd name="T4" fmla="*/ 3 w 3"/>
              <a:gd name="T5" fmla="*/ 3 h 4"/>
              <a:gd name="T6" fmla="*/ 1 w 3"/>
              <a:gd name="T7" fmla="*/ 4 h 4"/>
              <a:gd name="T8" fmla="*/ 3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1"/>
                </a:moveTo>
                <a:cubicBezTo>
                  <a:pt x="2" y="1"/>
                  <a:pt x="3" y="0"/>
                  <a:pt x="3" y="1"/>
                </a:cubicBezTo>
                <a:cubicBezTo>
                  <a:pt x="3" y="1"/>
                  <a:pt x="3" y="2"/>
                  <a:pt x="2" y="2"/>
                </a:cubicBezTo>
                <a:cubicBezTo>
                  <a:pt x="2" y="3"/>
                  <a:pt x="1" y="4"/>
                  <a:pt x="1" y="3"/>
                </a:cubicBezTo>
                <a:cubicBezTo>
                  <a:pt x="0" y="3"/>
                  <a:pt x="1" y="2"/>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1" name="Freeform 3196"/>
          <p:cNvSpPr>
            <a:spLocks noChangeAspect="1"/>
          </p:cNvSpPr>
          <p:nvPr/>
        </p:nvSpPr>
        <p:spPr bwMode="auto">
          <a:xfrm>
            <a:off x="2792413" y="4305988"/>
            <a:ext cx="14288" cy="4763"/>
          </a:xfrm>
          <a:custGeom>
            <a:avLst/>
            <a:gdLst>
              <a:gd name="T0" fmla="*/ 6 w 8"/>
              <a:gd name="T1" fmla="*/ 2 h 2"/>
              <a:gd name="T2" fmla="*/ 9 w 8"/>
              <a:gd name="T3" fmla="*/ 3 h 2"/>
              <a:gd name="T4" fmla="*/ 5 w 8"/>
              <a:gd name="T5" fmla="*/ 3 h 2"/>
              <a:gd name="T6" fmla="*/ 0 w 8"/>
              <a:gd name="T7" fmla="*/ 2 h 2"/>
              <a:gd name="T8" fmla="*/ 6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5" y="1"/>
                </a:moveTo>
                <a:cubicBezTo>
                  <a:pt x="6" y="1"/>
                  <a:pt x="8" y="1"/>
                  <a:pt x="8" y="2"/>
                </a:cubicBezTo>
                <a:cubicBezTo>
                  <a:pt x="7" y="2"/>
                  <a:pt x="5" y="2"/>
                  <a:pt x="4" y="2"/>
                </a:cubicBezTo>
                <a:cubicBezTo>
                  <a:pt x="3" y="2"/>
                  <a:pt x="0" y="2"/>
                  <a:pt x="0" y="1"/>
                </a:cubicBezTo>
                <a:cubicBezTo>
                  <a:pt x="1" y="0"/>
                  <a:pt x="4"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2" name="Freeform 3197"/>
          <p:cNvSpPr>
            <a:spLocks noChangeAspect="1"/>
          </p:cNvSpPr>
          <p:nvPr/>
        </p:nvSpPr>
        <p:spPr bwMode="auto">
          <a:xfrm>
            <a:off x="2767014" y="4304398"/>
            <a:ext cx="9525" cy="14288"/>
          </a:xfrm>
          <a:custGeom>
            <a:avLst/>
            <a:gdLst>
              <a:gd name="T0" fmla="*/ 4 w 5"/>
              <a:gd name="T1" fmla="*/ 3 h 7"/>
              <a:gd name="T2" fmla="*/ 6 w 5"/>
              <a:gd name="T3" fmla="*/ 0 h 7"/>
              <a:gd name="T4" fmla="*/ 4 w 5"/>
              <a:gd name="T5" fmla="*/ 4 h 7"/>
              <a:gd name="T6" fmla="*/ 0 w 5"/>
              <a:gd name="T7" fmla="*/ 8 h 7"/>
              <a:gd name="T8" fmla="*/ 4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3" name="Freeform 3198"/>
          <p:cNvSpPr>
            <a:spLocks noChangeAspect="1"/>
          </p:cNvSpPr>
          <p:nvPr/>
        </p:nvSpPr>
        <p:spPr bwMode="auto">
          <a:xfrm>
            <a:off x="3073400" y="4525063"/>
            <a:ext cx="7938" cy="9525"/>
          </a:xfrm>
          <a:custGeom>
            <a:avLst/>
            <a:gdLst>
              <a:gd name="T0" fmla="*/ 4 w 4"/>
              <a:gd name="T1" fmla="*/ 4 h 5"/>
              <a:gd name="T2" fmla="*/ 5 w 4"/>
              <a:gd name="T3" fmla="*/ 6 h 5"/>
              <a:gd name="T4" fmla="*/ 3 w 4"/>
              <a:gd name="T5" fmla="*/ 4 h 5"/>
              <a:gd name="T6" fmla="*/ 1 w 4"/>
              <a:gd name="T7" fmla="*/ 0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4"/>
                  <a:pt x="4" y="5"/>
                  <a:pt x="4" y="5"/>
                </a:cubicBezTo>
                <a:cubicBezTo>
                  <a:pt x="3" y="5"/>
                  <a:pt x="2" y="4"/>
                  <a:pt x="2" y="3"/>
                </a:cubicBezTo>
                <a:cubicBezTo>
                  <a:pt x="1" y="2"/>
                  <a:pt x="0" y="1"/>
                  <a:pt x="1" y="0"/>
                </a:cubicBezTo>
                <a:cubicBezTo>
                  <a:pt x="2" y="0"/>
                  <a:pt x="3" y="2"/>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4" name="Freeform 3199"/>
          <p:cNvSpPr>
            <a:spLocks noChangeAspect="1"/>
          </p:cNvSpPr>
          <p:nvPr/>
        </p:nvSpPr>
        <p:spPr bwMode="auto">
          <a:xfrm>
            <a:off x="3059113" y="4480613"/>
            <a:ext cx="1588" cy="11113"/>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1"/>
                  <a:pt x="1" y="3"/>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5" name="Freeform 3200"/>
          <p:cNvSpPr>
            <a:spLocks noChangeAspect="1"/>
          </p:cNvSpPr>
          <p:nvPr/>
        </p:nvSpPr>
        <p:spPr bwMode="auto">
          <a:xfrm>
            <a:off x="3074988" y="4544113"/>
            <a:ext cx="3175" cy="9525"/>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0"/>
                  <a:pt x="1"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6" name="Freeform 3201"/>
          <p:cNvSpPr>
            <a:spLocks noChangeAspect="1"/>
          </p:cNvSpPr>
          <p:nvPr/>
        </p:nvSpPr>
        <p:spPr bwMode="auto">
          <a:xfrm>
            <a:off x="2874963" y="4596500"/>
            <a:ext cx="12700" cy="4763"/>
          </a:xfrm>
          <a:custGeom>
            <a:avLst/>
            <a:gdLst>
              <a:gd name="T0" fmla="*/ 5 w 6"/>
              <a:gd name="T1" fmla="*/ 1 h 3"/>
              <a:gd name="T2" fmla="*/ 8 w 6"/>
              <a:gd name="T3" fmla="*/ 3 h 3"/>
              <a:gd name="T4" fmla="*/ 4 w 6"/>
              <a:gd name="T5" fmla="*/ 3 h 3"/>
              <a:gd name="T6" fmla="*/ 0 w 6"/>
              <a:gd name="T7" fmla="*/ 1 h 3"/>
              <a:gd name="T8" fmla="*/ 5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1"/>
                </a:moveTo>
                <a:cubicBezTo>
                  <a:pt x="5" y="2"/>
                  <a:pt x="6" y="2"/>
                  <a:pt x="6" y="3"/>
                </a:cubicBezTo>
                <a:cubicBezTo>
                  <a:pt x="5" y="3"/>
                  <a:pt x="4" y="3"/>
                  <a:pt x="3" y="3"/>
                </a:cubicBezTo>
                <a:cubicBezTo>
                  <a:pt x="2" y="2"/>
                  <a:pt x="0" y="1"/>
                  <a:pt x="0" y="1"/>
                </a:cubicBezTo>
                <a:cubicBezTo>
                  <a:pt x="1" y="0"/>
                  <a:pt x="3" y="1"/>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7" name="Freeform 3202"/>
          <p:cNvSpPr>
            <a:spLocks noChangeAspect="1"/>
          </p:cNvSpPr>
          <p:nvPr/>
        </p:nvSpPr>
        <p:spPr bwMode="auto">
          <a:xfrm>
            <a:off x="3309939" y="4937813"/>
            <a:ext cx="7938" cy="9525"/>
          </a:xfrm>
          <a:custGeom>
            <a:avLst/>
            <a:gdLst>
              <a:gd name="T0" fmla="*/ 3 w 4"/>
              <a:gd name="T1" fmla="*/ 5 h 5"/>
              <a:gd name="T2" fmla="*/ 1 w 4"/>
              <a:gd name="T3" fmla="*/ 6 h 5"/>
              <a:gd name="T4" fmla="*/ 1 w 4"/>
              <a:gd name="T5" fmla="*/ 4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8" name="Freeform 3203"/>
          <p:cNvSpPr>
            <a:spLocks noChangeAspect="1"/>
          </p:cNvSpPr>
          <p:nvPr/>
        </p:nvSpPr>
        <p:spPr bwMode="auto">
          <a:xfrm>
            <a:off x="3308351" y="4931463"/>
            <a:ext cx="9525" cy="11113"/>
          </a:xfrm>
          <a:custGeom>
            <a:avLst/>
            <a:gdLst>
              <a:gd name="T0" fmla="*/ 4 w 5"/>
              <a:gd name="T1" fmla="*/ 5 h 6"/>
              <a:gd name="T2" fmla="*/ 1 w 5"/>
              <a:gd name="T3" fmla="*/ 6 h 6"/>
              <a:gd name="T4" fmla="*/ 2 w 5"/>
              <a:gd name="T5" fmla="*/ 4 h 6"/>
              <a:gd name="T6" fmla="*/ 5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39" name="Freeform 3204"/>
          <p:cNvSpPr>
            <a:spLocks noChangeAspect="1"/>
          </p:cNvSpPr>
          <p:nvPr/>
        </p:nvSpPr>
        <p:spPr bwMode="auto">
          <a:xfrm>
            <a:off x="3324225" y="4867961"/>
            <a:ext cx="4763" cy="7938"/>
          </a:xfrm>
          <a:custGeom>
            <a:avLst/>
            <a:gdLst>
              <a:gd name="T0" fmla="*/ 3 w 3"/>
              <a:gd name="T1" fmla="*/ 3 h 4"/>
              <a:gd name="T2" fmla="*/ 3 w 3"/>
              <a:gd name="T3" fmla="*/ 5 h 4"/>
              <a:gd name="T4" fmla="*/ 1 w 3"/>
              <a:gd name="T5" fmla="*/ 4 h 4"/>
              <a:gd name="T6" fmla="*/ 0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0" name="Freeform 3205"/>
          <p:cNvSpPr>
            <a:spLocks noChangeAspect="1"/>
          </p:cNvSpPr>
          <p:nvPr/>
        </p:nvSpPr>
        <p:spPr bwMode="auto">
          <a:xfrm>
            <a:off x="2379664" y="4948923"/>
            <a:ext cx="7938" cy="7938"/>
          </a:xfrm>
          <a:custGeom>
            <a:avLst/>
            <a:gdLst>
              <a:gd name="T0" fmla="*/ 3 w 4"/>
              <a:gd name="T1" fmla="*/ 4 h 4"/>
              <a:gd name="T2" fmla="*/ 0 w 4"/>
              <a:gd name="T3" fmla="*/ 4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2"/>
                </a:cubicBezTo>
                <a:cubicBezTo>
                  <a:pt x="2" y="1"/>
                  <a:pt x="4" y="0"/>
                  <a:pt x="4" y="1"/>
                </a:cubicBezTo>
                <a:cubicBezTo>
                  <a:pt x="4"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1" name="Freeform 3206"/>
          <p:cNvSpPr>
            <a:spLocks noChangeAspect="1"/>
          </p:cNvSpPr>
          <p:nvPr/>
        </p:nvSpPr>
        <p:spPr bwMode="auto">
          <a:xfrm>
            <a:off x="2836864" y="6245913"/>
            <a:ext cx="4763" cy="9525"/>
          </a:xfrm>
          <a:custGeom>
            <a:avLst/>
            <a:gdLst>
              <a:gd name="T0" fmla="*/ 3 w 2"/>
              <a:gd name="T1" fmla="*/ 4 h 5"/>
              <a:gd name="T2" fmla="*/ 3 w 2"/>
              <a:gd name="T3" fmla="*/ 6 h 5"/>
              <a:gd name="T4" fmla="*/ 0 w 2"/>
              <a:gd name="T5" fmla="*/ 4 h 5"/>
              <a:gd name="T6" fmla="*/ 0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0" y="4"/>
                  <a:pt x="0" y="3"/>
                </a:cubicBezTo>
                <a:cubicBezTo>
                  <a:pt x="0" y="2"/>
                  <a:pt x="0" y="0"/>
                  <a:pt x="0" y="0"/>
                </a:cubicBezTo>
                <a:cubicBezTo>
                  <a:pt x="1"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2" name="Freeform 3207"/>
          <p:cNvSpPr>
            <a:spLocks noChangeAspect="1"/>
          </p:cNvSpPr>
          <p:nvPr/>
        </p:nvSpPr>
        <p:spPr bwMode="auto">
          <a:xfrm>
            <a:off x="2836863" y="6193525"/>
            <a:ext cx="7938" cy="4763"/>
          </a:xfrm>
          <a:custGeom>
            <a:avLst/>
            <a:gdLst>
              <a:gd name="T0" fmla="*/ 3 w 4"/>
              <a:gd name="T1" fmla="*/ 3 h 3"/>
              <a:gd name="T2" fmla="*/ 0 w 4"/>
              <a:gd name="T3" fmla="*/ 3 h 3"/>
              <a:gd name="T4" fmla="*/ 1 w 4"/>
              <a:gd name="T5" fmla="*/ 1 h 3"/>
              <a:gd name="T6" fmla="*/ 5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3"/>
                  <a:pt x="0" y="3"/>
                </a:cubicBezTo>
                <a:cubicBezTo>
                  <a:pt x="0" y="2"/>
                  <a:pt x="1" y="1"/>
                  <a:pt x="1" y="1"/>
                </a:cubicBezTo>
                <a:cubicBezTo>
                  <a:pt x="2" y="1"/>
                  <a:pt x="4" y="0"/>
                  <a:pt x="4" y="1"/>
                </a:cubicBezTo>
                <a:cubicBezTo>
                  <a:pt x="4" y="2"/>
                  <a:pt x="3"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3" name="Freeform 3208"/>
          <p:cNvSpPr>
            <a:spLocks noChangeAspect="1"/>
          </p:cNvSpPr>
          <p:nvPr/>
        </p:nvSpPr>
        <p:spPr bwMode="auto">
          <a:xfrm>
            <a:off x="2827339" y="6188763"/>
            <a:ext cx="9525" cy="9525"/>
          </a:xfrm>
          <a:custGeom>
            <a:avLst/>
            <a:gdLst>
              <a:gd name="T0" fmla="*/ 2 w 5"/>
              <a:gd name="T1" fmla="*/ 5 h 5"/>
              <a:gd name="T2" fmla="*/ 0 w 5"/>
              <a:gd name="T3" fmla="*/ 5 h 5"/>
              <a:gd name="T4" fmla="*/ 2 w 5"/>
              <a:gd name="T5" fmla="*/ 2 h 5"/>
              <a:gd name="T6" fmla="*/ 6 w 5"/>
              <a:gd name="T7" fmla="*/ 1 h 5"/>
              <a:gd name="T8" fmla="*/ 2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2" y="4"/>
                  <a:pt x="0" y="5"/>
                  <a:pt x="0" y="4"/>
                </a:cubicBezTo>
                <a:cubicBezTo>
                  <a:pt x="0" y="3"/>
                  <a:pt x="1" y="2"/>
                  <a:pt x="2" y="2"/>
                </a:cubicBezTo>
                <a:cubicBezTo>
                  <a:pt x="3" y="1"/>
                  <a:pt x="5" y="0"/>
                  <a:pt x="5" y="1"/>
                </a:cubicBezTo>
                <a:cubicBezTo>
                  <a:pt x="5" y="2"/>
                  <a:pt x="4"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4" name="Freeform 3209"/>
          <p:cNvSpPr>
            <a:spLocks noChangeAspect="1"/>
          </p:cNvSpPr>
          <p:nvPr/>
        </p:nvSpPr>
        <p:spPr bwMode="auto">
          <a:xfrm>
            <a:off x="2832101" y="6322113"/>
            <a:ext cx="7938" cy="9525"/>
          </a:xfrm>
          <a:custGeom>
            <a:avLst/>
            <a:gdLst>
              <a:gd name="T0" fmla="*/ 4 w 4"/>
              <a:gd name="T1" fmla="*/ 4 h 5"/>
              <a:gd name="T2" fmla="*/ 4 w 4"/>
              <a:gd name="T3" fmla="*/ 6 h 5"/>
              <a:gd name="T4" fmla="*/ 1 w 4"/>
              <a:gd name="T5" fmla="*/ 4 h 5"/>
              <a:gd name="T6" fmla="*/ 1 w 4"/>
              <a:gd name="T7" fmla="*/ 1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2" y="5"/>
                  <a:pt x="2" y="4"/>
                  <a:pt x="1" y="3"/>
                </a:cubicBezTo>
                <a:cubicBezTo>
                  <a:pt x="1" y="2"/>
                  <a:pt x="0" y="1"/>
                  <a:pt x="1" y="1"/>
                </a:cubicBezTo>
                <a:cubicBezTo>
                  <a:pt x="2" y="0"/>
                  <a:pt x="2" y="2"/>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5" name="Freeform 3210"/>
          <p:cNvSpPr>
            <a:spLocks noChangeAspect="1"/>
          </p:cNvSpPr>
          <p:nvPr/>
        </p:nvSpPr>
        <p:spPr bwMode="auto">
          <a:xfrm>
            <a:off x="2846389" y="6436413"/>
            <a:ext cx="6350" cy="9525"/>
          </a:xfrm>
          <a:custGeom>
            <a:avLst/>
            <a:gdLst>
              <a:gd name="T0" fmla="*/ 3 w 3"/>
              <a:gd name="T1" fmla="*/ 4 h 5"/>
              <a:gd name="T2" fmla="*/ 0 w 3"/>
              <a:gd name="T3" fmla="*/ 5 h 5"/>
              <a:gd name="T4" fmla="*/ 1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4"/>
                </a:cubicBezTo>
                <a:cubicBezTo>
                  <a:pt x="0" y="4"/>
                  <a:pt x="0" y="3"/>
                  <a:pt x="1" y="2"/>
                </a:cubicBezTo>
                <a:cubicBezTo>
                  <a:pt x="1" y="1"/>
                  <a:pt x="2" y="0"/>
                  <a:pt x="2" y="0"/>
                </a:cubicBezTo>
                <a:cubicBezTo>
                  <a:pt x="3"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6" name="Freeform 3211"/>
          <p:cNvSpPr>
            <a:spLocks noChangeAspect="1"/>
          </p:cNvSpPr>
          <p:nvPr/>
        </p:nvSpPr>
        <p:spPr bwMode="auto">
          <a:xfrm>
            <a:off x="2830514" y="6384023"/>
            <a:ext cx="4763" cy="7938"/>
          </a:xfrm>
          <a:custGeom>
            <a:avLst/>
            <a:gdLst>
              <a:gd name="T0" fmla="*/ 3 w 3"/>
              <a:gd name="T1" fmla="*/ 3 h 4"/>
              <a:gd name="T2" fmla="*/ 3 w 3"/>
              <a:gd name="T3" fmla="*/ 5 h 4"/>
              <a:gd name="T4" fmla="*/ 1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2" y="3"/>
                  <a:pt x="1" y="2"/>
                </a:cubicBezTo>
                <a:cubicBezTo>
                  <a:pt x="1" y="1"/>
                  <a:pt x="0" y="0"/>
                  <a:pt x="1" y="0"/>
                </a:cubicBezTo>
                <a:cubicBezTo>
                  <a:pt x="2"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7" name="Freeform 3212"/>
          <p:cNvSpPr>
            <a:spLocks noChangeAspect="1"/>
          </p:cNvSpPr>
          <p:nvPr/>
        </p:nvSpPr>
        <p:spPr bwMode="auto">
          <a:xfrm>
            <a:off x="2859089" y="6412600"/>
            <a:ext cx="6350" cy="9525"/>
          </a:xfrm>
          <a:custGeom>
            <a:avLst/>
            <a:gdLst>
              <a:gd name="T0" fmla="*/ 3 w 4"/>
              <a:gd name="T1" fmla="*/ 4 h 5"/>
              <a:gd name="T2" fmla="*/ 3 w 4"/>
              <a:gd name="T3" fmla="*/ 6 h 5"/>
              <a:gd name="T4" fmla="*/ 2 w 4"/>
              <a:gd name="T5" fmla="*/ 4 h 5"/>
              <a:gd name="T6" fmla="*/ 1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3" y="5"/>
                  <a:pt x="2" y="4"/>
                  <a:pt x="2" y="3"/>
                </a:cubicBezTo>
                <a:cubicBezTo>
                  <a:pt x="1" y="2"/>
                  <a:pt x="0" y="1"/>
                  <a:pt x="1" y="1"/>
                </a:cubicBezTo>
                <a:cubicBezTo>
                  <a:pt x="2" y="0"/>
                  <a:pt x="2" y="2"/>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8" name="Freeform 3213"/>
          <p:cNvSpPr>
            <a:spLocks noChangeAspect="1"/>
          </p:cNvSpPr>
          <p:nvPr/>
        </p:nvSpPr>
        <p:spPr bwMode="auto">
          <a:xfrm>
            <a:off x="2854325" y="6436411"/>
            <a:ext cx="7938" cy="6350"/>
          </a:xfrm>
          <a:custGeom>
            <a:avLst/>
            <a:gdLst>
              <a:gd name="T0" fmla="*/ 3 w 4"/>
              <a:gd name="T1" fmla="*/ 3 h 3"/>
              <a:gd name="T2" fmla="*/ 0 w 4"/>
              <a:gd name="T3" fmla="*/ 3 h 3"/>
              <a:gd name="T4" fmla="*/ 3 w 4"/>
              <a:gd name="T5" fmla="*/ 1 h 3"/>
              <a:gd name="T6" fmla="*/ 5 w 4"/>
              <a:gd name="T7" fmla="*/ 0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2"/>
                  <a:pt x="0" y="3"/>
                  <a:pt x="0" y="2"/>
                </a:cubicBezTo>
                <a:cubicBezTo>
                  <a:pt x="0" y="2"/>
                  <a:pt x="1" y="1"/>
                  <a:pt x="2" y="1"/>
                </a:cubicBezTo>
                <a:cubicBezTo>
                  <a:pt x="2" y="0"/>
                  <a:pt x="4" y="0"/>
                  <a:pt x="4" y="0"/>
                </a:cubicBezTo>
                <a:cubicBezTo>
                  <a:pt x="4" y="1"/>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49" name="Freeform 3214"/>
          <p:cNvSpPr>
            <a:spLocks noChangeAspect="1"/>
          </p:cNvSpPr>
          <p:nvPr/>
        </p:nvSpPr>
        <p:spPr bwMode="auto">
          <a:xfrm>
            <a:off x="2854325" y="6445938"/>
            <a:ext cx="4763" cy="17463"/>
          </a:xfrm>
          <a:custGeom>
            <a:avLst/>
            <a:gdLst>
              <a:gd name="T0" fmla="*/ 2 w 2"/>
              <a:gd name="T1" fmla="*/ 7 h 9"/>
              <a:gd name="T2" fmla="*/ 0 w 2"/>
              <a:gd name="T3" fmla="*/ 11 h 9"/>
              <a:gd name="T4" fmla="*/ 0 w 2"/>
              <a:gd name="T5" fmla="*/ 6 h 9"/>
              <a:gd name="T6" fmla="*/ 2 w 2"/>
              <a:gd name="T7" fmla="*/ 1 h 9"/>
              <a:gd name="T8" fmla="*/ 2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6"/>
                </a:moveTo>
                <a:cubicBezTo>
                  <a:pt x="1" y="7"/>
                  <a:pt x="1" y="9"/>
                  <a:pt x="0" y="9"/>
                </a:cubicBezTo>
                <a:cubicBezTo>
                  <a:pt x="0" y="8"/>
                  <a:pt x="0" y="6"/>
                  <a:pt x="0" y="5"/>
                </a:cubicBezTo>
                <a:cubicBezTo>
                  <a:pt x="0" y="3"/>
                  <a:pt x="1" y="0"/>
                  <a:pt x="1" y="1"/>
                </a:cubicBezTo>
                <a:cubicBezTo>
                  <a:pt x="2" y="1"/>
                  <a:pt x="2" y="4"/>
                  <a:pt x="1"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0" name="Freeform 3215"/>
          <p:cNvSpPr>
            <a:spLocks noChangeAspect="1"/>
          </p:cNvSpPr>
          <p:nvPr/>
        </p:nvSpPr>
        <p:spPr bwMode="auto">
          <a:xfrm>
            <a:off x="2860675" y="6452288"/>
            <a:ext cx="1588" cy="11113"/>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0"/>
                  <a:pt x="1" y="3"/>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1" name="Freeform 3216"/>
          <p:cNvSpPr>
            <a:spLocks noChangeAspect="1"/>
          </p:cNvSpPr>
          <p:nvPr/>
        </p:nvSpPr>
        <p:spPr bwMode="auto">
          <a:xfrm>
            <a:off x="2878138" y="6468161"/>
            <a:ext cx="6350" cy="6350"/>
          </a:xfrm>
          <a:custGeom>
            <a:avLst/>
            <a:gdLst>
              <a:gd name="T0" fmla="*/ 3 w 4"/>
              <a:gd name="T1" fmla="*/ 2 h 4"/>
              <a:gd name="T2" fmla="*/ 4 w 4"/>
              <a:gd name="T3" fmla="*/ 3 h 4"/>
              <a:gd name="T4" fmla="*/ 2 w 4"/>
              <a:gd name="T5" fmla="*/ 3 h 4"/>
              <a:gd name="T6" fmla="*/ 1 w 4"/>
              <a:gd name="T7" fmla="*/ 0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3" y="4"/>
                  <a:pt x="2" y="3"/>
                  <a:pt x="2" y="3"/>
                </a:cubicBezTo>
                <a:cubicBezTo>
                  <a:pt x="1" y="2"/>
                  <a:pt x="0" y="1"/>
                  <a:pt x="1" y="0"/>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2" name="Freeform 3217"/>
          <p:cNvSpPr>
            <a:spLocks noChangeAspect="1"/>
          </p:cNvSpPr>
          <p:nvPr/>
        </p:nvSpPr>
        <p:spPr bwMode="auto">
          <a:xfrm>
            <a:off x="2873376" y="6458636"/>
            <a:ext cx="9525" cy="6350"/>
          </a:xfrm>
          <a:custGeom>
            <a:avLst/>
            <a:gdLst>
              <a:gd name="T0" fmla="*/ 4 w 5"/>
              <a:gd name="T1" fmla="*/ 2 h 4"/>
              <a:gd name="T2" fmla="*/ 5 w 5"/>
              <a:gd name="T3" fmla="*/ 4 h 4"/>
              <a:gd name="T4" fmla="*/ 2 w 5"/>
              <a:gd name="T5" fmla="*/ 3 h 4"/>
              <a:gd name="T6" fmla="*/ 1 w 5"/>
              <a:gd name="T7" fmla="*/ 1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4"/>
                </a:cubicBezTo>
                <a:cubicBezTo>
                  <a:pt x="4" y="4"/>
                  <a:pt x="3" y="3"/>
                  <a:pt x="2" y="3"/>
                </a:cubicBezTo>
                <a:cubicBezTo>
                  <a:pt x="1" y="2"/>
                  <a:pt x="0" y="1"/>
                  <a:pt x="1" y="1"/>
                </a:cubicBezTo>
                <a:cubicBezTo>
                  <a:pt x="1"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3" name="Freeform 3218"/>
          <p:cNvSpPr>
            <a:spLocks noChangeAspect="1"/>
          </p:cNvSpPr>
          <p:nvPr/>
        </p:nvSpPr>
        <p:spPr bwMode="auto">
          <a:xfrm>
            <a:off x="2863851" y="6450698"/>
            <a:ext cx="7938" cy="7938"/>
          </a:xfrm>
          <a:custGeom>
            <a:avLst/>
            <a:gdLst>
              <a:gd name="T0" fmla="*/ 4 w 4"/>
              <a:gd name="T1" fmla="*/ 3 h 4"/>
              <a:gd name="T2" fmla="*/ 5 w 4"/>
              <a:gd name="T3" fmla="*/ 4 h 4"/>
              <a:gd name="T4" fmla="*/ 3 w 4"/>
              <a:gd name="T5" fmla="*/ 3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4" y="4"/>
                  <a:pt x="3" y="3"/>
                  <a:pt x="2" y="2"/>
                </a:cubicBezTo>
                <a:cubicBezTo>
                  <a:pt x="1" y="2"/>
                  <a:pt x="0" y="1"/>
                  <a:pt x="1" y="0"/>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4" name="Freeform 3219"/>
          <p:cNvSpPr>
            <a:spLocks noChangeAspect="1"/>
          </p:cNvSpPr>
          <p:nvPr/>
        </p:nvSpPr>
        <p:spPr bwMode="auto">
          <a:xfrm>
            <a:off x="2900364" y="6547538"/>
            <a:ext cx="9525" cy="3175"/>
          </a:xfrm>
          <a:custGeom>
            <a:avLst/>
            <a:gdLst>
              <a:gd name="T0" fmla="*/ 2 w 5"/>
              <a:gd name="T1" fmla="*/ 2 h 2"/>
              <a:gd name="T2" fmla="*/ 0 w 5"/>
              <a:gd name="T3" fmla="*/ 1 h 2"/>
              <a:gd name="T4" fmla="*/ 2 w 5"/>
              <a:gd name="T5" fmla="*/ 0 h 2"/>
              <a:gd name="T6" fmla="*/ 6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1"/>
                  <a:pt x="0" y="1"/>
                </a:cubicBezTo>
                <a:cubicBezTo>
                  <a:pt x="0" y="0"/>
                  <a:pt x="1" y="0"/>
                  <a:pt x="2" y="0"/>
                </a:cubicBezTo>
                <a:cubicBezTo>
                  <a:pt x="3" y="0"/>
                  <a:pt x="5" y="0"/>
                  <a:pt x="5" y="1"/>
                </a:cubicBezTo>
                <a:cubicBezTo>
                  <a:pt x="4" y="2"/>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5" name="Freeform 3220"/>
          <p:cNvSpPr>
            <a:spLocks noChangeAspect="1"/>
          </p:cNvSpPr>
          <p:nvPr/>
        </p:nvSpPr>
        <p:spPr bwMode="auto">
          <a:xfrm>
            <a:off x="5589589" y="2259698"/>
            <a:ext cx="3175" cy="7938"/>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6" name="Freeform 3221"/>
          <p:cNvSpPr>
            <a:spLocks noChangeAspect="1"/>
          </p:cNvSpPr>
          <p:nvPr/>
        </p:nvSpPr>
        <p:spPr bwMode="auto">
          <a:xfrm>
            <a:off x="5643563" y="2267636"/>
            <a:ext cx="7938" cy="6350"/>
          </a:xfrm>
          <a:custGeom>
            <a:avLst/>
            <a:gdLst>
              <a:gd name="T0" fmla="*/ 4 w 4"/>
              <a:gd name="T1" fmla="*/ 1 h 3"/>
              <a:gd name="T2" fmla="*/ 5 w 4"/>
              <a:gd name="T3" fmla="*/ 4 h 3"/>
              <a:gd name="T4" fmla="*/ 3 w 4"/>
              <a:gd name="T5" fmla="*/ 4 h 3"/>
              <a:gd name="T6" fmla="*/ 0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7" name="Freeform 3222"/>
          <p:cNvSpPr>
            <a:spLocks noChangeAspect="1"/>
          </p:cNvSpPr>
          <p:nvPr/>
        </p:nvSpPr>
        <p:spPr bwMode="auto">
          <a:xfrm>
            <a:off x="5670551" y="2259700"/>
            <a:ext cx="9525" cy="4763"/>
          </a:xfrm>
          <a:custGeom>
            <a:avLst/>
            <a:gdLst>
              <a:gd name="T0" fmla="*/ 4 w 5"/>
              <a:gd name="T1" fmla="*/ 0 h 2"/>
              <a:gd name="T2" fmla="*/ 6 w 5"/>
              <a:gd name="T3" fmla="*/ 2 h 2"/>
              <a:gd name="T4" fmla="*/ 4 w 5"/>
              <a:gd name="T5" fmla="*/ 3 h 2"/>
              <a:gd name="T6" fmla="*/ 0 w 5"/>
              <a:gd name="T7" fmla="*/ 2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8" name="Freeform 3223"/>
          <p:cNvSpPr>
            <a:spLocks noChangeAspect="1"/>
          </p:cNvSpPr>
          <p:nvPr/>
        </p:nvSpPr>
        <p:spPr bwMode="auto">
          <a:xfrm>
            <a:off x="5695951" y="2259700"/>
            <a:ext cx="7938" cy="4763"/>
          </a:xfrm>
          <a:custGeom>
            <a:avLst/>
            <a:gdLst>
              <a:gd name="T0" fmla="*/ 3 w 4"/>
              <a:gd name="T1" fmla="*/ 0 h 2"/>
              <a:gd name="T2" fmla="*/ 5 w 4"/>
              <a:gd name="T3" fmla="*/ 2 h 2"/>
              <a:gd name="T4" fmla="*/ 3 w 4"/>
              <a:gd name="T5" fmla="*/ 3 h 2"/>
              <a:gd name="T6" fmla="*/ 0 w 4"/>
              <a:gd name="T7" fmla="*/ 2 h 2"/>
              <a:gd name="T8" fmla="*/ 3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59" name="Freeform 3224"/>
          <p:cNvSpPr>
            <a:spLocks noChangeAspect="1"/>
          </p:cNvSpPr>
          <p:nvPr/>
        </p:nvSpPr>
        <p:spPr bwMode="auto">
          <a:xfrm>
            <a:off x="6065839" y="2308913"/>
            <a:ext cx="17463" cy="9525"/>
          </a:xfrm>
          <a:custGeom>
            <a:avLst/>
            <a:gdLst>
              <a:gd name="T0" fmla="*/ 4 w 9"/>
              <a:gd name="T1" fmla="*/ 5 h 5"/>
              <a:gd name="T2" fmla="*/ 0 w 9"/>
              <a:gd name="T3" fmla="*/ 1 h 5"/>
              <a:gd name="T4" fmla="*/ 6 w 9"/>
              <a:gd name="T5" fmla="*/ 1 h 5"/>
              <a:gd name="T6" fmla="*/ 11 w 9"/>
              <a:gd name="T7" fmla="*/ 5 h 5"/>
              <a:gd name="T8" fmla="*/ 4 w 9"/>
              <a:gd name="T9" fmla="*/ 5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0" name="Freeform 3225"/>
          <p:cNvSpPr>
            <a:spLocks noChangeAspect="1"/>
          </p:cNvSpPr>
          <p:nvPr/>
        </p:nvSpPr>
        <p:spPr bwMode="auto">
          <a:xfrm>
            <a:off x="8007350" y="3561450"/>
            <a:ext cx="12700" cy="17463"/>
          </a:xfrm>
          <a:custGeom>
            <a:avLst/>
            <a:gdLst>
              <a:gd name="T0" fmla="*/ 3 w 7"/>
              <a:gd name="T1" fmla="*/ 7 h 9"/>
              <a:gd name="T2" fmla="*/ 1 w 7"/>
              <a:gd name="T3" fmla="*/ 10 h 9"/>
              <a:gd name="T4" fmla="*/ 2 w 7"/>
              <a:gd name="T5" fmla="*/ 5 h 9"/>
              <a:gd name="T6" fmla="*/ 7 w 7"/>
              <a:gd name="T7" fmla="*/ 1 h 9"/>
              <a:gd name="T8" fmla="*/ 3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1" name="Freeform 3226"/>
          <p:cNvSpPr>
            <a:spLocks noChangeAspect="1"/>
          </p:cNvSpPr>
          <p:nvPr/>
        </p:nvSpPr>
        <p:spPr bwMode="auto">
          <a:xfrm>
            <a:off x="7969251" y="3593200"/>
            <a:ext cx="17463" cy="22225"/>
          </a:xfrm>
          <a:custGeom>
            <a:avLst/>
            <a:gdLst>
              <a:gd name="T0" fmla="*/ 5 w 9"/>
              <a:gd name="T1" fmla="*/ 9 h 11"/>
              <a:gd name="T2" fmla="*/ 0 w 9"/>
              <a:gd name="T3" fmla="*/ 13 h 11"/>
              <a:gd name="T4" fmla="*/ 4 w 9"/>
              <a:gd name="T5" fmla="*/ 6 h 11"/>
              <a:gd name="T6" fmla="*/ 10 w 9"/>
              <a:gd name="T7" fmla="*/ 1 h 11"/>
              <a:gd name="T8" fmla="*/ 5 w 9"/>
              <a:gd name="T9" fmla="*/ 9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2" name="Freeform 3227"/>
          <p:cNvSpPr>
            <a:spLocks noChangeAspect="1"/>
          </p:cNvSpPr>
          <p:nvPr/>
        </p:nvSpPr>
        <p:spPr bwMode="auto">
          <a:xfrm>
            <a:off x="8048625" y="3483663"/>
            <a:ext cx="6350" cy="9525"/>
          </a:xfrm>
          <a:custGeom>
            <a:avLst/>
            <a:gdLst>
              <a:gd name="T0" fmla="*/ 3 w 3"/>
              <a:gd name="T1" fmla="*/ 5 h 5"/>
              <a:gd name="T2" fmla="*/ 0 w 3"/>
              <a:gd name="T3" fmla="*/ 6 h 5"/>
              <a:gd name="T4" fmla="*/ 1 w 3"/>
              <a:gd name="T5" fmla="*/ 4 h 5"/>
              <a:gd name="T6" fmla="*/ 3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3" name="Freeform 3228"/>
          <p:cNvSpPr>
            <a:spLocks noChangeAspect="1"/>
          </p:cNvSpPr>
          <p:nvPr/>
        </p:nvSpPr>
        <p:spPr bwMode="auto">
          <a:xfrm>
            <a:off x="8040688" y="3504300"/>
            <a:ext cx="6350" cy="9525"/>
          </a:xfrm>
          <a:custGeom>
            <a:avLst/>
            <a:gdLst>
              <a:gd name="T0" fmla="*/ 3 w 3"/>
              <a:gd name="T1" fmla="*/ 4 h 5"/>
              <a:gd name="T2" fmla="*/ 0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4" name="Freeform 3229"/>
          <p:cNvSpPr>
            <a:spLocks noChangeAspect="1"/>
          </p:cNvSpPr>
          <p:nvPr/>
        </p:nvSpPr>
        <p:spPr bwMode="auto">
          <a:xfrm>
            <a:off x="7334250" y="2559738"/>
            <a:ext cx="14288" cy="11113"/>
          </a:xfrm>
          <a:custGeom>
            <a:avLst/>
            <a:gdLst>
              <a:gd name="T0" fmla="*/ 6 w 7"/>
              <a:gd name="T1" fmla="*/ 4 h 6"/>
              <a:gd name="T2" fmla="*/ 8 w 7"/>
              <a:gd name="T3" fmla="*/ 6 h 6"/>
              <a:gd name="T4" fmla="*/ 4 w 7"/>
              <a:gd name="T5" fmla="*/ 5 h 6"/>
              <a:gd name="T6" fmla="*/ 1 w 7"/>
              <a:gd name="T7" fmla="*/ 1 h 6"/>
              <a:gd name="T8" fmla="*/ 6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5" name="Freeform 3230"/>
          <p:cNvSpPr>
            <a:spLocks noChangeAspect="1"/>
          </p:cNvSpPr>
          <p:nvPr/>
        </p:nvSpPr>
        <p:spPr bwMode="auto">
          <a:xfrm>
            <a:off x="6918326" y="2547036"/>
            <a:ext cx="6350" cy="7938"/>
          </a:xfrm>
          <a:custGeom>
            <a:avLst/>
            <a:gdLst>
              <a:gd name="T0" fmla="*/ 3 w 3"/>
              <a:gd name="T1" fmla="*/ 4 h 4"/>
              <a:gd name="T2" fmla="*/ 0 w 3"/>
              <a:gd name="T3" fmla="*/ 5 h 4"/>
              <a:gd name="T4" fmla="*/ 1 w 3"/>
              <a:gd name="T5" fmla="*/ 3 h 4"/>
              <a:gd name="T6" fmla="*/ 3 w 3"/>
              <a:gd name="T7" fmla="*/ 0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6" name="Freeform 3231"/>
          <p:cNvSpPr>
            <a:spLocks noChangeAspect="1"/>
          </p:cNvSpPr>
          <p:nvPr/>
        </p:nvSpPr>
        <p:spPr bwMode="auto">
          <a:xfrm>
            <a:off x="6818314" y="2447025"/>
            <a:ext cx="9525" cy="9525"/>
          </a:xfrm>
          <a:custGeom>
            <a:avLst/>
            <a:gdLst>
              <a:gd name="T0" fmla="*/ 5 w 5"/>
              <a:gd name="T1" fmla="*/ 2 h 5"/>
              <a:gd name="T2" fmla="*/ 5 w 5"/>
              <a:gd name="T3" fmla="*/ 5 h 5"/>
              <a:gd name="T4" fmla="*/ 2 w 5"/>
              <a:gd name="T5" fmla="*/ 4 h 5"/>
              <a:gd name="T6" fmla="*/ 1 w 5"/>
              <a:gd name="T7" fmla="*/ 1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7" name="Freeform 3232"/>
          <p:cNvSpPr>
            <a:spLocks noChangeAspect="1"/>
          </p:cNvSpPr>
          <p:nvPr/>
        </p:nvSpPr>
        <p:spPr bwMode="auto">
          <a:xfrm>
            <a:off x="6213475" y="2477187"/>
            <a:ext cx="7938" cy="3175"/>
          </a:xfrm>
          <a:custGeom>
            <a:avLst/>
            <a:gdLst>
              <a:gd name="T0" fmla="*/ 3 w 4"/>
              <a:gd name="T1" fmla="*/ 2 h 2"/>
              <a:gd name="T2" fmla="*/ 0 w 4"/>
              <a:gd name="T3" fmla="*/ 1 h 2"/>
              <a:gd name="T4" fmla="*/ 3 w 4"/>
              <a:gd name="T5" fmla="*/ 0 h 2"/>
              <a:gd name="T6" fmla="*/ 5 w 4"/>
              <a:gd name="T7" fmla="*/ 0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8" name="Freeform 3233"/>
          <p:cNvSpPr>
            <a:spLocks noChangeAspect="1"/>
          </p:cNvSpPr>
          <p:nvPr/>
        </p:nvSpPr>
        <p:spPr bwMode="auto">
          <a:xfrm>
            <a:off x="6242051" y="2554975"/>
            <a:ext cx="9525" cy="4763"/>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69" name="Freeform 3234"/>
          <p:cNvSpPr>
            <a:spLocks noChangeAspect="1"/>
          </p:cNvSpPr>
          <p:nvPr/>
        </p:nvSpPr>
        <p:spPr bwMode="auto">
          <a:xfrm>
            <a:off x="6283326" y="2526400"/>
            <a:ext cx="11113" cy="4763"/>
          </a:xfrm>
          <a:custGeom>
            <a:avLst/>
            <a:gdLst>
              <a:gd name="T0" fmla="*/ 5 w 6"/>
              <a:gd name="T1" fmla="*/ 2 h 2"/>
              <a:gd name="T2" fmla="*/ 7 w 6"/>
              <a:gd name="T3" fmla="*/ 3 h 2"/>
              <a:gd name="T4" fmla="*/ 4 w 6"/>
              <a:gd name="T5" fmla="*/ 3 h 2"/>
              <a:gd name="T6" fmla="*/ 0 w 6"/>
              <a:gd name="T7" fmla="*/ 2 h 2"/>
              <a:gd name="T8" fmla="*/ 5 w 6"/>
              <a:gd name="T9" fmla="*/ 2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0" name="Freeform 3235"/>
          <p:cNvSpPr>
            <a:spLocks noChangeAspect="1"/>
          </p:cNvSpPr>
          <p:nvPr/>
        </p:nvSpPr>
        <p:spPr bwMode="auto">
          <a:xfrm>
            <a:off x="7473951" y="4758425"/>
            <a:ext cx="9525" cy="4763"/>
          </a:xfrm>
          <a:custGeom>
            <a:avLst/>
            <a:gdLst>
              <a:gd name="T0" fmla="*/ 2 w 5"/>
              <a:gd name="T1" fmla="*/ 3 h 3"/>
              <a:gd name="T2" fmla="*/ 0 w 5"/>
              <a:gd name="T3" fmla="*/ 2 h 3"/>
              <a:gd name="T4" fmla="*/ 2 w 5"/>
              <a:gd name="T5" fmla="*/ 1 h 3"/>
              <a:gd name="T6" fmla="*/ 6 w 5"/>
              <a:gd name="T7" fmla="*/ 2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1"/>
                  <a:pt x="2" y="1"/>
                </a:cubicBezTo>
                <a:cubicBezTo>
                  <a:pt x="3" y="1"/>
                  <a:pt x="5" y="0"/>
                  <a:pt x="5" y="2"/>
                </a:cubicBezTo>
                <a:cubicBezTo>
                  <a:pt x="5" y="3"/>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1" name="Freeform 3236"/>
          <p:cNvSpPr>
            <a:spLocks noChangeAspect="1"/>
          </p:cNvSpPr>
          <p:nvPr/>
        </p:nvSpPr>
        <p:spPr bwMode="auto">
          <a:xfrm>
            <a:off x="7454901" y="4775888"/>
            <a:ext cx="4763" cy="3175"/>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2" y="0"/>
                  <a:pt x="3" y="0"/>
                  <a:pt x="3"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2" name="Freeform 3237"/>
          <p:cNvSpPr>
            <a:spLocks noChangeAspect="1"/>
          </p:cNvSpPr>
          <p:nvPr/>
        </p:nvSpPr>
        <p:spPr bwMode="auto">
          <a:xfrm>
            <a:off x="1871664" y="4112313"/>
            <a:ext cx="3175" cy="9525"/>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3" name="Freeform 3238"/>
          <p:cNvSpPr>
            <a:spLocks noChangeAspect="1"/>
          </p:cNvSpPr>
          <p:nvPr/>
        </p:nvSpPr>
        <p:spPr bwMode="auto">
          <a:xfrm>
            <a:off x="314325" y="3350313"/>
            <a:ext cx="7938" cy="4763"/>
          </a:xfrm>
          <a:custGeom>
            <a:avLst/>
            <a:gdLst>
              <a:gd name="T0" fmla="*/ 3 w 4"/>
              <a:gd name="T1" fmla="*/ 3 h 3"/>
              <a:gd name="T2" fmla="*/ 1 w 4"/>
              <a:gd name="T3" fmla="*/ 2 h 3"/>
              <a:gd name="T4" fmla="*/ 1 w 4"/>
              <a:gd name="T5" fmla="*/ 1 h 3"/>
              <a:gd name="T6" fmla="*/ 5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2" y="3"/>
                  <a:pt x="1" y="3"/>
                  <a:pt x="1" y="2"/>
                </a:cubicBezTo>
                <a:cubicBezTo>
                  <a:pt x="0" y="2"/>
                  <a:pt x="1" y="1"/>
                  <a:pt x="1" y="1"/>
                </a:cubicBezTo>
                <a:cubicBezTo>
                  <a:pt x="2" y="0"/>
                  <a:pt x="3" y="0"/>
                  <a:pt x="4" y="1"/>
                </a:cubicBezTo>
                <a:cubicBezTo>
                  <a:pt x="4" y="2"/>
                  <a:pt x="3"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4" name="Freeform 3239"/>
          <p:cNvSpPr>
            <a:spLocks noChangeAspect="1"/>
          </p:cNvSpPr>
          <p:nvPr/>
        </p:nvSpPr>
        <p:spPr bwMode="auto">
          <a:xfrm>
            <a:off x="946151" y="3277286"/>
            <a:ext cx="4763" cy="6350"/>
          </a:xfrm>
          <a:custGeom>
            <a:avLst/>
            <a:gdLst>
              <a:gd name="T0" fmla="*/ 3 w 3"/>
              <a:gd name="T1" fmla="*/ 3 h 3"/>
              <a:gd name="T2" fmla="*/ 1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5" name="Freeform 3240"/>
          <p:cNvSpPr>
            <a:spLocks noChangeAspect="1"/>
          </p:cNvSpPr>
          <p:nvPr/>
        </p:nvSpPr>
        <p:spPr bwMode="auto">
          <a:xfrm>
            <a:off x="1606550" y="3316973"/>
            <a:ext cx="3175" cy="7938"/>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0"/>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6" name="Freeform 3241"/>
          <p:cNvSpPr>
            <a:spLocks noChangeAspect="1"/>
          </p:cNvSpPr>
          <p:nvPr/>
        </p:nvSpPr>
        <p:spPr bwMode="auto">
          <a:xfrm>
            <a:off x="1574800" y="3240773"/>
            <a:ext cx="4763" cy="6350"/>
          </a:xfrm>
          <a:custGeom>
            <a:avLst/>
            <a:gdLst>
              <a:gd name="T0" fmla="*/ 2 w 3"/>
              <a:gd name="T1" fmla="*/ 3 h 3"/>
              <a:gd name="T2" fmla="*/ 0 w 3"/>
              <a:gd name="T3" fmla="*/ 4 h 3"/>
              <a:gd name="T4" fmla="*/ 0 w 3"/>
              <a:gd name="T5" fmla="*/ 1 h 3"/>
              <a:gd name="T6" fmla="*/ 2 w 3"/>
              <a:gd name="T7" fmla="*/ 0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3"/>
                </a:cubicBezTo>
                <a:cubicBezTo>
                  <a:pt x="0" y="2"/>
                  <a:pt x="0" y="2"/>
                  <a:pt x="0" y="1"/>
                </a:cubicBezTo>
                <a:cubicBezTo>
                  <a:pt x="0" y="1"/>
                  <a:pt x="1" y="0"/>
                  <a:pt x="2" y="0"/>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7" name="Freeform 3242"/>
          <p:cNvSpPr>
            <a:spLocks noChangeAspect="1"/>
          </p:cNvSpPr>
          <p:nvPr/>
        </p:nvSpPr>
        <p:spPr bwMode="auto">
          <a:xfrm>
            <a:off x="4146551" y="2527986"/>
            <a:ext cx="7938" cy="6350"/>
          </a:xfrm>
          <a:custGeom>
            <a:avLst/>
            <a:gdLst>
              <a:gd name="T0" fmla="*/ 4 w 4"/>
              <a:gd name="T1" fmla="*/ 3 h 3"/>
              <a:gd name="T2" fmla="*/ 3 w 4"/>
              <a:gd name="T3" fmla="*/ 4 h 3"/>
              <a:gd name="T4" fmla="*/ 1 w 4"/>
              <a:gd name="T5" fmla="*/ 3 h 3"/>
              <a:gd name="T6" fmla="*/ 3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3"/>
                  <a:pt x="3" y="3"/>
                  <a:pt x="2" y="3"/>
                </a:cubicBezTo>
                <a:cubicBezTo>
                  <a:pt x="1" y="3"/>
                  <a:pt x="0" y="2"/>
                  <a:pt x="1" y="2"/>
                </a:cubicBezTo>
                <a:cubicBezTo>
                  <a:pt x="1" y="1"/>
                  <a:pt x="1" y="0"/>
                  <a:pt x="2" y="0"/>
                </a:cubicBezTo>
                <a:cubicBezTo>
                  <a:pt x="4"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8" name="Freeform 3243"/>
          <p:cNvSpPr>
            <a:spLocks noChangeAspect="1"/>
          </p:cNvSpPr>
          <p:nvPr/>
        </p:nvSpPr>
        <p:spPr bwMode="auto">
          <a:xfrm>
            <a:off x="4178301" y="2323200"/>
            <a:ext cx="9525" cy="11113"/>
          </a:xfrm>
          <a:custGeom>
            <a:avLst/>
            <a:gdLst>
              <a:gd name="T0" fmla="*/ 4 w 5"/>
              <a:gd name="T1" fmla="*/ 5 h 6"/>
              <a:gd name="T2" fmla="*/ 1 w 5"/>
              <a:gd name="T3" fmla="*/ 6 h 6"/>
              <a:gd name="T4" fmla="*/ 1 w 5"/>
              <a:gd name="T5" fmla="*/ 4 h 6"/>
              <a:gd name="T6" fmla="*/ 4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3" y="5"/>
                  <a:pt x="2" y="6"/>
                  <a:pt x="1" y="5"/>
                </a:cubicBezTo>
                <a:cubicBezTo>
                  <a:pt x="0" y="5"/>
                  <a:pt x="1" y="4"/>
                  <a:pt x="1" y="3"/>
                </a:cubicBezTo>
                <a:cubicBezTo>
                  <a:pt x="1" y="2"/>
                  <a:pt x="2" y="0"/>
                  <a:pt x="3" y="1"/>
                </a:cubicBezTo>
                <a:cubicBezTo>
                  <a:pt x="5" y="2"/>
                  <a:pt x="4" y="3"/>
                  <a:pt x="3"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79" name="Freeform 3244"/>
          <p:cNvSpPr>
            <a:spLocks noChangeAspect="1"/>
          </p:cNvSpPr>
          <p:nvPr/>
        </p:nvSpPr>
        <p:spPr bwMode="auto">
          <a:xfrm>
            <a:off x="4143376" y="2275575"/>
            <a:ext cx="9525" cy="9525"/>
          </a:xfrm>
          <a:custGeom>
            <a:avLst/>
            <a:gdLst>
              <a:gd name="T0" fmla="*/ 4 w 5"/>
              <a:gd name="T1" fmla="*/ 5 h 5"/>
              <a:gd name="T2" fmla="*/ 1 w 5"/>
              <a:gd name="T3" fmla="*/ 5 h 5"/>
              <a:gd name="T4" fmla="*/ 2 w 5"/>
              <a:gd name="T5" fmla="*/ 2 h 5"/>
              <a:gd name="T6" fmla="*/ 6 w 5"/>
              <a:gd name="T7" fmla="*/ 1 h 5"/>
              <a:gd name="T8" fmla="*/ 4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0" name="Freeform 3245"/>
          <p:cNvSpPr>
            <a:spLocks noChangeAspect="1"/>
          </p:cNvSpPr>
          <p:nvPr/>
        </p:nvSpPr>
        <p:spPr bwMode="auto">
          <a:xfrm>
            <a:off x="3736976" y="2121588"/>
            <a:ext cx="7938" cy="4763"/>
          </a:xfrm>
          <a:custGeom>
            <a:avLst/>
            <a:gdLst>
              <a:gd name="T0" fmla="*/ 4 w 4"/>
              <a:gd name="T1" fmla="*/ 1 h 3"/>
              <a:gd name="T2" fmla="*/ 5 w 4"/>
              <a:gd name="T3" fmla="*/ 3 h 3"/>
              <a:gd name="T4" fmla="*/ 3 w 4"/>
              <a:gd name="T5" fmla="*/ 3 h 3"/>
              <a:gd name="T6" fmla="*/ 1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1" name="Freeform 3246"/>
          <p:cNvSpPr>
            <a:spLocks noChangeAspect="1"/>
          </p:cNvSpPr>
          <p:nvPr/>
        </p:nvSpPr>
        <p:spPr bwMode="auto">
          <a:xfrm>
            <a:off x="3544888" y="2150163"/>
            <a:ext cx="4763" cy="4763"/>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2" name="Freeform 3247"/>
          <p:cNvSpPr>
            <a:spLocks noChangeAspect="1"/>
          </p:cNvSpPr>
          <p:nvPr/>
        </p:nvSpPr>
        <p:spPr bwMode="auto">
          <a:xfrm>
            <a:off x="3411538" y="2669273"/>
            <a:ext cx="7938" cy="12700"/>
          </a:xfrm>
          <a:custGeom>
            <a:avLst/>
            <a:gdLst>
              <a:gd name="T0" fmla="*/ 4 w 4"/>
              <a:gd name="T1" fmla="*/ 5 h 6"/>
              <a:gd name="T2" fmla="*/ 3 w 4"/>
              <a:gd name="T3" fmla="*/ 8 h 6"/>
              <a:gd name="T4" fmla="*/ 0 w 4"/>
              <a:gd name="T5" fmla="*/ 4 h 6"/>
              <a:gd name="T6" fmla="*/ 3 w 4"/>
              <a:gd name="T7" fmla="*/ 0 h 6"/>
              <a:gd name="T8" fmla="*/ 4 w 4"/>
              <a:gd name="T9" fmla="*/ 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4"/>
                </a:moveTo>
                <a:cubicBezTo>
                  <a:pt x="3" y="5"/>
                  <a:pt x="3" y="6"/>
                  <a:pt x="2" y="6"/>
                </a:cubicBezTo>
                <a:cubicBezTo>
                  <a:pt x="0" y="6"/>
                  <a:pt x="0" y="4"/>
                  <a:pt x="0" y="3"/>
                </a:cubicBezTo>
                <a:cubicBezTo>
                  <a:pt x="0" y="2"/>
                  <a:pt x="0" y="0"/>
                  <a:pt x="2" y="0"/>
                </a:cubicBezTo>
                <a:cubicBezTo>
                  <a:pt x="4" y="1"/>
                  <a:pt x="3" y="3"/>
                  <a:pt x="3"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3" name="Freeform 3248"/>
          <p:cNvSpPr>
            <a:spLocks noChangeAspect="1"/>
          </p:cNvSpPr>
          <p:nvPr/>
        </p:nvSpPr>
        <p:spPr bwMode="auto">
          <a:xfrm>
            <a:off x="3454400" y="2732773"/>
            <a:ext cx="7938" cy="11113"/>
          </a:xfrm>
          <a:custGeom>
            <a:avLst/>
            <a:gdLst>
              <a:gd name="T0" fmla="*/ 5 w 4"/>
              <a:gd name="T1" fmla="*/ 4 h 6"/>
              <a:gd name="T2" fmla="*/ 3 w 4"/>
              <a:gd name="T3" fmla="*/ 6 h 6"/>
              <a:gd name="T4" fmla="*/ 1 w 4"/>
              <a:gd name="T5" fmla="*/ 4 h 6"/>
              <a:gd name="T6" fmla="*/ 3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3" y="6"/>
                  <a:pt x="2" y="5"/>
                </a:cubicBezTo>
                <a:cubicBezTo>
                  <a:pt x="1" y="5"/>
                  <a:pt x="0" y="4"/>
                  <a:pt x="1" y="3"/>
                </a:cubicBezTo>
                <a:cubicBezTo>
                  <a:pt x="1" y="2"/>
                  <a:pt x="1" y="0"/>
                  <a:pt x="2" y="0"/>
                </a:cubicBezTo>
                <a:cubicBezTo>
                  <a:pt x="4" y="0"/>
                  <a:pt x="4"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4" name="Freeform 3249"/>
          <p:cNvSpPr>
            <a:spLocks noChangeAspect="1"/>
          </p:cNvSpPr>
          <p:nvPr/>
        </p:nvSpPr>
        <p:spPr bwMode="auto">
          <a:xfrm>
            <a:off x="3422650" y="2667687"/>
            <a:ext cx="12700" cy="9525"/>
          </a:xfrm>
          <a:custGeom>
            <a:avLst/>
            <a:gdLst>
              <a:gd name="T0" fmla="*/ 6 w 7"/>
              <a:gd name="T1" fmla="*/ 1 h 5"/>
              <a:gd name="T2" fmla="*/ 7 w 7"/>
              <a:gd name="T3" fmla="*/ 4 h 5"/>
              <a:gd name="T4" fmla="*/ 3 w 7"/>
              <a:gd name="T5" fmla="*/ 5 h 5"/>
              <a:gd name="T6" fmla="*/ 1 w 7"/>
              <a:gd name="T7" fmla="*/ 2 h 5"/>
              <a:gd name="T8" fmla="*/ 6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5" y="1"/>
                </a:moveTo>
                <a:cubicBezTo>
                  <a:pt x="5" y="1"/>
                  <a:pt x="7" y="2"/>
                  <a:pt x="6" y="3"/>
                </a:cubicBezTo>
                <a:cubicBezTo>
                  <a:pt x="6" y="5"/>
                  <a:pt x="4" y="5"/>
                  <a:pt x="3" y="4"/>
                </a:cubicBezTo>
                <a:cubicBezTo>
                  <a:pt x="2" y="4"/>
                  <a:pt x="0" y="3"/>
                  <a:pt x="1" y="2"/>
                </a:cubicBezTo>
                <a:cubicBezTo>
                  <a:pt x="1" y="0"/>
                  <a:pt x="3" y="1"/>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5" name="Freeform 3250"/>
          <p:cNvSpPr>
            <a:spLocks noChangeAspect="1"/>
          </p:cNvSpPr>
          <p:nvPr/>
        </p:nvSpPr>
        <p:spPr bwMode="auto">
          <a:xfrm>
            <a:off x="3375026" y="2605775"/>
            <a:ext cx="11113" cy="11113"/>
          </a:xfrm>
          <a:custGeom>
            <a:avLst/>
            <a:gdLst>
              <a:gd name="T0" fmla="*/ 4 w 6"/>
              <a:gd name="T1" fmla="*/ 1 h 6"/>
              <a:gd name="T2" fmla="*/ 6 w 6"/>
              <a:gd name="T3" fmla="*/ 1 h 6"/>
              <a:gd name="T4" fmla="*/ 6 w 6"/>
              <a:gd name="T5" fmla="*/ 5 h 6"/>
              <a:gd name="T6" fmla="*/ 1 w 6"/>
              <a:gd name="T7" fmla="*/ 6 h 6"/>
              <a:gd name="T8" fmla="*/ 4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1"/>
                </a:moveTo>
                <a:cubicBezTo>
                  <a:pt x="3" y="0"/>
                  <a:pt x="4" y="0"/>
                  <a:pt x="5" y="1"/>
                </a:cubicBezTo>
                <a:cubicBezTo>
                  <a:pt x="6" y="2"/>
                  <a:pt x="5" y="3"/>
                  <a:pt x="5" y="4"/>
                </a:cubicBezTo>
                <a:cubicBezTo>
                  <a:pt x="4" y="5"/>
                  <a:pt x="2" y="6"/>
                  <a:pt x="1" y="5"/>
                </a:cubicBezTo>
                <a:cubicBezTo>
                  <a:pt x="0" y="3"/>
                  <a:pt x="2" y="2"/>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6" name="Freeform 3251"/>
          <p:cNvSpPr>
            <a:spLocks noChangeAspect="1"/>
          </p:cNvSpPr>
          <p:nvPr/>
        </p:nvSpPr>
        <p:spPr bwMode="auto">
          <a:xfrm>
            <a:off x="2374901" y="2691498"/>
            <a:ext cx="7938" cy="6350"/>
          </a:xfrm>
          <a:custGeom>
            <a:avLst/>
            <a:gdLst>
              <a:gd name="T0" fmla="*/ 4 w 4"/>
              <a:gd name="T1" fmla="*/ 2 h 4"/>
              <a:gd name="T2" fmla="*/ 4 w 4"/>
              <a:gd name="T3" fmla="*/ 3 h 4"/>
              <a:gd name="T4" fmla="*/ 3 w 4"/>
              <a:gd name="T5" fmla="*/ 3 h 4"/>
              <a:gd name="T6" fmla="*/ 1 w 4"/>
              <a:gd name="T7" fmla="*/ 1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2" y="3"/>
                </a:cubicBezTo>
                <a:cubicBezTo>
                  <a:pt x="1" y="2"/>
                  <a:pt x="0" y="1"/>
                  <a:pt x="1" y="1"/>
                </a:cubicBezTo>
                <a:cubicBezTo>
                  <a:pt x="2"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7" name="Freeform 3252"/>
          <p:cNvSpPr>
            <a:spLocks noChangeAspect="1"/>
          </p:cNvSpPr>
          <p:nvPr/>
        </p:nvSpPr>
        <p:spPr bwMode="auto">
          <a:xfrm>
            <a:off x="2427288" y="2696263"/>
            <a:ext cx="6350" cy="9525"/>
          </a:xfrm>
          <a:custGeom>
            <a:avLst/>
            <a:gdLst>
              <a:gd name="T0" fmla="*/ 3 w 3"/>
              <a:gd name="T1" fmla="*/ 4 h 5"/>
              <a:gd name="T2" fmla="*/ 1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2" y="4"/>
                  <a:pt x="2" y="5"/>
                  <a:pt x="1" y="4"/>
                </a:cubicBezTo>
                <a:cubicBezTo>
                  <a:pt x="0" y="4"/>
                  <a:pt x="0" y="3"/>
                  <a:pt x="0" y="2"/>
                </a:cubicBezTo>
                <a:cubicBezTo>
                  <a:pt x="0" y="2"/>
                  <a:pt x="1" y="0"/>
                  <a:pt x="2" y="0"/>
                </a:cubicBezTo>
                <a:cubicBezTo>
                  <a:pt x="3" y="1"/>
                  <a:pt x="3"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8" name="Freeform 3253"/>
          <p:cNvSpPr>
            <a:spLocks noChangeAspect="1"/>
          </p:cNvSpPr>
          <p:nvPr/>
        </p:nvSpPr>
        <p:spPr bwMode="auto">
          <a:xfrm>
            <a:off x="2563814" y="2531163"/>
            <a:ext cx="6350" cy="4763"/>
          </a:xfrm>
          <a:custGeom>
            <a:avLst/>
            <a:gdLst>
              <a:gd name="T0" fmla="*/ 3 w 4"/>
              <a:gd name="T1" fmla="*/ 1 h 3"/>
              <a:gd name="T2" fmla="*/ 3 w 4"/>
              <a:gd name="T3" fmla="*/ 3 h 3"/>
              <a:gd name="T4" fmla="*/ 2 w 4"/>
              <a:gd name="T5" fmla="*/ 2 h 3"/>
              <a:gd name="T6" fmla="*/ 1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3" y="3"/>
                </a:cubicBezTo>
                <a:cubicBezTo>
                  <a:pt x="3" y="3"/>
                  <a:pt x="2" y="3"/>
                  <a:pt x="2" y="2"/>
                </a:cubicBezTo>
                <a:cubicBezTo>
                  <a:pt x="1" y="2"/>
                  <a:pt x="0" y="1"/>
                  <a:pt x="1" y="1"/>
                </a:cubicBezTo>
                <a:cubicBezTo>
                  <a:pt x="2" y="0"/>
                  <a:pt x="3"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89" name="Freeform 3254"/>
          <p:cNvSpPr>
            <a:spLocks noChangeAspect="1"/>
          </p:cNvSpPr>
          <p:nvPr/>
        </p:nvSpPr>
        <p:spPr bwMode="auto">
          <a:xfrm>
            <a:off x="3005138" y="2658161"/>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1"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0" name="Freeform 3255"/>
          <p:cNvSpPr>
            <a:spLocks noChangeAspect="1"/>
          </p:cNvSpPr>
          <p:nvPr/>
        </p:nvSpPr>
        <p:spPr bwMode="auto">
          <a:xfrm>
            <a:off x="2862263" y="2781986"/>
            <a:ext cx="6350" cy="6350"/>
          </a:xfrm>
          <a:custGeom>
            <a:avLst/>
            <a:gdLst>
              <a:gd name="T0" fmla="*/ 3 w 3"/>
              <a:gd name="T1" fmla="*/ 3 h 3"/>
              <a:gd name="T2" fmla="*/ 0 w 3"/>
              <a:gd name="T3" fmla="*/ 4 h 3"/>
              <a:gd name="T4" fmla="*/ 0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0" y="3"/>
                </a:cubicBezTo>
                <a:cubicBezTo>
                  <a:pt x="0" y="3"/>
                  <a:pt x="0" y="2"/>
                  <a:pt x="0" y="1"/>
                </a:cubicBezTo>
                <a:cubicBezTo>
                  <a:pt x="0" y="1"/>
                  <a:pt x="1" y="0"/>
                  <a:pt x="2" y="0"/>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1" name="Freeform 3256"/>
          <p:cNvSpPr>
            <a:spLocks noChangeAspect="1"/>
          </p:cNvSpPr>
          <p:nvPr/>
        </p:nvSpPr>
        <p:spPr bwMode="auto">
          <a:xfrm>
            <a:off x="3122613" y="3015350"/>
            <a:ext cx="12700" cy="9525"/>
          </a:xfrm>
          <a:custGeom>
            <a:avLst/>
            <a:gdLst>
              <a:gd name="T0" fmla="*/ 4 w 6"/>
              <a:gd name="T1" fmla="*/ 6 h 5"/>
              <a:gd name="T2" fmla="*/ 0 w 6"/>
              <a:gd name="T3" fmla="*/ 5 h 5"/>
              <a:gd name="T4" fmla="*/ 3 w 6"/>
              <a:gd name="T5" fmla="*/ 1 h 5"/>
              <a:gd name="T6" fmla="*/ 8 w 6"/>
              <a:gd name="T7" fmla="*/ 2 h 5"/>
              <a:gd name="T8" fmla="*/ 4 w 6"/>
              <a:gd name="T9" fmla="*/ 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5"/>
                </a:moveTo>
                <a:cubicBezTo>
                  <a:pt x="2" y="5"/>
                  <a:pt x="1" y="5"/>
                  <a:pt x="0" y="4"/>
                </a:cubicBezTo>
                <a:cubicBezTo>
                  <a:pt x="0" y="3"/>
                  <a:pt x="1" y="2"/>
                  <a:pt x="2" y="1"/>
                </a:cubicBezTo>
                <a:cubicBezTo>
                  <a:pt x="3" y="1"/>
                  <a:pt x="5" y="0"/>
                  <a:pt x="6" y="2"/>
                </a:cubicBezTo>
                <a:cubicBezTo>
                  <a:pt x="6" y="3"/>
                  <a:pt x="4" y="4"/>
                  <a:pt x="3"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2" name="Freeform 3257"/>
          <p:cNvSpPr>
            <a:spLocks noChangeAspect="1"/>
          </p:cNvSpPr>
          <p:nvPr/>
        </p:nvSpPr>
        <p:spPr bwMode="auto">
          <a:xfrm>
            <a:off x="2684464" y="4266300"/>
            <a:ext cx="4763" cy="9525"/>
          </a:xfrm>
          <a:custGeom>
            <a:avLst/>
            <a:gdLst>
              <a:gd name="T0" fmla="*/ 3 w 2"/>
              <a:gd name="T1" fmla="*/ 4 h 5"/>
              <a:gd name="T2" fmla="*/ 2 w 2"/>
              <a:gd name="T3" fmla="*/ 6 h 5"/>
              <a:gd name="T4" fmla="*/ 0 w 2"/>
              <a:gd name="T5" fmla="*/ 2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3" name="Freeform 3258"/>
          <p:cNvSpPr>
            <a:spLocks noChangeAspect="1"/>
          </p:cNvSpPr>
          <p:nvPr/>
        </p:nvSpPr>
        <p:spPr bwMode="auto">
          <a:xfrm>
            <a:off x="2763838" y="4299638"/>
            <a:ext cx="6350" cy="3175"/>
          </a:xfrm>
          <a:custGeom>
            <a:avLst/>
            <a:gdLst>
              <a:gd name="T0" fmla="*/ 2 w 4"/>
              <a:gd name="T1" fmla="*/ 2 h 2"/>
              <a:gd name="T2" fmla="*/ 0 w 4"/>
              <a:gd name="T3" fmla="*/ 1 h 2"/>
              <a:gd name="T4" fmla="*/ 2 w 4"/>
              <a:gd name="T5" fmla="*/ 0 h 2"/>
              <a:gd name="T6" fmla="*/ 4 w 4"/>
              <a:gd name="T7" fmla="*/ 1 h 2"/>
              <a:gd name="T8" fmla="*/ 2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1"/>
                  <a:pt x="0" y="1"/>
                </a:cubicBezTo>
                <a:cubicBezTo>
                  <a:pt x="0" y="0"/>
                  <a:pt x="1" y="0"/>
                  <a:pt x="2" y="0"/>
                </a:cubicBezTo>
                <a:cubicBezTo>
                  <a:pt x="2" y="0"/>
                  <a:pt x="4" y="0"/>
                  <a:pt x="4" y="1"/>
                </a:cubicBezTo>
                <a:cubicBezTo>
                  <a:pt x="4" y="2"/>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4" name="Freeform 3259"/>
          <p:cNvSpPr>
            <a:spLocks noChangeAspect="1"/>
          </p:cNvSpPr>
          <p:nvPr/>
        </p:nvSpPr>
        <p:spPr bwMode="auto">
          <a:xfrm>
            <a:off x="3062288" y="4475848"/>
            <a:ext cx="6350" cy="7938"/>
          </a:xfrm>
          <a:custGeom>
            <a:avLst/>
            <a:gdLst>
              <a:gd name="T0" fmla="*/ 4 w 3"/>
              <a:gd name="T1" fmla="*/ 3 h 4"/>
              <a:gd name="T2" fmla="*/ 4 w 3"/>
              <a:gd name="T3" fmla="*/ 4 h 4"/>
              <a:gd name="T4" fmla="*/ 1 w 3"/>
              <a:gd name="T5" fmla="*/ 4 h 4"/>
              <a:gd name="T6" fmla="*/ 1 w 3"/>
              <a:gd name="T7" fmla="*/ 1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3"/>
                </a:cubicBezTo>
                <a:cubicBezTo>
                  <a:pt x="2" y="4"/>
                  <a:pt x="2" y="3"/>
                  <a:pt x="1" y="3"/>
                </a:cubicBezTo>
                <a:cubicBezTo>
                  <a:pt x="1" y="3"/>
                  <a:pt x="0" y="2"/>
                  <a:pt x="1" y="1"/>
                </a:cubicBezTo>
                <a:cubicBezTo>
                  <a:pt x="1"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5" name="Freeform 3260"/>
          <p:cNvSpPr>
            <a:spLocks noChangeAspect="1"/>
          </p:cNvSpPr>
          <p:nvPr/>
        </p:nvSpPr>
        <p:spPr bwMode="auto">
          <a:xfrm>
            <a:off x="3060700" y="4504423"/>
            <a:ext cx="4763" cy="7938"/>
          </a:xfrm>
          <a:custGeom>
            <a:avLst/>
            <a:gdLst>
              <a:gd name="T0" fmla="*/ 3 w 3"/>
              <a:gd name="T1" fmla="*/ 3 h 4"/>
              <a:gd name="T2" fmla="*/ 2 w 3"/>
              <a:gd name="T3" fmla="*/ 5 h 4"/>
              <a:gd name="T4" fmla="*/ 0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2" y="4"/>
                </a:cubicBezTo>
                <a:cubicBezTo>
                  <a:pt x="1" y="4"/>
                  <a:pt x="1" y="3"/>
                  <a:pt x="0" y="2"/>
                </a:cubicBezTo>
                <a:cubicBezTo>
                  <a:pt x="0" y="2"/>
                  <a:pt x="0" y="0"/>
                  <a:pt x="1" y="0"/>
                </a:cubicBezTo>
                <a:cubicBezTo>
                  <a:pt x="2" y="0"/>
                  <a:pt x="2"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6" name="Freeform 3261"/>
          <p:cNvSpPr>
            <a:spLocks noChangeAspect="1"/>
          </p:cNvSpPr>
          <p:nvPr/>
        </p:nvSpPr>
        <p:spPr bwMode="auto">
          <a:xfrm>
            <a:off x="2854326" y="4588563"/>
            <a:ext cx="9525" cy="3175"/>
          </a:xfrm>
          <a:custGeom>
            <a:avLst/>
            <a:gdLst>
              <a:gd name="T0" fmla="*/ 5 w 5"/>
              <a:gd name="T1" fmla="*/ 2 h 2"/>
              <a:gd name="T2" fmla="*/ 2 w 5"/>
              <a:gd name="T3" fmla="*/ 2 h 2"/>
              <a:gd name="T4" fmla="*/ 1 w 5"/>
              <a:gd name="T5" fmla="*/ 1 h 2"/>
              <a:gd name="T6" fmla="*/ 4 w 5"/>
              <a:gd name="T7" fmla="*/ 0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cubicBezTo>
                  <a:pt x="4" y="2"/>
                  <a:pt x="3" y="2"/>
                  <a:pt x="2" y="2"/>
                </a:cubicBezTo>
                <a:cubicBezTo>
                  <a:pt x="1" y="2"/>
                  <a:pt x="0" y="1"/>
                  <a:pt x="1" y="1"/>
                </a:cubicBezTo>
                <a:cubicBezTo>
                  <a:pt x="1" y="0"/>
                  <a:pt x="1" y="0"/>
                  <a:pt x="3" y="0"/>
                </a:cubicBezTo>
                <a:cubicBezTo>
                  <a:pt x="5"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7" name="Freeform 3262"/>
          <p:cNvSpPr>
            <a:spLocks noChangeAspect="1"/>
          </p:cNvSpPr>
          <p:nvPr/>
        </p:nvSpPr>
        <p:spPr bwMode="auto">
          <a:xfrm>
            <a:off x="2898776" y="4598086"/>
            <a:ext cx="4763" cy="6350"/>
          </a:xfrm>
          <a:custGeom>
            <a:avLst/>
            <a:gdLst>
              <a:gd name="T0" fmla="*/ 3 w 3"/>
              <a:gd name="T1" fmla="*/ 3 h 3"/>
              <a:gd name="T2" fmla="*/ 1 w 3"/>
              <a:gd name="T3" fmla="*/ 4 h 3"/>
              <a:gd name="T4" fmla="*/ 0 w 3"/>
              <a:gd name="T5" fmla="*/ 1 h 3"/>
              <a:gd name="T6" fmla="*/ 2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3"/>
                  <a:pt x="2" y="3"/>
                  <a:pt x="1" y="3"/>
                </a:cubicBezTo>
                <a:cubicBezTo>
                  <a:pt x="0" y="2"/>
                  <a:pt x="0" y="2"/>
                  <a:pt x="0" y="1"/>
                </a:cubicBezTo>
                <a:cubicBezTo>
                  <a:pt x="0" y="1"/>
                  <a:pt x="0" y="0"/>
                  <a:pt x="2" y="1"/>
                </a:cubicBezTo>
                <a:cubicBezTo>
                  <a:pt x="3" y="1"/>
                  <a:pt x="3" y="2"/>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8" name="Freeform 3263"/>
          <p:cNvSpPr>
            <a:spLocks noChangeAspect="1"/>
          </p:cNvSpPr>
          <p:nvPr/>
        </p:nvSpPr>
        <p:spPr bwMode="auto">
          <a:xfrm>
            <a:off x="3343276" y="4929875"/>
            <a:ext cx="9525" cy="4763"/>
          </a:xfrm>
          <a:custGeom>
            <a:avLst/>
            <a:gdLst>
              <a:gd name="T0" fmla="*/ 2 w 5"/>
              <a:gd name="T1" fmla="*/ 3 h 3"/>
              <a:gd name="T2" fmla="*/ 0 w 5"/>
              <a:gd name="T3" fmla="*/ 2 h 3"/>
              <a:gd name="T4" fmla="*/ 2 w 5"/>
              <a:gd name="T5" fmla="*/ 0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799" name="Freeform 3264"/>
          <p:cNvSpPr>
            <a:spLocks noChangeAspect="1"/>
          </p:cNvSpPr>
          <p:nvPr/>
        </p:nvSpPr>
        <p:spPr bwMode="auto">
          <a:xfrm>
            <a:off x="2357439" y="4942573"/>
            <a:ext cx="6350" cy="6350"/>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1" y="3"/>
                </a:cubicBezTo>
                <a:cubicBezTo>
                  <a:pt x="0" y="3"/>
                  <a:pt x="0" y="2"/>
                  <a:pt x="0" y="2"/>
                </a:cubicBezTo>
                <a:cubicBezTo>
                  <a:pt x="0" y="1"/>
                  <a:pt x="0" y="0"/>
                  <a:pt x="2" y="0"/>
                </a:cubicBezTo>
                <a:cubicBezTo>
                  <a:pt x="3"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0" name="Freeform 3265"/>
          <p:cNvSpPr>
            <a:spLocks noChangeAspect="1"/>
          </p:cNvSpPr>
          <p:nvPr/>
        </p:nvSpPr>
        <p:spPr bwMode="auto">
          <a:xfrm>
            <a:off x="2836863" y="6403075"/>
            <a:ext cx="7938" cy="4763"/>
          </a:xfrm>
          <a:custGeom>
            <a:avLst/>
            <a:gdLst>
              <a:gd name="T0" fmla="*/ 3 w 4"/>
              <a:gd name="T1" fmla="*/ 2 h 3"/>
              <a:gd name="T2" fmla="*/ 1 w 4"/>
              <a:gd name="T3" fmla="*/ 3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3"/>
                </a:cubicBezTo>
                <a:cubicBezTo>
                  <a:pt x="0" y="2"/>
                  <a:pt x="1" y="1"/>
                  <a:pt x="1" y="1"/>
                </a:cubicBezTo>
                <a:cubicBezTo>
                  <a:pt x="1" y="0"/>
                  <a:pt x="2" y="0"/>
                  <a:pt x="3" y="0"/>
                </a:cubicBezTo>
                <a:cubicBezTo>
                  <a:pt x="4" y="1"/>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1" name="Freeform 3266"/>
          <p:cNvSpPr>
            <a:spLocks noChangeAspect="1"/>
          </p:cNvSpPr>
          <p:nvPr/>
        </p:nvSpPr>
        <p:spPr bwMode="auto">
          <a:xfrm>
            <a:off x="2840038" y="6411013"/>
            <a:ext cx="3175" cy="9525"/>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5"/>
                  <a:pt x="0" y="4"/>
                  <a:pt x="0" y="3"/>
                </a:cubicBezTo>
                <a:cubicBezTo>
                  <a:pt x="0" y="2"/>
                  <a:pt x="0" y="0"/>
                  <a:pt x="1" y="0"/>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2" name="Freeform 3267"/>
          <p:cNvSpPr>
            <a:spLocks noChangeAspect="1"/>
          </p:cNvSpPr>
          <p:nvPr/>
        </p:nvSpPr>
        <p:spPr bwMode="auto">
          <a:xfrm>
            <a:off x="2882900" y="6479273"/>
            <a:ext cx="4763" cy="7938"/>
          </a:xfrm>
          <a:custGeom>
            <a:avLst/>
            <a:gdLst>
              <a:gd name="T0" fmla="*/ 3 w 2"/>
              <a:gd name="T1" fmla="*/ 4 h 4"/>
              <a:gd name="T2" fmla="*/ 2 w 2"/>
              <a:gd name="T3" fmla="*/ 5 h 4"/>
              <a:gd name="T4" fmla="*/ 0 w 2"/>
              <a:gd name="T5" fmla="*/ 3 h 4"/>
              <a:gd name="T6" fmla="*/ 2 w 2"/>
              <a:gd name="T7" fmla="*/ 0 h 4"/>
              <a:gd name="T8" fmla="*/ 3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1"/>
                  <a:pt x="0" y="0"/>
                  <a:pt x="1" y="0"/>
                </a:cubicBezTo>
                <a:cubicBezTo>
                  <a:pt x="2"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3" name="Freeform 3268"/>
          <p:cNvSpPr>
            <a:spLocks noChangeAspect="1"/>
          </p:cNvSpPr>
          <p:nvPr/>
        </p:nvSpPr>
        <p:spPr bwMode="auto">
          <a:xfrm>
            <a:off x="3043238" y="6595161"/>
            <a:ext cx="3175" cy="7938"/>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0" y="3"/>
                  <a:pt x="0" y="3"/>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4" name="Freeform 3269"/>
          <p:cNvSpPr>
            <a:spLocks noChangeAspect="1"/>
          </p:cNvSpPr>
          <p:nvPr/>
        </p:nvSpPr>
        <p:spPr bwMode="auto">
          <a:xfrm>
            <a:off x="2951164" y="6563413"/>
            <a:ext cx="6350" cy="3175"/>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2"/>
                  <a:pt x="0" y="2"/>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5" name="Freeform 3270"/>
          <p:cNvSpPr>
            <a:spLocks noChangeAspect="1"/>
          </p:cNvSpPr>
          <p:nvPr/>
        </p:nvSpPr>
        <p:spPr bwMode="auto">
          <a:xfrm>
            <a:off x="5629275" y="2275573"/>
            <a:ext cx="4763" cy="7938"/>
          </a:xfrm>
          <a:custGeom>
            <a:avLst/>
            <a:gdLst>
              <a:gd name="T0" fmla="*/ 2 w 3"/>
              <a:gd name="T1" fmla="*/ 4 h 4"/>
              <a:gd name="T2" fmla="*/ 1 w 3"/>
              <a:gd name="T3" fmla="*/ 4 h 4"/>
              <a:gd name="T4" fmla="*/ 1 w 3"/>
              <a:gd name="T5" fmla="*/ 3 h 4"/>
              <a:gd name="T6" fmla="*/ 2 w 3"/>
              <a:gd name="T7" fmla="*/ 1 h 4"/>
              <a:gd name="T8" fmla="*/ 2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6" name="Freeform 3271"/>
          <p:cNvSpPr>
            <a:spLocks noChangeAspect="1"/>
          </p:cNvSpPr>
          <p:nvPr/>
        </p:nvSpPr>
        <p:spPr bwMode="auto">
          <a:xfrm>
            <a:off x="7591426" y="3294748"/>
            <a:ext cx="7938" cy="6350"/>
          </a:xfrm>
          <a:custGeom>
            <a:avLst/>
            <a:gdLst>
              <a:gd name="T0" fmla="*/ 5 w 4"/>
              <a:gd name="T1" fmla="*/ 3 h 3"/>
              <a:gd name="T2" fmla="*/ 3 w 4"/>
              <a:gd name="T3" fmla="*/ 4 h 3"/>
              <a:gd name="T4" fmla="*/ 0 w 4"/>
              <a:gd name="T5" fmla="*/ 3 h 3"/>
              <a:gd name="T6" fmla="*/ 3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7" name="Freeform 3272"/>
          <p:cNvSpPr>
            <a:spLocks noChangeAspect="1"/>
          </p:cNvSpPr>
          <p:nvPr/>
        </p:nvSpPr>
        <p:spPr bwMode="auto">
          <a:xfrm>
            <a:off x="7902576" y="2702613"/>
            <a:ext cx="7938" cy="11113"/>
          </a:xfrm>
          <a:custGeom>
            <a:avLst/>
            <a:gdLst>
              <a:gd name="T0" fmla="*/ 5 w 4"/>
              <a:gd name="T1" fmla="*/ 4 h 6"/>
              <a:gd name="T2" fmla="*/ 4 w 4"/>
              <a:gd name="T3" fmla="*/ 7 h 6"/>
              <a:gd name="T4" fmla="*/ 1 w 4"/>
              <a:gd name="T5" fmla="*/ 5 h 6"/>
              <a:gd name="T6" fmla="*/ 1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8" name="Oval 3273"/>
          <p:cNvSpPr>
            <a:spLocks noChangeAspect="1" noChangeArrowheads="1"/>
          </p:cNvSpPr>
          <p:nvPr/>
        </p:nvSpPr>
        <p:spPr bwMode="auto">
          <a:xfrm>
            <a:off x="7645401" y="2469248"/>
            <a:ext cx="3175"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09" name="Freeform 3274"/>
          <p:cNvSpPr>
            <a:spLocks noChangeAspect="1"/>
          </p:cNvSpPr>
          <p:nvPr/>
        </p:nvSpPr>
        <p:spPr bwMode="auto">
          <a:xfrm>
            <a:off x="6711950" y="2413686"/>
            <a:ext cx="4763" cy="6350"/>
          </a:xfrm>
          <a:custGeom>
            <a:avLst/>
            <a:gdLst>
              <a:gd name="T0" fmla="*/ 3 w 3"/>
              <a:gd name="T1" fmla="*/ 3 h 3"/>
              <a:gd name="T2" fmla="*/ 2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0" name="Freeform 3275"/>
          <p:cNvSpPr>
            <a:spLocks noChangeAspect="1"/>
          </p:cNvSpPr>
          <p:nvPr/>
        </p:nvSpPr>
        <p:spPr bwMode="auto">
          <a:xfrm>
            <a:off x="6350001" y="2416863"/>
            <a:ext cx="3175" cy="476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1" name="Freeform 3276"/>
          <p:cNvSpPr>
            <a:spLocks noChangeAspect="1"/>
          </p:cNvSpPr>
          <p:nvPr/>
        </p:nvSpPr>
        <p:spPr bwMode="auto">
          <a:xfrm>
            <a:off x="6299201" y="2540688"/>
            <a:ext cx="4763" cy="4763"/>
          </a:xfrm>
          <a:custGeom>
            <a:avLst/>
            <a:gdLst>
              <a:gd name="T0" fmla="*/ 2 w 2"/>
              <a:gd name="T1" fmla="*/ 2 h 3"/>
              <a:gd name="T2" fmla="*/ 0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2" name="Freeform 3277"/>
          <p:cNvSpPr>
            <a:spLocks noChangeAspect="1"/>
          </p:cNvSpPr>
          <p:nvPr/>
        </p:nvSpPr>
        <p:spPr bwMode="auto">
          <a:xfrm>
            <a:off x="6289676" y="2537511"/>
            <a:ext cx="6350" cy="6350"/>
          </a:xfrm>
          <a:custGeom>
            <a:avLst/>
            <a:gdLst>
              <a:gd name="T0" fmla="*/ 4 w 3"/>
              <a:gd name="T1" fmla="*/ 3 h 3"/>
              <a:gd name="T2" fmla="*/ 3 w 3"/>
              <a:gd name="T3" fmla="*/ 4 h 3"/>
              <a:gd name="T4" fmla="*/ 1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3" name="Freeform 3278"/>
          <p:cNvSpPr>
            <a:spLocks noChangeAspect="1"/>
          </p:cNvSpPr>
          <p:nvPr/>
        </p:nvSpPr>
        <p:spPr bwMode="auto">
          <a:xfrm>
            <a:off x="5954713" y="2754998"/>
            <a:ext cx="4763" cy="6350"/>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4" name="Freeform 3279"/>
          <p:cNvSpPr>
            <a:spLocks noChangeAspect="1"/>
          </p:cNvSpPr>
          <p:nvPr/>
        </p:nvSpPr>
        <p:spPr bwMode="auto">
          <a:xfrm>
            <a:off x="7361238" y="4737786"/>
            <a:ext cx="6350" cy="4763"/>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2"/>
                  <a:pt x="0" y="3"/>
                  <a:pt x="0" y="2"/>
                </a:cubicBezTo>
                <a:cubicBezTo>
                  <a:pt x="0" y="1"/>
                  <a:pt x="1" y="1"/>
                  <a:pt x="1" y="1"/>
                </a:cubicBezTo>
                <a:cubicBezTo>
                  <a:pt x="1" y="1"/>
                  <a:pt x="2" y="0"/>
                  <a:pt x="2"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5" name="Freeform 3280"/>
          <p:cNvSpPr>
            <a:spLocks noChangeAspect="1"/>
          </p:cNvSpPr>
          <p:nvPr/>
        </p:nvSpPr>
        <p:spPr bwMode="auto">
          <a:xfrm>
            <a:off x="5405439" y="6295123"/>
            <a:ext cx="4763" cy="6350"/>
          </a:xfrm>
          <a:custGeom>
            <a:avLst/>
            <a:gdLst>
              <a:gd name="T0" fmla="*/ 2 w 2"/>
              <a:gd name="T1" fmla="*/ 3 h 3"/>
              <a:gd name="T2" fmla="*/ 0 w 2"/>
              <a:gd name="T3" fmla="*/ 3 h 3"/>
              <a:gd name="T4" fmla="*/ 2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6" name="Freeform 3281"/>
          <p:cNvSpPr>
            <a:spLocks noChangeAspect="1"/>
          </p:cNvSpPr>
          <p:nvPr/>
        </p:nvSpPr>
        <p:spPr bwMode="auto">
          <a:xfrm>
            <a:off x="712788" y="4320275"/>
            <a:ext cx="3175" cy="4763"/>
          </a:xfrm>
          <a:custGeom>
            <a:avLst/>
            <a:gdLst>
              <a:gd name="T0" fmla="*/ 1 w 2"/>
              <a:gd name="T1" fmla="*/ 2 h 3"/>
              <a:gd name="T2" fmla="*/ 0 w 2"/>
              <a:gd name="T3" fmla="*/ 3 h 3"/>
              <a:gd name="T4" fmla="*/ 0 w 2"/>
              <a:gd name="T5" fmla="*/ 1 h 3"/>
              <a:gd name="T6" fmla="*/ 1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1"/>
                </a:cubicBezTo>
                <a:cubicBezTo>
                  <a:pt x="0" y="1"/>
                  <a:pt x="1" y="0"/>
                  <a:pt x="1" y="1"/>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7" name="Freeform 3282"/>
          <p:cNvSpPr>
            <a:spLocks noChangeAspect="1"/>
          </p:cNvSpPr>
          <p:nvPr/>
        </p:nvSpPr>
        <p:spPr bwMode="auto">
          <a:xfrm>
            <a:off x="782638" y="4352025"/>
            <a:ext cx="6350" cy="4763"/>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1" y="1"/>
                  <a:pt x="0" y="1"/>
                  <a:pt x="0" y="0"/>
                </a:cubicBezTo>
                <a:cubicBezTo>
                  <a:pt x="1"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8" name="Freeform 3283"/>
          <p:cNvSpPr>
            <a:spLocks noChangeAspect="1"/>
          </p:cNvSpPr>
          <p:nvPr/>
        </p:nvSpPr>
        <p:spPr bwMode="auto">
          <a:xfrm>
            <a:off x="328614" y="3361423"/>
            <a:ext cx="4763" cy="6350"/>
          </a:xfrm>
          <a:custGeom>
            <a:avLst/>
            <a:gdLst>
              <a:gd name="T0" fmla="*/ 2 w 3"/>
              <a:gd name="T1" fmla="*/ 3 h 3"/>
              <a:gd name="T2" fmla="*/ 0 w 3"/>
              <a:gd name="T3" fmla="*/ 3 h 3"/>
              <a:gd name="T4" fmla="*/ 1 w 3"/>
              <a:gd name="T5" fmla="*/ 1 h 3"/>
              <a:gd name="T6" fmla="*/ 3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3" y="1"/>
                </a:cubicBezTo>
                <a:cubicBezTo>
                  <a:pt x="3" y="2"/>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19" name="Freeform 3284"/>
          <p:cNvSpPr>
            <a:spLocks noChangeAspect="1"/>
          </p:cNvSpPr>
          <p:nvPr/>
        </p:nvSpPr>
        <p:spPr bwMode="auto">
          <a:xfrm>
            <a:off x="752476" y="3207438"/>
            <a:ext cx="11113" cy="4763"/>
          </a:xfrm>
          <a:custGeom>
            <a:avLst/>
            <a:gdLst>
              <a:gd name="T0" fmla="*/ 4 w 6"/>
              <a:gd name="T1" fmla="*/ 2 h 3"/>
              <a:gd name="T2" fmla="*/ 1 w 6"/>
              <a:gd name="T3" fmla="*/ 3 h 3"/>
              <a:gd name="T4" fmla="*/ 2 w 6"/>
              <a:gd name="T5" fmla="*/ 1 h 3"/>
              <a:gd name="T6" fmla="*/ 6 w 6"/>
              <a:gd name="T7" fmla="*/ 0 h 3"/>
              <a:gd name="T8" fmla="*/ 4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2"/>
                </a:moveTo>
                <a:cubicBezTo>
                  <a:pt x="3" y="3"/>
                  <a:pt x="1" y="3"/>
                  <a:pt x="1" y="3"/>
                </a:cubicBezTo>
                <a:cubicBezTo>
                  <a:pt x="0" y="2"/>
                  <a:pt x="2" y="1"/>
                  <a:pt x="2" y="1"/>
                </a:cubicBezTo>
                <a:cubicBezTo>
                  <a:pt x="4" y="0"/>
                  <a:pt x="5" y="0"/>
                  <a:pt x="5" y="0"/>
                </a:cubicBezTo>
                <a:cubicBezTo>
                  <a:pt x="6" y="1"/>
                  <a:pt x="5" y="2"/>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0" name="Oval 3285"/>
          <p:cNvSpPr>
            <a:spLocks noChangeAspect="1" noChangeArrowheads="1"/>
          </p:cNvSpPr>
          <p:nvPr/>
        </p:nvSpPr>
        <p:spPr bwMode="auto">
          <a:xfrm>
            <a:off x="760414" y="3229661"/>
            <a:ext cx="6350" cy="1588"/>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1" name="Freeform 3286"/>
          <p:cNvSpPr>
            <a:spLocks noChangeAspect="1"/>
          </p:cNvSpPr>
          <p:nvPr/>
        </p:nvSpPr>
        <p:spPr bwMode="auto">
          <a:xfrm>
            <a:off x="647700" y="3374123"/>
            <a:ext cx="6350" cy="6350"/>
          </a:xfrm>
          <a:custGeom>
            <a:avLst/>
            <a:gdLst>
              <a:gd name="T0" fmla="*/ 3 w 3"/>
              <a:gd name="T1" fmla="*/ 3 h 3"/>
              <a:gd name="T2" fmla="*/ 1 w 3"/>
              <a:gd name="T3" fmla="*/ 3 h 3"/>
              <a:gd name="T4" fmla="*/ 1 w 3"/>
              <a:gd name="T5" fmla="*/ 1 h 3"/>
              <a:gd name="T6" fmla="*/ 4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1" y="2"/>
                </a:cubicBezTo>
                <a:cubicBezTo>
                  <a:pt x="0" y="2"/>
                  <a:pt x="1" y="1"/>
                  <a:pt x="1" y="1"/>
                </a:cubicBezTo>
                <a:cubicBezTo>
                  <a:pt x="2" y="1"/>
                  <a:pt x="3" y="0"/>
                  <a:pt x="3" y="1"/>
                </a:cubicBezTo>
                <a:cubicBezTo>
                  <a:pt x="3" y="2"/>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2" name="Freeform 3287"/>
          <p:cNvSpPr>
            <a:spLocks noChangeAspect="1"/>
          </p:cNvSpPr>
          <p:nvPr/>
        </p:nvSpPr>
        <p:spPr bwMode="auto">
          <a:xfrm>
            <a:off x="457200" y="3383648"/>
            <a:ext cx="6350" cy="7938"/>
          </a:xfrm>
          <a:custGeom>
            <a:avLst/>
            <a:gdLst>
              <a:gd name="T0" fmla="*/ 3 w 3"/>
              <a:gd name="T1" fmla="*/ 4 h 4"/>
              <a:gd name="T2" fmla="*/ 0 w 3"/>
              <a:gd name="T3" fmla="*/ 4 h 4"/>
              <a:gd name="T4" fmla="*/ 0 w 3"/>
              <a:gd name="T5" fmla="*/ 3 h 4"/>
              <a:gd name="T6" fmla="*/ 3 w 3"/>
              <a:gd name="T7" fmla="*/ 1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1" y="3"/>
                  <a:pt x="1" y="4"/>
                  <a:pt x="0" y="3"/>
                </a:cubicBezTo>
                <a:cubicBezTo>
                  <a:pt x="0" y="3"/>
                  <a:pt x="0" y="2"/>
                  <a:pt x="0" y="2"/>
                </a:cubicBezTo>
                <a:cubicBezTo>
                  <a:pt x="1" y="1"/>
                  <a:pt x="2" y="0"/>
                  <a:pt x="2" y="1"/>
                </a:cubicBezTo>
                <a:cubicBezTo>
                  <a:pt x="3"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3" name="Freeform 3288"/>
          <p:cNvSpPr>
            <a:spLocks noChangeAspect="1"/>
          </p:cNvSpPr>
          <p:nvPr/>
        </p:nvSpPr>
        <p:spPr bwMode="auto">
          <a:xfrm>
            <a:off x="819151" y="3313798"/>
            <a:ext cx="4763" cy="1588"/>
          </a:xfrm>
          <a:custGeom>
            <a:avLst/>
            <a:gdLst>
              <a:gd name="T0" fmla="*/ 0 w 2"/>
              <a:gd name="T1" fmla="*/ 1 h 1"/>
              <a:gd name="T2" fmla="*/ 0 w 2"/>
              <a:gd name="T3" fmla="*/ 1 h 1"/>
              <a:gd name="T4" fmla="*/ 2 w 2"/>
              <a:gd name="T5" fmla="*/ 0 h 1"/>
              <a:gd name="T6" fmla="*/ 3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0" y="1"/>
                  <a:pt x="0" y="1"/>
                  <a:pt x="0" y="1"/>
                </a:cubicBezTo>
                <a:cubicBezTo>
                  <a:pt x="0" y="0"/>
                  <a:pt x="0" y="0"/>
                  <a:pt x="1" y="0"/>
                </a:cubicBezTo>
                <a:cubicBezTo>
                  <a:pt x="1" y="0"/>
                  <a:pt x="2" y="0"/>
                  <a:pt x="2" y="1"/>
                </a:cubicBezTo>
                <a:cubicBezTo>
                  <a:pt x="2" y="1"/>
                  <a:pt x="1" y="1"/>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4" name="Freeform 3289"/>
          <p:cNvSpPr>
            <a:spLocks noChangeAspect="1"/>
          </p:cNvSpPr>
          <p:nvPr/>
        </p:nvSpPr>
        <p:spPr bwMode="auto">
          <a:xfrm>
            <a:off x="714376" y="3363013"/>
            <a:ext cx="4763" cy="4763"/>
          </a:xfrm>
          <a:custGeom>
            <a:avLst/>
            <a:gdLst>
              <a:gd name="T0" fmla="*/ 2 w 2"/>
              <a:gd name="T1" fmla="*/ 3 h 2"/>
              <a:gd name="T2" fmla="*/ 0 w 2"/>
              <a:gd name="T3" fmla="*/ 2 h 2"/>
              <a:gd name="T4" fmla="*/ 2 w 2"/>
              <a:gd name="T5" fmla="*/ 0 h 2"/>
              <a:gd name="T6" fmla="*/ 3 w 2"/>
              <a:gd name="T7" fmla="*/ 2 h 2"/>
              <a:gd name="T8" fmla="*/ 2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0" y="2"/>
                  <a:pt x="0" y="2"/>
                  <a:pt x="0" y="1"/>
                </a:cubicBezTo>
                <a:cubicBezTo>
                  <a:pt x="0" y="1"/>
                  <a:pt x="0" y="0"/>
                  <a:pt x="1" y="0"/>
                </a:cubicBezTo>
                <a:cubicBezTo>
                  <a:pt x="1" y="0"/>
                  <a:pt x="2" y="0"/>
                  <a:pt x="2" y="1"/>
                </a:cubicBezTo>
                <a:cubicBezTo>
                  <a:pt x="2" y="2"/>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5" name="Freeform 3290"/>
          <p:cNvSpPr>
            <a:spLocks noChangeAspect="1"/>
          </p:cNvSpPr>
          <p:nvPr/>
        </p:nvSpPr>
        <p:spPr bwMode="auto">
          <a:xfrm>
            <a:off x="1066800" y="3258236"/>
            <a:ext cx="4763" cy="6350"/>
          </a:xfrm>
          <a:custGeom>
            <a:avLst/>
            <a:gdLst>
              <a:gd name="T0" fmla="*/ 3 w 2"/>
              <a:gd name="T1" fmla="*/ 3 h 3"/>
              <a:gd name="T2" fmla="*/ 2 w 2"/>
              <a:gd name="T3" fmla="*/ 4 h 3"/>
              <a:gd name="T4" fmla="*/ 2 w 2"/>
              <a:gd name="T5" fmla="*/ 3 h 3"/>
              <a:gd name="T6" fmla="*/ 3 w 2"/>
              <a:gd name="T7" fmla="*/ 1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1" y="2"/>
                </a:cubicBezTo>
                <a:cubicBezTo>
                  <a:pt x="1" y="1"/>
                  <a:pt x="1" y="0"/>
                  <a:pt x="2"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6" name="Freeform 3291"/>
          <p:cNvSpPr>
            <a:spLocks noChangeAspect="1"/>
          </p:cNvSpPr>
          <p:nvPr/>
        </p:nvSpPr>
        <p:spPr bwMode="auto">
          <a:xfrm>
            <a:off x="1608138" y="3301100"/>
            <a:ext cx="1588" cy="4763"/>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7" name="Oval 3292"/>
          <p:cNvSpPr>
            <a:spLocks noChangeAspect="1" noChangeArrowheads="1"/>
          </p:cNvSpPr>
          <p:nvPr/>
        </p:nvSpPr>
        <p:spPr bwMode="auto">
          <a:xfrm>
            <a:off x="1597026" y="3283638"/>
            <a:ext cx="3175" cy="4763"/>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8" name="Freeform 3293"/>
          <p:cNvSpPr>
            <a:spLocks noChangeAspect="1"/>
          </p:cNvSpPr>
          <p:nvPr/>
        </p:nvSpPr>
        <p:spPr bwMode="auto">
          <a:xfrm>
            <a:off x="1590676" y="3278873"/>
            <a:ext cx="4763" cy="6350"/>
          </a:xfrm>
          <a:custGeom>
            <a:avLst/>
            <a:gdLst>
              <a:gd name="T0" fmla="*/ 3 w 2"/>
              <a:gd name="T1" fmla="*/ 3 h 3"/>
              <a:gd name="T2" fmla="*/ 2 w 2"/>
              <a:gd name="T3" fmla="*/ 3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29" name="Freeform 3294"/>
          <p:cNvSpPr>
            <a:spLocks noChangeAspect="1"/>
          </p:cNvSpPr>
          <p:nvPr/>
        </p:nvSpPr>
        <p:spPr bwMode="auto">
          <a:xfrm>
            <a:off x="1643063" y="3402698"/>
            <a:ext cx="3175" cy="6350"/>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0" name="Freeform 3295"/>
          <p:cNvSpPr>
            <a:spLocks noChangeAspect="1"/>
          </p:cNvSpPr>
          <p:nvPr/>
        </p:nvSpPr>
        <p:spPr bwMode="auto">
          <a:xfrm>
            <a:off x="1731963" y="3505888"/>
            <a:ext cx="1588" cy="4763"/>
          </a:xfrm>
          <a:custGeom>
            <a:avLst/>
            <a:gdLst>
              <a:gd name="T0" fmla="*/ 1 w 1"/>
              <a:gd name="T1" fmla="*/ 2 h 2"/>
              <a:gd name="T2" fmla="*/ 1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0" y="2"/>
                  <a:pt x="0" y="2"/>
                  <a:pt x="0" y="1"/>
                </a:cubicBezTo>
                <a:cubicBezTo>
                  <a:pt x="0" y="1"/>
                  <a:pt x="0" y="0"/>
                  <a:pt x="0"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1" name="Freeform 3296"/>
          <p:cNvSpPr>
            <a:spLocks noChangeAspect="1"/>
          </p:cNvSpPr>
          <p:nvPr/>
        </p:nvSpPr>
        <p:spPr bwMode="auto">
          <a:xfrm>
            <a:off x="3721101" y="2897873"/>
            <a:ext cx="9525" cy="7938"/>
          </a:xfrm>
          <a:custGeom>
            <a:avLst/>
            <a:gdLst>
              <a:gd name="T0" fmla="*/ 5 w 5"/>
              <a:gd name="T1" fmla="*/ 3 h 4"/>
              <a:gd name="T2" fmla="*/ 5 w 5"/>
              <a:gd name="T3" fmla="*/ 5 h 4"/>
              <a:gd name="T4" fmla="*/ 2 w 5"/>
              <a:gd name="T5" fmla="*/ 4 h 4"/>
              <a:gd name="T6" fmla="*/ 1 w 5"/>
              <a:gd name="T7" fmla="*/ 0 h 4"/>
              <a:gd name="T8" fmla="*/ 5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2" name="Freeform 3297"/>
          <p:cNvSpPr>
            <a:spLocks noChangeAspect="1"/>
          </p:cNvSpPr>
          <p:nvPr/>
        </p:nvSpPr>
        <p:spPr bwMode="auto">
          <a:xfrm>
            <a:off x="4121150" y="2451788"/>
            <a:ext cx="6350" cy="4763"/>
          </a:xfrm>
          <a:custGeom>
            <a:avLst/>
            <a:gdLst>
              <a:gd name="T0" fmla="*/ 1 w 3"/>
              <a:gd name="T1" fmla="*/ 3 h 2"/>
              <a:gd name="T2" fmla="*/ 0 w 3"/>
              <a:gd name="T3" fmla="*/ 2 h 2"/>
              <a:gd name="T4" fmla="*/ 3 w 3"/>
              <a:gd name="T5" fmla="*/ 0 h 2"/>
              <a:gd name="T6" fmla="*/ 4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1"/>
                  <a:pt x="3"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3" name="Freeform 3298"/>
          <p:cNvSpPr>
            <a:spLocks noChangeAspect="1"/>
          </p:cNvSpPr>
          <p:nvPr/>
        </p:nvSpPr>
        <p:spPr bwMode="auto">
          <a:xfrm>
            <a:off x="4111626" y="2447025"/>
            <a:ext cx="6350" cy="3175"/>
          </a:xfrm>
          <a:custGeom>
            <a:avLst/>
            <a:gdLst>
              <a:gd name="T0" fmla="*/ 1 w 3"/>
              <a:gd name="T1" fmla="*/ 2 h 2"/>
              <a:gd name="T2" fmla="*/ 0 w 3"/>
              <a:gd name="T3" fmla="*/ 1 h 2"/>
              <a:gd name="T4" fmla="*/ 3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1"/>
                  <a:pt x="0" y="1"/>
                  <a:pt x="0" y="1"/>
                </a:cubicBezTo>
                <a:cubicBezTo>
                  <a:pt x="0" y="0"/>
                  <a:pt x="1" y="0"/>
                  <a:pt x="2" y="0"/>
                </a:cubicBezTo>
                <a:cubicBezTo>
                  <a:pt x="2" y="0"/>
                  <a:pt x="3" y="0"/>
                  <a:pt x="3"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4" name="Freeform 3299"/>
          <p:cNvSpPr>
            <a:spLocks noChangeAspect="1"/>
          </p:cNvSpPr>
          <p:nvPr/>
        </p:nvSpPr>
        <p:spPr bwMode="auto">
          <a:xfrm>
            <a:off x="4102100" y="2442263"/>
            <a:ext cx="6350" cy="4763"/>
          </a:xfrm>
          <a:custGeom>
            <a:avLst/>
            <a:gdLst>
              <a:gd name="T0" fmla="*/ 1 w 3"/>
              <a:gd name="T1" fmla="*/ 3 h 2"/>
              <a:gd name="T2" fmla="*/ 0 w 3"/>
              <a:gd name="T3" fmla="*/ 2 h 2"/>
              <a:gd name="T4" fmla="*/ 1 w 3"/>
              <a:gd name="T5" fmla="*/ 0 h 2"/>
              <a:gd name="T6" fmla="*/ 3 w 3"/>
              <a:gd name="T7" fmla="*/ 3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1"/>
                  <a:pt x="3" y="1"/>
                  <a:pt x="2" y="2"/>
                </a:cubicBezTo>
                <a:cubicBezTo>
                  <a:pt x="2" y="2"/>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5" name="Freeform 3300"/>
          <p:cNvSpPr>
            <a:spLocks noChangeAspect="1"/>
          </p:cNvSpPr>
          <p:nvPr/>
        </p:nvSpPr>
        <p:spPr bwMode="auto">
          <a:xfrm>
            <a:off x="4157664" y="2526400"/>
            <a:ext cx="4763" cy="4763"/>
          </a:xfrm>
          <a:custGeom>
            <a:avLst/>
            <a:gdLst>
              <a:gd name="T0" fmla="*/ 2 w 2"/>
              <a:gd name="T1" fmla="*/ 2 h 2"/>
              <a:gd name="T2" fmla="*/ 0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0" y="2"/>
                </a:cubicBezTo>
                <a:cubicBezTo>
                  <a:pt x="0" y="2"/>
                  <a:pt x="0" y="1"/>
                  <a:pt x="0" y="1"/>
                </a:cubicBezTo>
                <a:cubicBezTo>
                  <a:pt x="0" y="0"/>
                  <a:pt x="0" y="0"/>
                  <a:pt x="1" y="0"/>
                </a:cubicBezTo>
                <a:cubicBezTo>
                  <a:pt x="2"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6" name="Freeform 3301"/>
          <p:cNvSpPr>
            <a:spLocks noChangeAspect="1"/>
          </p:cNvSpPr>
          <p:nvPr/>
        </p:nvSpPr>
        <p:spPr bwMode="auto">
          <a:xfrm>
            <a:off x="4138613" y="2361300"/>
            <a:ext cx="1588" cy="3175"/>
          </a:xfrm>
          <a:custGeom>
            <a:avLst/>
            <a:gdLst>
              <a:gd name="T0" fmla="*/ 1 w 1"/>
              <a:gd name="T1" fmla="*/ 1 h 2"/>
              <a:gd name="T2" fmla="*/ 0 w 1"/>
              <a:gd name="T3" fmla="*/ 2 h 2"/>
              <a:gd name="T4" fmla="*/ 0 w 1"/>
              <a:gd name="T5" fmla="*/ 1 h 2"/>
              <a:gd name="T6" fmla="*/ 1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7" name="Freeform 3302"/>
          <p:cNvSpPr>
            <a:spLocks noChangeAspect="1"/>
          </p:cNvSpPr>
          <p:nvPr/>
        </p:nvSpPr>
        <p:spPr bwMode="auto">
          <a:xfrm>
            <a:off x="4144963" y="2359713"/>
            <a:ext cx="3175" cy="4763"/>
          </a:xfrm>
          <a:custGeom>
            <a:avLst/>
            <a:gdLst>
              <a:gd name="T0" fmla="*/ 2 w 2"/>
              <a:gd name="T1" fmla="*/ 1 h 3"/>
              <a:gd name="T2" fmla="*/ 2 w 2"/>
              <a:gd name="T3" fmla="*/ 3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3"/>
                  <a:pt x="2" y="3"/>
                </a:cubicBezTo>
                <a:cubicBezTo>
                  <a:pt x="1" y="3"/>
                  <a:pt x="1" y="2"/>
                  <a:pt x="1" y="2"/>
                </a:cubicBezTo>
                <a:cubicBezTo>
                  <a:pt x="1"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8" name="Freeform 3303"/>
          <p:cNvSpPr>
            <a:spLocks noChangeAspect="1"/>
          </p:cNvSpPr>
          <p:nvPr/>
        </p:nvSpPr>
        <p:spPr bwMode="auto">
          <a:xfrm>
            <a:off x="4152901" y="2373998"/>
            <a:ext cx="4763" cy="6350"/>
          </a:xfrm>
          <a:custGeom>
            <a:avLst/>
            <a:gdLst>
              <a:gd name="T0" fmla="*/ 2 w 3"/>
              <a:gd name="T1" fmla="*/ 3 h 3"/>
              <a:gd name="T2" fmla="*/ 1 w 3"/>
              <a:gd name="T3" fmla="*/ 4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1" y="3"/>
                </a:cubicBezTo>
                <a:cubicBezTo>
                  <a:pt x="0" y="2"/>
                  <a:pt x="0" y="2"/>
                  <a:pt x="1" y="1"/>
                </a:cubicBezTo>
                <a:cubicBezTo>
                  <a:pt x="1" y="1"/>
                  <a:pt x="2" y="0"/>
                  <a:pt x="2" y="1"/>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39" name="Freeform 3304"/>
          <p:cNvSpPr>
            <a:spLocks noChangeAspect="1"/>
          </p:cNvSpPr>
          <p:nvPr/>
        </p:nvSpPr>
        <p:spPr bwMode="auto">
          <a:xfrm>
            <a:off x="4124325" y="2370823"/>
            <a:ext cx="4763" cy="1588"/>
          </a:xfrm>
          <a:custGeom>
            <a:avLst/>
            <a:gdLst>
              <a:gd name="T0" fmla="*/ 1 w 3"/>
              <a:gd name="T1" fmla="*/ 1 h 1"/>
              <a:gd name="T2" fmla="*/ 0 w 3"/>
              <a:gd name="T3" fmla="*/ 1 h 1"/>
              <a:gd name="T4" fmla="*/ 1 w 3"/>
              <a:gd name="T5" fmla="*/ 0 h 1"/>
              <a:gd name="T6" fmla="*/ 3 w 3"/>
              <a:gd name="T7" fmla="*/ 0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0"/>
                </a:cubicBezTo>
                <a:cubicBezTo>
                  <a:pt x="3" y="1"/>
                  <a:pt x="2"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0" name="Freeform 3305"/>
          <p:cNvSpPr>
            <a:spLocks noChangeAspect="1"/>
          </p:cNvSpPr>
          <p:nvPr/>
        </p:nvSpPr>
        <p:spPr bwMode="auto">
          <a:xfrm>
            <a:off x="4149726" y="2362886"/>
            <a:ext cx="6350" cy="6350"/>
          </a:xfrm>
          <a:custGeom>
            <a:avLst/>
            <a:gdLst>
              <a:gd name="T0" fmla="*/ 3 w 3"/>
              <a:gd name="T1" fmla="*/ 4 h 3"/>
              <a:gd name="T2" fmla="*/ 1 w 3"/>
              <a:gd name="T3" fmla="*/ 4 h 3"/>
              <a:gd name="T4" fmla="*/ 1 w 3"/>
              <a:gd name="T5" fmla="*/ 3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3"/>
                </a:cubicBezTo>
                <a:cubicBezTo>
                  <a:pt x="0" y="2"/>
                  <a:pt x="1" y="2"/>
                  <a:pt x="1" y="2"/>
                </a:cubicBezTo>
                <a:cubicBezTo>
                  <a:pt x="1" y="1"/>
                  <a:pt x="2" y="0"/>
                  <a:pt x="2" y="1"/>
                </a:cubicBezTo>
                <a:cubicBezTo>
                  <a:pt x="3" y="2"/>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1" name="Freeform 3306"/>
          <p:cNvSpPr>
            <a:spLocks noChangeAspect="1"/>
          </p:cNvSpPr>
          <p:nvPr/>
        </p:nvSpPr>
        <p:spPr bwMode="auto">
          <a:xfrm>
            <a:off x="4167188" y="2350188"/>
            <a:ext cx="4763" cy="4763"/>
          </a:xfrm>
          <a:custGeom>
            <a:avLst/>
            <a:gdLst>
              <a:gd name="T0" fmla="*/ 2 w 2"/>
              <a:gd name="T1" fmla="*/ 2 h 3"/>
              <a:gd name="T2" fmla="*/ 0 w 2"/>
              <a:gd name="T3" fmla="*/ 3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2" name="Freeform 3307"/>
          <p:cNvSpPr>
            <a:spLocks noChangeAspect="1"/>
          </p:cNvSpPr>
          <p:nvPr/>
        </p:nvSpPr>
        <p:spPr bwMode="auto">
          <a:xfrm>
            <a:off x="4146550" y="2337486"/>
            <a:ext cx="6350" cy="7938"/>
          </a:xfrm>
          <a:custGeom>
            <a:avLst/>
            <a:gdLst>
              <a:gd name="T0" fmla="*/ 3 w 3"/>
              <a:gd name="T1" fmla="*/ 4 h 4"/>
              <a:gd name="T2" fmla="*/ 1 w 3"/>
              <a:gd name="T3" fmla="*/ 5 h 4"/>
              <a:gd name="T4" fmla="*/ 0 w 3"/>
              <a:gd name="T5" fmla="*/ 3 h 4"/>
              <a:gd name="T6" fmla="*/ 3 w 3"/>
              <a:gd name="T7" fmla="*/ 1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4"/>
                </a:cubicBezTo>
                <a:cubicBezTo>
                  <a:pt x="0" y="3"/>
                  <a:pt x="0" y="3"/>
                  <a:pt x="0" y="2"/>
                </a:cubicBezTo>
                <a:cubicBezTo>
                  <a:pt x="1" y="1"/>
                  <a:pt x="1" y="0"/>
                  <a:pt x="2" y="1"/>
                </a:cubicBezTo>
                <a:cubicBezTo>
                  <a:pt x="3"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3" name="Freeform 3308"/>
          <p:cNvSpPr>
            <a:spLocks noChangeAspect="1"/>
          </p:cNvSpPr>
          <p:nvPr/>
        </p:nvSpPr>
        <p:spPr bwMode="auto">
          <a:xfrm>
            <a:off x="3371850" y="2559738"/>
            <a:ext cx="4763" cy="3175"/>
          </a:xfrm>
          <a:custGeom>
            <a:avLst/>
            <a:gdLst>
              <a:gd name="T0" fmla="*/ 2 w 3"/>
              <a:gd name="T1" fmla="*/ 0 h 2"/>
              <a:gd name="T2" fmla="*/ 3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1"/>
                </a:cubicBezTo>
                <a:cubicBezTo>
                  <a:pt x="2" y="2"/>
                  <a:pt x="2" y="2"/>
                  <a:pt x="1" y="2"/>
                </a:cubicBezTo>
                <a:cubicBezTo>
                  <a:pt x="1" y="2"/>
                  <a:pt x="0" y="1"/>
                  <a:pt x="0" y="1"/>
                </a:cubicBezTo>
                <a:cubicBezTo>
                  <a:pt x="1" y="0"/>
                  <a:pt x="2"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4" name="Freeform 3309"/>
          <p:cNvSpPr>
            <a:spLocks noChangeAspect="1"/>
          </p:cNvSpPr>
          <p:nvPr/>
        </p:nvSpPr>
        <p:spPr bwMode="auto">
          <a:xfrm>
            <a:off x="2225675" y="2416863"/>
            <a:ext cx="6350" cy="3175"/>
          </a:xfrm>
          <a:custGeom>
            <a:avLst/>
            <a:gdLst>
              <a:gd name="T0" fmla="*/ 3 w 3"/>
              <a:gd name="T1" fmla="*/ 1 h 2"/>
              <a:gd name="T2" fmla="*/ 3 w 3"/>
              <a:gd name="T3" fmla="*/ 2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2" y="2"/>
                  <a:pt x="1" y="2"/>
                </a:cubicBezTo>
                <a:cubicBezTo>
                  <a:pt x="1" y="2"/>
                  <a:pt x="0" y="2"/>
                  <a:pt x="0" y="1"/>
                </a:cubicBezTo>
                <a:cubicBezTo>
                  <a:pt x="0"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5" name="Freeform 3310"/>
          <p:cNvSpPr>
            <a:spLocks noChangeAspect="1"/>
          </p:cNvSpPr>
          <p:nvPr/>
        </p:nvSpPr>
        <p:spPr bwMode="auto">
          <a:xfrm>
            <a:off x="2424113" y="2418450"/>
            <a:ext cx="3175" cy="3175"/>
          </a:xfrm>
          <a:custGeom>
            <a:avLst/>
            <a:gdLst>
              <a:gd name="T0" fmla="*/ 1 w 2"/>
              <a:gd name="T1" fmla="*/ 0 h 2"/>
              <a:gd name="T2" fmla="*/ 2 w 2"/>
              <a:gd name="T3" fmla="*/ 0 h 2"/>
              <a:gd name="T4" fmla="*/ 2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2"/>
                </a:cubicBezTo>
                <a:cubicBezTo>
                  <a:pt x="1" y="2"/>
                  <a:pt x="0" y="2"/>
                  <a:pt x="0" y="1"/>
                </a:cubicBezTo>
                <a:cubicBezTo>
                  <a:pt x="0" y="1"/>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6" name="Freeform 3311"/>
          <p:cNvSpPr>
            <a:spLocks noChangeAspect="1"/>
          </p:cNvSpPr>
          <p:nvPr/>
        </p:nvSpPr>
        <p:spPr bwMode="auto">
          <a:xfrm>
            <a:off x="2551114" y="2426388"/>
            <a:ext cx="4763" cy="3175"/>
          </a:xfrm>
          <a:custGeom>
            <a:avLst/>
            <a:gdLst>
              <a:gd name="T0" fmla="*/ 2 w 2"/>
              <a:gd name="T1" fmla="*/ 0 h 2"/>
              <a:gd name="T2" fmla="*/ 3 w 2"/>
              <a:gd name="T3" fmla="*/ 0 h 2"/>
              <a:gd name="T4" fmla="*/ 3 w 2"/>
              <a:gd name="T5" fmla="*/ 1 h 2"/>
              <a:gd name="T6" fmla="*/ 0 w 2"/>
              <a:gd name="T7" fmla="*/ 1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1"/>
                </a:cubicBezTo>
                <a:cubicBezTo>
                  <a:pt x="1" y="2"/>
                  <a:pt x="0" y="2"/>
                  <a:pt x="0" y="1"/>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7" name="Freeform 3312"/>
          <p:cNvSpPr>
            <a:spLocks noChangeAspect="1"/>
          </p:cNvSpPr>
          <p:nvPr/>
        </p:nvSpPr>
        <p:spPr bwMode="auto">
          <a:xfrm>
            <a:off x="2576514" y="2469250"/>
            <a:ext cx="3175" cy="4763"/>
          </a:xfrm>
          <a:custGeom>
            <a:avLst/>
            <a:gdLst>
              <a:gd name="T0" fmla="*/ 0 w 2"/>
              <a:gd name="T1" fmla="*/ 2 h 2"/>
              <a:gd name="T2" fmla="*/ 1 w 2"/>
              <a:gd name="T3" fmla="*/ 0 h 2"/>
              <a:gd name="T4" fmla="*/ 2 w 2"/>
              <a:gd name="T5" fmla="*/ 2 h 2"/>
              <a:gd name="T6" fmla="*/ 1 w 2"/>
              <a:gd name="T7" fmla="*/ 3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0"/>
                  <a:pt x="1" y="0"/>
                </a:cubicBezTo>
                <a:cubicBezTo>
                  <a:pt x="1" y="0"/>
                  <a:pt x="2" y="0"/>
                  <a:pt x="2" y="1"/>
                </a:cubicBezTo>
                <a:cubicBezTo>
                  <a:pt x="2" y="1"/>
                  <a:pt x="2" y="2"/>
                  <a:pt x="1" y="2"/>
                </a:cubicBezTo>
                <a:cubicBezTo>
                  <a:pt x="0" y="2"/>
                  <a:pt x="0" y="1"/>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8" name="Freeform 3313"/>
          <p:cNvSpPr>
            <a:spLocks noChangeAspect="1"/>
          </p:cNvSpPr>
          <p:nvPr/>
        </p:nvSpPr>
        <p:spPr bwMode="auto">
          <a:xfrm>
            <a:off x="2627313" y="2366061"/>
            <a:ext cx="4763" cy="6350"/>
          </a:xfrm>
          <a:custGeom>
            <a:avLst/>
            <a:gdLst>
              <a:gd name="T0" fmla="*/ 0 w 2"/>
              <a:gd name="T1" fmla="*/ 3 h 3"/>
              <a:gd name="T2" fmla="*/ 0 w 2"/>
              <a:gd name="T3" fmla="*/ 1 h 3"/>
              <a:gd name="T4" fmla="*/ 3 w 2"/>
              <a:gd name="T5" fmla="*/ 1 h 3"/>
              <a:gd name="T6" fmla="*/ 3 w 2"/>
              <a:gd name="T7" fmla="*/ 4 h 3"/>
              <a:gd name="T8" fmla="*/ 0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0" y="2"/>
                  <a:pt x="0" y="1"/>
                  <a:pt x="0" y="1"/>
                </a:cubicBezTo>
                <a:cubicBezTo>
                  <a:pt x="1" y="0"/>
                  <a:pt x="1" y="1"/>
                  <a:pt x="2" y="1"/>
                </a:cubicBezTo>
                <a:cubicBezTo>
                  <a:pt x="2" y="2"/>
                  <a:pt x="2" y="3"/>
                  <a:pt x="2" y="3"/>
                </a:cubicBezTo>
                <a:cubicBezTo>
                  <a:pt x="1" y="3"/>
                  <a:pt x="0" y="2"/>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49" name="Freeform 3314"/>
          <p:cNvSpPr>
            <a:spLocks noChangeAspect="1"/>
          </p:cNvSpPr>
          <p:nvPr/>
        </p:nvSpPr>
        <p:spPr bwMode="auto">
          <a:xfrm>
            <a:off x="2624139" y="2267638"/>
            <a:ext cx="11113" cy="9525"/>
          </a:xfrm>
          <a:custGeom>
            <a:avLst/>
            <a:gdLst>
              <a:gd name="T0" fmla="*/ 2 w 6"/>
              <a:gd name="T1" fmla="*/ 5 h 5"/>
              <a:gd name="T2" fmla="*/ 1 w 6"/>
              <a:gd name="T3" fmla="*/ 1 h 5"/>
              <a:gd name="T4" fmla="*/ 4 w 6"/>
              <a:gd name="T5" fmla="*/ 1 h 5"/>
              <a:gd name="T6" fmla="*/ 6 w 6"/>
              <a:gd name="T7" fmla="*/ 5 h 5"/>
              <a:gd name="T8" fmla="*/ 2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2"/>
                  <a:pt x="1" y="1"/>
                </a:cubicBezTo>
                <a:cubicBezTo>
                  <a:pt x="1" y="0"/>
                  <a:pt x="3" y="0"/>
                  <a:pt x="3" y="1"/>
                </a:cubicBezTo>
                <a:cubicBezTo>
                  <a:pt x="4" y="1"/>
                  <a:pt x="6" y="2"/>
                  <a:pt x="5" y="4"/>
                </a:cubicBezTo>
                <a:cubicBezTo>
                  <a:pt x="5" y="5"/>
                  <a:pt x="3" y="4"/>
                  <a:pt x="2"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0" name="Freeform 3315"/>
          <p:cNvSpPr>
            <a:spLocks noChangeAspect="1"/>
          </p:cNvSpPr>
          <p:nvPr/>
        </p:nvSpPr>
        <p:spPr bwMode="auto">
          <a:xfrm>
            <a:off x="3035301" y="2343836"/>
            <a:ext cx="7938" cy="6350"/>
          </a:xfrm>
          <a:custGeom>
            <a:avLst/>
            <a:gdLst>
              <a:gd name="T0" fmla="*/ 1 w 4"/>
              <a:gd name="T1" fmla="*/ 3 h 3"/>
              <a:gd name="T2" fmla="*/ 1 w 4"/>
              <a:gd name="T3" fmla="*/ 0 h 3"/>
              <a:gd name="T4" fmla="*/ 3 w 4"/>
              <a:gd name="T5" fmla="*/ 0 h 3"/>
              <a:gd name="T6" fmla="*/ 4 w 4"/>
              <a:gd name="T7" fmla="*/ 3 h 3"/>
              <a:gd name="T8" fmla="*/ 1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2"/>
                </a:moveTo>
                <a:cubicBezTo>
                  <a:pt x="1" y="1"/>
                  <a:pt x="0" y="1"/>
                  <a:pt x="1" y="0"/>
                </a:cubicBezTo>
                <a:cubicBezTo>
                  <a:pt x="1" y="0"/>
                  <a:pt x="2" y="0"/>
                  <a:pt x="2" y="0"/>
                </a:cubicBezTo>
                <a:cubicBezTo>
                  <a:pt x="3" y="1"/>
                  <a:pt x="4" y="1"/>
                  <a:pt x="3" y="2"/>
                </a:cubicBezTo>
                <a:cubicBezTo>
                  <a:pt x="3" y="3"/>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1" name="Freeform 3316"/>
          <p:cNvSpPr>
            <a:spLocks noChangeAspect="1"/>
          </p:cNvSpPr>
          <p:nvPr/>
        </p:nvSpPr>
        <p:spPr bwMode="auto">
          <a:xfrm>
            <a:off x="2805113" y="2400986"/>
            <a:ext cx="7938" cy="7938"/>
          </a:xfrm>
          <a:custGeom>
            <a:avLst/>
            <a:gdLst>
              <a:gd name="T0" fmla="*/ 1 w 4"/>
              <a:gd name="T1" fmla="*/ 4 h 4"/>
              <a:gd name="T2" fmla="*/ 0 w 4"/>
              <a:gd name="T3" fmla="*/ 1 h 4"/>
              <a:gd name="T4" fmla="*/ 3 w 4"/>
              <a:gd name="T5" fmla="*/ 1 h 4"/>
              <a:gd name="T6" fmla="*/ 5 w 4"/>
              <a:gd name="T7" fmla="*/ 4 h 4"/>
              <a:gd name="T8" fmla="*/ 1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2"/>
                  <a:pt x="0" y="1"/>
                  <a:pt x="0" y="1"/>
                </a:cubicBezTo>
                <a:cubicBezTo>
                  <a:pt x="0" y="0"/>
                  <a:pt x="1" y="0"/>
                  <a:pt x="2" y="1"/>
                </a:cubicBezTo>
                <a:cubicBezTo>
                  <a:pt x="3" y="1"/>
                  <a:pt x="4" y="2"/>
                  <a:pt x="4" y="3"/>
                </a:cubicBezTo>
                <a:cubicBezTo>
                  <a:pt x="4" y="4"/>
                  <a:pt x="2" y="3"/>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2" name="Freeform 3317"/>
          <p:cNvSpPr>
            <a:spLocks noChangeAspect="1"/>
          </p:cNvSpPr>
          <p:nvPr/>
        </p:nvSpPr>
        <p:spPr bwMode="auto">
          <a:xfrm>
            <a:off x="2459039" y="2369236"/>
            <a:ext cx="4763" cy="6350"/>
          </a:xfrm>
          <a:custGeom>
            <a:avLst/>
            <a:gdLst>
              <a:gd name="T0" fmla="*/ 1 w 3"/>
              <a:gd name="T1" fmla="*/ 1 h 4"/>
              <a:gd name="T2" fmla="*/ 3 w 3"/>
              <a:gd name="T3" fmla="*/ 0 h 4"/>
              <a:gd name="T4" fmla="*/ 2 w 3"/>
              <a:gd name="T5" fmla="*/ 2 h 4"/>
              <a:gd name="T6" fmla="*/ 1 w 3"/>
              <a:gd name="T7" fmla="*/ 3 h 4"/>
              <a:gd name="T8" fmla="*/ 1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1" y="0"/>
                  <a:pt x="2" y="0"/>
                  <a:pt x="3" y="0"/>
                </a:cubicBezTo>
                <a:cubicBezTo>
                  <a:pt x="3" y="1"/>
                  <a:pt x="3" y="2"/>
                  <a:pt x="2" y="2"/>
                </a:cubicBezTo>
                <a:cubicBezTo>
                  <a:pt x="2" y="3"/>
                  <a:pt x="1" y="4"/>
                  <a:pt x="1" y="3"/>
                </a:cubicBezTo>
                <a:cubicBezTo>
                  <a:pt x="0" y="2"/>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3" name="Freeform 3318"/>
          <p:cNvSpPr>
            <a:spLocks noChangeAspect="1"/>
          </p:cNvSpPr>
          <p:nvPr/>
        </p:nvSpPr>
        <p:spPr bwMode="auto">
          <a:xfrm>
            <a:off x="2236788" y="2418450"/>
            <a:ext cx="6350" cy="3175"/>
          </a:xfrm>
          <a:custGeom>
            <a:avLst/>
            <a:gdLst>
              <a:gd name="T0" fmla="*/ 3 w 3"/>
              <a:gd name="T1" fmla="*/ 0 h 2"/>
              <a:gd name="T2" fmla="*/ 4 w 3"/>
              <a:gd name="T3" fmla="*/ 1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2" y="2"/>
                  <a:pt x="2" y="2"/>
                  <a:pt x="1" y="2"/>
                </a:cubicBezTo>
                <a:cubicBezTo>
                  <a:pt x="1" y="2"/>
                  <a:pt x="0" y="1"/>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4" name="Freeform 3319"/>
          <p:cNvSpPr>
            <a:spLocks noChangeAspect="1"/>
          </p:cNvSpPr>
          <p:nvPr/>
        </p:nvSpPr>
        <p:spPr bwMode="auto">
          <a:xfrm>
            <a:off x="2109788" y="2808973"/>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2"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5" name="Freeform 3320"/>
          <p:cNvSpPr>
            <a:spLocks noChangeAspect="1"/>
          </p:cNvSpPr>
          <p:nvPr/>
        </p:nvSpPr>
        <p:spPr bwMode="auto">
          <a:xfrm>
            <a:off x="2157413" y="2797863"/>
            <a:ext cx="3175" cy="3175"/>
          </a:xfrm>
          <a:custGeom>
            <a:avLst/>
            <a:gdLst>
              <a:gd name="T0" fmla="*/ 1 w 2"/>
              <a:gd name="T1" fmla="*/ 2 h 2"/>
              <a:gd name="T2" fmla="*/ 0 w 2"/>
              <a:gd name="T3" fmla="*/ 2 h 2"/>
              <a:gd name="T4" fmla="*/ 1 w 2"/>
              <a:gd name="T5" fmla="*/ 1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1"/>
                </a:cubicBezTo>
                <a:cubicBezTo>
                  <a:pt x="1" y="0"/>
                  <a:pt x="2" y="0"/>
                  <a:pt x="2" y="1"/>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6" name="Freeform 3321"/>
          <p:cNvSpPr>
            <a:spLocks noChangeAspect="1"/>
          </p:cNvSpPr>
          <p:nvPr/>
        </p:nvSpPr>
        <p:spPr bwMode="auto">
          <a:xfrm>
            <a:off x="2120900" y="2808973"/>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7" name="Freeform 3322"/>
          <p:cNvSpPr>
            <a:spLocks noChangeAspect="1"/>
          </p:cNvSpPr>
          <p:nvPr/>
        </p:nvSpPr>
        <p:spPr bwMode="auto">
          <a:xfrm>
            <a:off x="2414588" y="2759763"/>
            <a:ext cx="3175" cy="9525"/>
          </a:xfrm>
          <a:custGeom>
            <a:avLst/>
            <a:gdLst>
              <a:gd name="T0" fmla="*/ 2 w 2"/>
              <a:gd name="T1" fmla="*/ 4 h 5"/>
              <a:gd name="T2" fmla="*/ 1 w 2"/>
              <a:gd name="T3" fmla="*/ 5 h 5"/>
              <a:gd name="T4" fmla="*/ 0 w 2"/>
              <a:gd name="T5" fmla="*/ 2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1" y="4"/>
                </a:cubicBezTo>
                <a:cubicBezTo>
                  <a:pt x="0" y="4"/>
                  <a:pt x="0" y="3"/>
                  <a:pt x="0" y="2"/>
                </a:cubicBezTo>
                <a:cubicBezTo>
                  <a:pt x="0" y="2"/>
                  <a:pt x="0" y="0"/>
                  <a:pt x="1" y="0"/>
                </a:cubicBezTo>
                <a:cubicBezTo>
                  <a:pt x="2" y="0"/>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8" name="Freeform 3323"/>
          <p:cNvSpPr>
            <a:spLocks noChangeAspect="1"/>
          </p:cNvSpPr>
          <p:nvPr/>
        </p:nvSpPr>
        <p:spPr bwMode="auto">
          <a:xfrm>
            <a:off x="2279650" y="2635938"/>
            <a:ext cx="1588" cy="4763"/>
          </a:xfrm>
          <a:custGeom>
            <a:avLst/>
            <a:gdLst>
              <a:gd name="T0" fmla="*/ 1 w 1"/>
              <a:gd name="T1" fmla="*/ 2 h 3"/>
              <a:gd name="T2" fmla="*/ 0 w 1"/>
              <a:gd name="T3" fmla="*/ 3 h 3"/>
              <a:gd name="T4" fmla="*/ 0 w 1"/>
              <a:gd name="T5" fmla="*/ 2 h 3"/>
              <a:gd name="T6" fmla="*/ 0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0" y="1"/>
                </a:cubicBezTo>
                <a:cubicBezTo>
                  <a:pt x="1" y="1"/>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59" name="Freeform 3324"/>
          <p:cNvSpPr>
            <a:spLocks noChangeAspect="1"/>
          </p:cNvSpPr>
          <p:nvPr/>
        </p:nvSpPr>
        <p:spPr bwMode="auto">
          <a:xfrm>
            <a:off x="2300289" y="2572438"/>
            <a:ext cx="6350" cy="3175"/>
          </a:xfrm>
          <a:custGeom>
            <a:avLst/>
            <a:gdLst>
              <a:gd name="T0" fmla="*/ 3 w 3"/>
              <a:gd name="T1" fmla="*/ 2 h 2"/>
              <a:gd name="T2" fmla="*/ 1 w 3"/>
              <a:gd name="T3" fmla="*/ 2 h 2"/>
              <a:gd name="T4" fmla="*/ 1 w 3"/>
              <a:gd name="T5" fmla="*/ 1 h 2"/>
              <a:gd name="T6" fmla="*/ 4 w 3"/>
              <a:gd name="T7" fmla="*/ 1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3" y="0"/>
                  <a:pt x="3" y="1"/>
                </a:cubicBezTo>
                <a:cubicBezTo>
                  <a:pt x="3" y="2"/>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0" name="Freeform 3325"/>
          <p:cNvSpPr>
            <a:spLocks noChangeAspect="1"/>
          </p:cNvSpPr>
          <p:nvPr/>
        </p:nvSpPr>
        <p:spPr bwMode="auto">
          <a:xfrm>
            <a:off x="2062164" y="2477187"/>
            <a:ext cx="6350" cy="3175"/>
          </a:xfrm>
          <a:custGeom>
            <a:avLst/>
            <a:gdLst>
              <a:gd name="T0" fmla="*/ 3 w 3"/>
              <a:gd name="T1" fmla="*/ 2 h 2"/>
              <a:gd name="T2" fmla="*/ 1 w 3"/>
              <a:gd name="T3" fmla="*/ 2 h 2"/>
              <a:gd name="T4" fmla="*/ 1 w 3"/>
              <a:gd name="T5" fmla="*/ 1 h 2"/>
              <a:gd name="T6" fmla="*/ 4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1" y="0"/>
                  <a:pt x="2" y="0"/>
                  <a:pt x="3" y="0"/>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1" name="Freeform 3326"/>
          <p:cNvSpPr>
            <a:spLocks noChangeAspect="1"/>
          </p:cNvSpPr>
          <p:nvPr/>
        </p:nvSpPr>
        <p:spPr bwMode="auto">
          <a:xfrm>
            <a:off x="2414588" y="2710549"/>
            <a:ext cx="3175" cy="3175"/>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2" y="2"/>
                </a:cubicBezTo>
                <a:cubicBezTo>
                  <a:pt x="1" y="2"/>
                  <a:pt x="1" y="2"/>
                  <a:pt x="1" y="1"/>
                </a:cubicBezTo>
                <a:cubicBezTo>
                  <a:pt x="1"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2" name="Freeform 3327"/>
          <p:cNvSpPr>
            <a:spLocks noChangeAspect="1"/>
          </p:cNvSpPr>
          <p:nvPr/>
        </p:nvSpPr>
        <p:spPr bwMode="auto">
          <a:xfrm>
            <a:off x="2468563" y="2559738"/>
            <a:ext cx="4763" cy="3175"/>
          </a:xfrm>
          <a:custGeom>
            <a:avLst/>
            <a:gdLst>
              <a:gd name="T0" fmla="*/ 1 w 3"/>
              <a:gd name="T1" fmla="*/ 2 h 2"/>
              <a:gd name="T2" fmla="*/ 0 w 3"/>
              <a:gd name="T3" fmla="*/ 2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1" y="1"/>
                  <a:pt x="1" y="0"/>
                </a:cubicBezTo>
                <a:cubicBezTo>
                  <a:pt x="1" y="0"/>
                  <a:pt x="2" y="0"/>
                  <a:pt x="3" y="1"/>
                </a:cubicBezTo>
                <a:cubicBezTo>
                  <a:pt x="3"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3" name="Freeform 3328"/>
          <p:cNvSpPr>
            <a:spLocks noChangeAspect="1"/>
          </p:cNvSpPr>
          <p:nvPr/>
        </p:nvSpPr>
        <p:spPr bwMode="auto">
          <a:xfrm>
            <a:off x="2522539" y="2605775"/>
            <a:ext cx="6350" cy="4763"/>
          </a:xfrm>
          <a:custGeom>
            <a:avLst/>
            <a:gdLst>
              <a:gd name="T0" fmla="*/ 3 w 3"/>
              <a:gd name="T1" fmla="*/ 2 h 3"/>
              <a:gd name="T2" fmla="*/ 1 w 3"/>
              <a:gd name="T3" fmla="*/ 3 h 3"/>
              <a:gd name="T4" fmla="*/ 0 w 3"/>
              <a:gd name="T5" fmla="*/ 1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2" y="3"/>
                  <a:pt x="1" y="3"/>
                </a:cubicBezTo>
                <a:cubicBezTo>
                  <a:pt x="0" y="2"/>
                  <a:pt x="0" y="2"/>
                  <a:pt x="0" y="1"/>
                </a:cubicBezTo>
                <a:cubicBezTo>
                  <a:pt x="0" y="1"/>
                  <a:pt x="0" y="0"/>
                  <a:pt x="1" y="0"/>
                </a:cubicBezTo>
                <a:cubicBezTo>
                  <a:pt x="3" y="0"/>
                  <a:pt x="3"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4" name="Freeform 3329"/>
          <p:cNvSpPr>
            <a:spLocks noChangeAspect="1"/>
          </p:cNvSpPr>
          <p:nvPr/>
        </p:nvSpPr>
        <p:spPr bwMode="auto">
          <a:xfrm>
            <a:off x="2674939" y="2551798"/>
            <a:ext cx="6350" cy="1588"/>
          </a:xfrm>
          <a:custGeom>
            <a:avLst/>
            <a:gdLst>
              <a:gd name="T0" fmla="*/ 3 w 3"/>
              <a:gd name="T1" fmla="*/ 0 h 1"/>
              <a:gd name="T2" fmla="*/ 4 w 3"/>
              <a:gd name="T3" fmla="*/ 1 h 1"/>
              <a:gd name="T4" fmla="*/ 1 w 3"/>
              <a:gd name="T5" fmla="*/ 1 h 1"/>
              <a:gd name="T6" fmla="*/ 0 w 3"/>
              <a:gd name="T7" fmla="*/ 1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cubicBezTo>
                  <a:pt x="2" y="0"/>
                  <a:pt x="3" y="0"/>
                  <a:pt x="3" y="1"/>
                </a:cubicBezTo>
                <a:cubicBezTo>
                  <a:pt x="2" y="1"/>
                  <a:pt x="2" y="1"/>
                  <a:pt x="1" y="1"/>
                </a:cubicBezTo>
                <a:cubicBezTo>
                  <a:pt x="1" y="1"/>
                  <a:pt x="0" y="1"/>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5" name="Freeform 3330"/>
          <p:cNvSpPr>
            <a:spLocks noChangeAspect="1"/>
          </p:cNvSpPr>
          <p:nvPr/>
        </p:nvSpPr>
        <p:spPr bwMode="auto">
          <a:xfrm>
            <a:off x="2887664" y="2621648"/>
            <a:ext cx="4763" cy="4763"/>
          </a:xfrm>
          <a:custGeom>
            <a:avLst/>
            <a:gdLst>
              <a:gd name="T0" fmla="*/ 1 w 3"/>
              <a:gd name="T1" fmla="*/ 3 h 2"/>
              <a:gd name="T2" fmla="*/ 0 w 3"/>
              <a:gd name="T3" fmla="*/ 2 h 2"/>
              <a:gd name="T4" fmla="*/ 2 w 3"/>
              <a:gd name="T5" fmla="*/ 2 h 2"/>
              <a:gd name="T6" fmla="*/ 3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1" y="1"/>
                  <a:pt x="1" y="1"/>
                  <a:pt x="2" y="1"/>
                </a:cubicBezTo>
                <a:cubicBezTo>
                  <a:pt x="2" y="0"/>
                  <a:pt x="3" y="1"/>
                  <a:pt x="3"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6" name="Freeform 3331"/>
          <p:cNvSpPr>
            <a:spLocks noChangeAspect="1"/>
          </p:cNvSpPr>
          <p:nvPr/>
        </p:nvSpPr>
        <p:spPr bwMode="auto">
          <a:xfrm>
            <a:off x="3111500" y="2740712"/>
            <a:ext cx="6350" cy="3175"/>
          </a:xfrm>
          <a:custGeom>
            <a:avLst/>
            <a:gdLst>
              <a:gd name="T0" fmla="*/ 1 w 3"/>
              <a:gd name="T1" fmla="*/ 2 h 2"/>
              <a:gd name="T2" fmla="*/ 0 w 3"/>
              <a:gd name="T3" fmla="*/ 1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7" name="Freeform 3332"/>
          <p:cNvSpPr>
            <a:spLocks noChangeAspect="1"/>
          </p:cNvSpPr>
          <p:nvPr/>
        </p:nvSpPr>
        <p:spPr bwMode="auto">
          <a:xfrm>
            <a:off x="3101976" y="2735948"/>
            <a:ext cx="6350" cy="6350"/>
          </a:xfrm>
          <a:custGeom>
            <a:avLst/>
            <a:gdLst>
              <a:gd name="T0" fmla="*/ 3 w 3"/>
              <a:gd name="T1" fmla="*/ 3 h 3"/>
              <a:gd name="T2" fmla="*/ 1 w 3"/>
              <a:gd name="T3" fmla="*/ 3 h 3"/>
              <a:gd name="T4" fmla="*/ 1 w 3"/>
              <a:gd name="T5" fmla="*/ 1 h 3"/>
              <a:gd name="T6" fmla="*/ 4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8" name="Freeform 3333"/>
          <p:cNvSpPr>
            <a:spLocks noChangeAspect="1"/>
          </p:cNvSpPr>
          <p:nvPr/>
        </p:nvSpPr>
        <p:spPr bwMode="auto">
          <a:xfrm>
            <a:off x="3141663" y="2969313"/>
            <a:ext cx="4763" cy="4763"/>
          </a:xfrm>
          <a:custGeom>
            <a:avLst/>
            <a:gdLst>
              <a:gd name="T0" fmla="*/ 3 w 2"/>
              <a:gd name="T1" fmla="*/ 1 h 3"/>
              <a:gd name="T2" fmla="*/ 3 w 2"/>
              <a:gd name="T3" fmla="*/ 2 h 3"/>
              <a:gd name="T4" fmla="*/ 0 w 2"/>
              <a:gd name="T5" fmla="*/ 2 h 3"/>
              <a:gd name="T6" fmla="*/ 2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0" y="2"/>
                </a:cubicBezTo>
                <a:cubicBezTo>
                  <a:pt x="0" y="1"/>
                  <a:pt x="0" y="0"/>
                  <a:pt x="1" y="0"/>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69" name="Freeform 3334"/>
          <p:cNvSpPr>
            <a:spLocks noChangeAspect="1"/>
          </p:cNvSpPr>
          <p:nvPr/>
        </p:nvSpPr>
        <p:spPr bwMode="auto">
          <a:xfrm>
            <a:off x="3135313" y="2953436"/>
            <a:ext cx="4763" cy="6350"/>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0" name="Freeform 3335"/>
          <p:cNvSpPr>
            <a:spLocks noChangeAspect="1"/>
          </p:cNvSpPr>
          <p:nvPr/>
        </p:nvSpPr>
        <p:spPr bwMode="auto">
          <a:xfrm>
            <a:off x="3081338" y="2996300"/>
            <a:ext cx="3175" cy="4763"/>
          </a:xfrm>
          <a:custGeom>
            <a:avLst/>
            <a:gdLst>
              <a:gd name="T0" fmla="*/ 2 w 2"/>
              <a:gd name="T1" fmla="*/ 1 h 3"/>
              <a:gd name="T2" fmla="*/ 2 w 2"/>
              <a:gd name="T3" fmla="*/ 2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1" y="2"/>
                </a:cubicBezTo>
                <a:cubicBezTo>
                  <a:pt x="1"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1" name="Freeform 3336"/>
          <p:cNvSpPr>
            <a:spLocks noChangeAspect="1"/>
          </p:cNvSpPr>
          <p:nvPr/>
        </p:nvSpPr>
        <p:spPr bwMode="auto">
          <a:xfrm>
            <a:off x="3122613" y="2935973"/>
            <a:ext cx="6350" cy="6350"/>
          </a:xfrm>
          <a:custGeom>
            <a:avLst/>
            <a:gdLst>
              <a:gd name="T0" fmla="*/ 3 w 3"/>
              <a:gd name="T1" fmla="*/ 4 h 3"/>
              <a:gd name="T2" fmla="*/ 0 w 3"/>
              <a:gd name="T3" fmla="*/ 4 h 3"/>
              <a:gd name="T4" fmla="*/ 1 w 3"/>
              <a:gd name="T5" fmla="*/ 1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3"/>
                </a:cubicBezTo>
                <a:cubicBezTo>
                  <a:pt x="0" y="2"/>
                  <a:pt x="1" y="1"/>
                  <a:pt x="1" y="1"/>
                </a:cubicBezTo>
                <a:cubicBezTo>
                  <a:pt x="1" y="1"/>
                  <a:pt x="2" y="0"/>
                  <a:pt x="2" y="1"/>
                </a:cubicBezTo>
                <a:cubicBezTo>
                  <a:pt x="3" y="2"/>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2" name="Freeform 3337"/>
          <p:cNvSpPr>
            <a:spLocks noChangeAspect="1"/>
          </p:cNvSpPr>
          <p:nvPr/>
        </p:nvSpPr>
        <p:spPr bwMode="auto">
          <a:xfrm>
            <a:off x="3192463" y="2837548"/>
            <a:ext cx="6350" cy="6350"/>
          </a:xfrm>
          <a:custGeom>
            <a:avLst/>
            <a:gdLst>
              <a:gd name="T0" fmla="*/ 3 w 4"/>
              <a:gd name="T1" fmla="*/ 4 h 3"/>
              <a:gd name="T2" fmla="*/ 1 w 4"/>
              <a:gd name="T3" fmla="*/ 4 h 3"/>
              <a:gd name="T4" fmla="*/ 2 w 4"/>
              <a:gd name="T5" fmla="*/ 1 h 3"/>
              <a:gd name="T6" fmla="*/ 4 w 4"/>
              <a:gd name="T7" fmla="*/ 0 h 3"/>
              <a:gd name="T8" fmla="*/ 3 w 4"/>
              <a:gd name="T9" fmla="*/ 4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3"/>
                </a:cubicBezTo>
                <a:cubicBezTo>
                  <a:pt x="0" y="2"/>
                  <a:pt x="1" y="1"/>
                  <a:pt x="2" y="1"/>
                </a:cubicBezTo>
                <a:cubicBezTo>
                  <a:pt x="2" y="0"/>
                  <a:pt x="3" y="0"/>
                  <a:pt x="4" y="0"/>
                </a:cubicBezTo>
                <a:cubicBezTo>
                  <a:pt x="4" y="1"/>
                  <a:pt x="3" y="2"/>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3" name="Freeform 3338"/>
          <p:cNvSpPr>
            <a:spLocks noChangeAspect="1"/>
          </p:cNvSpPr>
          <p:nvPr/>
        </p:nvSpPr>
        <p:spPr bwMode="auto">
          <a:xfrm>
            <a:off x="2786064" y="2732775"/>
            <a:ext cx="6350" cy="3175"/>
          </a:xfrm>
          <a:custGeom>
            <a:avLst/>
            <a:gdLst>
              <a:gd name="T0" fmla="*/ 3 w 3"/>
              <a:gd name="T1" fmla="*/ 0 h 2"/>
              <a:gd name="T2" fmla="*/ 4 w 3"/>
              <a:gd name="T3" fmla="*/ 1 h 2"/>
              <a:gd name="T4" fmla="*/ 3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1"/>
                  <a:pt x="3" y="1"/>
                  <a:pt x="3" y="1"/>
                </a:cubicBezTo>
                <a:cubicBezTo>
                  <a:pt x="3" y="2"/>
                  <a:pt x="2" y="2"/>
                  <a:pt x="2" y="2"/>
                </a:cubicBezTo>
                <a:cubicBezTo>
                  <a:pt x="1" y="1"/>
                  <a:pt x="0" y="1"/>
                  <a:pt x="1" y="0"/>
                </a:cubicBezTo>
                <a:cubicBezTo>
                  <a:pt x="1" y="0"/>
                  <a:pt x="2"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4" name="Freeform 3339"/>
          <p:cNvSpPr>
            <a:spLocks noChangeAspect="1"/>
          </p:cNvSpPr>
          <p:nvPr/>
        </p:nvSpPr>
        <p:spPr bwMode="auto">
          <a:xfrm>
            <a:off x="2803526" y="2748650"/>
            <a:ext cx="9525" cy="3175"/>
          </a:xfrm>
          <a:custGeom>
            <a:avLst/>
            <a:gdLst>
              <a:gd name="T0" fmla="*/ 4 w 5"/>
              <a:gd name="T1" fmla="*/ 1 h 2"/>
              <a:gd name="T2" fmla="*/ 6 w 5"/>
              <a:gd name="T3" fmla="*/ 2 h 2"/>
              <a:gd name="T4" fmla="*/ 4 w 5"/>
              <a:gd name="T5" fmla="*/ 2 h 2"/>
              <a:gd name="T6" fmla="*/ 1 w 5"/>
              <a:gd name="T7" fmla="*/ 1 h 2"/>
              <a:gd name="T8" fmla="*/ 4 w 5"/>
              <a:gd name="T9" fmla="*/ 1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4" y="1"/>
                  <a:pt x="5" y="1"/>
                  <a:pt x="5" y="2"/>
                </a:cubicBezTo>
                <a:cubicBezTo>
                  <a:pt x="4" y="2"/>
                  <a:pt x="3" y="2"/>
                  <a:pt x="3" y="2"/>
                </a:cubicBezTo>
                <a:cubicBezTo>
                  <a:pt x="2" y="2"/>
                  <a:pt x="0" y="2"/>
                  <a:pt x="1" y="1"/>
                </a:cubicBezTo>
                <a:cubicBezTo>
                  <a:pt x="1" y="0"/>
                  <a:pt x="3"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5" name="Freeform 3340"/>
          <p:cNvSpPr>
            <a:spLocks noChangeAspect="1"/>
          </p:cNvSpPr>
          <p:nvPr/>
        </p:nvSpPr>
        <p:spPr bwMode="auto">
          <a:xfrm>
            <a:off x="3116263" y="3083613"/>
            <a:ext cx="3175" cy="3175"/>
          </a:xfrm>
          <a:custGeom>
            <a:avLst/>
            <a:gdLst>
              <a:gd name="T0" fmla="*/ 2 w 2"/>
              <a:gd name="T1" fmla="*/ 1 h 2"/>
              <a:gd name="T2" fmla="*/ 2 w 2"/>
              <a:gd name="T3" fmla="*/ 2 h 2"/>
              <a:gd name="T4" fmla="*/ 1 w 2"/>
              <a:gd name="T5" fmla="*/ 2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2"/>
                </a:cubicBezTo>
                <a:cubicBezTo>
                  <a:pt x="0" y="1"/>
                  <a:pt x="0" y="0"/>
                  <a:pt x="1" y="0"/>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6" name="Freeform 3341"/>
          <p:cNvSpPr>
            <a:spLocks noChangeAspect="1"/>
          </p:cNvSpPr>
          <p:nvPr/>
        </p:nvSpPr>
        <p:spPr bwMode="auto">
          <a:xfrm>
            <a:off x="2851151" y="2962961"/>
            <a:ext cx="3175" cy="6350"/>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7" name="Freeform 3342"/>
          <p:cNvSpPr>
            <a:spLocks noChangeAspect="1"/>
          </p:cNvSpPr>
          <p:nvPr/>
        </p:nvSpPr>
        <p:spPr bwMode="auto">
          <a:xfrm>
            <a:off x="3116263" y="3040748"/>
            <a:ext cx="3175" cy="6350"/>
          </a:xfrm>
          <a:custGeom>
            <a:avLst/>
            <a:gdLst>
              <a:gd name="T0" fmla="*/ 2 w 2"/>
              <a:gd name="T1" fmla="*/ 1 h 3"/>
              <a:gd name="T2" fmla="*/ 2 w 2"/>
              <a:gd name="T3" fmla="*/ 3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2" y="3"/>
                  <a:pt x="1" y="3"/>
                  <a:pt x="1" y="2"/>
                </a:cubicBezTo>
                <a:cubicBezTo>
                  <a:pt x="0" y="2"/>
                  <a:pt x="0" y="1"/>
                  <a:pt x="0" y="1"/>
                </a:cubicBezTo>
                <a:cubicBezTo>
                  <a:pt x="1"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8" name="Freeform 3343"/>
          <p:cNvSpPr>
            <a:spLocks noChangeAspect="1"/>
          </p:cNvSpPr>
          <p:nvPr/>
        </p:nvSpPr>
        <p:spPr bwMode="auto">
          <a:xfrm>
            <a:off x="2779713" y="3243950"/>
            <a:ext cx="4763" cy="9525"/>
          </a:xfrm>
          <a:custGeom>
            <a:avLst/>
            <a:gdLst>
              <a:gd name="T0" fmla="*/ 3 w 2"/>
              <a:gd name="T1" fmla="*/ 4 h 5"/>
              <a:gd name="T2" fmla="*/ 2 w 2"/>
              <a:gd name="T3" fmla="*/ 6 h 5"/>
              <a:gd name="T4" fmla="*/ 2 w 2"/>
              <a:gd name="T5" fmla="*/ 2 h 5"/>
              <a:gd name="T6" fmla="*/ 3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79" name="Freeform 3344"/>
          <p:cNvSpPr>
            <a:spLocks noChangeAspect="1"/>
          </p:cNvSpPr>
          <p:nvPr/>
        </p:nvSpPr>
        <p:spPr bwMode="auto">
          <a:xfrm>
            <a:off x="2736851" y="3391586"/>
            <a:ext cx="9525" cy="6350"/>
          </a:xfrm>
          <a:custGeom>
            <a:avLst/>
            <a:gdLst>
              <a:gd name="T0" fmla="*/ 2 w 5"/>
              <a:gd name="T1" fmla="*/ 4 h 3"/>
              <a:gd name="T2" fmla="*/ 1 w 5"/>
              <a:gd name="T3" fmla="*/ 4 h 3"/>
              <a:gd name="T4" fmla="*/ 4 w 5"/>
              <a:gd name="T5" fmla="*/ 1 h 3"/>
              <a:gd name="T6" fmla="*/ 6 w 5"/>
              <a:gd name="T7" fmla="*/ 1 h 3"/>
              <a:gd name="T8" fmla="*/ 2 w 5"/>
              <a:gd name="T9" fmla="*/ 4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0" name="Freeform 3345"/>
          <p:cNvSpPr>
            <a:spLocks noChangeAspect="1"/>
          </p:cNvSpPr>
          <p:nvPr/>
        </p:nvSpPr>
        <p:spPr bwMode="auto">
          <a:xfrm>
            <a:off x="2751138" y="3240773"/>
            <a:ext cx="7938" cy="7938"/>
          </a:xfrm>
          <a:custGeom>
            <a:avLst/>
            <a:gdLst>
              <a:gd name="T0" fmla="*/ 3 w 4"/>
              <a:gd name="T1" fmla="*/ 4 h 4"/>
              <a:gd name="T2" fmla="*/ 0 w 4"/>
              <a:gd name="T3" fmla="*/ 4 h 4"/>
              <a:gd name="T4" fmla="*/ 1 w 4"/>
              <a:gd name="T5" fmla="*/ 1 h 4"/>
              <a:gd name="T6" fmla="*/ 5 w 4"/>
              <a:gd name="T7" fmla="*/ 0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1" name="Oval 3346"/>
          <p:cNvSpPr>
            <a:spLocks noChangeAspect="1" noChangeArrowheads="1"/>
          </p:cNvSpPr>
          <p:nvPr/>
        </p:nvSpPr>
        <p:spPr bwMode="auto">
          <a:xfrm>
            <a:off x="3244850" y="3559863"/>
            <a:ext cx="1588" cy="3175"/>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2" name="Freeform 3347"/>
          <p:cNvSpPr>
            <a:spLocks noChangeAspect="1"/>
          </p:cNvSpPr>
          <p:nvPr/>
        </p:nvSpPr>
        <p:spPr bwMode="auto">
          <a:xfrm>
            <a:off x="3303589" y="3464613"/>
            <a:ext cx="6350" cy="4763"/>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3" name="Oval 3348"/>
          <p:cNvSpPr>
            <a:spLocks noChangeAspect="1" noChangeArrowheads="1"/>
          </p:cNvSpPr>
          <p:nvPr/>
        </p:nvSpPr>
        <p:spPr bwMode="auto">
          <a:xfrm>
            <a:off x="3008314" y="4018650"/>
            <a:ext cx="3175" cy="4763"/>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4" name="Oval 3349"/>
          <p:cNvSpPr>
            <a:spLocks noChangeAspect="1" noChangeArrowheads="1"/>
          </p:cNvSpPr>
          <p:nvPr/>
        </p:nvSpPr>
        <p:spPr bwMode="auto">
          <a:xfrm>
            <a:off x="2763838" y="4256773"/>
            <a:ext cx="1588"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5" name="Freeform 3350"/>
          <p:cNvSpPr>
            <a:spLocks noChangeAspect="1"/>
          </p:cNvSpPr>
          <p:nvPr/>
        </p:nvSpPr>
        <p:spPr bwMode="auto">
          <a:xfrm>
            <a:off x="2587626" y="4332975"/>
            <a:ext cx="6350" cy="4763"/>
          </a:xfrm>
          <a:custGeom>
            <a:avLst/>
            <a:gdLst>
              <a:gd name="T0" fmla="*/ 3 w 3"/>
              <a:gd name="T1" fmla="*/ 3 h 2"/>
              <a:gd name="T2" fmla="*/ 1 w 3"/>
              <a:gd name="T3" fmla="*/ 3 h 2"/>
              <a:gd name="T4" fmla="*/ 1 w 3"/>
              <a:gd name="T5" fmla="*/ 0 h 2"/>
              <a:gd name="T6" fmla="*/ 4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0"/>
                </a:cubicBezTo>
                <a:cubicBezTo>
                  <a:pt x="1" y="0"/>
                  <a:pt x="2" y="0"/>
                  <a:pt x="3" y="0"/>
                </a:cubicBezTo>
                <a:cubicBezTo>
                  <a:pt x="3"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6" name="Freeform 3351"/>
          <p:cNvSpPr>
            <a:spLocks noChangeAspect="1"/>
          </p:cNvSpPr>
          <p:nvPr/>
        </p:nvSpPr>
        <p:spPr bwMode="auto">
          <a:xfrm>
            <a:off x="2660651" y="4304398"/>
            <a:ext cx="4763" cy="4763"/>
          </a:xfrm>
          <a:custGeom>
            <a:avLst/>
            <a:gdLst>
              <a:gd name="T0" fmla="*/ 2 w 3"/>
              <a:gd name="T1" fmla="*/ 3 h 2"/>
              <a:gd name="T2" fmla="*/ 0 w 3"/>
              <a:gd name="T3" fmla="*/ 2 h 2"/>
              <a:gd name="T4" fmla="*/ 1 w 3"/>
              <a:gd name="T5" fmla="*/ 0 h 2"/>
              <a:gd name="T6" fmla="*/ 3 w 3"/>
              <a:gd name="T7" fmla="*/ 2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1" y="0"/>
                  <a:pt x="1" y="0"/>
                </a:cubicBezTo>
                <a:cubicBezTo>
                  <a:pt x="2" y="0"/>
                  <a:pt x="3" y="0"/>
                  <a:pt x="3" y="1"/>
                </a:cubicBezTo>
                <a:cubicBezTo>
                  <a:pt x="3" y="2"/>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7" name="Freeform 3352"/>
          <p:cNvSpPr>
            <a:spLocks noChangeAspect="1"/>
          </p:cNvSpPr>
          <p:nvPr/>
        </p:nvSpPr>
        <p:spPr bwMode="auto">
          <a:xfrm>
            <a:off x="2479675" y="4474262"/>
            <a:ext cx="4763" cy="3175"/>
          </a:xfrm>
          <a:custGeom>
            <a:avLst/>
            <a:gdLst>
              <a:gd name="T0" fmla="*/ 2 w 3"/>
              <a:gd name="T1" fmla="*/ 2 h 2"/>
              <a:gd name="T2" fmla="*/ 0 w 3"/>
              <a:gd name="T3" fmla="*/ 2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1" y="1"/>
                  <a:pt x="1" y="0"/>
                </a:cubicBezTo>
                <a:cubicBezTo>
                  <a:pt x="2" y="0"/>
                  <a:pt x="2" y="0"/>
                  <a:pt x="3" y="1"/>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8" name="Freeform 3353"/>
          <p:cNvSpPr>
            <a:spLocks noChangeAspect="1"/>
          </p:cNvSpPr>
          <p:nvPr/>
        </p:nvSpPr>
        <p:spPr bwMode="auto">
          <a:xfrm>
            <a:off x="2794001" y="4334563"/>
            <a:ext cx="4763" cy="4763"/>
          </a:xfrm>
          <a:custGeom>
            <a:avLst/>
            <a:gdLst>
              <a:gd name="T0" fmla="*/ 2 w 3"/>
              <a:gd name="T1" fmla="*/ 3 h 2"/>
              <a:gd name="T2" fmla="*/ 1 w 3"/>
              <a:gd name="T3" fmla="*/ 3 h 2"/>
              <a:gd name="T4" fmla="*/ 1 w 3"/>
              <a:gd name="T5" fmla="*/ 2 h 2"/>
              <a:gd name="T6" fmla="*/ 2 w 3"/>
              <a:gd name="T7" fmla="*/ 0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1" y="2"/>
                </a:cubicBezTo>
                <a:cubicBezTo>
                  <a:pt x="0" y="2"/>
                  <a:pt x="1" y="1"/>
                  <a:pt x="1" y="1"/>
                </a:cubicBezTo>
                <a:cubicBezTo>
                  <a:pt x="1" y="0"/>
                  <a:pt x="2" y="0"/>
                  <a:pt x="2" y="0"/>
                </a:cubicBezTo>
                <a:cubicBezTo>
                  <a:pt x="3"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89" name="Freeform 3354"/>
          <p:cNvSpPr>
            <a:spLocks noChangeAspect="1"/>
          </p:cNvSpPr>
          <p:nvPr/>
        </p:nvSpPr>
        <p:spPr bwMode="auto">
          <a:xfrm>
            <a:off x="2774950" y="4299636"/>
            <a:ext cx="3175" cy="4763"/>
          </a:xfrm>
          <a:custGeom>
            <a:avLst/>
            <a:gdLst>
              <a:gd name="T0" fmla="*/ 2 w 2"/>
              <a:gd name="T1" fmla="*/ 2 h 3"/>
              <a:gd name="T2" fmla="*/ 1 w 2"/>
              <a:gd name="T3" fmla="*/ 3 h 3"/>
              <a:gd name="T4" fmla="*/ 0 w 2"/>
              <a:gd name="T5" fmla="*/ 1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1"/>
                </a:cubicBezTo>
                <a:cubicBezTo>
                  <a:pt x="0" y="1"/>
                  <a:pt x="1"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0" name="Freeform 3355"/>
          <p:cNvSpPr>
            <a:spLocks noChangeAspect="1"/>
          </p:cNvSpPr>
          <p:nvPr/>
        </p:nvSpPr>
        <p:spPr bwMode="auto">
          <a:xfrm>
            <a:off x="2827339" y="4328213"/>
            <a:ext cx="6350" cy="3175"/>
          </a:xfrm>
          <a:custGeom>
            <a:avLst/>
            <a:gdLst>
              <a:gd name="T0" fmla="*/ 3 w 3"/>
              <a:gd name="T1" fmla="*/ 1 h 2"/>
              <a:gd name="T2" fmla="*/ 3 w 3"/>
              <a:gd name="T3" fmla="*/ 1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1"/>
                </a:cubicBezTo>
                <a:cubicBezTo>
                  <a:pt x="2" y="2"/>
                  <a:pt x="2" y="2"/>
                  <a:pt x="1" y="2"/>
                </a:cubicBezTo>
                <a:cubicBezTo>
                  <a:pt x="1" y="2"/>
                  <a:pt x="0" y="2"/>
                  <a:pt x="0" y="1"/>
                </a:cubicBezTo>
                <a:cubicBezTo>
                  <a:pt x="0" y="0"/>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1" name="Freeform 3356"/>
          <p:cNvSpPr>
            <a:spLocks noChangeAspect="1"/>
          </p:cNvSpPr>
          <p:nvPr/>
        </p:nvSpPr>
        <p:spPr bwMode="auto">
          <a:xfrm>
            <a:off x="2813051" y="4328211"/>
            <a:ext cx="3175" cy="1588"/>
          </a:xfrm>
          <a:custGeom>
            <a:avLst/>
            <a:gdLst>
              <a:gd name="T0" fmla="*/ 1 w 2"/>
              <a:gd name="T1" fmla="*/ 0 h 1"/>
              <a:gd name="T2" fmla="*/ 2 w 2"/>
              <a:gd name="T3" fmla="*/ 0 h 1"/>
              <a:gd name="T4" fmla="*/ 1 w 2"/>
              <a:gd name="T5" fmla="*/ 1 h 1"/>
              <a:gd name="T6" fmla="*/ 0 w 2"/>
              <a:gd name="T7" fmla="*/ 1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0"/>
                  <a:pt x="2" y="0"/>
                  <a:pt x="2" y="0"/>
                </a:cubicBezTo>
                <a:cubicBezTo>
                  <a:pt x="2" y="1"/>
                  <a:pt x="2" y="1"/>
                  <a:pt x="1" y="1"/>
                </a:cubicBezTo>
                <a:cubicBezTo>
                  <a:pt x="1" y="1"/>
                  <a:pt x="0" y="1"/>
                  <a:pt x="0" y="1"/>
                </a:cubicBezTo>
                <a:cubicBezTo>
                  <a:pt x="0" y="0"/>
                  <a:pt x="0"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2" name="Oval 3357"/>
          <p:cNvSpPr>
            <a:spLocks noChangeAspect="1" noChangeArrowheads="1"/>
          </p:cNvSpPr>
          <p:nvPr/>
        </p:nvSpPr>
        <p:spPr bwMode="auto">
          <a:xfrm>
            <a:off x="2984501" y="4439338"/>
            <a:ext cx="3175" cy="3175"/>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3" name="Freeform 3358"/>
          <p:cNvSpPr>
            <a:spLocks noChangeAspect="1"/>
          </p:cNvSpPr>
          <p:nvPr/>
        </p:nvSpPr>
        <p:spPr bwMode="auto">
          <a:xfrm>
            <a:off x="3024189" y="4429811"/>
            <a:ext cx="6350" cy="6350"/>
          </a:xfrm>
          <a:custGeom>
            <a:avLst/>
            <a:gdLst>
              <a:gd name="T0" fmla="*/ 1 w 3"/>
              <a:gd name="T1" fmla="*/ 4 h 3"/>
              <a:gd name="T2" fmla="*/ 0 w 3"/>
              <a:gd name="T3" fmla="*/ 4 h 3"/>
              <a:gd name="T4" fmla="*/ 1 w 3"/>
              <a:gd name="T5" fmla="*/ 1 h 3"/>
              <a:gd name="T6" fmla="*/ 3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1" y="3"/>
                  <a:pt x="0" y="3"/>
                </a:cubicBezTo>
                <a:cubicBezTo>
                  <a:pt x="0" y="2"/>
                  <a:pt x="0" y="1"/>
                  <a:pt x="1" y="1"/>
                </a:cubicBezTo>
                <a:cubicBezTo>
                  <a:pt x="1" y="1"/>
                  <a:pt x="2" y="0"/>
                  <a:pt x="2" y="1"/>
                </a:cubicBezTo>
                <a:cubicBezTo>
                  <a:pt x="3" y="2"/>
                  <a:pt x="2"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4" name="Freeform 3359"/>
          <p:cNvSpPr>
            <a:spLocks noChangeAspect="1"/>
          </p:cNvSpPr>
          <p:nvPr/>
        </p:nvSpPr>
        <p:spPr bwMode="auto">
          <a:xfrm>
            <a:off x="3055938" y="4461561"/>
            <a:ext cx="4763" cy="3175"/>
          </a:xfrm>
          <a:custGeom>
            <a:avLst/>
            <a:gdLst>
              <a:gd name="T0" fmla="*/ 2 w 2"/>
              <a:gd name="T1" fmla="*/ 1 h 2"/>
              <a:gd name="T2" fmla="*/ 0 w 2"/>
              <a:gd name="T3" fmla="*/ 1 h 2"/>
              <a:gd name="T4" fmla="*/ 2 w 2"/>
              <a:gd name="T5" fmla="*/ 0 h 2"/>
              <a:gd name="T6" fmla="*/ 3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0" y="1"/>
                  <a:pt x="0" y="1"/>
                </a:cubicBezTo>
                <a:cubicBezTo>
                  <a:pt x="0" y="0"/>
                  <a:pt x="0" y="0"/>
                  <a:pt x="1" y="0"/>
                </a:cubicBezTo>
                <a:cubicBezTo>
                  <a:pt x="1" y="0"/>
                  <a:pt x="2" y="0"/>
                  <a:pt x="2" y="1"/>
                </a:cubicBezTo>
                <a:cubicBezTo>
                  <a:pt x="2" y="1"/>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5" name="Freeform 3360"/>
          <p:cNvSpPr>
            <a:spLocks noChangeAspect="1"/>
          </p:cNvSpPr>
          <p:nvPr/>
        </p:nvSpPr>
        <p:spPr bwMode="auto">
          <a:xfrm>
            <a:off x="3055938" y="4444100"/>
            <a:ext cx="4763" cy="3175"/>
          </a:xfrm>
          <a:custGeom>
            <a:avLst/>
            <a:gdLst>
              <a:gd name="T0" fmla="*/ 3 w 2"/>
              <a:gd name="T1" fmla="*/ 1 h 2"/>
              <a:gd name="T2" fmla="*/ 3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6" name="Freeform 3361"/>
          <p:cNvSpPr>
            <a:spLocks noChangeAspect="1"/>
          </p:cNvSpPr>
          <p:nvPr/>
        </p:nvSpPr>
        <p:spPr bwMode="auto">
          <a:xfrm>
            <a:off x="2987675" y="4607613"/>
            <a:ext cx="4763" cy="3175"/>
          </a:xfrm>
          <a:custGeom>
            <a:avLst/>
            <a:gdLst>
              <a:gd name="T0" fmla="*/ 3 w 2"/>
              <a:gd name="T1" fmla="*/ 1 h 2"/>
              <a:gd name="T2" fmla="*/ 2 w 2"/>
              <a:gd name="T3" fmla="*/ 2 h 2"/>
              <a:gd name="T4" fmla="*/ 0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7" name="Freeform 3362"/>
          <p:cNvSpPr>
            <a:spLocks noChangeAspect="1"/>
          </p:cNvSpPr>
          <p:nvPr/>
        </p:nvSpPr>
        <p:spPr bwMode="auto">
          <a:xfrm>
            <a:off x="3060700" y="4588561"/>
            <a:ext cx="1588" cy="6350"/>
          </a:xfrm>
          <a:custGeom>
            <a:avLst/>
            <a:gdLst>
              <a:gd name="T0" fmla="*/ 1 w 1"/>
              <a:gd name="T1" fmla="*/ 3 h 3"/>
              <a:gd name="T2" fmla="*/ 1 w 1"/>
              <a:gd name="T3" fmla="*/ 4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8" name="Freeform 3363"/>
          <p:cNvSpPr>
            <a:spLocks noChangeAspect="1"/>
          </p:cNvSpPr>
          <p:nvPr/>
        </p:nvSpPr>
        <p:spPr bwMode="auto">
          <a:xfrm>
            <a:off x="3068638" y="4566338"/>
            <a:ext cx="1588" cy="4763"/>
          </a:xfrm>
          <a:custGeom>
            <a:avLst/>
            <a:gdLst>
              <a:gd name="T0" fmla="*/ 1 w 1"/>
              <a:gd name="T1" fmla="*/ 2 h 3"/>
              <a:gd name="T2" fmla="*/ 0 w 1"/>
              <a:gd name="T3" fmla="*/ 3 h 3"/>
              <a:gd name="T4" fmla="*/ 0 w 1"/>
              <a:gd name="T5" fmla="*/ 2 h 3"/>
              <a:gd name="T6" fmla="*/ 1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899" name="Freeform 3364"/>
          <p:cNvSpPr>
            <a:spLocks noChangeAspect="1"/>
          </p:cNvSpPr>
          <p:nvPr/>
        </p:nvSpPr>
        <p:spPr bwMode="auto">
          <a:xfrm>
            <a:off x="3055938" y="4598086"/>
            <a:ext cx="4763" cy="6350"/>
          </a:xfrm>
          <a:custGeom>
            <a:avLst/>
            <a:gdLst>
              <a:gd name="T0" fmla="*/ 2 w 2"/>
              <a:gd name="T1" fmla="*/ 3 h 3"/>
              <a:gd name="T2" fmla="*/ 2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2"/>
                  <a:pt x="0" y="2"/>
                  <a:pt x="0" y="1"/>
                </a:cubicBezTo>
                <a:cubicBezTo>
                  <a:pt x="0" y="1"/>
                  <a:pt x="0" y="0"/>
                  <a:pt x="1" y="0"/>
                </a:cubicBezTo>
                <a:cubicBezTo>
                  <a:pt x="2"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0" name="Freeform 3365"/>
          <p:cNvSpPr>
            <a:spLocks noChangeAspect="1"/>
          </p:cNvSpPr>
          <p:nvPr/>
        </p:nvSpPr>
        <p:spPr bwMode="auto">
          <a:xfrm>
            <a:off x="3078163" y="4620311"/>
            <a:ext cx="4763" cy="6350"/>
          </a:xfrm>
          <a:custGeom>
            <a:avLst/>
            <a:gdLst>
              <a:gd name="T0" fmla="*/ 2 w 3"/>
              <a:gd name="T1" fmla="*/ 3 h 3"/>
              <a:gd name="T2" fmla="*/ 0 w 3"/>
              <a:gd name="T3" fmla="*/ 3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0" y="2"/>
                </a:cubicBezTo>
                <a:cubicBezTo>
                  <a:pt x="0" y="2"/>
                  <a:pt x="0" y="1"/>
                  <a:pt x="1" y="1"/>
                </a:cubicBezTo>
                <a:cubicBezTo>
                  <a:pt x="1" y="1"/>
                  <a:pt x="2" y="0"/>
                  <a:pt x="2" y="1"/>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1" name="Freeform 3366"/>
          <p:cNvSpPr>
            <a:spLocks noChangeAspect="1"/>
          </p:cNvSpPr>
          <p:nvPr/>
        </p:nvSpPr>
        <p:spPr bwMode="auto">
          <a:xfrm>
            <a:off x="3328989" y="4912411"/>
            <a:ext cx="6350" cy="6350"/>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2" name="Freeform 3367"/>
          <p:cNvSpPr>
            <a:spLocks noChangeAspect="1"/>
          </p:cNvSpPr>
          <p:nvPr/>
        </p:nvSpPr>
        <p:spPr bwMode="auto">
          <a:xfrm>
            <a:off x="2328863" y="4939400"/>
            <a:ext cx="3175" cy="4763"/>
          </a:xfrm>
          <a:custGeom>
            <a:avLst/>
            <a:gdLst>
              <a:gd name="T0" fmla="*/ 1 w 2"/>
              <a:gd name="T1" fmla="*/ 2 h 3"/>
              <a:gd name="T2" fmla="*/ 0 w 2"/>
              <a:gd name="T3" fmla="*/ 2 h 3"/>
              <a:gd name="T4" fmla="*/ 0 w 2"/>
              <a:gd name="T5" fmla="*/ 1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2"/>
                </a:cubicBezTo>
                <a:cubicBezTo>
                  <a:pt x="0" y="2"/>
                  <a:pt x="0" y="1"/>
                  <a:pt x="0" y="1"/>
                </a:cubicBezTo>
                <a:cubicBezTo>
                  <a:pt x="0" y="0"/>
                  <a:pt x="1" y="0"/>
                  <a:pt x="1" y="0"/>
                </a:cubicBezTo>
                <a:cubicBezTo>
                  <a:pt x="2" y="1"/>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3" name="Freeform 3368"/>
          <p:cNvSpPr>
            <a:spLocks noChangeAspect="1"/>
          </p:cNvSpPr>
          <p:nvPr/>
        </p:nvSpPr>
        <p:spPr bwMode="auto">
          <a:xfrm>
            <a:off x="2349501" y="4933048"/>
            <a:ext cx="4763" cy="6350"/>
          </a:xfrm>
          <a:custGeom>
            <a:avLst/>
            <a:gdLst>
              <a:gd name="T0" fmla="*/ 3 w 2"/>
              <a:gd name="T1" fmla="*/ 1 h 3"/>
              <a:gd name="T2" fmla="*/ 3 w 2"/>
              <a:gd name="T3" fmla="*/ 4 h 3"/>
              <a:gd name="T4" fmla="*/ 2 w 2"/>
              <a:gd name="T5" fmla="*/ 3 h 3"/>
              <a:gd name="T6" fmla="*/ 0 w 2"/>
              <a:gd name="T7" fmla="*/ 1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3"/>
                  <a:pt x="1" y="2"/>
                </a:cubicBezTo>
                <a:cubicBezTo>
                  <a:pt x="0" y="2"/>
                  <a:pt x="0" y="1"/>
                  <a:pt x="0" y="1"/>
                </a:cubicBezTo>
                <a:cubicBezTo>
                  <a:pt x="1"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4" name="Freeform 3369"/>
          <p:cNvSpPr>
            <a:spLocks noChangeAspect="1"/>
          </p:cNvSpPr>
          <p:nvPr/>
        </p:nvSpPr>
        <p:spPr bwMode="auto">
          <a:xfrm>
            <a:off x="2603500" y="5007663"/>
            <a:ext cx="3175" cy="3175"/>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5" name="Freeform 3370"/>
          <p:cNvSpPr>
            <a:spLocks noChangeAspect="1"/>
          </p:cNvSpPr>
          <p:nvPr/>
        </p:nvSpPr>
        <p:spPr bwMode="auto">
          <a:xfrm>
            <a:off x="2608264" y="5004488"/>
            <a:ext cx="6350" cy="3175"/>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6" name="Freeform 3371"/>
          <p:cNvSpPr>
            <a:spLocks noChangeAspect="1"/>
          </p:cNvSpPr>
          <p:nvPr/>
        </p:nvSpPr>
        <p:spPr bwMode="auto">
          <a:xfrm>
            <a:off x="2852738" y="6260200"/>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7" name="Freeform 3372"/>
          <p:cNvSpPr>
            <a:spLocks noChangeAspect="1"/>
          </p:cNvSpPr>
          <p:nvPr/>
        </p:nvSpPr>
        <p:spPr bwMode="auto">
          <a:xfrm>
            <a:off x="2854325" y="6147488"/>
            <a:ext cx="4763" cy="4763"/>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8" name="Freeform 3373"/>
          <p:cNvSpPr>
            <a:spLocks noChangeAspect="1"/>
          </p:cNvSpPr>
          <p:nvPr/>
        </p:nvSpPr>
        <p:spPr bwMode="auto">
          <a:xfrm>
            <a:off x="2832101" y="6214163"/>
            <a:ext cx="3175" cy="3175"/>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2" y="0"/>
                  <a:pt x="2" y="0"/>
                </a:cubicBezTo>
                <a:cubicBezTo>
                  <a:pt x="2" y="1"/>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09" name="Freeform 3374"/>
          <p:cNvSpPr>
            <a:spLocks noChangeAspect="1"/>
          </p:cNvSpPr>
          <p:nvPr/>
        </p:nvSpPr>
        <p:spPr bwMode="auto">
          <a:xfrm>
            <a:off x="2840038" y="6231625"/>
            <a:ext cx="4763" cy="3175"/>
          </a:xfrm>
          <a:custGeom>
            <a:avLst/>
            <a:gdLst>
              <a:gd name="T0" fmla="*/ 2 w 3"/>
              <a:gd name="T1" fmla="*/ 2 h 2"/>
              <a:gd name="T2" fmla="*/ 0 w 3"/>
              <a:gd name="T3" fmla="*/ 1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1" y="0"/>
                  <a:pt x="1" y="0"/>
                </a:cubicBezTo>
                <a:cubicBezTo>
                  <a:pt x="2" y="0"/>
                  <a:pt x="3" y="0"/>
                  <a:pt x="3" y="1"/>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0" name="Freeform 3375"/>
          <p:cNvSpPr>
            <a:spLocks noChangeAspect="1"/>
          </p:cNvSpPr>
          <p:nvPr/>
        </p:nvSpPr>
        <p:spPr bwMode="auto">
          <a:xfrm>
            <a:off x="2835275" y="6237975"/>
            <a:ext cx="6350" cy="4763"/>
          </a:xfrm>
          <a:custGeom>
            <a:avLst/>
            <a:gdLst>
              <a:gd name="T0" fmla="*/ 1 w 3"/>
              <a:gd name="T1" fmla="*/ 3 h 2"/>
              <a:gd name="T2" fmla="*/ 0 w 3"/>
              <a:gd name="T3" fmla="*/ 3 h 2"/>
              <a:gd name="T4" fmla="*/ 1 w 3"/>
              <a:gd name="T5" fmla="*/ 2 h 2"/>
              <a:gd name="T6" fmla="*/ 3 w 3"/>
              <a:gd name="T7" fmla="*/ 0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1"/>
                  <a:pt x="1" y="1"/>
                </a:cubicBezTo>
                <a:cubicBezTo>
                  <a:pt x="1" y="0"/>
                  <a:pt x="2" y="0"/>
                  <a:pt x="2" y="0"/>
                </a:cubicBezTo>
                <a:cubicBezTo>
                  <a:pt x="3"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1" name="Freeform 3376"/>
          <p:cNvSpPr>
            <a:spLocks noChangeAspect="1"/>
          </p:cNvSpPr>
          <p:nvPr/>
        </p:nvSpPr>
        <p:spPr bwMode="auto">
          <a:xfrm>
            <a:off x="2851151" y="6222100"/>
            <a:ext cx="3175" cy="4763"/>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2" name="Oval 3377"/>
          <p:cNvSpPr>
            <a:spLocks noChangeAspect="1" noChangeArrowheads="1"/>
          </p:cNvSpPr>
          <p:nvPr/>
        </p:nvSpPr>
        <p:spPr bwMode="auto">
          <a:xfrm>
            <a:off x="2849563" y="6226861"/>
            <a:ext cx="1588"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3" name="Freeform 3378"/>
          <p:cNvSpPr>
            <a:spLocks noChangeAspect="1"/>
          </p:cNvSpPr>
          <p:nvPr/>
        </p:nvSpPr>
        <p:spPr bwMode="auto">
          <a:xfrm>
            <a:off x="2849564" y="6199873"/>
            <a:ext cx="3175" cy="6350"/>
          </a:xfrm>
          <a:custGeom>
            <a:avLst/>
            <a:gdLst>
              <a:gd name="T0" fmla="*/ 2 w 2"/>
              <a:gd name="T1" fmla="*/ 3 h 3"/>
              <a:gd name="T2" fmla="*/ 2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2" y="3"/>
                </a:cubicBezTo>
                <a:cubicBezTo>
                  <a:pt x="1" y="3"/>
                  <a:pt x="1" y="3"/>
                  <a:pt x="0" y="2"/>
                </a:cubicBezTo>
                <a:cubicBezTo>
                  <a:pt x="0" y="2"/>
                  <a:pt x="0" y="1"/>
                  <a:pt x="1" y="1"/>
                </a:cubicBezTo>
                <a:cubicBezTo>
                  <a:pt x="1"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4" name="Freeform 3379"/>
          <p:cNvSpPr>
            <a:spLocks noChangeAspect="1"/>
          </p:cNvSpPr>
          <p:nvPr/>
        </p:nvSpPr>
        <p:spPr bwMode="auto">
          <a:xfrm>
            <a:off x="2846388" y="6247500"/>
            <a:ext cx="4763" cy="4763"/>
          </a:xfrm>
          <a:custGeom>
            <a:avLst/>
            <a:gdLst>
              <a:gd name="T0" fmla="*/ 2 w 2"/>
              <a:gd name="T1" fmla="*/ 0 h 2"/>
              <a:gd name="T2" fmla="*/ 3 w 2"/>
              <a:gd name="T3" fmla="*/ 2 h 2"/>
              <a:gd name="T4" fmla="*/ 2 w 2"/>
              <a:gd name="T5" fmla="*/ 2 h 2"/>
              <a:gd name="T6" fmla="*/ 0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1"/>
                </a:cubicBezTo>
                <a:cubicBezTo>
                  <a:pt x="2" y="2"/>
                  <a:pt x="1" y="2"/>
                  <a:pt x="1" y="1"/>
                </a:cubicBezTo>
                <a:cubicBezTo>
                  <a:pt x="0" y="1"/>
                  <a:pt x="0" y="1"/>
                  <a:pt x="0" y="0"/>
                </a:cubicBezTo>
                <a:cubicBezTo>
                  <a:pt x="0" y="0"/>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5" name="Freeform 3380"/>
          <p:cNvSpPr>
            <a:spLocks noChangeAspect="1"/>
          </p:cNvSpPr>
          <p:nvPr/>
        </p:nvSpPr>
        <p:spPr bwMode="auto">
          <a:xfrm>
            <a:off x="2844801" y="6242738"/>
            <a:ext cx="6350" cy="3175"/>
          </a:xfrm>
          <a:custGeom>
            <a:avLst/>
            <a:gdLst>
              <a:gd name="T0" fmla="*/ 3 w 3"/>
              <a:gd name="T1" fmla="*/ 0 h 2"/>
              <a:gd name="T2" fmla="*/ 3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1"/>
                </a:cubicBezTo>
                <a:cubicBezTo>
                  <a:pt x="1" y="1"/>
                  <a:pt x="0" y="1"/>
                  <a:pt x="0" y="0"/>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6" name="Freeform 3381"/>
          <p:cNvSpPr>
            <a:spLocks noChangeAspect="1"/>
          </p:cNvSpPr>
          <p:nvPr/>
        </p:nvSpPr>
        <p:spPr bwMode="auto">
          <a:xfrm>
            <a:off x="2844801" y="6236388"/>
            <a:ext cx="6350" cy="4763"/>
          </a:xfrm>
          <a:custGeom>
            <a:avLst/>
            <a:gdLst>
              <a:gd name="T0" fmla="*/ 3 w 3"/>
              <a:gd name="T1" fmla="*/ 0 h 2"/>
              <a:gd name="T2" fmla="*/ 4 w 3"/>
              <a:gd name="T3" fmla="*/ 2 h 2"/>
              <a:gd name="T4" fmla="*/ 3 w 3"/>
              <a:gd name="T5" fmla="*/ 3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1"/>
                  <a:pt x="0" y="1"/>
                  <a:pt x="0" y="0"/>
                </a:cubicBezTo>
                <a:cubicBezTo>
                  <a:pt x="1" y="0"/>
                  <a:pt x="2"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7" name="Oval 3382"/>
          <p:cNvSpPr>
            <a:spLocks noChangeAspect="1" noChangeArrowheads="1"/>
          </p:cNvSpPr>
          <p:nvPr/>
        </p:nvSpPr>
        <p:spPr bwMode="auto">
          <a:xfrm>
            <a:off x="2817813" y="6226863"/>
            <a:ext cx="3175" cy="4763"/>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8" name="Freeform 3383"/>
          <p:cNvSpPr>
            <a:spLocks noChangeAspect="1"/>
          </p:cNvSpPr>
          <p:nvPr/>
        </p:nvSpPr>
        <p:spPr bwMode="auto">
          <a:xfrm>
            <a:off x="2817813" y="6188761"/>
            <a:ext cx="6350" cy="6350"/>
          </a:xfrm>
          <a:custGeom>
            <a:avLst/>
            <a:gdLst>
              <a:gd name="T0" fmla="*/ 3 w 3"/>
              <a:gd name="T1" fmla="*/ 3 h 3"/>
              <a:gd name="T2" fmla="*/ 0 w 3"/>
              <a:gd name="T3" fmla="*/ 3 h 3"/>
              <a:gd name="T4" fmla="*/ 1 w 3"/>
              <a:gd name="T5" fmla="*/ 1 h 3"/>
              <a:gd name="T6" fmla="*/ 3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2" y="1"/>
                </a:cubicBezTo>
                <a:cubicBezTo>
                  <a:pt x="3" y="2"/>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19" name="Freeform 3384"/>
          <p:cNvSpPr>
            <a:spLocks noChangeAspect="1"/>
          </p:cNvSpPr>
          <p:nvPr/>
        </p:nvSpPr>
        <p:spPr bwMode="auto">
          <a:xfrm>
            <a:off x="2865439" y="6323698"/>
            <a:ext cx="6350" cy="6350"/>
          </a:xfrm>
          <a:custGeom>
            <a:avLst/>
            <a:gdLst>
              <a:gd name="T0" fmla="*/ 4 w 3"/>
              <a:gd name="T1" fmla="*/ 3 h 3"/>
              <a:gd name="T2" fmla="*/ 1 w 3"/>
              <a:gd name="T3" fmla="*/ 4 h 3"/>
              <a:gd name="T4" fmla="*/ 0 w 3"/>
              <a:gd name="T5" fmla="*/ 3 h 3"/>
              <a:gd name="T6" fmla="*/ 1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2"/>
                </a:cubicBezTo>
                <a:cubicBezTo>
                  <a:pt x="0" y="1"/>
                  <a:pt x="0" y="0"/>
                  <a:pt x="1" y="0"/>
                </a:cubicBezTo>
                <a:cubicBezTo>
                  <a:pt x="3" y="0"/>
                  <a:pt x="3" y="1"/>
                  <a:pt x="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0" name="Freeform 3385"/>
          <p:cNvSpPr>
            <a:spLocks noChangeAspect="1"/>
          </p:cNvSpPr>
          <p:nvPr/>
        </p:nvSpPr>
        <p:spPr bwMode="auto">
          <a:xfrm>
            <a:off x="2827338" y="6357038"/>
            <a:ext cx="4763" cy="3175"/>
          </a:xfrm>
          <a:custGeom>
            <a:avLst/>
            <a:gdLst>
              <a:gd name="T0" fmla="*/ 3 w 2"/>
              <a:gd name="T1" fmla="*/ 1 h 2"/>
              <a:gd name="T2" fmla="*/ 2 w 2"/>
              <a:gd name="T3" fmla="*/ 2 h 2"/>
              <a:gd name="T4" fmla="*/ 0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0" y="2"/>
                  <a:pt x="0" y="2"/>
                </a:cubicBezTo>
                <a:cubicBezTo>
                  <a:pt x="0" y="1"/>
                  <a:pt x="0" y="0"/>
                  <a:pt x="0" y="0"/>
                </a:cubicBezTo>
                <a:cubicBezTo>
                  <a:pt x="1"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1" name="Freeform 3386"/>
          <p:cNvSpPr>
            <a:spLocks noChangeAspect="1"/>
          </p:cNvSpPr>
          <p:nvPr/>
        </p:nvSpPr>
        <p:spPr bwMode="auto">
          <a:xfrm>
            <a:off x="2825751" y="6363388"/>
            <a:ext cx="4763" cy="4763"/>
          </a:xfrm>
          <a:custGeom>
            <a:avLst/>
            <a:gdLst>
              <a:gd name="T0" fmla="*/ 2 w 2"/>
              <a:gd name="T1" fmla="*/ 2 h 3"/>
              <a:gd name="T2" fmla="*/ 2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1"/>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2" name="Freeform 3387"/>
          <p:cNvSpPr>
            <a:spLocks noChangeAspect="1"/>
          </p:cNvSpPr>
          <p:nvPr/>
        </p:nvSpPr>
        <p:spPr bwMode="auto">
          <a:xfrm>
            <a:off x="2832101" y="6353863"/>
            <a:ext cx="3175" cy="4763"/>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3" name="Freeform 3388"/>
          <p:cNvSpPr>
            <a:spLocks noChangeAspect="1"/>
          </p:cNvSpPr>
          <p:nvPr/>
        </p:nvSpPr>
        <p:spPr bwMode="auto">
          <a:xfrm>
            <a:off x="2833689" y="6347511"/>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4" name="Freeform 3389"/>
          <p:cNvSpPr>
            <a:spLocks noChangeAspect="1"/>
          </p:cNvSpPr>
          <p:nvPr/>
        </p:nvSpPr>
        <p:spPr bwMode="auto">
          <a:xfrm>
            <a:off x="2835275" y="6360211"/>
            <a:ext cx="4763"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5" name="Oval 3390"/>
          <p:cNvSpPr>
            <a:spLocks noChangeAspect="1" noChangeArrowheads="1"/>
          </p:cNvSpPr>
          <p:nvPr/>
        </p:nvSpPr>
        <p:spPr bwMode="auto">
          <a:xfrm>
            <a:off x="2833688" y="6331636"/>
            <a:ext cx="1588" cy="6350"/>
          </a:xfrm>
          <a:prstGeom prst="ellipse">
            <a:avLst/>
          </a:pr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6" name="Freeform 3391"/>
          <p:cNvSpPr>
            <a:spLocks noChangeAspect="1"/>
          </p:cNvSpPr>
          <p:nvPr/>
        </p:nvSpPr>
        <p:spPr bwMode="auto">
          <a:xfrm>
            <a:off x="2827339" y="6317350"/>
            <a:ext cx="6350" cy="3175"/>
          </a:xfrm>
          <a:custGeom>
            <a:avLst/>
            <a:gdLst>
              <a:gd name="T0" fmla="*/ 1 w 3"/>
              <a:gd name="T1" fmla="*/ 1 h 2"/>
              <a:gd name="T2" fmla="*/ 0 w 3"/>
              <a:gd name="T3" fmla="*/ 1 h 2"/>
              <a:gd name="T4" fmla="*/ 1 w 3"/>
              <a:gd name="T5" fmla="*/ 0 h 2"/>
              <a:gd name="T6" fmla="*/ 4 w 3"/>
              <a:gd name="T7" fmla="*/ 0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2" y="0"/>
                  <a:pt x="3" y="0"/>
                  <a:pt x="3" y="0"/>
                </a:cubicBezTo>
                <a:cubicBezTo>
                  <a:pt x="3" y="1"/>
                  <a:pt x="2"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7" name="Freeform 3392"/>
          <p:cNvSpPr>
            <a:spLocks noChangeAspect="1"/>
          </p:cNvSpPr>
          <p:nvPr/>
        </p:nvSpPr>
        <p:spPr bwMode="auto">
          <a:xfrm>
            <a:off x="2841625" y="6295123"/>
            <a:ext cx="3175" cy="6350"/>
          </a:xfrm>
          <a:custGeom>
            <a:avLst/>
            <a:gdLst>
              <a:gd name="T0" fmla="*/ 1 w 2"/>
              <a:gd name="T1" fmla="*/ 4 h 3"/>
              <a:gd name="T2" fmla="*/ 0 w 2"/>
              <a:gd name="T3" fmla="*/ 4 h 3"/>
              <a:gd name="T4" fmla="*/ 0 w 2"/>
              <a:gd name="T5" fmla="*/ 1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2"/>
                  <a:pt x="0" y="2"/>
                  <a:pt x="0" y="1"/>
                </a:cubicBezTo>
                <a:cubicBezTo>
                  <a:pt x="1" y="1"/>
                  <a:pt x="1" y="0"/>
                  <a:pt x="2" y="1"/>
                </a:cubicBezTo>
                <a:cubicBezTo>
                  <a:pt x="2" y="1"/>
                  <a:pt x="2"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8" name="Freeform 3393"/>
          <p:cNvSpPr>
            <a:spLocks noChangeAspect="1"/>
          </p:cNvSpPr>
          <p:nvPr/>
        </p:nvSpPr>
        <p:spPr bwMode="auto">
          <a:xfrm>
            <a:off x="2836863" y="6395138"/>
            <a:ext cx="6350" cy="3175"/>
          </a:xfrm>
          <a:custGeom>
            <a:avLst/>
            <a:gdLst>
              <a:gd name="T0" fmla="*/ 3 w 3"/>
              <a:gd name="T1" fmla="*/ 1 h 2"/>
              <a:gd name="T2" fmla="*/ 3 w 3"/>
              <a:gd name="T3" fmla="*/ 2 h 2"/>
              <a:gd name="T4" fmla="*/ 1 w 3"/>
              <a:gd name="T5" fmla="*/ 2 h 2"/>
              <a:gd name="T6" fmla="*/ 0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0" y="1"/>
                  <a:pt x="0" y="1"/>
                  <a:pt x="0" y="0"/>
                </a:cubicBezTo>
                <a:cubicBezTo>
                  <a:pt x="1"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29" name="Freeform 3394"/>
          <p:cNvSpPr>
            <a:spLocks noChangeAspect="1"/>
          </p:cNvSpPr>
          <p:nvPr/>
        </p:nvSpPr>
        <p:spPr bwMode="auto">
          <a:xfrm>
            <a:off x="2868614" y="6436411"/>
            <a:ext cx="3175" cy="6350"/>
          </a:xfrm>
          <a:custGeom>
            <a:avLst/>
            <a:gdLst>
              <a:gd name="T0" fmla="*/ 2 w 2"/>
              <a:gd name="T1" fmla="*/ 1 h 3"/>
              <a:gd name="T2" fmla="*/ 1 w 2"/>
              <a:gd name="T3" fmla="*/ 4 h 3"/>
              <a:gd name="T4" fmla="*/ 0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3"/>
                </a:cubicBezTo>
                <a:cubicBezTo>
                  <a:pt x="1" y="3"/>
                  <a:pt x="0" y="2"/>
                  <a:pt x="0" y="2"/>
                </a:cubicBezTo>
                <a:cubicBezTo>
                  <a:pt x="0" y="1"/>
                  <a:pt x="0" y="0"/>
                  <a:pt x="0" y="0"/>
                </a:cubicBezTo>
                <a:cubicBezTo>
                  <a:pt x="1" y="0"/>
                  <a:pt x="1"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0" name="Freeform 3395"/>
          <p:cNvSpPr>
            <a:spLocks noChangeAspect="1"/>
          </p:cNvSpPr>
          <p:nvPr/>
        </p:nvSpPr>
        <p:spPr bwMode="auto">
          <a:xfrm>
            <a:off x="2851151" y="6406248"/>
            <a:ext cx="3175" cy="6350"/>
          </a:xfrm>
          <a:custGeom>
            <a:avLst/>
            <a:gdLst>
              <a:gd name="T0" fmla="*/ 2 w 2"/>
              <a:gd name="T1" fmla="*/ 3 h 3"/>
              <a:gd name="T2" fmla="*/ 1 w 2"/>
              <a:gd name="T3" fmla="*/ 3 h 3"/>
              <a:gd name="T4" fmla="*/ 1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1" y="1"/>
                </a:cubicBezTo>
                <a:cubicBezTo>
                  <a:pt x="1" y="1"/>
                  <a:pt x="1" y="0"/>
                  <a:pt x="2"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1" name="Freeform 3396"/>
          <p:cNvSpPr>
            <a:spLocks noChangeAspect="1"/>
          </p:cNvSpPr>
          <p:nvPr/>
        </p:nvSpPr>
        <p:spPr bwMode="auto">
          <a:xfrm>
            <a:off x="2859088" y="6468163"/>
            <a:ext cx="4763" cy="3175"/>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2" name="Freeform 3397"/>
          <p:cNvSpPr>
            <a:spLocks noChangeAspect="1"/>
          </p:cNvSpPr>
          <p:nvPr/>
        </p:nvSpPr>
        <p:spPr bwMode="auto">
          <a:xfrm>
            <a:off x="3046414" y="6577698"/>
            <a:ext cx="6350" cy="6350"/>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1"/>
                  <a:pt x="2" y="0"/>
                  <a:pt x="2" y="0"/>
                </a:cubicBezTo>
                <a:cubicBezTo>
                  <a:pt x="3"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3" name="Freeform 3398"/>
          <p:cNvSpPr>
            <a:spLocks noChangeAspect="1"/>
          </p:cNvSpPr>
          <p:nvPr/>
        </p:nvSpPr>
        <p:spPr bwMode="auto">
          <a:xfrm>
            <a:off x="3035301" y="6603100"/>
            <a:ext cx="6350" cy="3175"/>
          </a:xfrm>
          <a:custGeom>
            <a:avLst/>
            <a:gdLst>
              <a:gd name="T0" fmla="*/ 1 w 3"/>
              <a:gd name="T1" fmla="*/ 2 h 2"/>
              <a:gd name="T2" fmla="*/ 0 w 3"/>
              <a:gd name="T3" fmla="*/ 2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0"/>
                  <a:pt x="1" y="0"/>
                </a:cubicBezTo>
                <a:cubicBezTo>
                  <a:pt x="1" y="0"/>
                  <a:pt x="2" y="0"/>
                  <a:pt x="2" y="0"/>
                </a:cubicBezTo>
                <a:cubicBezTo>
                  <a:pt x="3" y="1"/>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4" name="Freeform 3399"/>
          <p:cNvSpPr>
            <a:spLocks noChangeAspect="1"/>
          </p:cNvSpPr>
          <p:nvPr/>
        </p:nvSpPr>
        <p:spPr bwMode="auto">
          <a:xfrm>
            <a:off x="5518150" y="2286688"/>
            <a:ext cx="1588" cy="3175"/>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5" name="Freeform 3400"/>
          <p:cNvSpPr>
            <a:spLocks noChangeAspect="1"/>
          </p:cNvSpPr>
          <p:nvPr/>
        </p:nvSpPr>
        <p:spPr bwMode="auto">
          <a:xfrm>
            <a:off x="5610225" y="2277161"/>
            <a:ext cx="1588" cy="6350"/>
          </a:xfrm>
          <a:custGeom>
            <a:avLst/>
            <a:gdLst>
              <a:gd name="T0" fmla="*/ 1 w 1"/>
              <a:gd name="T1" fmla="*/ 3 h 3"/>
              <a:gd name="T2" fmla="*/ 0 w 1"/>
              <a:gd name="T3" fmla="*/ 3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6" name="Freeform 3401"/>
          <p:cNvSpPr>
            <a:spLocks noChangeAspect="1"/>
          </p:cNvSpPr>
          <p:nvPr/>
        </p:nvSpPr>
        <p:spPr bwMode="auto">
          <a:xfrm>
            <a:off x="5629275" y="2269223"/>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7" name="Freeform 3402"/>
          <p:cNvSpPr>
            <a:spLocks noChangeAspect="1"/>
          </p:cNvSpPr>
          <p:nvPr/>
        </p:nvSpPr>
        <p:spPr bwMode="auto">
          <a:xfrm>
            <a:off x="5621339" y="2264463"/>
            <a:ext cx="3175" cy="3175"/>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8" name="Freeform 3403"/>
          <p:cNvSpPr>
            <a:spLocks noChangeAspect="1"/>
          </p:cNvSpPr>
          <p:nvPr/>
        </p:nvSpPr>
        <p:spPr bwMode="auto">
          <a:xfrm>
            <a:off x="5629275" y="2261288"/>
            <a:ext cx="4763" cy="4763"/>
          </a:xfrm>
          <a:custGeom>
            <a:avLst/>
            <a:gdLst>
              <a:gd name="T0" fmla="*/ 2 w 3"/>
              <a:gd name="T1" fmla="*/ 2 h 2"/>
              <a:gd name="T2" fmla="*/ 2 w 3"/>
              <a:gd name="T3" fmla="*/ 3 h 2"/>
              <a:gd name="T4" fmla="*/ 1 w 3"/>
              <a:gd name="T5" fmla="*/ 3 h 2"/>
              <a:gd name="T6" fmla="*/ 1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39" name="Freeform 3404"/>
          <p:cNvSpPr>
            <a:spLocks noChangeAspect="1"/>
          </p:cNvSpPr>
          <p:nvPr/>
        </p:nvSpPr>
        <p:spPr bwMode="auto">
          <a:xfrm>
            <a:off x="5734050" y="2231123"/>
            <a:ext cx="4763" cy="6350"/>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0" name="Freeform 3405"/>
          <p:cNvSpPr>
            <a:spLocks noChangeAspect="1"/>
          </p:cNvSpPr>
          <p:nvPr/>
        </p:nvSpPr>
        <p:spPr bwMode="auto">
          <a:xfrm>
            <a:off x="5761039" y="2220013"/>
            <a:ext cx="4763" cy="3175"/>
          </a:xfrm>
          <a:custGeom>
            <a:avLst/>
            <a:gdLst>
              <a:gd name="T0" fmla="*/ 2 w 3"/>
              <a:gd name="T1" fmla="*/ 2 h 2"/>
              <a:gd name="T2" fmla="*/ 1 w 3"/>
              <a:gd name="T3" fmla="*/ 2 h 2"/>
              <a:gd name="T4" fmla="*/ 1 w 3"/>
              <a:gd name="T5" fmla="*/ 1 h 2"/>
              <a:gd name="T6" fmla="*/ 2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1" name="Freeform 3406"/>
          <p:cNvSpPr>
            <a:spLocks noChangeAspect="1"/>
          </p:cNvSpPr>
          <p:nvPr/>
        </p:nvSpPr>
        <p:spPr bwMode="auto">
          <a:xfrm>
            <a:off x="5618163" y="2269223"/>
            <a:ext cx="3175" cy="6350"/>
          </a:xfrm>
          <a:custGeom>
            <a:avLst/>
            <a:gdLst>
              <a:gd name="T0" fmla="*/ 2 w 2"/>
              <a:gd name="T1" fmla="*/ 4 h 3"/>
              <a:gd name="T2" fmla="*/ 1 w 2"/>
              <a:gd name="T3" fmla="*/ 4 h 3"/>
              <a:gd name="T4" fmla="*/ 1 w 2"/>
              <a:gd name="T5" fmla="*/ 3 h 3"/>
              <a:gd name="T6" fmla="*/ 2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2" name="Freeform 3407"/>
          <p:cNvSpPr>
            <a:spLocks noChangeAspect="1"/>
          </p:cNvSpPr>
          <p:nvPr/>
        </p:nvSpPr>
        <p:spPr bwMode="auto">
          <a:xfrm>
            <a:off x="5707064" y="2296213"/>
            <a:ext cx="6350" cy="3175"/>
          </a:xfrm>
          <a:custGeom>
            <a:avLst/>
            <a:gdLst>
              <a:gd name="T0" fmla="*/ 3 w 3"/>
              <a:gd name="T1" fmla="*/ 1 h 2"/>
              <a:gd name="T2" fmla="*/ 4 w 3"/>
              <a:gd name="T3" fmla="*/ 2 h 2"/>
              <a:gd name="T4" fmla="*/ 1 w 3"/>
              <a:gd name="T5" fmla="*/ 2 h 2"/>
              <a:gd name="T6" fmla="*/ 1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3" name="Freeform 3408"/>
          <p:cNvSpPr>
            <a:spLocks noChangeAspect="1"/>
          </p:cNvSpPr>
          <p:nvPr/>
        </p:nvSpPr>
        <p:spPr bwMode="auto">
          <a:xfrm>
            <a:off x="5726114" y="2283513"/>
            <a:ext cx="6350" cy="3175"/>
          </a:xfrm>
          <a:custGeom>
            <a:avLst/>
            <a:gdLst>
              <a:gd name="T0" fmla="*/ 3 w 3"/>
              <a:gd name="T1" fmla="*/ 0 h 2"/>
              <a:gd name="T2" fmla="*/ 3 w 3"/>
              <a:gd name="T3" fmla="*/ 2 h 2"/>
              <a:gd name="T4" fmla="*/ 1 w 3"/>
              <a:gd name="T5" fmla="*/ 2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4" name="Freeform 3409"/>
          <p:cNvSpPr>
            <a:spLocks noChangeAspect="1"/>
          </p:cNvSpPr>
          <p:nvPr/>
        </p:nvSpPr>
        <p:spPr bwMode="auto">
          <a:xfrm>
            <a:off x="8072438" y="3440800"/>
            <a:ext cx="3175" cy="4763"/>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5" name="Freeform 3410"/>
          <p:cNvSpPr>
            <a:spLocks noChangeAspect="1"/>
          </p:cNvSpPr>
          <p:nvPr/>
        </p:nvSpPr>
        <p:spPr bwMode="auto">
          <a:xfrm>
            <a:off x="8027988" y="3542400"/>
            <a:ext cx="1588" cy="3175"/>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6" name="Freeform 3411"/>
          <p:cNvSpPr>
            <a:spLocks noChangeAspect="1"/>
          </p:cNvSpPr>
          <p:nvPr/>
        </p:nvSpPr>
        <p:spPr bwMode="auto">
          <a:xfrm>
            <a:off x="7948613" y="2720075"/>
            <a:ext cx="3175" cy="4763"/>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7" name="Freeform 3412"/>
          <p:cNvSpPr>
            <a:spLocks noChangeAspect="1"/>
          </p:cNvSpPr>
          <p:nvPr/>
        </p:nvSpPr>
        <p:spPr bwMode="auto">
          <a:xfrm>
            <a:off x="7926389" y="2707373"/>
            <a:ext cx="3175" cy="6350"/>
          </a:xfrm>
          <a:custGeom>
            <a:avLst/>
            <a:gdLst>
              <a:gd name="T0" fmla="*/ 2 w 1"/>
              <a:gd name="T1" fmla="*/ 3 h 3"/>
              <a:gd name="T2" fmla="*/ 0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8" name="Freeform 3413"/>
          <p:cNvSpPr>
            <a:spLocks noChangeAspect="1"/>
          </p:cNvSpPr>
          <p:nvPr/>
        </p:nvSpPr>
        <p:spPr bwMode="auto">
          <a:xfrm>
            <a:off x="7923214" y="2697848"/>
            <a:ext cx="6350" cy="6350"/>
          </a:xfrm>
          <a:custGeom>
            <a:avLst/>
            <a:gdLst>
              <a:gd name="T0" fmla="*/ 3 w 3"/>
              <a:gd name="T1" fmla="*/ 3 h 3"/>
              <a:gd name="T2" fmla="*/ 1 w 3"/>
              <a:gd name="T3" fmla="*/ 4 h 3"/>
              <a:gd name="T4" fmla="*/ 0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49" name="Freeform 3414"/>
          <p:cNvSpPr>
            <a:spLocks noChangeAspect="1"/>
          </p:cNvSpPr>
          <p:nvPr/>
        </p:nvSpPr>
        <p:spPr bwMode="auto">
          <a:xfrm>
            <a:off x="7526338" y="2461311"/>
            <a:ext cx="3175" cy="6350"/>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0" name="Freeform 3415"/>
          <p:cNvSpPr>
            <a:spLocks noChangeAspect="1"/>
          </p:cNvSpPr>
          <p:nvPr/>
        </p:nvSpPr>
        <p:spPr bwMode="auto">
          <a:xfrm>
            <a:off x="6840538" y="2458138"/>
            <a:ext cx="4763" cy="3175"/>
          </a:xfrm>
          <a:custGeom>
            <a:avLst/>
            <a:gdLst>
              <a:gd name="T0" fmla="*/ 3 w 2"/>
              <a:gd name="T1" fmla="*/ 1 h 2"/>
              <a:gd name="T2" fmla="*/ 3 w 2"/>
              <a:gd name="T3" fmla="*/ 2 h 2"/>
              <a:gd name="T4" fmla="*/ 2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1" name="Freeform 3416"/>
          <p:cNvSpPr>
            <a:spLocks noChangeAspect="1"/>
          </p:cNvSpPr>
          <p:nvPr/>
        </p:nvSpPr>
        <p:spPr bwMode="auto">
          <a:xfrm>
            <a:off x="6372226" y="2315261"/>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2" name="Freeform 3417"/>
          <p:cNvSpPr>
            <a:spLocks noChangeAspect="1"/>
          </p:cNvSpPr>
          <p:nvPr/>
        </p:nvSpPr>
        <p:spPr bwMode="auto">
          <a:xfrm>
            <a:off x="6361114" y="2304150"/>
            <a:ext cx="4763" cy="3175"/>
          </a:xfrm>
          <a:custGeom>
            <a:avLst/>
            <a:gdLst>
              <a:gd name="T0" fmla="*/ 2 w 3"/>
              <a:gd name="T1" fmla="*/ 0 h 2"/>
              <a:gd name="T2" fmla="*/ 2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3" name="Freeform 3418"/>
          <p:cNvSpPr>
            <a:spLocks noChangeAspect="1"/>
          </p:cNvSpPr>
          <p:nvPr/>
        </p:nvSpPr>
        <p:spPr bwMode="auto">
          <a:xfrm>
            <a:off x="6384925" y="2316850"/>
            <a:ext cx="6350" cy="4763"/>
          </a:xfrm>
          <a:custGeom>
            <a:avLst/>
            <a:gdLst>
              <a:gd name="T0" fmla="*/ 3 w 3"/>
              <a:gd name="T1" fmla="*/ 0 h 2"/>
              <a:gd name="T2" fmla="*/ 4 w 3"/>
              <a:gd name="T3" fmla="*/ 2 h 2"/>
              <a:gd name="T4" fmla="*/ 3 w 3"/>
              <a:gd name="T5" fmla="*/ 3 h 2"/>
              <a:gd name="T6" fmla="*/ 0 w 3"/>
              <a:gd name="T7" fmla="*/ 2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4" name="Freeform 3419"/>
          <p:cNvSpPr>
            <a:spLocks noChangeAspect="1"/>
          </p:cNvSpPr>
          <p:nvPr/>
        </p:nvSpPr>
        <p:spPr bwMode="auto">
          <a:xfrm>
            <a:off x="6696075" y="2402573"/>
            <a:ext cx="3175" cy="6350"/>
          </a:xfrm>
          <a:custGeom>
            <a:avLst/>
            <a:gdLst>
              <a:gd name="T0" fmla="*/ 1 w 2"/>
              <a:gd name="T1" fmla="*/ 4 h 3"/>
              <a:gd name="T2" fmla="*/ 0 w 2"/>
              <a:gd name="T3" fmla="*/ 4 h 3"/>
              <a:gd name="T4" fmla="*/ 0 w 2"/>
              <a:gd name="T5" fmla="*/ 3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5" name="Freeform 3420"/>
          <p:cNvSpPr>
            <a:spLocks noChangeAspect="1"/>
          </p:cNvSpPr>
          <p:nvPr/>
        </p:nvSpPr>
        <p:spPr bwMode="auto">
          <a:xfrm>
            <a:off x="6391275" y="2393050"/>
            <a:ext cx="1588" cy="4763"/>
          </a:xfrm>
          <a:custGeom>
            <a:avLst/>
            <a:gdLst>
              <a:gd name="T0" fmla="*/ 1 w 1"/>
              <a:gd name="T1" fmla="*/ 2 h 2"/>
              <a:gd name="T2" fmla="*/ 0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6" name="Freeform 3421"/>
          <p:cNvSpPr>
            <a:spLocks noChangeAspect="1"/>
          </p:cNvSpPr>
          <p:nvPr/>
        </p:nvSpPr>
        <p:spPr bwMode="auto">
          <a:xfrm>
            <a:off x="6505575" y="2454963"/>
            <a:ext cx="3175" cy="476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7" name="Freeform 3422"/>
          <p:cNvSpPr>
            <a:spLocks noChangeAspect="1"/>
          </p:cNvSpPr>
          <p:nvPr/>
        </p:nvSpPr>
        <p:spPr bwMode="auto">
          <a:xfrm>
            <a:off x="6421438" y="2375588"/>
            <a:ext cx="6350" cy="4763"/>
          </a:xfrm>
          <a:custGeom>
            <a:avLst/>
            <a:gdLst>
              <a:gd name="T0" fmla="*/ 3 w 3"/>
              <a:gd name="T1" fmla="*/ 2 h 2"/>
              <a:gd name="T2" fmla="*/ 3 w 3"/>
              <a:gd name="T3" fmla="*/ 3 h 2"/>
              <a:gd name="T4" fmla="*/ 1 w 3"/>
              <a:gd name="T5" fmla="*/ 2 h 2"/>
              <a:gd name="T6" fmla="*/ 1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8" name="Freeform 3423"/>
          <p:cNvSpPr>
            <a:spLocks noChangeAspect="1"/>
          </p:cNvSpPr>
          <p:nvPr/>
        </p:nvSpPr>
        <p:spPr bwMode="auto">
          <a:xfrm>
            <a:off x="6465889" y="2445438"/>
            <a:ext cx="3175" cy="3175"/>
          </a:xfrm>
          <a:custGeom>
            <a:avLst/>
            <a:gdLst>
              <a:gd name="T0" fmla="*/ 1 w 2"/>
              <a:gd name="T1" fmla="*/ 2 h 2"/>
              <a:gd name="T2" fmla="*/ 0 w 2"/>
              <a:gd name="T3" fmla="*/ 2 h 2"/>
              <a:gd name="T4" fmla="*/ 1 w 2"/>
              <a:gd name="T5" fmla="*/ 0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59" name="Freeform 3424"/>
          <p:cNvSpPr>
            <a:spLocks noChangeAspect="1"/>
          </p:cNvSpPr>
          <p:nvPr/>
        </p:nvSpPr>
        <p:spPr bwMode="auto">
          <a:xfrm>
            <a:off x="6486525" y="2442263"/>
            <a:ext cx="6350" cy="4763"/>
          </a:xfrm>
          <a:custGeom>
            <a:avLst/>
            <a:gdLst>
              <a:gd name="T0" fmla="*/ 3 w 3"/>
              <a:gd name="T1" fmla="*/ 3 h 2"/>
              <a:gd name="T2" fmla="*/ 0 w 3"/>
              <a:gd name="T3" fmla="*/ 3 h 2"/>
              <a:gd name="T4" fmla="*/ 1 w 3"/>
              <a:gd name="T5" fmla="*/ 2 h 2"/>
              <a:gd name="T6" fmla="*/ 3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0" name="Freeform 3425"/>
          <p:cNvSpPr>
            <a:spLocks noChangeAspect="1"/>
          </p:cNvSpPr>
          <p:nvPr/>
        </p:nvSpPr>
        <p:spPr bwMode="auto">
          <a:xfrm>
            <a:off x="6278563" y="2537511"/>
            <a:ext cx="4763"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1" name="Freeform 3426"/>
          <p:cNvSpPr>
            <a:spLocks noChangeAspect="1"/>
          </p:cNvSpPr>
          <p:nvPr/>
        </p:nvSpPr>
        <p:spPr bwMode="auto">
          <a:xfrm>
            <a:off x="6267450" y="2561324"/>
            <a:ext cx="6350" cy="3175"/>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2" name="Freeform 3427"/>
          <p:cNvSpPr>
            <a:spLocks noChangeAspect="1"/>
          </p:cNvSpPr>
          <p:nvPr/>
        </p:nvSpPr>
        <p:spPr bwMode="auto">
          <a:xfrm>
            <a:off x="6232526" y="2554973"/>
            <a:ext cx="4763" cy="6350"/>
          </a:xfrm>
          <a:custGeom>
            <a:avLst/>
            <a:gdLst>
              <a:gd name="T0" fmla="*/ 3 w 2"/>
              <a:gd name="T1" fmla="*/ 1 h 3"/>
              <a:gd name="T2" fmla="*/ 2 w 2"/>
              <a:gd name="T3" fmla="*/ 3 h 3"/>
              <a:gd name="T4" fmla="*/ 0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3" name="Freeform 3428"/>
          <p:cNvSpPr>
            <a:spLocks noChangeAspect="1"/>
          </p:cNvSpPr>
          <p:nvPr/>
        </p:nvSpPr>
        <p:spPr bwMode="auto">
          <a:xfrm>
            <a:off x="6172201" y="2535923"/>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4" name="Freeform 3429"/>
          <p:cNvSpPr>
            <a:spLocks noChangeAspect="1"/>
          </p:cNvSpPr>
          <p:nvPr/>
        </p:nvSpPr>
        <p:spPr bwMode="auto">
          <a:xfrm>
            <a:off x="6116638" y="2589898"/>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5" name="Freeform 3430"/>
          <p:cNvSpPr>
            <a:spLocks noChangeAspect="1"/>
          </p:cNvSpPr>
          <p:nvPr/>
        </p:nvSpPr>
        <p:spPr bwMode="auto">
          <a:xfrm>
            <a:off x="5949951" y="2761350"/>
            <a:ext cx="4763" cy="3175"/>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6" name="Freeform 3431"/>
          <p:cNvSpPr>
            <a:spLocks noChangeAspect="1"/>
          </p:cNvSpPr>
          <p:nvPr/>
        </p:nvSpPr>
        <p:spPr bwMode="auto">
          <a:xfrm>
            <a:off x="5981700" y="2575611"/>
            <a:ext cx="39688" cy="26988"/>
          </a:xfrm>
          <a:custGeom>
            <a:avLst/>
            <a:gdLst>
              <a:gd name="T0" fmla="*/ 8 w 21"/>
              <a:gd name="T1" fmla="*/ 0 h 14"/>
              <a:gd name="T2" fmla="*/ 13 w 21"/>
              <a:gd name="T3" fmla="*/ 2 h 14"/>
              <a:gd name="T4" fmla="*/ 14 w 21"/>
              <a:gd name="T5" fmla="*/ 9 h 14"/>
              <a:gd name="T6" fmla="*/ 18 w 21"/>
              <a:gd name="T7" fmla="*/ 7 h 14"/>
              <a:gd name="T8" fmla="*/ 23 w 21"/>
              <a:gd name="T9" fmla="*/ 13 h 14"/>
              <a:gd name="T10" fmla="*/ 12 w 21"/>
              <a:gd name="T11" fmla="*/ 15 h 14"/>
              <a:gd name="T12" fmla="*/ 5 w 21"/>
              <a:gd name="T13" fmla="*/ 16 h 14"/>
              <a:gd name="T14" fmla="*/ 4 w 21"/>
              <a:gd name="T15" fmla="*/ 15 h 14"/>
              <a:gd name="T16" fmla="*/ 1 w 21"/>
              <a:gd name="T17" fmla="*/ 16 h 14"/>
              <a:gd name="T18" fmla="*/ 1 w 21"/>
              <a:gd name="T19" fmla="*/ 10 h 14"/>
              <a:gd name="T20" fmla="*/ 1 w 21"/>
              <a:gd name="T21" fmla="*/ 4 h 14"/>
              <a:gd name="T22" fmla="*/ 8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7" name="Freeform 3432"/>
          <p:cNvSpPr>
            <a:spLocks noChangeAspect="1"/>
          </p:cNvSpPr>
          <p:nvPr/>
        </p:nvSpPr>
        <p:spPr bwMode="auto">
          <a:xfrm>
            <a:off x="6078539" y="2599423"/>
            <a:ext cx="11113" cy="12700"/>
          </a:xfrm>
          <a:custGeom>
            <a:avLst/>
            <a:gdLst>
              <a:gd name="T0" fmla="*/ 5 w 6"/>
              <a:gd name="T1" fmla="*/ 1 h 7"/>
              <a:gd name="T2" fmla="*/ 5 w 6"/>
              <a:gd name="T3" fmla="*/ 7 h 7"/>
              <a:gd name="T4" fmla="*/ 1 w 6"/>
              <a:gd name="T5" fmla="*/ 3 h 7"/>
              <a:gd name="T6" fmla="*/ 1 w 6"/>
              <a:gd name="T7" fmla="*/ 0 h 7"/>
              <a:gd name="T8" fmla="*/ 5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8" name="Freeform 3433"/>
          <p:cNvSpPr>
            <a:spLocks noChangeAspect="1"/>
          </p:cNvSpPr>
          <p:nvPr/>
        </p:nvSpPr>
        <p:spPr bwMode="auto">
          <a:xfrm>
            <a:off x="6165851" y="2593074"/>
            <a:ext cx="19050" cy="23813"/>
          </a:xfrm>
          <a:custGeom>
            <a:avLst/>
            <a:gdLst>
              <a:gd name="T0" fmla="*/ 8 w 10"/>
              <a:gd name="T1" fmla="*/ 1 h 12"/>
              <a:gd name="T2" fmla="*/ 5 w 10"/>
              <a:gd name="T3" fmla="*/ 0 h 12"/>
              <a:gd name="T4" fmla="*/ 0 w 10"/>
              <a:gd name="T5" fmla="*/ 10 h 12"/>
              <a:gd name="T6" fmla="*/ 6 w 10"/>
              <a:gd name="T7" fmla="*/ 15 h 12"/>
              <a:gd name="T8" fmla="*/ 11 w 10"/>
              <a:gd name="T9" fmla="*/ 14 h 12"/>
              <a:gd name="T10" fmla="*/ 10 w 10"/>
              <a:gd name="T11" fmla="*/ 10 h 12"/>
              <a:gd name="T12" fmla="*/ 10 w 10"/>
              <a:gd name="T13" fmla="*/ 5 h 12"/>
              <a:gd name="T14" fmla="*/ 8 w 1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69" name="Freeform 3434"/>
          <p:cNvSpPr>
            <a:spLocks noChangeAspect="1"/>
          </p:cNvSpPr>
          <p:nvPr/>
        </p:nvSpPr>
        <p:spPr bwMode="auto">
          <a:xfrm>
            <a:off x="6135689" y="2616886"/>
            <a:ext cx="28575" cy="20638"/>
          </a:xfrm>
          <a:custGeom>
            <a:avLst/>
            <a:gdLst>
              <a:gd name="T0" fmla="*/ 8 w 15"/>
              <a:gd name="T1" fmla="*/ 1 h 11"/>
              <a:gd name="T2" fmla="*/ 17 w 15"/>
              <a:gd name="T3" fmla="*/ 2 h 11"/>
              <a:gd name="T4" fmla="*/ 16 w 15"/>
              <a:gd name="T5" fmla="*/ 6 h 11"/>
              <a:gd name="T6" fmla="*/ 11 w 15"/>
              <a:gd name="T7" fmla="*/ 11 h 11"/>
              <a:gd name="T8" fmla="*/ 2 w 15"/>
              <a:gd name="T9" fmla="*/ 13 h 11"/>
              <a:gd name="T10" fmla="*/ 1 w 15"/>
              <a:gd name="T11" fmla="*/ 11 h 11"/>
              <a:gd name="T12" fmla="*/ 6 w 15"/>
              <a:gd name="T13" fmla="*/ 5 h 11"/>
              <a:gd name="T14" fmla="*/ 8 w 15"/>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0" name="Freeform 3435"/>
          <p:cNvSpPr>
            <a:spLocks noChangeAspect="1"/>
          </p:cNvSpPr>
          <p:nvPr/>
        </p:nvSpPr>
        <p:spPr bwMode="auto">
          <a:xfrm>
            <a:off x="6203950" y="2494648"/>
            <a:ext cx="15875" cy="20638"/>
          </a:xfrm>
          <a:custGeom>
            <a:avLst/>
            <a:gdLst>
              <a:gd name="T0" fmla="*/ 7 w 8"/>
              <a:gd name="T1" fmla="*/ 1 h 11"/>
              <a:gd name="T2" fmla="*/ 9 w 8"/>
              <a:gd name="T3" fmla="*/ 7 h 11"/>
              <a:gd name="T4" fmla="*/ 6 w 8"/>
              <a:gd name="T5" fmla="*/ 12 h 11"/>
              <a:gd name="T6" fmla="*/ 3 w 8"/>
              <a:gd name="T7" fmla="*/ 7 h 11"/>
              <a:gd name="T8" fmla="*/ 7 w 8"/>
              <a:gd name="T9" fmla="*/ 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1" name="Freeform 3436"/>
          <p:cNvSpPr>
            <a:spLocks noChangeAspect="1"/>
          </p:cNvSpPr>
          <p:nvPr/>
        </p:nvSpPr>
        <p:spPr bwMode="auto">
          <a:xfrm>
            <a:off x="6450013" y="2420038"/>
            <a:ext cx="19050" cy="17463"/>
          </a:xfrm>
          <a:custGeom>
            <a:avLst/>
            <a:gdLst>
              <a:gd name="T0" fmla="*/ 8 w 10"/>
              <a:gd name="T1" fmla="*/ 0 h 9"/>
              <a:gd name="T2" fmla="*/ 12 w 10"/>
              <a:gd name="T3" fmla="*/ 1 h 9"/>
              <a:gd name="T4" fmla="*/ 7 w 10"/>
              <a:gd name="T5" fmla="*/ 11 h 9"/>
              <a:gd name="T6" fmla="*/ 5 w 10"/>
              <a:gd name="T7" fmla="*/ 9 h 9"/>
              <a:gd name="T8" fmla="*/ 0 w 10"/>
              <a:gd name="T9" fmla="*/ 7 h 9"/>
              <a:gd name="T10" fmla="*/ 7 w 10"/>
              <a:gd name="T11" fmla="*/ 4 h 9"/>
              <a:gd name="T12" fmla="*/ 8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2" name="Freeform 3437"/>
          <p:cNvSpPr>
            <a:spLocks noChangeAspect="1"/>
          </p:cNvSpPr>
          <p:nvPr/>
        </p:nvSpPr>
        <p:spPr bwMode="auto">
          <a:xfrm>
            <a:off x="6480176" y="2456550"/>
            <a:ext cx="23813" cy="11113"/>
          </a:xfrm>
          <a:custGeom>
            <a:avLst/>
            <a:gdLst>
              <a:gd name="T0" fmla="*/ 4 w 12"/>
              <a:gd name="T1" fmla="*/ 0 h 6"/>
              <a:gd name="T2" fmla="*/ 1 w 12"/>
              <a:gd name="T3" fmla="*/ 5 h 6"/>
              <a:gd name="T4" fmla="*/ 10 w 12"/>
              <a:gd name="T5" fmla="*/ 7 h 6"/>
              <a:gd name="T6" fmla="*/ 15 w 12"/>
              <a:gd name="T7" fmla="*/ 6 h 6"/>
              <a:gd name="T8" fmla="*/ 10 w 12"/>
              <a:gd name="T9" fmla="*/ 2 h 6"/>
              <a:gd name="T10" fmla="*/ 4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3" name="Freeform 3438"/>
          <p:cNvSpPr>
            <a:spLocks noChangeAspect="1"/>
          </p:cNvSpPr>
          <p:nvPr/>
        </p:nvSpPr>
        <p:spPr bwMode="auto">
          <a:xfrm>
            <a:off x="6684964" y="2374000"/>
            <a:ext cx="23813" cy="11113"/>
          </a:xfrm>
          <a:custGeom>
            <a:avLst/>
            <a:gdLst>
              <a:gd name="T0" fmla="*/ 13 w 13"/>
              <a:gd name="T1" fmla="*/ 0 h 6"/>
              <a:gd name="T2" fmla="*/ 15 w 13"/>
              <a:gd name="T3" fmla="*/ 4 h 6"/>
              <a:gd name="T4" fmla="*/ 13 w 13"/>
              <a:gd name="T5" fmla="*/ 7 h 6"/>
              <a:gd name="T6" fmla="*/ 8 w 13"/>
              <a:gd name="T7" fmla="*/ 6 h 6"/>
              <a:gd name="T8" fmla="*/ 1 w 13"/>
              <a:gd name="T9" fmla="*/ 5 h 6"/>
              <a:gd name="T10" fmla="*/ 0 w 13"/>
              <a:gd name="T11" fmla="*/ 2 h 6"/>
              <a:gd name="T12" fmla="*/ 5 w 13"/>
              <a:gd name="T13" fmla="*/ 1 h 6"/>
              <a:gd name="T14" fmla="*/ 8 w 13"/>
              <a:gd name="T15" fmla="*/ 1 h 6"/>
              <a:gd name="T16" fmla="*/ 13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4" name="Freeform 3439"/>
          <p:cNvSpPr>
            <a:spLocks noChangeAspect="1"/>
          </p:cNvSpPr>
          <p:nvPr/>
        </p:nvSpPr>
        <p:spPr bwMode="auto">
          <a:xfrm>
            <a:off x="6673850" y="2366063"/>
            <a:ext cx="12700" cy="9525"/>
          </a:xfrm>
          <a:custGeom>
            <a:avLst/>
            <a:gdLst>
              <a:gd name="T0" fmla="*/ 5 w 7"/>
              <a:gd name="T1" fmla="*/ 0 h 5"/>
              <a:gd name="T2" fmla="*/ 8 w 7"/>
              <a:gd name="T3" fmla="*/ 2 h 5"/>
              <a:gd name="T4" fmla="*/ 5 w 7"/>
              <a:gd name="T5" fmla="*/ 4 h 5"/>
              <a:gd name="T6" fmla="*/ 2 w 7"/>
              <a:gd name="T7" fmla="*/ 6 h 5"/>
              <a:gd name="T8" fmla="*/ 0 w 7"/>
              <a:gd name="T9" fmla="*/ 4 h 5"/>
              <a:gd name="T10" fmla="*/ 2 w 7"/>
              <a:gd name="T11" fmla="*/ 1 h 5"/>
              <a:gd name="T12" fmla="*/ 5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5" name="Freeform 3440"/>
          <p:cNvSpPr>
            <a:spLocks noChangeAspect="1"/>
          </p:cNvSpPr>
          <p:nvPr/>
        </p:nvSpPr>
        <p:spPr bwMode="auto">
          <a:xfrm>
            <a:off x="6546850" y="2315261"/>
            <a:ext cx="109538" cy="76200"/>
          </a:xfrm>
          <a:custGeom>
            <a:avLst/>
            <a:gdLst>
              <a:gd name="T0" fmla="*/ 64 w 57"/>
              <a:gd name="T1" fmla="*/ 22 h 40"/>
              <a:gd name="T2" fmla="*/ 65 w 57"/>
              <a:gd name="T3" fmla="*/ 35 h 40"/>
              <a:gd name="T4" fmla="*/ 40 w 57"/>
              <a:gd name="T5" fmla="*/ 40 h 40"/>
              <a:gd name="T6" fmla="*/ 19 w 57"/>
              <a:gd name="T7" fmla="*/ 40 h 40"/>
              <a:gd name="T8" fmla="*/ 5 w 57"/>
              <a:gd name="T9" fmla="*/ 47 h 40"/>
              <a:gd name="T10" fmla="*/ 1 w 57"/>
              <a:gd name="T11" fmla="*/ 44 h 40"/>
              <a:gd name="T12" fmla="*/ 1 w 57"/>
              <a:gd name="T13" fmla="*/ 29 h 40"/>
              <a:gd name="T14" fmla="*/ 6 w 57"/>
              <a:gd name="T15" fmla="*/ 23 h 40"/>
              <a:gd name="T16" fmla="*/ 11 w 57"/>
              <a:gd name="T17" fmla="*/ 24 h 40"/>
              <a:gd name="T18" fmla="*/ 8 w 57"/>
              <a:gd name="T19" fmla="*/ 16 h 40"/>
              <a:gd name="T20" fmla="*/ 16 w 57"/>
              <a:gd name="T21" fmla="*/ 5 h 40"/>
              <a:gd name="T22" fmla="*/ 22 w 57"/>
              <a:gd name="T23" fmla="*/ 13 h 40"/>
              <a:gd name="T24" fmla="*/ 23 w 57"/>
              <a:gd name="T25" fmla="*/ 2 h 40"/>
              <a:gd name="T26" fmla="*/ 29 w 57"/>
              <a:gd name="T27" fmla="*/ 2 h 40"/>
              <a:gd name="T28" fmla="*/ 31 w 57"/>
              <a:gd name="T29" fmla="*/ 13 h 40"/>
              <a:gd name="T30" fmla="*/ 36 w 57"/>
              <a:gd name="T31" fmla="*/ 7 h 40"/>
              <a:gd name="T32" fmla="*/ 40 w 57"/>
              <a:gd name="T33" fmla="*/ 12 h 40"/>
              <a:gd name="T34" fmla="*/ 44 w 57"/>
              <a:gd name="T35" fmla="*/ 10 h 40"/>
              <a:gd name="T36" fmla="*/ 54 w 57"/>
              <a:gd name="T37" fmla="*/ 19 h 40"/>
              <a:gd name="T38" fmla="*/ 56 w 57"/>
              <a:gd name="T39" fmla="*/ 16 h 40"/>
              <a:gd name="T40" fmla="*/ 64 w 57"/>
              <a:gd name="T41" fmla="*/ 2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6" name="Freeform 3441"/>
          <p:cNvSpPr>
            <a:spLocks noChangeAspect="1"/>
          </p:cNvSpPr>
          <p:nvPr/>
        </p:nvSpPr>
        <p:spPr bwMode="auto">
          <a:xfrm>
            <a:off x="6394451" y="2278748"/>
            <a:ext cx="149225" cy="77788"/>
          </a:xfrm>
          <a:custGeom>
            <a:avLst/>
            <a:gdLst>
              <a:gd name="T0" fmla="*/ 78 w 78"/>
              <a:gd name="T1" fmla="*/ 8 h 41"/>
              <a:gd name="T2" fmla="*/ 88 w 78"/>
              <a:gd name="T3" fmla="*/ 16 h 41"/>
              <a:gd name="T4" fmla="*/ 89 w 78"/>
              <a:gd name="T5" fmla="*/ 26 h 41"/>
              <a:gd name="T6" fmla="*/ 80 w 78"/>
              <a:gd name="T7" fmla="*/ 25 h 41"/>
              <a:gd name="T8" fmla="*/ 80 w 78"/>
              <a:gd name="T9" fmla="*/ 30 h 41"/>
              <a:gd name="T10" fmla="*/ 92 w 78"/>
              <a:gd name="T11" fmla="*/ 38 h 41"/>
              <a:gd name="T12" fmla="*/ 92 w 78"/>
              <a:gd name="T13" fmla="*/ 47 h 41"/>
              <a:gd name="T14" fmla="*/ 69 w 78"/>
              <a:gd name="T15" fmla="*/ 47 h 41"/>
              <a:gd name="T16" fmla="*/ 54 w 78"/>
              <a:gd name="T17" fmla="*/ 41 h 41"/>
              <a:gd name="T18" fmla="*/ 42 w 78"/>
              <a:gd name="T19" fmla="*/ 37 h 41"/>
              <a:gd name="T20" fmla="*/ 36 w 78"/>
              <a:gd name="T21" fmla="*/ 33 h 41"/>
              <a:gd name="T22" fmla="*/ 30 w 78"/>
              <a:gd name="T23" fmla="*/ 36 h 41"/>
              <a:gd name="T24" fmla="*/ 16 w 78"/>
              <a:gd name="T25" fmla="*/ 30 h 41"/>
              <a:gd name="T26" fmla="*/ 16 w 78"/>
              <a:gd name="T27" fmla="*/ 24 h 41"/>
              <a:gd name="T28" fmla="*/ 1 w 78"/>
              <a:gd name="T29" fmla="*/ 23 h 41"/>
              <a:gd name="T30" fmla="*/ 1 w 78"/>
              <a:gd name="T31" fmla="*/ 19 h 41"/>
              <a:gd name="T32" fmla="*/ 17 w 78"/>
              <a:gd name="T33" fmla="*/ 16 h 41"/>
              <a:gd name="T34" fmla="*/ 18 w 78"/>
              <a:gd name="T35" fmla="*/ 8 h 41"/>
              <a:gd name="T36" fmla="*/ 28 w 78"/>
              <a:gd name="T37" fmla="*/ 5 h 41"/>
              <a:gd name="T38" fmla="*/ 41 w 78"/>
              <a:gd name="T39" fmla="*/ 4 h 41"/>
              <a:gd name="T40" fmla="*/ 49 w 78"/>
              <a:gd name="T41" fmla="*/ 0 h 41"/>
              <a:gd name="T42" fmla="*/ 60 w 78"/>
              <a:gd name="T43" fmla="*/ 6 h 41"/>
              <a:gd name="T44" fmla="*/ 60 w 78"/>
              <a:gd name="T45" fmla="*/ 12 h 41"/>
              <a:gd name="T46" fmla="*/ 57 w 78"/>
              <a:gd name="T47" fmla="*/ 18 h 41"/>
              <a:gd name="T48" fmla="*/ 60 w 78"/>
              <a:gd name="T49" fmla="*/ 18 h 41"/>
              <a:gd name="T50" fmla="*/ 65 w 78"/>
              <a:gd name="T51" fmla="*/ 12 h 41"/>
              <a:gd name="T52" fmla="*/ 66 w 78"/>
              <a:gd name="T53" fmla="*/ 6 h 41"/>
              <a:gd name="T54" fmla="*/ 72 w 78"/>
              <a:gd name="T55" fmla="*/ 6 h 41"/>
              <a:gd name="T56" fmla="*/ 75 w 78"/>
              <a:gd name="T57" fmla="*/ 8 h 41"/>
              <a:gd name="T58" fmla="*/ 78 w 78"/>
              <a:gd name="T59" fmla="*/ 8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7" name="Freeform 3442"/>
          <p:cNvSpPr>
            <a:spLocks noChangeAspect="1"/>
          </p:cNvSpPr>
          <p:nvPr/>
        </p:nvSpPr>
        <p:spPr bwMode="auto">
          <a:xfrm>
            <a:off x="6354763" y="2226363"/>
            <a:ext cx="119063" cy="61913"/>
          </a:xfrm>
          <a:custGeom>
            <a:avLst/>
            <a:gdLst>
              <a:gd name="T0" fmla="*/ 46 w 62"/>
              <a:gd name="T1" fmla="*/ 1 h 33"/>
              <a:gd name="T2" fmla="*/ 65 w 62"/>
              <a:gd name="T3" fmla="*/ 14 h 33"/>
              <a:gd name="T4" fmla="*/ 75 w 62"/>
              <a:gd name="T5" fmla="*/ 15 h 33"/>
              <a:gd name="T6" fmla="*/ 69 w 62"/>
              <a:gd name="T7" fmla="*/ 20 h 33"/>
              <a:gd name="T8" fmla="*/ 74 w 62"/>
              <a:gd name="T9" fmla="*/ 30 h 33"/>
              <a:gd name="T10" fmla="*/ 63 w 62"/>
              <a:gd name="T11" fmla="*/ 33 h 33"/>
              <a:gd name="T12" fmla="*/ 51 w 62"/>
              <a:gd name="T13" fmla="*/ 35 h 33"/>
              <a:gd name="T14" fmla="*/ 38 w 62"/>
              <a:gd name="T15" fmla="*/ 37 h 33"/>
              <a:gd name="T16" fmla="*/ 29 w 62"/>
              <a:gd name="T17" fmla="*/ 39 h 33"/>
              <a:gd name="T18" fmla="*/ 12 w 62"/>
              <a:gd name="T19" fmla="*/ 37 h 33"/>
              <a:gd name="T20" fmla="*/ 0 w 62"/>
              <a:gd name="T21" fmla="*/ 33 h 33"/>
              <a:gd name="T22" fmla="*/ 0 w 62"/>
              <a:gd name="T23" fmla="*/ 31 h 33"/>
              <a:gd name="T24" fmla="*/ 11 w 62"/>
              <a:gd name="T25" fmla="*/ 26 h 33"/>
              <a:gd name="T26" fmla="*/ 11 w 62"/>
              <a:gd name="T27" fmla="*/ 20 h 33"/>
              <a:gd name="T28" fmla="*/ 25 w 62"/>
              <a:gd name="T29" fmla="*/ 12 h 33"/>
              <a:gd name="T30" fmla="*/ 36 w 62"/>
              <a:gd name="T31" fmla="*/ 11 h 33"/>
              <a:gd name="T32" fmla="*/ 40 w 62"/>
              <a:gd name="T33" fmla="*/ 6 h 33"/>
              <a:gd name="T34" fmla="*/ 40 w 62"/>
              <a:gd name="T35" fmla="*/ 2 h 33"/>
              <a:gd name="T36" fmla="*/ 46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8" name="Freeform 3443"/>
          <p:cNvSpPr>
            <a:spLocks noChangeAspect="1"/>
          </p:cNvSpPr>
          <p:nvPr/>
        </p:nvSpPr>
        <p:spPr bwMode="auto">
          <a:xfrm>
            <a:off x="6350000" y="2288273"/>
            <a:ext cx="53975" cy="25400"/>
          </a:xfrm>
          <a:custGeom>
            <a:avLst/>
            <a:gdLst>
              <a:gd name="T0" fmla="*/ 4 w 29"/>
              <a:gd name="T1" fmla="*/ 0 h 13"/>
              <a:gd name="T2" fmla="*/ 1 w 29"/>
              <a:gd name="T3" fmla="*/ 2 h 13"/>
              <a:gd name="T4" fmla="*/ 16 w 29"/>
              <a:gd name="T5" fmla="*/ 10 h 13"/>
              <a:gd name="T6" fmla="*/ 16 w 29"/>
              <a:gd name="T7" fmla="*/ 15 h 13"/>
              <a:gd name="T8" fmla="*/ 26 w 29"/>
              <a:gd name="T9" fmla="*/ 12 h 13"/>
              <a:gd name="T10" fmla="*/ 34 w 29"/>
              <a:gd name="T11" fmla="*/ 7 h 13"/>
              <a:gd name="T12" fmla="*/ 25 w 29"/>
              <a:gd name="T13" fmla="*/ 1 h 13"/>
              <a:gd name="T14" fmla="*/ 14 w 29"/>
              <a:gd name="T15" fmla="*/ 1 h 13"/>
              <a:gd name="T16" fmla="*/ 7 w 29"/>
              <a:gd name="T17" fmla="*/ 0 h 13"/>
              <a:gd name="T18" fmla="*/ 4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79" name="Freeform 3444"/>
          <p:cNvSpPr>
            <a:spLocks noChangeAspect="1"/>
          </p:cNvSpPr>
          <p:nvPr/>
        </p:nvSpPr>
        <p:spPr bwMode="auto">
          <a:xfrm>
            <a:off x="6837364" y="2540686"/>
            <a:ext cx="28575" cy="19050"/>
          </a:xfrm>
          <a:custGeom>
            <a:avLst/>
            <a:gdLst>
              <a:gd name="T0" fmla="*/ 4 w 15"/>
              <a:gd name="T1" fmla="*/ 0 h 10"/>
              <a:gd name="T2" fmla="*/ 2 w 15"/>
              <a:gd name="T3" fmla="*/ 2 h 10"/>
              <a:gd name="T4" fmla="*/ 4 w 15"/>
              <a:gd name="T5" fmla="*/ 7 h 10"/>
              <a:gd name="T6" fmla="*/ 0 w 15"/>
              <a:gd name="T7" fmla="*/ 7 h 10"/>
              <a:gd name="T8" fmla="*/ 4 w 15"/>
              <a:gd name="T9" fmla="*/ 11 h 10"/>
              <a:gd name="T10" fmla="*/ 13 w 15"/>
              <a:gd name="T11" fmla="*/ 12 h 10"/>
              <a:gd name="T12" fmla="*/ 18 w 15"/>
              <a:gd name="T13" fmla="*/ 5 h 10"/>
              <a:gd name="T14" fmla="*/ 16 w 15"/>
              <a:gd name="T15" fmla="*/ 2 h 10"/>
              <a:gd name="T16" fmla="*/ 8 w 15"/>
              <a:gd name="T17" fmla="*/ 1 h 10"/>
              <a:gd name="T18" fmla="*/ 4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0" name="Freeform 3445"/>
          <p:cNvSpPr>
            <a:spLocks noChangeAspect="1"/>
          </p:cNvSpPr>
          <p:nvPr/>
        </p:nvSpPr>
        <p:spPr bwMode="auto">
          <a:xfrm>
            <a:off x="7312026" y="2483536"/>
            <a:ext cx="11113" cy="23813"/>
          </a:xfrm>
          <a:custGeom>
            <a:avLst/>
            <a:gdLst>
              <a:gd name="T0" fmla="*/ 1 w 6"/>
              <a:gd name="T1" fmla="*/ 1 h 13"/>
              <a:gd name="T2" fmla="*/ 6 w 6"/>
              <a:gd name="T3" fmla="*/ 8 h 13"/>
              <a:gd name="T4" fmla="*/ 6 w 6"/>
              <a:gd name="T5" fmla="*/ 14 h 13"/>
              <a:gd name="T6" fmla="*/ 2 w 6"/>
              <a:gd name="T7" fmla="*/ 14 h 13"/>
              <a:gd name="T8" fmla="*/ 0 w 6"/>
              <a:gd name="T9" fmla="*/ 5 h 13"/>
              <a:gd name="T10" fmla="*/ 1 w 6"/>
              <a:gd name="T11" fmla="*/ 1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1" name="Freeform 3446"/>
          <p:cNvSpPr>
            <a:spLocks noChangeAspect="1"/>
          </p:cNvSpPr>
          <p:nvPr/>
        </p:nvSpPr>
        <p:spPr bwMode="auto">
          <a:xfrm>
            <a:off x="7424738" y="2551798"/>
            <a:ext cx="20638" cy="20638"/>
          </a:xfrm>
          <a:custGeom>
            <a:avLst/>
            <a:gdLst>
              <a:gd name="T0" fmla="*/ 2 w 11"/>
              <a:gd name="T1" fmla="*/ 1 h 11"/>
              <a:gd name="T2" fmla="*/ 0 w 11"/>
              <a:gd name="T3" fmla="*/ 5 h 11"/>
              <a:gd name="T4" fmla="*/ 4 w 11"/>
              <a:gd name="T5" fmla="*/ 12 h 11"/>
              <a:gd name="T6" fmla="*/ 9 w 11"/>
              <a:gd name="T7" fmla="*/ 12 h 11"/>
              <a:gd name="T8" fmla="*/ 13 w 11"/>
              <a:gd name="T9" fmla="*/ 8 h 11"/>
              <a:gd name="T10" fmla="*/ 11 w 11"/>
              <a:gd name="T11" fmla="*/ 2 h 11"/>
              <a:gd name="T12" fmla="*/ 8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2" name="Freeform 3447"/>
          <p:cNvSpPr>
            <a:spLocks noChangeAspect="1"/>
          </p:cNvSpPr>
          <p:nvPr/>
        </p:nvSpPr>
        <p:spPr bwMode="auto">
          <a:xfrm>
            <a:off x="7429501" y="2569261"/>
            <a:ext cx="73025" cy="31750"/>
          </a:xfrm>
          <a:custGeom>
            <a:avLst/>
            <a:gdLst>
              <a:gd name="T0" fmla="*/ 1 w 38"/>
              <a:gd name="T1" fmla="*/ 13 h 17"/>
              <a:gd name="T2" fmla="*/ 1 w 38"/>
              <a:gd name="T3" fmla="*/ 16 h 17"/>
              <a:gd name="T4" fmla="*/ 13 w 38"/>
              <a:gd name="T5" fmla="*/ 14 h 17"/>
              <a:gd name="T6" fmla="*/ 38 w 38"/>
              <a:gd name="T7" fmla="*/ 18 h 17"/>
              <a:gd name="T8" fmla="*/ 44 w 38"/>
              <a:gd name="T9" fmla="*/ 19 h 17"/>
              <a:gd name="T10" fmla="*/ 46 w 38"/>
              <a:gd name="T11" fmla="*/ 13 h 17"/>
              <a:gd name="T12" fmla="*/ 36 w 38"/>
              <a:gd name="T13" fmla="*/ 5 h 17"/>
              <a:gd name="T14" fmla="*/ 18 w 38"/>
              <a:gd name="T15" fmla="*/ 1 h 17"/>
              <a:gd name="T16" fmla="*/ 10 w 38"/>
              <a:gd name="T17" fmla="*/ 2 h 17"/>
              <a:gd name="T18" fmla="*/ 10 w 38"/>
              <a:gd name="T19" fmla="*/ 9 h 17"/>
              <a:gd name="T20" fmla="*/ 1 w 38"/>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3" name="Freeform 3448"/>
          <p:cNvSpPr>
            <a:spLocks noChangeAspect="1"/>
          </p:cNvSpPr>
          <p:nvPr/>
        </p:nvSpPr>
        <p:spPr bwMode="auto">
          <a:xfrm>
            <a:off x="7339013" y="2466073"/>
            <a:ext cx="166688" cy="77788"/>
          </a:xfrm>
          <a:custGeom>
            <a:avLst/>
            <a:gdLst>
              <a:gd name="T0" fmla="*/ 18 w 88"/>
              <a:gd name="T1" fmla="*/ 0 h 41"/>
              <a:gd name="T2" fmla="*/ 35 w 88"/>
              <a:gd name="T3" fmla="*/ 12 h 41"/>
              <a:gd name="T4" fmla="*/ 41 w 88"/>
              <a:gd name="T5" fmla="*/ 12 h 41"/>
              <a:gd name="T6" fmla="*/ 43 w 88"/>
              <a:gd name="T7" fmla="*/ 17 h 41"/>
              <a:gd name="T8" fmla="*/ 49 w 88"/>
              <a:gd name="T9" fmla="*/ 17 h 41"/>
              <a:gd name="T10" fmla="*/ 48 w 88"/>
              <a:gd name="T11" fmla="*/ 7 h 41"/>
              <a:gd name="T12" fmla="*/ 51 w 88"/>
              <a:gd name="T13" fmla="*/ 6 h 41"/>
              <a:gd name="T14" fmla="*/ 51 w 88"/>
              <a:gd name="T15" fmla="*/ 4 h 41"/>
              <a:gd name="T16" fmla="*/ 63 w 88"/>
              <a:gd name="T17" fmla="*/ 11 h 41"/>
              <a:gd name="T18" fmla="*/ 73 w 88"/>
              <a:gd name="T19" fmla="*/ 12 h 41"/>
              <a:gd name="T20" fmla="*/ 79 w 88"/>
              <a:gd name="T21" fmla="*/ 10 h 41"/>
              <a:gd name="T22" fmla="*/ 89 w 88"/>
              <a:gd name="T23" fmla="*/ 13 h 41"/>
              <a:gd name="T24" fmla="*/ 104 w 88"/>
              <a:gd name="T25" fmla="*/ 19 h 41"/>
              <a:gd name="T26" fmla="*/ 99 w 88"/>
              <a:gd name="T27" fmla="*/ 24 h 41"/>
              <a:gd name="T28" fmla="*/ 104 w 88"/>
              <a:gd name="T29" fmla="*/ 30 h 41"/>
              <a:gd name="T30" fmla="*/ 95 w 88"/>
              <a:gd name="T31" fmla="*/ 36 h 41"/>
              <a:gd name="T32" fmla="*/ 75 w 88"/>
              <a:gd name="T33" fmla="*/ 27 h 41"/>
              <a:gd name="T34" fmla="*/ 73 w 88"/>
              <a:gd name="T35" fmla="*/ 23 h 41"/>
              <a:gd name="T36" fmla="*/ 74 w 88"/>
              <a:gd name="T37" fmla="*/ 18 h 41"/>
              <a:gd name="T38" fmla="*/ 70 w 88"/>
              <a:gd name="T39" fmla="*/ 16 h 41"/>
              <a:gd name="T40" fmla="*/ 64 w 88"/>
              <a:gd name="T41" fmla="*/ 19 h 41"/>
              <a:gd name="T42" fmla="*/ 69 w 88"/>
              <a:gd name="T43" fmla="*/ 29 h 41"/>
              <a:gd name="T44" fmla="*/ 84 w 88"/>
              <a:gd name="T45" fmla="*/ 35 h 41"/>
              <a:gd name="T46" fmla="*/ 91 w 88"/>
              <a:gd name="T47" fmla="*/ 38 h 41"/>
              <a:gd name="T48" fmla="*/ 92 w 88"/>
              <a:gd name="T49" fmla="*/ 42 h 41"/>
              <a:gd name="T50" fmla="*/ 78 w 88"/>
              <a:gd name="T51" fmla="*/ 38 h 41"/>
              <a:gd name="T52" fmla="*/ 76 w 88"/>
              <a:gd name="T53" fmla="*/ 41 h 41"/>
              <a:gd name="T54" fmla="*/ 70 w 88"/>
              <a:gd name="T55" fmla="*/ 39 h 41"/>
              <a:gd name="T56" fmla="*/ 69 w 88"/>
              <a:gd name="T57" fmla="*/ 36 h 41"/>
              <a:gd name="T58" fmla="*/ 62 w 88"/>
              <a:gd name="T59" fmla="*/ 38 h 41"/>
              <a:gd name="T60" fmla="*/ 49 w 88"/>
              <a:gd name="T61" fmla="*/ 42 h 41"/>
              <a:gd name="T62" fmla="*/ 43 w 88"/>
              <a:gd name="T63" fmla="*/ 37 h 41"/>
              <a:gd name="T64" fmla="*/ 41 w 88"/>
              <a:gd name="T65" fmla="*/ 41 h 41"/>
              <a:gd name="T66" fmla="*/ 42 w 88"/>
              <a:gd name="T67" fmla="*/ 44 h 41"/>
              <a:gd name="T68" fmla="*/ 38 w 88"/>
              <a:gd name="T69" fmla="*/ 49 h 41"/>
              <a:gd name="T70" fmla="*/ 27 w 88"/>
              <a:gd name="T71" fmla="*/ 45 h 41"/>
              <a:gd name="T72" fmla="*/ 17 w 88"/>
              <a:gd name="T73" fmla="*/ 37 h 41"/>
              <a:gd name="T74" fmla="*/ 8 w 88"/>
              <a:gd name="T75" fmla="*/ 33 h 41"/>
              <a:gd name="T76" fmla="*/ 1 w 88"/>
              <a:gd name="T77" fmla="*/ 29 h 41"/>
              <a:gd name="T78" fmla="*/ 2 w 88"/>
              <a:gd name="T79" fmla="*/ 25 h 41"/>
              <a:gd name="T80" fmla="*/ 7 w 88"/>
              <a:gd name="T81" fmla="*/ 24 h 41"/>
              <a:gd name="T82" fmla="*/ 1 w 88"/>
              <a:gd name="T83" fmla="*/ 18 h 41"/>
              <a:gd name="T84" fmla="*/ 6 w 88"/>
              <a:gd name="T85" fmla="*/ 17 h 41"/>
              <a:gd name="T86" fmla="*/ 5 w 88"/>
              <a:gd name="T87" fmla="*/ 12 h 41"/>
              <a:gd name="T88" fmla="*/ 11 w 88"/>
              <a:gd name="T89" fmla="*/ 7 h 41"/>
              <a:gd name="T90" fmla="*/ 11 w 88"/>
              <a:gd name="T91" fmla="*/ 2 h 41"/>
              <a:gd name="T92" fmla="*/ 14 w 88"/>
              <a:gd name="T93" fmla="*/ 2 h 41"/>
              <a:gd name="T94" fmla="*/ 18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4" name="Freeform 3449"/>
          <p:cNvSpPr>
            <a:spLocks noChangeAspect="1"/>
          </p:cNvSpPr>
          <p:nvPr/>
        </p:nvSpPr>
        <p:spPr bwMode="auto">
          <a:xfrm>
            <a:off x="7551738" y="2440675"/>
            <a:ext cx="15875" cy="9525"/>
          </a:xfrm>
          <a:custGeom>
            <a:avLst/>
            <a:gdLst>
              <a:gd name="T0" fmla="*/ 1 w 8"/>
              <a:gd name="T1" fmla="*/ 4 h 5"/>
              <a:gd name="T2" fmla="*/ 1 w 8"/>
              <a:gd name="T3" fmla="*/ 6 h 5"/>
              <a:gd name="T4" fmla="*/ 9 w 8"/>
              <a:gd name="T5" fmla="*/ 5 h 5"/>
              <a:gd name="T6" fmla="*/ 9 w 8"/>
              <a:gd name="T7" fmla="*/ 1 h 5"/>
              <a:gd name="T8" fmla="*/ 5 w 8"/>
              <a:gd name="T9" fmla="*/ 1 h 5"/>
              <a:gd name="T10" fmla="*/ 1 w 8"/>
              <a:gd name="T11" fmla="*/ 4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5" name="Freeform 3450"/>
          <p:cNvSpPr>
            <a:spLocks noChangeAspect="1"/>
          </p:cNvSpPr>
          <p:nvPr/>
        </p:nvSpPr>
        <p:spPr bwMode="auto">
          <a:xfrm>
            <a:off x="7524751" y="2488298"/>
            <a:ext cx="103188" cy="47625"/>
          </a:xfrm>
          <a:custGeom>
            <a:avLst/>
            <a:gdLst>
              <a:gd name="T0" fmla="*/ 1 w 54"/>
              <a:gd name="T1" fmla="*/ 1 h 25"/>
              <a:gd name="T2" fmla="*/ 1 w 54"/>
              <a:gd name="T3" fmla="*/ 13 h 25"/>
              <a:gd name="T4" fmla="*/ 10 w 54"/>
              <a:gd name="T5" fmla="*/ 20 h 25"/>
              <a:gd name="T6" fmla="*/ 25 w 54"/>
              <a:gd name="T7" fmla="*/ 24 h 25"/>
              <a:gd name="T8" fmla="*/ 36 w 54"/>
              <a:gd name="T9" fmla="*/ 30 h 25"/>
              <a:gd name="T10" fmla="*/ 51 w 54"/>
              <a:gd name="T11" fmla="*/ 29 h 25"/>
              <a:gd name="T12" fmla="*/ 61 w 54"/>
              <a:gd name="T13" fmla="*/ 25 h 25"/>
              <a:gd name="T14" fmla="*/ 61 w 54"/>
              <a:gd name="T15" fmla="*/ 19 h 25"/>
              <a:gd name="T16" fmla="*/ 65 w 54"/>
              <a:gd name="T17" fmla="*/ 14 h 25"/>
              <a:gd name="T18" fmla="*/ 61 w 54"/>
              <a:gd name="T19" fmla="*/ 13 h 25"/>
              <a:gd name="T20" fmla="*/ 60 w 54"/>
              <a:gd name="T21" fmla="*/ 14 h 25"/>
              <a:gd name="T22" fmla="*/ 46 w 54"/>
              <a:gd name="T23" fmla="*/ 12 h 25"/>
              <a:gd name="T24" fmla="*/ 35 w 54"/>
              <a:gd name="T25" fmla="*/ 16 h 25"/>
              <a:gd name="T26" fmla="*/ 30 w 54"/>
              <a:gd name="T27" fmla="*/ 11 h 25"/>
              <a:gd name="T28" fmla="*/ 24 w 54"/>
              <a:gd name="T29" fmla="*/ 11 h 25"/>
              <a:gd name="T30" fmla="*/ 19 w 54"/>
              <a:gd name="T31" fmla="*/ 8 h 25"/>
              <a:gd name="T32" fmla="*/ 12 w 54"/>
              <a:gd name="T33" fmla="*/ 12 h 25"/>
              <a:gd name="T34" fmla="*/ 4 w 54"/>
              <a:gd name="T35" fmla="*/ 5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6" name="Freeform 3451"/>
          <p:cNvSpPr>
            <a:spLocks noChangeAspect="1"/>
          </p:cNvSpPr>
          <p:nvPr/>
        </p:nvSpPr>
        <p:spPr bwMode="auto">
          <a:xfrm>
            <a:off x="7396164" y="2666098"/>
            <a:ext cx="22225" cy="7938"/>
          </a:xfrm>
          <a:custGeom>
            <a:avLst/>
            <a:gdLst>
              <a:gd name="T0" fmla="*/ 1 w 12"/>
              <a:gd name="T1" fmla="*/ 0 h 4"/>
              <a:gd name="T2" fmla="*/ 0 w 12"/>
              <a:gd name="T3" fmla="*/ 1 h 4"/>
              <a:gd name="T4" fmla="*/ 11 w 12"/>
              <a:gd name="T5" fmla="*/ 5 h 4"/>
              <a:gd name="T6" fmla="*/ 14 w 12"/>
              <a:gd name="T7" fmla="*/ 3 h 4"/>
              <a:gd name="T8" fmla="*/ 11 w 12"/>
              <a:gd name="T9" fmla="*/ 1 h 4"/>
              <a:gd name="T10" fmla="*/ 1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7" name="Freeform 3452"/>
          <p:cNvSpPr>
            <a:spLocks noChangeAspect="1"/>
          </p:cNvSpPr>
          <p:nvPr/>
        </p:nvSpPr>
        <p:spPr bwMode="auto">
          <a:xfrm>
            <a:off x="8069264" y="2735948"/>
            <a:ext cx="34925" cy="19050"/>
          </a:xfrm>
          <a:custGeom>
            <a:avLst/>
            <a:gdLst>
              <a:gd name="T0" fmla="*/ 5 w 18"/>
              <a:gd name="T1" fmla="*/ 0 h 10"/>
              <a:gd name="T2" fmla="*/ 0 w 18"/>
              <a:gd name="T3" fmla="*/ 1 h 10"/>
              <a:gd name="T4" fmla="*/ 7 w 18"/>
              <a:gd name="T5" fmla="*/ 7 h 10"/>
              <a:gd name="T6" fmla="*/ 17 w 18"/>
              <a:gd name="T7" fmla="*/ 12 h 10"/>
              <a:gd name="T8" fmla="*/ 21 w 18"/>
              <a:gd name="T9" fmla="*/ 10 h 10"/>
              <a:gd name="T10" fmla="*/ 18 w 18"/>
              <a:gd name="T11" fmla="*/ 4 h 10"/>
              <a:gd name="T12" fmla="*/ 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8" name="Freeform 3453"/>
          <p:cNvSpPr>
            <a:spLocks noChangeAspect="1"/>
          </p:cNvSpPr>
          <p:nvPr/>
        </p:nvSpPr>
        <p:spPr bwMode="auto">
          <a:xfrm>
            <a:off x="8272464" y="2667686"/>
            <a:ext cx="77788" cy="42863"/>
          </a:xfrm>
          <a:custGeom>
            <a:avLst/>
            <a:gdLst>
              <a:gd name="T0" fmla="*/ 6 w 41"/>
              <a:gd name="T1" fmla="*/ 4 h 22"/>
              <a:gd name="T2" fmla="*/ 0 w 41"/>
              <a:gd name="T3" fmla="*/ 15 h 22"/>
              <a:gd name="T4" fmla="*/ 7 w 41"/>
              <a:gd name="T5" fmla="*/ 26 h 22"/>
              <a:gd name="T6" fmla="*/ 14 w 41"/>
              <a:gd name="T7" fmla="*/ 22 h 22"/>
              <a:gd name="T8" fmla="*/ 25 w 41"/>
              <a:gd name="T9" fmla="*/ 20 h 22"/>
              <a:gd name="T10" fmla="*/ 37 w 41"/>
              <a:gd name="T11" fmla="*/ 20 h 22"/>
              <a:gd name="T12" fmla="*/ 47 w 41"/>
              <a:gd name="T13" fmla="*/ 17 h 22"/>
              <a:gd name="T14" fmla="*/ 47 w 41"/>
              <a:gd name="T15" fmla="*/ 10 h 22"/>
              <a:gd name="T16" fmla="*/ 31 w 41"/>
              <a:gd name="T17" fmla="*/ 2 h 22"/>
              <a:gd name="T18" fmla="*/ 25 w 41"/>
              <a:gd name="T19" fmla="*/ 0 h 22"/>
              <a:gd name="T20" fmla="*/ 17 w 41"/>
              <a:gd name="T21" fmla="*/ 2 h 22"/>
              <a:gd name="T22" fmla="*/ 6 w 41"/>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89" name="Freeform 3454"/>
          <p:cNvSpPr>
            <a:spLocks noChangeAspect="1"/>
          </p:cNvSpPr>
          <p:nvPr/>
        </p:nvSpPr>
        <p:spPr bwMode="auto">
          <a:xfrm>
            <a:off x="8234363" y="3283638"/>
            <a:ext cx="30163" cy="28575"/>
          </a:xfrm>
          <a:custGeom>
            <a:avLst/>
            <a:gdLst>
              <a:gd name="T0" fmla="*/ 4 w 16"/>
              <a:gd name="T1" fmla="*/ 0 h 15"/>
              <a:gd name="T2" fmla="*/ 8 w 16"/>
              <a:gd name="T3" fmla="*/ 1 h 15"/>
              <a:gd name="T4" fmla="*/ 8 w 16"/>
              <a:gd name="T5" fmla="*/ 5 h 15"/>
              <a:gd name="T6" fmla="*/ 19 w 16"/>
              <a:gd name="T7" fmla="*/ 14 h 15"/>
              <a:gd name="T8" fmla="*/ 18 w 16"/>
              <a:gd name="T9" fmla="*/ 17 h 15"/>
              <a:gd name="T10" fmla="*/ 8 w 16"/>
              <a:gd name="T11" fmla="*/ 10 h 15"/>
              <a:gd name="T12" fmla="*/ 0 w 16"/>
              <a:gd name="T13" fmla="*/ 4 h 15"/>
              <a:gd name="T14" fmla="*/ 4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0" name="Freeform 3455"/>
          <p:cNvSpPr>
            <a:spLocks noChangeAspect="1"/>
          </p:cNvSpPr>
          <p:nvPr/>
        </p:nvSpPr>
        <p:spPr bwMode="auto">
          <a:xfrm>
            <a:off x="8277225" y="3304273"/>
            <a:ext cx="17463" cy="12700"/>
          </a:xfrm>
          <a:custGeom>
            <a:avLst/>
            <a:gdLst>
              <a:gd name="T0" fmla="*/ 4 w 9"/>
              <a:gd name="T1" fmla="*/ 0 h 7"/>
              <a:gd name="T2" fmla="*/ 0 w 9"/>
              <a:gd name="T3" fmla="*/ 2 h 7"/>
              <a:gd name="T4" fmla="*/ 9 w 9"/>
              <a:gd name="T5" fmla="*/ 7 h 7"/>
              <a:gd name="T6" fmla="*/ 11 w 9"/>
              <a:gd name="T7" fmla="*/ 6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1" name="Freeform 3456"/>
          <p:cNvSpPr>
            <a:spLocks noChangeAspect="1"/>
          </p:cNvSpPr>
          <p:nvPr/>
        </p:nvSpPr>
        <p:spPr bwMode="auto">
          <a:xfrm>
            <a:off x="8053388" y="3445561"/>
            <a:ext cx="19050" cy="26988"/>
          </a:xfrm>
          <a:custGeom>
            <a:avLst/>
            <a:gdLst>
              <a:gd name="T0" fmla="*/ 11 w 10"/>
              <a:gd name="T1" fmla="*/ 0 h 14"/>
              <a:gd name="T2" fmla="*/ 7 w 10"/>
              <a:gd name="T3" fmla="*/ 0 h 14"/>
              <a:gd name="T4" fmla="*/ 4 w 10"/>
              <a:gd name="T5" fmla="*/ 9 h 14"/>
              <a:gd name="T6" fmla="*/ 0 w 10"/>
              <a:gd name="T7" fmla="*/ 11 h 14"/>
              <a:gd name="T8" fmla="*/ 4 w 10"/>
              <a:gd name="T9" fmla="*/ 17 h 14"/>
              <a:gd name="T10" fmla="*/ 10 w 10"/>
              <a:gd name="T11" fmla="*/ 10 h 14"/>
              <a:gd name="T12" fmla="*/ 12 w 10"/>
              <a:gd name="T13" fmla="*/ 5 h 14"/>
              <a:gd name="T14" fmla="*/ 11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2" name="Freeform 3457"/>
          <p:cNvSpPr>
            <a:spLocks noChangeAspect="1"/>
          </p:cNvSpPr>
          <p:nvPr/>
        </p:nvSpPr>
        <p:spPr bwMode="auto">
          <a:xfrm>
            <a:off x="7916863" y="3615423"/>
            <a:ext cx="38100" cy="38100"/>
          </a:xfrm>
          <a:custGeom>
            <a:avLst/>
            <a:gdLst>
              <a:gd name="T0" fmla="*/ 23 w 20"/>
              <a:gd name="T1" fmla="*/ 0 h 20"/>
              <a:gd name="T2" fmla="*/ 23 w 20"/>
              <a:gd name="T3" fmla="*/ 4 h 20"/>
              <a:gd name="T4" fmla="*/ 19 w 20"/>
              <a:gd name="T5" fmla="*/ 4 h 20"/>
              <a:gd name="T6" fmla="*/ 12 w 20"/>
              <a:gd name="T7" fmla="*/ 12 h 20"/>
              <a:gd name="T8" fmla="*/ 8 w 20"/>
              <a:gd name="T9" fmla="*/ 13 h 20"/>
              <a:gd name="T10" fmla="*/ 1 w 20"/>
              <a:gd name="T11" fmla="*/ 24 h 20"/>
              <a:gd name="T12" fmla="*/ 0 w 20"/>
              <a:gd name="T13" fmla="*/ 20 h 20"/>
              <a:gd name="T14" fmla="*/ 5 w 20"/>
              <a:gd name="T15" fmla="*/ 14 h 20"/>
              <a:gd name="T16" fmla="*/ 10 w 20"/>
              <a:gd name="T17" fmla="*/ 4 h 20"/>
              <a:gd name="T18" fmla="*/ 16 w 20"/>
              <a:gd name="T19" fmla="*/ 6 h 20"/>
              <a:gd name="T20" fmla="*/ 23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3" name="Freeform 3458"/>
          <p:cNvSpPr>
            <a:spLocks noChangeAspect="1"/>
          </p:cNvSpPr>
          <p:nvPr/>
        </p:nvSpPr>
        <p:spPr bwMode="auto">
          <a:xfrm>
            <a:off x="7888289" y="3648761"/>
            <a:ext cx="22225" cy="25400"/>
          </a:xfrm>
          <a:custGeom>
            <a:avLst/>
            <a:gdLst>
              <a:gd name="T0" fmla="*/ 9 w 11"/>
              <a:gd name="T1" fmla="*/ 1 h 13"/>
              <a:gd name="T2" fmla="*/ 14 w 11"/>
              <a:gd name="T3" fmla="*/ 2 h 13"/>
              <a:gd name="T4" fmla="*/ 10 w 11"/>
              <a:gd name="T5" fmla="*/ 7 h 13"/>
              <a:gd name="T6" fmla="*/ 4 w 11"/>
              <a:gd name="T7" fmla="*/ 16 h 13"/>
              <a:gd name="T8" fmla="*/ 0 w 11"/>
              <a:gd name="T9" fmla="*/ 14 h 13"/>
              <a:gd name="T10" fmla="*/ 8 w 11"/>
              <a:gd name="T11" fmla="*/ 4 h 13"/>
              <a:gd name="T12" fmla="*/ 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4" name="Freeform 3459"/>
          <p:cNvSpPr>
            <a:spLocks noChangeAspect="1"/>
          </p:cNvSpPr>
          <p:nvPr/>
        </p:nvSpPr>
        <p:spPr bwMode="auto">
          <a:xfrm>
            <a:off x="7721600" y="3316973"/>
            <a:ext cx="20638" cy="25400"/>
          </a:xfrm>
          <a:custGeom>
            <a:avLst/>
            <a:gdLst>
              <a:gd name="T0" fmla="*/ 6 w 11"/>
              <a:gd name="T1" fmla="*/ 1 h 13"/>
              <a:gd name="T2" fmla="*/ 8 w 11"/>
              <a:gd name="T3" fmla="*/ 7 h 13"/>
              <a:gd name="T4" fmla="*/ 12 w 11"/>
              <a:gd name="T5" fmla="*/ 7 h 13"/>
              <a:gd name="T6" fmla="*/ 12 w 11"/>
              <a:gd name="T7" fmla="*/ 15 h 13"/>
              <a:gd name="T8" fmla="*/ 7 w 11"/>
              <a:gd name="T9" fmla="*/ 15 h 13"/>
              <a:gd name="T10" fmla="*/ 7 w 11"/>
              <a:gd name="T11" fmla="*/ 10 h 13"/>
              <a:gd name="T12" fmla="*/ 0 w 11"/>
              <a:gd name="T13" fmla="*/ 4 h 13"/>
              <a:gd name="T14" fmla="*/ 4 w 11"/>
              <a:gd name="T15" fmla="*/ 4 h 13"/>
              <a:gd name="T16" fmla="*/ 6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5" name="Freeform 3460"/>
          <p:cNvSpPr>
            <a:spLocks noChangeAspect="1"/>
          </p:cNvSpPr>
          <p:nvPr/>
        </p:nvSpPr>
        <p:spPr bwMode="auto">
          <a:xfrm>
            <a:off x="7723189" y="3343963"/>
            <a:ext cx="111125" cy="263525"/>
          </a:xfrm>
          <a:custGeom>
            <a:avLst/>
            <a:gdLst>
              <a:gd name="T0" fmla="*/ 13 w 58"/>
              <a:gd name="T1" fmla="*/ 1 h 138"/>
              <a:gd name="T2" fmla="*/ 22 w 58"/>
              <a:gd name="T3" fmla="*/ 18 h 138"/>
              <a:gd name="T4" fmla="*/ 27 w 58"/>
              <a:gd name="T5" fmla="*/ 31 h 138"/>
              <a:gd name="T6" fmla="*/ 29 w 58"/>
              <a:gd name="T7" fmla="*/ 47 h 138"/>
              <a:gd name="T8" fmla="*/ 31 w 58"/>
              <a:gd name="T9" fmla="*/ 45 h 138"/>
              <a:gd name="T10" fmla="*/ 46 w 58"/>
              <a:gd name="T11" fmla="*/ 73 h 138"/>
              <a:gd name="T12" fmla="*/ 60 w 58"/>
              <a:gd name="T13" fmla="*/ 93 h 138"/>
              <a:gd name="T14" fmla="*/ 65 w 58"/>
              <a:gd name="T15" fmla="*/ 103 h 138"/>
              <a:gd name="T16" fmla="*/ 70 w 58"/>
              <a:gd name="T17" fmla="*/ 106 h 138"/>
              <a:gd name="T18" fmla="*/ 69 w 58"/>
              <a:gd name="T19" fmla="*/ 111 h 138"/>
              <a:gd name="T20" fmla="*/ 68 w 58"/>
              <a:gd name="T21" fmla="*/ 108 h 138"/>
              <a:gd name="T22" fmla="*/ 63 w 58"/>
              <a:gd name="T23" fmla="*/ 103 h 138"/>
              <a:gd name="T24" fmla="*/ 57 w 58"/>
              <a:gd name="T25" fmla="*/ 96 h 138"/>
              <a:gd name="T26" fmla="*/ 47 w 58"/>
              <a:gd name="T27" fmla="*/ 93 h 138"/>
              <a:gd name="T28" fmla="*/ 41 w 58"/>
              <a:gd name="T29" fmla="*/ 97 h 138"/>
              <a:gd name="T30" fmla="*/ 41 w 58"/>
              <a:gd name="T31" fmla="*/ 118 h 138"/>
              <a:gd name="T32" fmla="*/ 40 w 58"/>
              <a:gd name="T33" fmla="*/ 124 h 138"/>
              <a:gd name="T34" fmla="*/ 51 w 58"/>
              <a:gd name="T35" fmla="*/ 132 h 138"/>
              <a:gd name="T36" fmla="*/ 56 w 58"/>
              <a:gd name="T37" fmla="*/ 144 h 138"/>
              <a:gd name="T38" fmla="*/ 62 w 58"/>
              <a:gd name="T39" fmla="*/ 147 h 138"/>
              <a:gd name="T40" fmla="*/ 64 w 58"/>
              <a:gd name="T41" fmla="*/ 158 h 138"/>
              <a:gd name="T42" fmla="*/ 63 w 58"/>
              <a:gd name="T43" fmla="*/ 159 h 138"/>
              <a:gd name="T44" fmla="*/ 60 w 58"/>
              <a:gd name="T45" fmla="*/ 153 h 138"/>
              <a:gd name="T46" fmla="*/ 52 w 58"/>
              <a:gd name="T47" fmla="*/ 150 h 138"/>
              <a:gd name="T48" fmla="*/ 49 w 58"/>
              <a:gd name="T49" fmla="*/ 153 h 138"/>
              <a:gd name="T50" fmla="*/ 48 w 58"/>
              <a:gd name="T51" fmla="*/ 164 h 138"/>
              <a:gd name="T52" fmla="*/ 46 w 58"/>
              <a:gd name="T53" fmla="*/ 165 h 138"/>
              <a:gd name="T54" fmla="*/ 42 w 58"/>
              <a:gd name="T55" fmla="*/ 156 h 138"/>
              <a:gd name="T56" fmla="*/ 40 w 58"/>
              <a:gd name="T57" fmla="*/ 150 h 138"/>
              <a:gd name="T58" fmla="*/ 40 w 58"/>
              <a:gd name="T59" fmla="*/ 141 h 138"/>
              <a:gd name="T60" fmla="*/ 35 w 58"/>
              <a:gd name="T61" fmla="*/ 132 h 138"/>
              <a:gd name="T62" fmla="*/ 35 w 58"/>
              <a:gd name="T63" fmla="*/ 120 h 138"/>
              <a:gd name="T64" fmla="*/ 28 w 58"/>
              <a:gd name="T65" fmla="*/ 113 h 138"/>
              <a:gd name="T66" fmla="*/ 28 w 58"/>
              <a:gd name="T67" fmla="*/ 107 h 138"/>
              <a:gd name="T68" fmla="*/ 27 w 58"/>
              <a:gd name="T69" fmla="*/ 91 h 138"/>
              <a:gd name="T70" fmla="*/ 19 w 58"/>
              <a:gd name="T71" fmla="*/ 61 h 138"/>
              <a:gd name="T72" fmla="*/ 19 w 58"/>
              <a:gd name="T73" fmla="*/ 52 h 138"/>
              <a:gd name="T74" fmla="*/ 10 w 58"/>
              <a:gd name="T75" fmla="*/ 42 h 138"/>
              <a:gd name="T76" fmla="*/ 8 w 58"/>
              <a:gd name="T77" fmla="*/ 38 h 138"/>
              <a:gd name="T78" fmla="*/ 5 w 58"/>
              <a:gd name="T79" fmla="*/ 36 h 138"/>
              <a:gd name="T80" fmla="*/ 4 w 58"/>
              <a:gd name="T81" fmla="*/ 18 h 138"/>
              <a:gd name="T82" fmla="*/ 0 w 58"/>
              <a:gd name="T83" fmla="*/ 7 h 138"/>
              <a:gd name="T84" fmla="*/ 4 w 58"/>
              <a:gd name="T85" fmla="*/ 4 h 138"/>
              <a:gd name="T86" fmla="*/ 8 w 58"/>
              <a:gd name="T87" fmla="*/ 7 h 138"/>
              <a:gd name="T88" fmla="*/ 10 w 58"/>
              <a:gd name="T89" fmla="*/ 1 h 138"/>
              <a:gd name="T90" fmla="*/ 13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6" name="Freeform 3461"/>
          <p:cNvSpPr>
            <a:spLocks noChangeAspect="1"/>
          </p:cNvSpPr>
          <p:nvPr/>
        </p:nvSpPr>
        <p:spPr bwMode="auto">
          <a:xfrm>
            <a:off x="6094413" y="2246998"/>
            <a:ext cx="30163" cy="14288"/>
          </a:xfrm>
          <a:custGeom>
            <a:avLst/>
            <a:gdLst>
              <a:gd name="T0" fmla="*/ 4 w 16"/>
              <a:gd name="T1" fmla="*/ 0 h 8"/>
              <a:gd name="T2" fmla="*/ 1 w 16"/>
              <a:gd name="T3" fmla="*/ 6 h 8"/>
              <a:gd name="T4" fmla="*/ 12 w 16"/>
              <a:gd name="T5" fmla="*/ 9 h 8"/>
              <a:gd name="T6" fmla="*/ 18 w 16"/>
              <a:gd name="T7" fmla="*/ 7 h 8"/>
              <a:gd name="T8" fmla="*/ 15 w 16"/>
              <a:gd name="T9" fmla="*/ 3 h 8"/>
              <a:gd name="T10" fmla="*/ 4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7" name="Freeform 3462"/>
          <p:cNvSpPr>
            <a:spLocks noChangeAspect="1"/>
          </p:cNvSpPr>
          <p:nvPr/>
        </p:nvSpPr>
        <p:spPr bwMode="auto">
          <a:xfrm>
            <a:off x="5773739" y="2231125"/>
            <a:ext cx="55563" cy="34925"/>
          </a:xfrm>
          <a:custGeom>
            <a:avLst/>
            <a:gdLst>
              <a:gd name="T0" fmla="*/ 30 w 29"/>
              <a:gd name="T1" fmla="*/ 2 h 18"/>
              <a:gd name="T2" fmla="*/ 33 w 29"/>
              <a:gd name="T3" fmla="*/ 13 h 18"/>
              <a:gd name="T4" fmla="*/ 21 w 29"/>
              <a:gd name="T5" fmla="*/ 18 h 18"/>
              <a:gd name="T6" fmla="*/ 7 w 29"/>
              <a:gd name="T7" fmla="*/ 21 h 18"/>
              <a:gd name="T8" fmla="*/ 1 w 29"/>
              <a:gd name="T9" fmla="*/ 13 h 18"/>
              <a:gd name="T10" fmla="*/ 11 w 29"/>
              <a:gd name="T11" fmla="*/ 10 h 18"/>
              <a:gd name="T12" fmla="*/ 21 w 29"/>
              <a:gd name="T13" fmla="*/ 9 h 18"/>
              <a:gd name="T14" fmla="*/ 21 w 29"/>
              <a:gd name="T15" fmla="*/ 2 h 18"/>
              <a:gd name="T16" fmla="*/ 30 w 29"/>
              <a:gd name="T17" fmla="*/ 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8" name="Freeform 3463"/>
          <p:cNvSpPr>
            <a:spLocks noChangeAspect="1"/>
          </p:cNvSpPr>
          <p:nvPr/>
        </p:nvSpPr>
        <p:spPr bwMode="auto">
          <a:xfrm>
            <a:off x="5573714" y="2270813"/>
            <a:ext cx="34925" cy="15875"/>
          </a:xfrm>
          <a:custGeom>
            <a:avLst/>
            <a:gdLst>
              <a:gd name="T0" fmla="*/ 7 w 18"/>
              <a:gd name="T1" fmla="*/ 0 h 8"/>
              <a:gd name="T2" fmla="*/ 21 w 18"/>
              <a:gd name="T3" fmla="*/ 6 h 8"/>
              <a:gd name="T4" fmla="*/ 17 w 18"/>
              <a:gd name="T5" fmla="*/ 10 h 8"/>
              <a:gd name="T6" fmla="*/ 1 w 18"/>
              <a:gd name="T7" fmla="*/ 10 h 8"/>
              <a:gd name="T8" fmla="*/ 1 w 18"/>
              <a:gd name="T9" fmla="*/ 6 h 8"/>
              <a:gd name="T10" fmla="*/ 7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999" name="Freeform 3464"/>
          <p:cNvSpPr>
            <a:spLocks noChangeAspect="1"/>
          </p:cNvSpPr>
          <p:nvPr/>
        </p:nvSpPr>
        <p:spPr bwMode="auto">
          <a:xfrm>
            <a:off x="5665789" y="2267636"/>
            <a:ext cx="47625" cy="19050"/>
          </a:xfrm>
          <a:custGeom>
            <a:avLst/>
            <a:gdLst>
              <a:gd name="T0" fmla="*/ 2 w 25"/>
              <a:gd name="T1" fmla="*/ 1 h 10"/>
              <a:gd name="T2" fmla="*/ 23 w 25"/>
              <a:gd name="T3" fmla="*/ 1 h 10"/>
              <a:gd name="T4" fmla="*/ 29 w 25"/>
              <a:gd name="T5" fmla="*/ 6 h 10"/>
              <a:gd name="T6" fmla="*/ 20 w 25"/>
              <a:gd name="T7" fmla="*/ 6 h 10"/>
              <a:gd name="T8" fmla="*/ 20 w 25"/>
              <a:gd name="T9" fmla="*/ 11 h 10"/>
              <a:gd name="T10" fmla="*/ 12 w 25"/>
              <a:gd name="T11" fmla="*/ 12 h 10"/>
              <a:gd name="T12" fmla="*/ 4 w 25"/>
              <a:gd name="T13" fmla="*/ 7 h 10"/>
              <a:gd name="T14" fmla="*/ 2 w 25"/>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0" name="Freeform 3465"/>
          <p:cNvSpPr>
            <a:spLocks noChangeAspect="1"/>
          </p:cNvSpPr>
          <p:nvPr/>
        </p:nvSpPr>
        <p:spPr bwMode="auto">
          <a:xfrm>
            <a:off x="5710239" y="2248588"/>
            <a:ext cx="60325" cy="30163"/>
          </a:xfrm>
          <a:custGeom>
            <a:avLst/>
            <a:gdLst>
              <a:gd name="T0" fmla="*/ 13 w 31"/>
              <a:gd name="T1" fmla="*/ 2 h 16"/>
              <a:gd name="T2" fmla="*/ 26 w 31"/>
              <a:gd name="T3" fmla="*/ 2 h 16"/>
              <a:gd name="T4" fmla="*/ 36 w 31"/>
              <a:gd name="T5" fmla="*/ 2 h 16"/>
              <a:gd name="T6" fmla="*/ 36 w 31"/>
              <a:gd name="T7" fmla="*/ 10 h 16"/>
              <a:gd name="T8" fmla="*/ 29 w 31"/>
              <a:gd name="T9" fmla="*/ 18 h 16"/>
              <a:gd name="T10" fmla="*/ 16 w 31"/>
              <a:gd name="T11" fmla="*/ 14 h 16"/>
              <a:gd name="T12" fmla="*/ 6 w 31"/>
              <a:gd name="T13" fmla="*/ 18 h 16"/>
              <a:gd name="T14" fmla="*/ 1 w 31"/>
              <a:gd name="T15" fmla="*/ 13 h 16"/>
              <a:gd name="T16" fmla="*/ 2 w 31"/>
              <a:gd name="T17" fmla="*/ 4 h 16"/>
              <a:gd name="T18" fmla="*/ 13 w 31"/>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1" name="Freeform 3466"/>
          <p:cNvSpPr>
            <a:spLocks noChangeAspect="1"/>
          </p:cNvSpPr>
          <p:nvPr/>
        </p:nvSpPr>
        <p:spPr bwMode="auto">
          <a:xfrm>
            <a:off x="5643563" y="2275575"/>
            <a:ext cx="26988" cy="17463"/>
          </a:xfrm>
          <a:custGeom>
            <a:avLst/>
            <a:gdLst>
              <a:gd name="T0" fmla="*/ 1 w 14"/>
              <a:gd name="T1" fmla="*/ 1 h 9"/>
              <a:gd name="T2" fmla="*/ 1 w 14"/>
              <a:gd name="T3" fmla="*/ 7 h 9"/>
              <a:gd name="T4" fmla="*/ 15 w 14"/>
              <a:gd name="T5" fmla="*/ 10 h 9"/>
              <a:gd name="T6" fmla="*/ 15 w 14"/>
              <a:gd name="T7" fmla="*/ 1 h 9"/>
              <a:gd name="T8" fmla="*/ 1 w 14"/>
              <a:gd name="T9" fmla="*/ 1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2" name="Freeform 3467"/>
          <p:cNvSpPr>
            <a:spLocks noChangeAspect="1"/>
          </p:cNvSpPr>
          <p:nvPr/>
        </p:nvSpPr>
        <p:spPr bwMode="auto">
          <a:xfrm>
            <a:off x="5610225" y="2237473"/>
            <a:ext cx="68263" cy="19050"/>
          </a:xfrm>
          <a:custGeom>
            <a:avLst/>
            <a:gdLst>
              <a:gd name="T0" fmla="*/ 4 w 36"/>
              <a:gd name="T1" fmla="*/ 1 h 10"/>
              <a:gd name="T2" fmla="*/ 1 w 36"/>
              <a:gd name="T3" fmla="*/ 5 h 10"/>
              <a:gd name="T4" fmla="*/ 8 w 36"/>
              <a:gd name="T5" fmla="*/ 7 h 10"/>
              <a:gd name="T6" fmla="*/ 18 w 36"/>
              <a:gd name="T7" fmla="*/ 8 h 10"/>
              <a:gd name="T8" fmla="*/ 29 w 36"/>
              <a:gd name="T9" fmla="*/ 10 h 10"/>
              <a:gd name="T10" fmla="*/ 35 w 36"/>
              <a:gd name="T11" fmla="*/ 11 h 10"/>
              <a:gd name="T12" fmla="*/ 39 w 36"/>
              <a:gd name="T13" fmla="*/ 12 h 10"/>
              <a:gd name="T14" fmla="*/ 42 w 36"/>
              <a:gd name="T15" fmla="*/ 10 h 10"/>
              <a:gd name="T16" fmla="*/ 32 w 36"/>
              <a:gd name="T17" fmla="*/ 6 h 10"/>
              <a:gd name="T18" fmla="*/ 22 w 36"/>
              <a:gd name="T19" fmla="*/ 4 h 10"/>
              <a:gd name="T20" fmla="*/ 16 w 36"/>
              <a:gd name="T21" fmla="*/ 5 h 10"/>
              <a:gd name="T22" fmla="*/ 8 w 36"/>
              <a:gd name="T23" fmla="*/ 1 h 10"/>
              <a:gd name="T24" fmla="*/ 4 w 36"/>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3" name="Freeform 3468"/>
          <p:cNvSpPr>
            <a:spLocks noChangeAspect="1"/>
          </p:cNvSpPr>
          <p:nvPr/>
        </p:nvSpPr>
        <p:spPr bwMode="auto">
          <a:xfrm>
            <a:off x="5600700" y="2258113"/>
            <a:ext cx="14288" cy="17463"/>
          </a:xfrm>
          <a:custGeom>
            <a:avLst/>
            <a:gdLst>
              <a:gd name="T0" fmla="*/ 1 w 8"/>
              <a:gd name="T1" fmla="*/ 1 h 9"/>
              <a:gd name="T2" fmla="*/ 2 w 8"/>
              <a:gd name="T3" fmla="*/ 7 h 9"/>
              <a:gd name="T4" fmla="*/ 8 w 8"/>
              <a:gd name="T5" fmla="*/ 10 h 9"/>
              <a:gd name="T6" fmla="*/ 6 w 8"/>
              <a:gd name="T7" fmla="*/ 2 h 9"/>
              <a:gd name="T8" fmla="*/ 1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4" name="Freeform 3469"/>
          <p:cNvSpPr>
            <a:spLocks noChangeAspect="1"/>
          </p:cNvSpPr>
          <p:nvPr/>
        </p:nvSpPr>
        <p:spPr bwMode="auto">
          <a:xfrm>
            <a:off x="5710239" y="2286688"/>
            <a:ext cx="9525" cy="11113"/>
          </a:xfrm>
          <a:custGeom>
            <a:avLst/>
            <a:gdLst>
              <a:gd name="T0" fmla="*/ 4 w 5"/>
              <a:gd name="T1" fmla="*/ 0 h 6"/>
              <a:gd name="T2" fmla="*/ 6 w 5"/>
              <a:gd name="T3" fmla="*/ 5 h 6"/>
              <a:gd name="T4" fmla="*/ 4 w 5"/>
              <a:gd name="T5" fmla="*/ 6 h 6"/>
              <a:gd name="T6" fmla="*/ 0 w 5"/>
              <a:gd name="T7" fmla="*/ 2 h 6"/>
              <a:gd name="T8" fmla="*/ 4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5" name="Freeform 3470"/>
          <p:cNvSpPr>
            <a:spLocks noChangeAspect="1"/>
          </p:cNvSpPr>
          <p:nvPr/>
        </p:nvSpPr>
        <p:spPr bwMode="auto">
          <a:xfrm>
            <a:off x="5603876" y="2248588"/>
            <a:ext cx="34925" cy="9525"/>
          </a:xfrm>
          <a:custGeom>
            <a:avLst/>
            <a:gdLst>
              <a:gd name="T0" fmla="*/ 1 w 18"/>
              <a:gd name="T1" fmla="*/ 1 h 5"/>
              <a:gd name="T2" fmla="*/ 1 w 18"/>
              <a:gd name="T3" fmla="*/ 4 h 5"/>
              <a:gd name="T4" fmla="*/ 17 w 18"/>
              <a:gd name="T5" fmla="*/ 6 h 5"/>
              <a:gd name="T6" fmla="*/ 21 w 18"/>
              <a:gd name="T7" fmla="*/ 5 h 5"/>
              <a:gd name="T8" fmla="*/ 17 w 18"/>
              <a:gd name="T9" fmla="*/ 4 h 5"/>
              <a:gd name="T10" fmla="*/ 6 w 18"/>
              <a:gd name="T11" fmla="*/ 1 h 5"/>
              <a:gd name="T12" fmla="*/ 1 w 18"/>
              <a:gd name="T13" fmla="*/ 1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6" name="Freeform 3471"/>
          <p:cNvSpPr>
            <a:spLocks noChangeAspect="1"/>
          </p:cNvSpPr>
          <p:nvPr/>
        </p:nvSpPr>
        <p:spPr bwMode="auto">
          <a:xfrm>
            <a:off x="5630864" y="2221600"/>
            <a:ext cx="103188" cy="23813"/>
          </a:xfrm>
          <a:custGeom>
            <a:avLst/>
            <a:gdLst>
              <a:gd name="T0" fmla="*/ 1 w 54"/>
              <a:gd name="T1" fmla="*/ 3 h 12"/>
              <a:gd name="T2" fmla="*/ 1 w 54"/>
              <a:gd name="T3" fmla="*/ 6 h 12"/>
              <a:gd name="T4" fmla="*/ 6 w 54"/>
              <a:gd name="T5" fmla="*/ 8 h 12"/>
              <a:gd name="T6" fmla="*/ 12 w 54"/>
              <a:gd name="T7" fmla="*/ 6 h 12"/>
              <a:gd name="T8" fmla="*/ 16 w 54"/>
              <a:gd name="T9" fmla="*/ 8 h 12"/>
              <a:gd name="T10" fmla="*/ 23 w 54"/>
              <a:gd name="T11" fmla="*/ 8 h 12"/>
              <a:gd name="T12" fmla="*/ 29 w 54"/>
              <a:gd name="T13" fmla="*/ 10 h 12"/>
              <a:gd name="T14" fmla="*/ 36 w 54"/>
              <a:gd name="T15" fmla="*/ 14 h 12"/>
              <a:gd name="T16" fmla="*/ 46 w 54"/>
              <a:gd name="T17" fmla="*/ 14 h 12"/>
              <a:gd name="T18" fmla="*/ 58 w 54"/>
              <a:gd name="T19" fmla="*/ 14 h 12"/>
              <a:gd name="T20" fmla="*/ 65 w 54"/>
              <a:gd name="T21" fmla="*/ 11 h 12"/>
              <a:gd name="T22" fmla="*/ 55 w 54"/>
              <a:gd name="T23" fmla="*/ 6 h 12"/>
              <a:gd name="T24" fmla="*/ 43 w 54"/>
              <a:gd name="T25" fmla="*/ 6 h 12"/>
              <a:gd name="T26" fmla="*/ 28 w 54"/>
              <a:gd name="T27" fmla="*/ 1 h 12"/>
              <a:gd name="T28" fmla="*/ 17 w 54"/>
              <a:gd name="T29" fmla="*/ 1 h 12"/>
              <a:gd name="T30" fmla="*/ 11 w 54"/>
              <a:gd name="T31" fmla="*/ 0 h 12"/>
              <a:gd name="T32" fmla="*/ 10 w 54"/>
              <a:gd name="T33" fmla="*/ 4 h 12"/>
              <a:gd name="T34" fmla="*/ 5 w 54"/>
              <a:gd name="T35" fmla="*/ 3 h 12"/>
              <a:gd name="T36" fmla="*/ 1 w 54"/>
              <a:gd name="T37" fmla="*/ 3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7" name="Freeform 3472"/>
          <p:cNvSpPr>
            <a:spLocks noChangeAspect="1"/>
          </p:cNvSpPr>
          <p:nvPr/>
        </p:nvSpPr>
        <p:spPr bwMode="auto">
          <a:xfrm>
            <a:off x="5762626" y="2207313"/>
            <a:ext cx="28575" cy="11113"/>
          </a:xfrm>
          <a:custGeom>
            <a:avLst/>
            <a:gdLst>
              <a:gd name="T0" fmla="*/ 10 w 15"/>
              <a:gd name="T1" fmla="*/ 1 h 6"/>
              <a:gd name="T2" fmla="*/ 7 w 15"/>
              <a:gd name="T3" fmla="*/ 2 h 6"/>
              <a:gd name="T4" fmla="*/ 1 w 15"/>
              <a:gd name="T5" fmla="*/ 2 h 6"/>
              <a:gd name="T6" fmla="*/ 6 w 15"/>
              <a:gd name="T7" fmla="*/ 5 h 6"/>
              <a:gd name="T8" fmla="*/ 11 w 15"/>
              <a:gd name="T9" fmla="*/ 7 h 6"/>
              <a:gd name="T10" fmla="*/ 17 w 15"/>
              <a:gd name="T11" fmla="*/ 4 h 6"/>
              <a:gd name="T12" fmla="*/ 14 w 15"/>
              <a:gd name="T13" fmla="*/ 0 h 6"/>
              <a:gd name="T14" fmla="*/ 10 w 15"/>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8" name="Freeform 3473"/>
          <p:cNvSpPr>
            <a:spLocks noChangeAspect="1"/>
          </p:cNvSpPr>
          <p:nvPr/>
        </p:nvSpPr>
        <p:spPr bwMode="auto">
          <a:xfrm>
            <a:off x="5734050" y="2229536"/>
            <a:ext cx="31750" cy="20638"/>
          </a:xfrm>
          <a:custGeom>
            <a:avLst/>
            <a:gdLst>
              <a:gd name="T0" fmla="*/ 1 w 17"/>
              <a:gd name="T1" fmla="*/ 11 h 11"/>
              <a:gd name="T2" fmla="*/ 6 w 17"/>
              <a:gd name="T3" fmla="*/ 7 h 11"/>
              <a:gd name="T4" fmla="*/ 9 w 17"/>
              <a:gd name="T5" fmla="*/ 1 h 11"/>
              <a:gd name="T6" fmla="*/ 18 w 17"/>
              <a:gd name="T7" fmla="*/ 1 h 11"/>
              <a:gd name="T8" fmla="*/ 14 w 17"/>
              <a:gd name="T9" fmla="*/ 5 h 11"/>
              <a:gd name="T10" fmla="*/ 11 w 17"/>
              <a:gd name="T11" fmla="*/ 9 h 11"/>
              <a:gd name="T12" fmla="*/ 7 w 17"/>
              <a:gd name="T13" fmla="*/ 12 h 11"/>
              <a:gd name="T14" fmla="*/ 1 w 17"/>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09" name="Freeform 3474"/>
          <p:cNvSpPr>
            <a:spLocks noChangeAspect="1"/>
          </p:cNvSpPr>
          <p:nvPr/>
        </p:nvSpPr>
        <p:spPr bwMode="auto">
          <a:xfrm>
            <a:off x="5640389" y="2256523"/>
            <a:ext cx="22225" cy="7938"/>
          </a:xfrm>
          <a:custGeom>
            <a:avLst/>
            <a:gdLst>
              <a:gd name="T0" fmla="*/ 1 w 12"/>
              <a:gd name="T1" fmla="*/ 1 h 4"/>
              <a:gd name="T2" fmla="*/ 1 w 12"/>
              <a:gd name="T3" fmla="*/ 4 h 4"/>
              <a:gd name="T4" fmla="*/ 13 w 12"/>
              <a:gd name="T5" fmla="*/ 4 h 4"/>
              <a:gd name="T6" fmla="*/ 14 w 12"/>
              <a:gd name="T7" fmla="*/ 1 h 4"/>
              <a:gd name="T8" fmla="*/ 6 w 12"/>
              <a:gd name="T9" fmla="*/ 0 h 4"/>
              <a:gd name="T10" fmla="*/ 1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0" name="Freeform 3475"/>
          <p:cNvSpPr>
            <a:spLocks noChangeAspect="1"/>
          </p:cNvSpPr>
          <p:nvPr/>
        </p:nvSpPr>
        <p:spPr bwMode="auto">
          <a:xfrm>
            <a:off x="5681663" y="2248588"/>
            <a:ext cx="19050" cy="9525"/>
          </a:xfrm>
          <a:custGeom>
            <a:avLst/>
            <a:gdLst>
              <a:gd name="T0" fmla="*/ 1 w 10"/>
              <a:gd name="T1" fmla="*/ 2 h 5"/>
              <a:gd name="T2" fmla="*/ 0 w 10"/>
              <a:gd name="T3" fmla="*/ 5 h 5"/>
              <a:gd name="T4" fmla="*/ 7 w 10"/>
              <a:gd name="T5" fmla="*/ 5 h 5"/>
              <a:gd name="T6" fmla="*/ 12 w 10"/>
              <a:gd name="T7" fmla="*/ 4 h 5"/>
              <a:gd name="T8" fmla="*/ 10 w 10"/>
              <a:gd name="T9" fmla="*/ 0 h 5"/>
              <a:gd name="T10" fmla="*/ 4 w 10"/>
              <a:gd name="T11" fmla="*/ 1 h 5"/>
              <a:gd name="T12" fmla="*/ 1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1" name="Freeform 3476"/>
          <p:cNvSpPr>
            <a:spLocks noChangeAspect="1"/>
          </p:cNvSpPr>
          <p:nvPr/>
        </p:nvSpPr>
        <p:spPr bwMode="auto">
          <a:xfrm>
            <a:off x="5648325" y="2237473"/>
            <a:ext cx="33338" cy="12700"/>
          </a:xfrm>
          <a:custGeom>
            <a:avLst/>
            <a:gdLst>
              <a:gd name="T0" fmla="*/ 0 w 18"/>
              <a:gd name="T1" fmla="*/ 0 h 7"/>
              <a:gd name="T2" fmla="*/ 0 w 18"/>
              <a:gd name="T3" fmla="*/ 1 h 7"/>
              <a:gd name="T4" fmla="*/ 13 w 18"/>
              <a:gd name="T5" fmla="*/ 6 h 7"/>
              <a:gd name="T6" fmla="*/ 19 w 18"/>
              <a:gd name="T7" fmla="*/ 8 h 7"/>
              <a:gd name="T8" fmla="*/ 21 w 18"/>
              <a:gd name="T9" fmla="*/ 7 h 7"/>
              <a:gd name="T10" fmla="*/ 11 w 18"/>
              <a:gd name="T11" fmla="*/ 2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2" name="Freeform 3477"/>
          <p:cNvSpPr>
            <a:spLocks noChangeAspect="1"/>
          </p:cNvSpPr>
          <p:nvPr/>
        </p:nvSpPr>
        <p:spPr bwMode="auto">
          <a:xfrm>
            <a:off x="5465763" y="2246998"/>
            <a:ext cx="96838" cy="46038"/>
          </a:xfrm>
          <a:custGeom>
            <a:avLst/>
            <a:gdLst>
              <a:gd name="T0" fmla="*/ 60 w 51"/>
              <a:gd name="T1" fmla="*/ 6 h 24"/>
              <a:gd name="T2" fmla="*/ 60 w 51"/>
              <a:gd name="T3" fmla="*/ 10 h 24"/>
              <a:gd name="T4" fmla="*/ 53 w 51"/>
              <a:gd name="T5" fmla="*/ 12 h 24"/>
              <a:gd name="T6" fmla="*/ 42 w 51"/>
              <a:gd name="T7" fmla="*/ 12 h 24"/>
              <a:gd name="T8" fmla="*/ 36 w 51"/>
              <a:gd name="T9" fmla="*/ 17 h 24"/>
              <a:gd name="T10" fmla="*/ 26 w 51"/>
              <a:gd name="T11" fmla="*/ 15 h 24"/>
              <a:gd name="T12" fmla="*/ 23 w 51"/>
              <a:gd name="T13" fmla="*/ 18 h 24"/>
              <a:gd name="T14" fmla="*/ 29 w 51"/>
              <a:gd name="T15" fmla="*/ 23 h 24"/>
              <a:gd name="T16" fmla="*/ 23 w 51"/>
              <a:gd name="T17" fmla="*/ 23 h 24"/>
              <a:gd name="T18" fmla="*/ 18 w 51"/>
              <a:gd name="T19" fmla="*/ 25 h 24"/>
              <a:gd name="T20" fmla="*/ 14 w 51"/>
              <a:gd name="T21" fmla="*/ 25 h 24"/>
              <a:gd name="T22" fmla="*/ 10 w 51"/>
              <a:gd name="T23" fmla="*/ 28 h 24"/>
              <a:gd name="T24" fmla="*/ 13 w 51"/>
              <a:gd name="T25" fmla="*/ 22 h 24"/>
              <a:gd name="T26" fmla="*/ 14 w 51"/>
              <a:gd name="T27" fmla="*/ 19 h 24"/>
              <a:gd name="T28" fmla="*/ 7 w 51"/>
              <a:gd name="T29" fmla="*/ 21 h 24"/>
              <a:gd name="T30" fmla="*/ 5 w 51"/>
              <a:gd name="T31" fmla="*/ 25 h 24"/>
              <a:gd name="T32" fmla="*/ 0 w 51"/>
              <a:gd name="T33" fmla="*/ 19 h 24"/>
              <a:gd name="T34" fmla="*/ 4 w 51"/>
              <a:gd name="T35" fmla="*/ 16 h 24"/>
              <a:gd name="T36" fmla="*/ 7 w 51"/>
              <a:gd name="T37" fmla="*/ 18 h 24"/>
              <a:gd name="T38" fmla="*/ 14 w 51"/>
              <a:gd name="T39" fmla="*/ 17 h 24"/>
              <a:gd name="T40" fmla="*/ 11 w 51"/>
              <a:gd name="T41" fmla="*/ 15 h 24"/>
              <a:gd name="T42" fmla="*/ 14 w 51"/>
              <a:gd name="T43" fmla="*/ 13 h 24"/>
              <a:gd name="T44" fmla="*/ 11 w 51"/>
              <a:gd name="T45" fmla="*/ 12 h 24"/>
              <a:gd name="T46" fmla="*/ 17 w 51"/>
              <a:gd name="T47" fmla="*/ 10 h 24"/>
              <a:gd name="T48" fmla="*/ 22 w 51"/>
              <a:gd name="T49" fmla="*/ 12 h 24"/>
              <a:gd name="T50" fmla="*/ 28 w 51"/>
              <a:gd name="T51" fmla="*/ 10 h 24"/>
              <a:gd name="T52" fmla="*/ 29 w 51"/>
              <a:gd name="T53" fmla="*/ 7 h 24"/>
              <a:gd name="T54" fmla="*/ 25 w 51"/>
              <a:gd name="T55" fmla="*/ 5 h 24"/>
              <a:gd name="T56" fmla="*/ 26 w 51"/>
              <a:gd name="T57" fmla="*/ 2 h 24"/>
              <a:gd name="T58" fmla="*/ 38 w 51"/>
              <a:gd name="T59" fmla="*/ 0 h 24"/>
              <a:gd name="T60" fmla="*/ 42 w 51"/>
              <a:gd name="T61" fmla="*/ 2 h 24"/>
              <a:gd name="T62" fmla="*/ 47 w 51"/>
              <a:gd name="T63" fmla="*/ 1 h 24"/>
              <a:gd name="T64" fmla="*/ 48 w 51"/>
              <a:gd name="T65" fmla="*/ 2 h 24"/>
              <a:gd name="T66" fmla="*/ 41 w 51"/>
              <a:gd name="T67" fmla="*/ 6 h 24"/>
              <a:gd name="T68" fmla="*/ 42 w 51"/>
              <a:gd name="T69" fmla="*/ 7 h 24"/>
              <a:gd name="T70" fmla="*/ 51 w 51"/>
              <a:gd name="T71" fmla="*/ 5 h 24"/>
              <a:gd name="T72" fmla="*/ 60 w 51"/>
              <a:gd name="T73" fmla="*/ 6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3" name="Freeform 3478"/>
          <p:cNvSpPr>
            <a:spLocks noChangeAspect="1"/>
          </p:cNvSpPr>
          <p:nvPr/>
        </p:nvSpPr>
        <p:spPr bwMode="auto">
          <a:xfrm>
            <a:off x="5427664" y="2248588"/>
            <a:ext cx="73025" cy="22225"/>
          </a:xfrm>
          <a:custGeom>
            <a:avLst/>
            <a:gdLst>
              <a:gd name="T0" fmla="*/ 26 w 39"/>
              <a:gd name="T1" fmla="*/ 0 h 12"/>
              <a:gd name="T2" fmla="*/ 42 w 39"/>
              <a:gd name="T3" fmla="*/ 1 h 12"/>
              <a:gd name="T4" fmla="*/ 46 w 39"/>
              <a:gd name="T5" fmla="*/ 6 h 12"/>
              <a:gd name="T6" fmla="*/ 41 w 39"/>
              <a:gd name="T7" fmla="*/ 6 h 12"/>
              <a:gd name="T8" fmla="*/ 33 w 39"/>
              <a:gd name="T9" fmla="*/ 4 h 12"/>
              <a:gd name="T10" fmla="*/ 29 w 39"/>
              <a:gd name="T11" fmla="*/ 8 h 12"/>
              <a:gd name="T12" fmla="*/ 25 w 39"/>
              <a:gd name="T13" fmla="*/ 7 h 12"/>
              <a:gd name="T14" fmla="*/ 18 w 39"/>
              <a:gd name="T15" fmla="*/ 13 h 12"/>
              <a:gd name="T16" fmla="*/ 13 w 39"/>
              <a:gd name="T17" fmla="*/ 14 h 12"/>
              <a:gd name="T18" fmla="*/ 12 w 39"/>
              <a:gd name="T19" fmla="*/ 12 h 12"/>
              <a:gd name="T20" fmla="*/ 7 w 39"/>
              <a:gd name="T21" fmla="*/ 11 h 12"/>
              <a:gd name="T22" fmla="*/ 1 w 39"/>
              <a:gd name="T23" fmla="*/ 11 h 12"/>
              <a:gd name="T24" fmla="*/ 4 w 39"/>
              <a:gd name="T25" fmla="*/ 8 h 12"/>
              <a:gd name="T26" fmla="*/ 15 w 39"/>
              <a:gd name="T27" fmla="*/ 8 h 12"/>
              <a:gd name="T28" fmla="*/ 22 w 39"/>
              <a:gd name="T29" fmla="*/ 4 h 12"/>
              <a:gd name="T30" fmla="*/ 26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4" name="Freeform 3479"/>
          <p:cNvSpPr>
            <a:spLocks noChangeAspect="1"/>
          </p:cNvSpPr>
          <p:nvPr/>
        </p:nvSpPr>
        <p:spPr bwMode="auto">
          <a:xfrm>
            <a:off x="5527676" y="2227948"/>
            <a:ext cx="11113" cy="14288"/>
          </a:xfrm>
          <a:custGeom>
            <a:avLst/>
            <a:gdLst>
              <a:gd name="T0" fmla="*/ 2 w 6"/>
              <a:gd name="T1" fmla="*/ 1 h 8"/>
              <a:gd name="T2" fmla="*/ 7 w 6"/>
              <a:gd name="T3" fmla="*/ 3 h 8"/>
              <a:gd name="T4" fmla="*/ 4 w 6"/>
              <a:gd name="T5" fmla="*/ 7 h 8"/>
              <a:gd name="T6" fmla="*/ 2 w 6"/>
              <a:gd name="T7" fmla="*/ 9 h 8"/>
              <a:gd name="T8" fmla="*/ 2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5" name="Freeform 3480"/>
          <p:cNvSpPr>
            <a:spLocks noChangeAspect="1"/>
          </p:cNvSpPr>
          <p:nvPr/>
        </p:nvSpPr>
        <p:spPr bwMode="auto">
          <a:xfrm>
            <a:off x="5522914" y="2273986"/>
            <a:ext cx="11113" cy="12700"/>
          </a:xfrm>
          <a:custGeom>
            <a:avLst/>
            <a:gdLst>
              <a:gd name="T0" fmla="*/ 0 w 6"/>
              <a:gd name="T1" fmla="*/ 3 h 7"/>
              <a:gd name="T2" fmla="*/ 4 w 6"/>
              <a:gd name="T3" fmla="*/ 0 h 7"/>
              <a:gd name="T4" fmla="*/ 7 w 6"/>
              <a:gd name="T5" fmla="*/ 1 h 7"/>
              <a:gd name="T6" fmla="*/ 6 w 6"/>
              <a:gd name="T7" fmla="*/ 7 h 7"/>
              <a:gd name="T8" fmla="*/ 1 w 6"/>
              <a:gd name="T9" fmla="*/ 8 h 7"/>
              <a:gd name="T10" fmla="*/ 0 w 6"/>
              <a:gd name="T11" fmla="*/ 3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6" name="Freeform 3481"/>
          <p:cNvSpPr>
            <a:spLocks noChangeAspect="1"/>
          </p:cNvSpPr>
          <p:nvPr/>
        </p:nvSpPr>
        <p:spPr bwMode="auto">
          <a:xfrm>
            <a:off x="5529264" y="2283513"/>
            <a:ext cx="33338" cy="15875"/>
          </a:xfrm>
          <a:custGeom>
            <a:avLst/>
            <a:gdLst>
              <a:gd name="T0" fmla="*/ 1 w 17"/>
              <a:gd name="T1" fmla="*/ 6 h 9"/>
              <a:gd name="T2" fmla="*/ 5 w 17"/>
              <a:gd name="T3" fmla="*/ 9 h 9"/>
              <a:gd name="T4" fmla="*/ 20 w 17"/>
              <a:gd name="T5" fmla="*/ 9 h 9"/>
              <a:gd name="T6" fmla="*/ 20 w 17"/>
              <a:gd name="T7" fmla="*/ 7 h 9"/>
              <a:gd name="T8" fmla="*/ 16 w 17"/>
              <a:gd name="T9" fmla="*/ 3 h 9"/>
              <a:gd name="T10" fmla="*/ 12 w 17"/>
              <a:gd name="T11" fmla="*/ 1 h 9"/>
              <a:gd name="T12" fmla="*/ 9 w 17"/>
              <a:gd name="T13" fmla="*/ 7 h 9"/>
              <a:gd name="T14" fmla="*/ 1 w 17"/>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7" name="Freeform 3482"/>
          <p:cNvSpPr>
            <a:spLocks noChangeAspect="1"/>
          </p:cNvSpPr>
          <p:nvPr/>
        </p:nvSpPr>
        <p:spPr bwMode="auto">
          <a:xfrm>
            <a:off x="2998789" y="6487213"/>
            <a:ext cx="90488" cy="85725"/>
          </a:xfrm>
          <a:custGeom>
            <a:avLst/>
            <a:gdLst>
              <a:gd name="T0" fmla="*/ 29 w 47"/>
              <a:gd name="T1" fmla="*/ 53 h 45"/>
              <a:gd name="T2" fmla="*/ 44 w 47"/>
              <a:gd name="T3" fmla="*/ 54 h 45"/>
              <a:gd name="T4" fmla="*/ 56 w 47"/>
              <a:gd name="T5" fmla="*/ 48 h 45"/>
              <a:gd name="T6" fmla="*/ 56 w 47"/>
              <a:gd name="T7" fmla="*/ 44 h 45"/>
              <a:gd name="T8" fmla="*/ 45 w 47"/>
              <a:gd name="T9" fmla="*/ 43 h 45"/>
              <a:gd name="T10" fmla="*/ 33 w 47"/>
              <a:gd name="T11" fmla="*/ 36 h 45"/>
              <a:gd name="T12" fmla="*/ 17 w 47"/>
              <a:gd name="T13" fmla="*/ 25 h 45"/>
              <a:gd name="T14" fmla="*/ 8 w 47"/>
              <a:gd name="T15" fmla="*/ 17 h 45"/>
              <a:gd name="T16" fmla="*/ 5 w 47"/>
              <a:gd name="T17" fmla="*/ 12 h 45"/>
              <a:gd name="T18" fmla="*/ 7 w 47"/>
              <a:gd name="T19" fmla="*/ 8 h 45"/>
              <a:gd name="T20" fmla="*/ 4 w 47"/>
              <a:gd name="T21" fmla="*/ 1 h 45"/>
              <a:gd name="T22" fmla="*/ 0 w 47"/>
              <a:gd name="T23" fmla="*/ 0 h 45"/>
              <a:gd name="T24" fmla="*/ 7 w 47"/>
              <a:gd name="T25" fmla="*/ 48 h 45"/>
              <a:gd name="T26" fmla="*/ 12 w 47"/>
              <a:gd name="T27" fmla="*/ 48 h 45"/>
              <a:gd name="T28" fmla="*/ 17 w 47"/>
              <a:gd name="T29" fmla="*/ 50 h 45"/>
              <a:gd name="T30" fmla="*/ 24 w 47"/>
              <a:gd name="T31" fmla="*/ 50 h 45"/>
              <a:gd name="T32" fmla="*/ 29 w 47"/>
              <a:gd name="T33" fmla="*/ 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8" name="Freeform 3483"/>
          <p:cNvSpPr>
            <a:spLocks noChangeAspect="1"/>
          </p:cNvSpPr>
          <p:nvPr/>
        </p:nvSpPr>
        <p:spPr bwMode="auto">
          <a:xfrm>
            <a:off x="3025775" y="6566586"/>
            <a:ext cx="20638" cy="12700"/>
          </a:xfrm>
          <a:custGeom>
            <a:avLst/>
            <a:gdLst>
              <a:gd name="T0" fmla="*/ 12 w 11"/>
              <a:gd name="T1" fmla="*/ 2 h 7"/>
              <a:gd name="T2" fmla="*/ 12 w 11"/>
              <a:gd name="T3" fmla="*/ 8 h 7"/>
              <a:gd name="T4" fmla="*/ 7 w 11"/>
              <a:gd name="T5" fmla="*/ 6 h 7"/>
              <a:gd name="T6" fmla="*/ 1 w 11"/>
              <a:gd name="T7" fmla="*/ 7 h 7"/>
              <a:gd name="T8" fmla="*/ 0 w 11"/>
              <a:gd name="T9" fmla="*/ 3 h 7"/>
              <a:gd name="T10" fmla="*/ 0 w 11"/>
              <a:gd name="T11" fmla="*/ 0 h 7"/>
              <a:gd name="T12" fmla="*/ 7 w 11"/>
              <a:gd name="T13" fmla="*/ 0 h 7"/>
              <a:gd name="T14" fmla="*/ 12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19" name="Freeform 3484"/>
          <p:cNvSpPr>
            <a:spLocks noChangeAspect="1"/>
          </p:cNvSpPr>
          <p:nvPr/>
        </p:nvSpPr>
        <p:spPr bwMode="auto">
          <a:xfrm>
            <a:off x="2909888" y="6450698"/>
            <a:ext cx="76200" cy="77788"/>
          </a:xfrm>
          <a:custGeom>
            <a:avLst/>
            <a:gdLst>
              <a:gd name="T0" fmla="*/ 48 w 40"/>
              <a:gd name="T1" fmla="*/ 14 h 41"/>
              <a:gd name="T2" fmla="*/ 43 w 40"/>
              <a:gd name="T3" fmla="*/ 18 h 41"/>
              <a:gd name="T4" fmla="*/ 30 w 40"/>
              <a:gd name="T5" fmla="*/ 22 h 41"/>
              <a:gd name="T6" fmla="*/ 28 w 40"/>
              <a:gd name="T7" fmla="*/ 32 h 41"/>
              <a:gd name="T8" fmla="*/ 30 w 40"/>
              <a:gd name="T9" fmla="*/ 45 h 41"/>
              <a:gd name="T10" fmla="*/ 23 w 40"/>
              <a:gd name="T11" fmla="*/ 49 h 41"/>
              <a:gd name="T12" fmla="*/ 13 w 40"/>
              <a:gd name="T13" fmla="*/ 41 h 41"/>
              <a:gd name="T14" fmla="*/ 10 w 40"/>
              <a:gd name="T15" fmla="*/ 36 h 41"/>
              <a:gd name="T16" fmla="*/ 13 w 40"/>
              <a:gd name="T17" fmla="*/ 33 h 41"/>
              <a:gd name="T18" fmla="*/ 13 w 40"/>
              <a:gd name="T19" fmla="*/ 38 h 41"/>
              <a:gd name="T20" fmla="*/ 17 w 40"/>
              <a:gd name="T21" fmla="*/ 37 h 41"/>
              <a:gd name="T22" fmla="*/ 20 w 40"/>
              <a:gd name="T23" fmla="*/ 31 h 41"/>
              <a:gd name="T24" fmla="*/ 24 w 40"/>
              <a:gd name="T25" fmla="*/ 24 h 41"/>
              <a:gd name="T26" fmla="*/ 19 w 40"/>
              <a:gd name="T27" fmla="*/ 22 h 41"/>
              <a:gd name="T28" fmla="*/ 18 w 40"/>
              <a:gd name="T29" fmla="*/ 19 h 41"/>
              <a:gd name="T30" fmla="*/ 6 w 40"/>
              <a:gd name="T31" fmla="*/ 19 h 41"/>
              <a:gd name="T32" fmla="*/ 5 w 40"/>
              <a:gd name="T33" fmla="*/ 22 h 41"/>
              <a:gd name="T34" fmla="*/ 1 w 40"/>
              <a:gd name="T35" fmla="*/ 18 h 41"/>
              <a:gd name="T36" fmla="*/ 1 w 40"/>
              <a:gd name="T37" fmla="*/ 16 h 41"/>
              <a:gd name="T38" fmla="*/ 5 w 40"/>
              <a:gd name="T39" fmla="*/ 13 h 41"/>
              <a:gd name="T40" fmla="*/ 4 w 40"/>
              <a:gd name="T41" fmla="*/ 8 h 41"/>
              <a:gd name="T42" fmla="*/ 1 w 40"/>
              <a:gd name="T43" fmla="*/ 5 h 41"/>
              <a:gd name="T44" fmla="*/ 5 w 40"/>
              <a:gd name="T45" fmla="*/ 0 h 41"/>
              <a:gd name="T46" fmla="*/ 11 w 40"/>
              <a:gd name="T47" fmla="*/ 11 h 41"/>
              <a:gd name="T48" fmla="*/ 37 w 40"/>
              <a:gd name="T49" fmla="*/ 11 h 41"/>
              <a:gd name="T50" fmla="*/ 48 w 40"/>
              <a:gd name="T51" fmla="*/ 14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0" name="Freeform 3485"/>
          <p:cNvSpPr>
            <a:spLocks noChangeAspect="1"/>
          </p:cNvSpPr>
          <p:nvPr/>
        </p:nvSpPr>
        <p:spPr bwMode="auto">
          <a:xfrm>
            <a:off x="2979738" y="6566586"/>
            <a:ext cx="53975" cy="31750"/>
          </a:xfrm>
          <a:custGeom>
            <a:avLst/>
            <a:gdLst>
              <a:gd name="T0" fmla="*/ 1 w 28"/>
              <a:gd name="T1" fmla="*/ 7 h 17"/>
              <a:gd name="T2" fmla="*/ 16 w 28"/>
              <a:gd name="T3" fmla="*/ 2 h 17"/>
              <a:gd name="T4" fmla="*/ 24 w 28"/>
              <a:gd name="T5" fmla="*/ 1 h 17"/>
              <a:gd name="T6" fmla="*/ 23 w 28"/>
              <a:gd name="T7" fmla="*/ 5 h 17"/>
              <a:gd name="T8" fmla="*/ 17 w 28"/>
              <a:gd name="T9" fmla="*/ 5 h 17"/>
              <a:gd name="T10" fmla="*/ 26 w 28"/>
              <a:gd name="T11" fmla="*/ 6 h 17"/>
              <a:gd name="T12" fmla="*/ 23 w 28"/>
              <a:gd name="T13" fmla="*/ 8 h 17"/>
              <a:gd name="T14" fmla="*/ 30 w 28"/>
              <a:gd name="T15" fmla="*/ 12 h 17"/>
              <a:gd name="T16" fmla="*/ 32 w 28"/>
              <a:gd name="T17" fmla="*/ 19 h 17"/>
              <a:gd name="T18" fmla="*/ 27 w 28"/>
              <a:gd name="T19" fmla="*/ 14 h 17"/>
              <a:gd name="T20" fmla="*/ 21 w 28"/>
              <a:gd name="T21" fmla="*/ 14 h 17"/>
              <a:gd name="T22" fmla="*/ 19 w 28"/>
              <a:gd name="T23" fmla="*/ 7 h 17"/>
              <a:gd name="T24" fmla="*/ 16 w 28"/>
              <a:gd name="T25" fmla="*/ 8 h 17"/>
              <a:gd name="T26" fmla="*/ 11 w 28"/>
              <a:gd name="T27" fmla="*/ 8 h 17"/>
              <a:gd name="T28" fmla="*/ 16 w 28"/>
              <a:gd name="T29" fmla="*/ 15 h 17"/>
              <a:gd name="T30" fmla="*/ 10 w 28"/>
              <a:gd name="T31" fmla="*/ 15 h 17"/>
              <a:gd name="T32" fmla="*/ 7 w 28"/>
              <a:gd name="T33" fmla="*/ 8 h 17"/>
              <a:gd name="T34" fmla="*/ 1 w 28"/>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1" name="Freeform 3486"/>
          <p:cNvSpPr>
            <a:spLocks noChangeAspect="1"/>
          </p:cNvSpPr>
          <p:nvPr/>
        </p:nvSpPr>
        <p:spPr bwMode="auto">
          <a:xfrm>
            <a:off x="2890838" y="6511025"/>
            <a:ext cx="38100" cy="28575"/>
          </a:xfrm>
          <a:custGeom>
            <a:avLst/>
            <a:gdLst>
              <a:gd name="T0" fmla="*/ 10 w 20"/>
              <a:gd name="T1" fmla="*/ 0 h 15"/>
              <a:gd name="T2" fmla="*/ 18 w 20"/>
              <a:gd name="T3" fmla="*/ 5 h 15"/>
              <a:gd name="T4" fmla="*/ 23 w 20"/>
              <a:gd name="T5" fmla="*/ 10 h 15"/>
              <a:gd name="T6" fmla="*/ 20 w 20"/>
              <a:gd name="T7" fmla="*/ 16 h 15"/>
              <a:gd name="T8" fmla="*/ 16 w 20"/>
              <a:gd name="T9" fmla="*/ 12 h 15"/>
              <a:gd name="T10" fmla="*/ 14 w 20"/>
              <a:gd name="T11" fmla="*/ 18 h 15"/>
              <a:gd name="T12" fmla="*/ 12 w 20"/>
              <a:gd name="T13" fmla="*/ 13 h 15"/>
              <a:gd name="T14" fmla="*/ 8 w 20"/>
              <a:gd name="T15" fmla="*/ 14 h 15"/>
              <a:gd name="T16" fmla="*/ 7 w 20"/>
              <a:gd name="T17" fmla="*/ 7 h 15"/>
              <a:gd name="T18" fmla="*/ 0 w 20"/>
              <a:gd name="T19" fmla="*/ 1 h 15"/>
              <a:gd name="T20" fmla="*/ 2 w 20"/>
              <a:gd name="T21" fmla="*/ 0 h 15"/>
              <a:gd name="T22" fmla="*/ 8 w 20"/>
              <a:gd name="T23" fmla="*/ 2 h 15"/>
              <a:gd name="T24" fmla="*/ 10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2" name="Freeform 3487"/>
          <p:cNvSpPr>
            <a:spLocks noChangeAspect="1"/>
          </p:cNvSpPr>
          <p:nvPr/>
        </p:nvSpPr>
        <p:spPr bwMode="auto">
          <a:xfrm>
            <a:off x="2959100" y="6512613"/>
            <a:ext cx="14288" cy="28575"/>
          </a:xfrm>
          <a:custGeom>
            <a:avLst/>
            <a:gdLst>
              <a:gd name="T0" fmla="*/ 3 w 7"/>
              <a:gd name="T1" fmla="*/ 1 h 15"/>
              <a:gd name="T2" fmla="*/ 5 w 7"/>
              <a:gd name="T3" fmla="*/ 13 h 15"/>
              <a:gd name="T4" fmla="*/ 6 w 7"/>
              <a:gd name="T5" fmla="*/ 18 h 15"/>
              <a:gd name="T6" fmla="*/ 0 w 7"/>
              <a:gd name="T7" fmla="*/ 12 h 15"/>
              <a:gd name="T8" fmla="*/ 1 w 7"/>
              <a:gd name="T9" fmla="*/ 8 h 15"/>
              <a:gd name="T10" fmla="*/ 3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3" name="Freeform 3488"/>
          <p:cNvSpPr>
            <a:spLocks noChangeAspect="1"/>
          </p:cNvSpPr>
          <p:nvPr/>
        </p:nvSpPr>
        <p:spPr bwMode="auto">
          <a:xfrm>
            <a:off x="2928939" y="6526900"/>
            <a:ext cx="15875" cy="17463"/>
          </a:xfrm>
          <a:custGeom>
            <a:avLst/>
            <a:gdLst>
              <a:gd name="T0" fmla="*/ 1 w 8"/>
              <a:gd name="T1" fmla="*/ 4 h 9"/>
              <a:gd name="T2" fmla="*/ 7 w 8"/>
              <a:gd name="T3" fmla="*/ 1 h 9"/>
              <a:gd name="T4" fmla="*/ 9 w 8"/>
              <a:gd name="T5" fmla="*/ 10 h 9"/>
              <a:gd name="T6" fmla="*/ 3 w 8"/>
              <a:gd name="T7" fmla="*/ 9 h 9"/>
              <a:gd name="T8" fmla="*/ 1 w 8"/>
              <a:gd name="T9" fmla="*/ 4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3"/>
                </a:moveTo>
                <a:cubicBezTo>
                  <a:pt x="2" y="1"/>
                  <a:pt x="5" y="0"/>
                  <a:pt x="6" y="1"/>
                </a:cubicBezTo>
                <a:cubicBezTo>
                  <a:pt x="8" y="3"/>
                  <a:pt x="8" y="6"/>
                  <a:pt x="7" y="8"/>
                </a:cubicBezTo>
                <a:cubicBezTo>
                  <a:pt x="6" y="9"/>
                  <a:pt x="3" y="8"/>
                  <a:pt x="2" y="7"/>
                </a:cubicBezTo>
                <a:cubicBezTo>
                  <a:pt x="1" y="6"/>
                  <a:pt x="0" y="4"/>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4" name="Freeform 3489"/>
          <p:cNvSpPr>
            <a:spLocks noChangeAspect="1"/>
          </p:cNvSpPr>
          <p:nvPr/>
        </p:nvSpPr>
        <p:spPr bwMode="auto">
          <a:xfrm>
            <a:off x="2946400" y="6531661"/>
            <a:ext cx="12700" cy="14288"/>
          </a:xfrm>
          <a:custGeom>
            <a:avLst/>
            <a:gdLst>
              <a:gd name="T0" fmla="*/ 2 w 7"/>
              <a:gd name="T1" fmla="*/ 1 h 7"/>
              <a:gd name="T2" fmla="*/ 7 w 7"/>
              <a:gd name="T3" fmla="*/ 5 h 7"/>
              <a:gd name="T4" fmla="*/ 7 w 7"/>
              <a:gd name="T5" fmla="*/ 9 h 7"/>
              <a:gd name="T6" fmla="*/ 2 w 7"/>
              <a:gd name="T7" fmla="*/ 5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1"/>
                </a:moveTo>
                <a:cubicBezTo>
                  <a:pt x="3" y="0"/>
                  <a:pt x="5" y="2"/>
                  <a:pt x="6" y="4"/>
                </a:cubicBezTo>
                <a:cubicBezTo>
                  <a:pt x="6" y="5"/>
                  <a:pt x="7" y="7"/>
                  <a:pt x="6" y="7"/>
                </a:cubicBezTo>
                <a:cubicBezTo>
                  <a:pt x="4" y="7"/>
                  <a:pt x="3" y="6"/>
                  <a:pt x="2" y="4"/>
                </a:cubicBezTo>
                <a:cubicBezTo>
                  <a:pt x="1" y="3"/>
                  <a:pt x="0"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5" name="Freeform 3490"/>
          <p:cNvSpPr>
            <a:spLocks noChangeAspect="1"/>
          </p:cNvSpPr>
          <p:nvPr/>
        </p:nvSpPr>
        <p:spPr bwMode="auto">
          <a:xfrm>
            <a:off x="2938464" y="6545950"/>
            <a:ext cx="19050" cy="9525"/>
          </a:xfrm>
          <a:custGeom>
            <a:avLst/>
            <a:gdLst>
              <a:gd name="T0" fmla="*/ 11 w 10"/>
              <a:gd name="T1" fmla="*/ 2 h 5"/>
              <a:gd name="T2" fmla="*/ 11 w 10"/>
              <a:gd name="T3" fmla="*/ 6 h 5"/>
              <a:gd name="T4" fmla="*/ 1 w 10"/>
              <a:gd name="T5" fmla="*/ 5 h 5"/>
              <a:gd name="T6" fmla="*/ 1 w 10"/>
              <a:gd name="T7" fmla="*/ 1 h 5"/>
              <a:gd name="T8" fmla="*/ 11 w 10"/>
              <a:gd name="T9" fmla="*/ 2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2"/>
                </a:moveTo>
                <a:cubicBezTo>
                  <a:pt x="9" y="3"/>
                  <a:pt x="10" y="4"/>
                  <a:pt x="9" y="5"/>
                </a:cubicBezTo>
                <a:cubicBezTo>
                  <a:pt x="6" y="5"/>
                  <a:pt x="3" y="5"/>
                  <a:pt x="1" y="4"/>
                </a:cubicBezTo>
                <a:cubicBezTo>
                  <a:pt x="0" y="4"/>
                  <a:pt x="0" y="1"/>
                  <a:pt x="1" y="1"/>
                </a:cubicBezTo>
                <a:cubicBezTo>
                  <a:pt x="3" y="0"/>
                  <a:pt x="6" y="1"/>
                  <a:pt x="9"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6" name="Freeform 3491"/>
          <p:cNvSpPr>
            <a:spLocks noChangeAspect="1"/>
          </p:cNvSpPr>
          <p:nvPr/>
        </p:nvSpPr>
        <p:spPr bwMode="auto">
          <a:xfrm>
            <a:off x="2959101" y="6566586"/>
            <a:ext cx="17463" cy="12700"/>
          </a:xfrm>
          <a:custGeom>
            <a:avLst/>
            <a:gdLst>
              <a:gd name="T0" fmla="*/ 6 w 9"/>
              <a:gd name="T1" fmla="*/ 0 h 7"/>
              <a:gd name="T2" fmla="*/ 1 w 9"/>
              <a:gd name="T3" fmla="*/ 3 h 7"/>
              <a:gd name="T4" fmla="*/ 9 w 9"/>
              <a:gd name="T5" fmla="*/ 8 h 7"/>
              <a:gd name="T6" fmla="*/ 7 w 9"/>
              <a:gd name="T7" fmla="*/ 5 h 7"/>
              <a:gd name="T8" fmla="*/ 9 w 9"/>
              <a:gd name="T9" fmla="*/ 1 h 7"/>
              <a:gd name="T10" fmla="*/ 6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0"/>
                </a:moveTo>
                <a:cubicBezTo>
                  <a:pt x="4" y="0"/>
                  <a:pt x="0" y="1"/>
                  <a:pt x="1" y="3"/>
                </a:cubicBezTo>
                <a:cubicBezTo>
                  <a:pt x="1" y="5"/>
                  <a:pt x="5" y="6"/>
                  <a:pt x="7" y="7"/>
                </a:cubicBezTo>
                <a:cubicBezTo>
                  <a:pt x="9" y="7"/>
                  <a:pt x="6" y="5"/>
                  <a:pt x="6" y="4"/>
                </a:cubicBezTo>
                <a:cubicBezTo>
                  <a:pt x="6" y="3"/>
                  <a:pt x="7" y="2"/>
                  <a:pt x="7" y="1"/>
                </a:cubicBezTo>
                <a:cubicBezTo>
                  <a:pt x="7" y="0"/>
                  <a:pt x="6" y="0"/>
                  <a:pt x="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7" name="Freeform 3492"/>
          <p:cNvSpPr>
            <a:spLocks noChangeAspect="1"/>
          </p:cNvSpPr>
          <p:nvPr/>
        </p:nvSpPr>
        <p:spPr bwMode="auto">
          <a:xfrm>
            <a:off x="2979739" y="6564998"/>
            <a:ext cx="15875" cy="7938"/>
          </a:xfrm>
          <a:custGeom>
            <a:avLst/>
            <a:gdLst>
              <a:gd name="T0" fmla="*/ 1 w 8"/>
              <a:gd name="T1" fmla="*/ 1 h 4"/>
              <a:gd name="T2" fmla="*/ 1 w 8"/>
              <a:gd name="T3" fmla="*/ 5 h 4"/>
              <a:gd name="T4" fmla="*/ 9 w 8"/>
              <a:gd name="T5" fmla="*/ 3 h 4"/>
              <a:gd name="T6" fmla="*/ 7 w 8"/>
              <a:gd name="T7" fmla="*/ 1 h 4"/>
              <a:gd name="T8" fmla="*/ 1 w 8"/>
              <a:gd name="T9" fmla="*/ 1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1"/>
                </a:moveTo>
                <a:cubicBezTo>
                  <a:pt x="0" y="2"/>
                  <a:pt x="0" y="4"/>
                  <a:pt x="1" y="4"/>
                </a:cubicBezTo>
                <a:cubicBezTo>
                  <a:pt x="3" y="4"/>
                  <a:pt x="6" y="3"/>
                  <a:pt x="7" y="2"/>
                </a:cubicBezTo>
                <a:cubicBezTo>
                  <a:pt x="8" y="2"/>
                  <a:pt x="6" y="1"/>
                  <a:pt x="6" y="1"/>
                </a:cubicBezTo>
                <a:cubicBezTo>
                  <a:pt x="4" y="1"/>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8" name="Freeform 3493"/>
          <p:cNvSpPr>
            <a:spLocks noChangeAspect="1"/>
          </p:cNvSpPr>
          <p:nvPr/>
        </p:nvSpPr>
        <p:spPr bwMode="auto">
          <a:xfrm>
            <a:off x="2908300" y="6482450"/>
            <a:ext cx="31750" cy="30163"/>
          </a:xfrm>
          <a:custGeom>
            <a:avLst/>
            <a:gdLst>
              <a:gd name="T0" fmla="*/ 18 w 17"/>
              <a:gd name="T1" fmla="*/ 0 h 16"/>
              <a:gd name="T2" fmla="*/ 19 w 17"/>
              <a:gd name="T3" fmla="*/ 5 h 16"/>
              <a:gd name="T4" fmla="*/ 12 w 17"/>
              <a:gd name="T5" fmla="*/ 11 h 16"/>
              <a:gd name="T6" fmla="*/ 7 w 17"/>
              <a:gd name="T7" fmla="*/ 10 h 16"/>
              <a:gd name="T8" fmla="*/ 7 w 17"/>
              <a:gd name="T9" fmla="*/ 15 h 16"/>
              <a:gd name="T10" fmla="*/ 8 w 17"/>
              <a:gd name="T11" fmla="*/ 18 h 16"/>
              <a:gd name="T12" fmla="*/ 5 w 17"/>
              <a:gd name="T13" fmla="*/ 15 h 16"/>
              <a:gd name="T14" fmla="*/ 1 w 17"/>
              <a:gd name="T15" fmla="*/ 12 h 16"/>
              <a:gd name="T16" fmla="*/ 2 w 17"/>
              <a:gd name="T17" fmla="*/ 5 h 16"/>
              <a:gd name="T18" fmla="*/ 9 w 17"/>
              <a:gd name="T19" fmla="*/ 2 h 16"/>
              <a:gd name="T20" fmla="*/ 15 w 17"/>
              <a:gd name="T21" fmla="*/ 2 h 16"/>
              <a:gd name="T22" fmla="*/ 18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29" name="Freeform 3494"/>
          <p:cNvSpPr>
            <a:spLocks noChangeAspect="1"/>
          </p:cNvSpPr>
          <p:nvPr/>
        </p:nvSpPr>
        <p:spPr bwMode="auto">
          <a:xfrm>
            <a:off x="2863850" y="6482450"/>
            <a:ext cx="42863" cy="23813"/>
          </a:xfrm>
          <a:custGeom>
            <a:avLst/>
            <a:gdLst>
              <a:gd name="T0" fmla="*/ 1 w 22"/>
              <a:gd name="T1" fmla="*/ 1 h 12"/>
              <a:gd name="T2" fmla="*/ 4 w 22"/>
              <a:gd name="T3" fmla="*/ 6 h 12"/>
              <a:gd name="T4" fmla="*/ 11 w 22"/>
              <a:gd name="T5" fmla="*/ 13 h 12"/>
              <a:gd name="T6" fmla="*/ 26 w 22"/>
              <a:gd name="T7" fmla="*/ 15 h 12"/>
              <a:gd name="T8" fmla="*/ 26 w 22"/>
              <a:gd name="T9" fmla="*/ 13 h 12"/>
              <a:gd name="T10" fmla="*/ 16 w 22"/>
              <a:gd name="T11" fmla="*/ 8 h 12"/>
              <a:gd name="T12" fmla="*/ 7 w 22"/>
              <a:gd name="T13" fmla="*/ 6 h 12"/>
              <a:gd name="T14" fmla="*/ 4 w 22"/>
              <a:gd name="T15" fmla="*/ 3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0" name="Freeform 3495"/>
          <p:cNvSpPr>
            <a:spLocks noChangeAspect="1"/>
          </p:cNvSpPr>
          <p:nvPr/>
        </p:nvSpPr>
        <p:spPr bwMode="auto">
          <a:xfrm>
            <a:off x="2889251" y="6460225"/>
            <a:ext cx="22225" cy="36513"/>
          </a:xfrm>
          <a:custGeom>
            <a:avLst/>
            <a:gdLst>
              <a:gd name="T0" fmla="*/ 12 w 12"/>
              <a:gd name="T1" fmla="*/ 0 h 19"/>
              <a:gd name="T2" fmla="*/ 14 w 12"/>
              <a:gd name="T3" fmla="*/ 5 h 19"/>
              <a:gd name="T4" fmla="*/ 11 w 12"/>
              <a:gd name="T5" fmla="*/ 11 h 19"/>
              <a:gd name="T6" fmla="*/ 11 w 12"/>
              <a:gd name="T7" fmla="*/ 18 h 19"/>
              <a:gd name="T8" fmla="*/ 11 w 12"/>
              <a:gd name="T9" fmla="*/ 23 h 19"/>
              <a:gd name="T10" fmla="*/ 4 w 12"/>
              <a:gd name="T11" fmla="*/ 18 h 19"/>
              <a:gd name="T12" fmla="*/ 2 w 12"/>
              <a:gd name="T13" fmla="*/ 15 h 19"/>
              <a:gd name="T14" fmla="*/ 1 w 12"/>
              <a:gd name="T15" fmla="*/ 6 h 19"/>
              <a:gd name="T16" fmla="*/ 8 w 12"/>
              <a:gd name="T17" fmla="*/ 5 h 19"/>
              <a:gd name="T18" fmla="*/ 12 w 12"/>
              <a:gd name="T19" fmla="*/ 5 h 19"/>
              <a:gd name="T20" fmla="*/ 12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1" name="Freeform 3496"/>
          <p:cNvSpPr>
            <a:spLocks noChangeAspect="1"/>
          </p:cNvSpPr>
          <p:nvPr/>
        </p:nvSpPr>
        <p:spPr bwMode="auto">
          <a:xfrm>
            <a:off x="2868614" y="6444350"/>
            <a:ext cx="9525" cy="11113"/>
          </a:xfrm>
          <a:custGeom>
            <a:avLst/>
            <a:gdLst>
              <a:gd name="T0" fmla="*/ 1 w 5"/>
              <a:gd name="T1" fmla="*/ 2 h 6"/>
              <a:gd name="T2" fmla="*/ 6 w 5"/>
              <a:gd name="T3" fmla="*/ 7 h 6"/>
              <a:gd name="T4" fmla="*/ 6 w 5"/>
              <a:gd name="T5" fmla="*/ 5 h 6"/>
              <a:gd name="T6" fmla="*/ 4 w 5"/>
              <a:gd name="T7" fmla="*/ 0 h 6"/>
              <a:gd name="T8" fmla="*/ 1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2"/>
                </a:moveTo>
                <a:cubicBezTo>
                  <a:pt x="1" y="4"/>
                  <a:pt x="3" y="5"/>
                  <a:pt x="5" y="6"/>
                </a:cubicBezTo>
                <a:cubicBezTo>
                  <a:pt x="5" y="6"/>
                  <a:pt x="5" y="5"/>
                  <a:pt x="5" y="4"/>
                </a:cubicBezTo>
                <a:cubicBezTo>
                  <a:pt x="5" y="3"/>
                  <a:pt x="4" y="1"/>
                  <a:pt x="3" y="0"/>
                </a:cubicBezTo>
                <a:cubicBezTo>
                  <a:pt x="2" y="0"/>
                  <a:pt x="0"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2" name="Freeform 3497"/>
          <p:cNvSpPr>
            <a:spLocks noChangeAspect="1"/>
          </p:cNvSpPr>
          <p:nvPr/>
        </p:nvSpPr>
        <p:spPr bwMode="auto">
          <a:xfrm>
            <a:off x="2849563" y="6415775"/>
            <a:ext cx="12700" cy="17463"/>
          </a:xfrm>
          <a:custGeom>
            <a:avLst/>
            <a:gdLst>
              <a:gd name="T0" fmla="*/ 1 w 7"/>
              <a:gd name="T1" fmla="*/ 0 h 9"/>
              <a:gd name="T2" fmla="*/ 7 w 7"/>
              <a:gd name="T3" fmla="*/ 2 h 9"/>
              <a:gd name="T4" fmla="*/ 8 w 7"/>
              <a:gd name="T5" fmla="*/ 10 h 9"/>
              <a:gd name="T6" fmla="*/ 3 w 7"/>
              <a:gd name="T7" fmla="*/ 10 h 9"/>
              <a:gd name="T8" fmla="*/ 1 w 7"/>
              <a:gd name="T9" fmla="*/ 6 h 9"/>
              <a:gd name="T10" fmla="*/ 1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1" y="0"/>
                </a:moveTo>
                <a:cubicBezTo>
                  <a:pt x="3" y="0"/>
                  <a:pt x="5" y="1"/>
                  <a:pt x="6" y="2"/>
                </a:cubicBezTo>
                <a:cubicBezTo>
                  <a:pt x="7" y="4"/>
                  <a:pt x="7" y="6"/>
                  <a:pt x="7" y="8"/>
                </a:cubicBezTo>
                <a:cubicBezTo>
                  <a:pt x="6" y="9"/>
                  <a:pt x="4" y="8"/>
                  <a:pt x="3" y="8"/>
                </a:cubicBezTo>
                <a:cubicBezTo>
                  <a:pt x="2" y="7"/>
                  <a:pt x="2" y="6"/>
                  <a:pt x="1" y="5"/>
                </a:cubicBezTo>
                <a:cubicBezTo>
                  <a:pt x="1" y="3"/>
                  <a:pt x="0" y="1"/>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3" name="Freeform 3498"/>
          <p:cNvSpPr>
            <a:spLocks noChangeAspect="1"/>
          </p:cNvSpPr>
          <p:nvPr/>
        </p:nvSpPr>
        <p:spPr bwMode="auto">
          <a:xfrm>
            <a:off x="2830513" y="6349100"/>
            <a:ext cx="25400" cy="47625"/>
          </a:xfrm>
          <a:custGeom>
            <a:avLst/>
            <a:gdLst>
              <a:gd name="T0" fmla="*/ 11 w 14"/>
              <a:gd name="T1" fmla="*/ 1 h 25"/>
              <a:gd name="T2" fmla="*/ 16 w 14"/>
              <a:gd name="T3" fmla="*/ 26 h 25"/>
              <a:gd name="T4" fmla="*/ 13 w 14"/>
              <a:gd name="T5" fmla="*/ 30 h 25"/>
              <a:gd name="T6" fmla="*/ 9 w 14"/>
              <a:gd name="T7" fmla="*/ 26 h 25"/>
              <a:gd name="T8" fmla="*/ 10 w 14"/>
              <a:gd name="T9" fmla="*/ 18 h 25"/>
              <a:gd name="T10" fmla="*/ 8 w 14"/>
              <a:gd name="T11" fmla="*/ 18 h 25"/>
              <a:gd name="T12" fmla="*/ 7 w 14"/>
              <a:gd name="T13" fmla="*/ 23 h 25"/>
              <a:gd name="T14" fmla="*/ 7 w 14"/>
              <a:gd name="T15" fmla="*/ 25 h 25"/>
              <a:gd name="T16" fmla="*/ 3 w 14"/>
              <a:gd name="T17" fmla="*/ 19 h 25"/>
              <a:gd name="T18" fmla="*/ 1 w 14"/>
              <a:gd name="T19" fmla="*/ 12 h 25"/>
              <a:gd name="T20" fmla="*/ 6 w 14"/>
              <a:gd name="T21" fmla="*/ 13 h 25"/>
              <a:gd name="T22" fmla="*/ 7 w 14"/>
              <a:gd name="T23" fmla="*/ 16 h 25"/>
              <a:gd name="T24" fmla="*/ 8 w 14"/>
              <a:gd name="T25" fmla="*/ 8 h 25"/>
              <a:gd name="T26" fmla="*/ 7 w 14"/>
              <a:gd name="T27" fmla="*/ 2 h 25"/>
              <a:gd name="T28" fmla="*/ 11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4" name="Freeform 3499"/>
          <p:cNvSpPr>
            <a:spLocks noChangeAspect="1"/>
          </p:cNvSpPr>
          <p:nvPr/>
        </p:nvSpPr>
        <p:spPr bwMode="auto">
          <a:xfrm>
            <a:off x="2824164" y="6328461"/>
            <a:ext cx="9525" cy="25400"/>
          </a:xfrm>
          <a:custGeom>
            <a:avLst/>
            <a:gdLst>
              <a:gd name="T0" fmla="*/ 2 w 5"/>
              <a:gd name="T1" fmla="*/ 1 h 13"/>
              <a:gd name="T2" fmla="*/ 0 w 5"/>
              <a:gd name="T3" fmla="*/ 1 h 13"/>
              <a:gd name="T4" fmla="*/ 2 w 5"/>
              <a:gd name="T5" fmla="*/ 7 h 13"/>
              <a:gd name="T6" fmla="*/ 2 w 5"/>
              <a:gd name="T7" fmla="*/ 15 h 13"/>
              <a:gd name="T8" fmla="*/ 5 w 5"/>
              <a:gd name="T9" fmla="*/ 14 h 13"/>
              <a:gd name="T10" fmla="*/ 6 w 5"/>
              <a:gd name="T11" fmla="*/ 10 h 13"/>
              <a:gd name="T12" fmla="*/ 2 w 5"/>
              <a:gd name="T13" fmla="*/ 1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2" y="1"/>
                </a:moveTo>
                <a:cubicBezTo>
                  <a:pt x="2" y="0"/>
                  <a:pt x="0" y="0"/>
                  <a:pt x="0" y="1"/>
                </a:cubicBezTo>
                <a:cubicBezTo>
                  <a:pt x="0" y="3"/>
                  <a:pt x="2" y="4"/>
                  <a:pt x="2" y="6"/>
                </a:cubicBezTo>
                <a:cubicBezTo>
                  <a:pt x="2" y="8"/>
                  <a:pt x="1" y="10"/>
                  <a:pt x="2" y="12"/>
                </a:cubicBezTo>
                <a:cubicBezTo>
                  <a:pt x="2" y="13"/>
                  <a:pt x="3" y="12"/>
                  <a:pt x="4" y="11"/>
                </a:cubicBezTo>
                <a:cubicBezTo>
                  <a:pt x="4" y="10"/>
                  <a:pt x="5" y="9"/>
                  <a:pt x="5" y="8"/>
                </a:cubicBezTo>
                <a:cubicBezTo>
                  <a:pt x="4" y="5"/>
                  <a:pt x="4" y="3"/>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5" name="Freeform 3500"/>
          <p:cNvSpPr>
            <a:spLocks noChangeAspect="1"/>
          </p:cNvSpPr>
          <p:nvPr/>
        </p:nvSpPr>
        <p:spPr bwMode="auto">
          <a:xfrm>
            <a:off x="2836864" y="6336400"/>
            <a:ext cx="9525" cy="11113"/>
          </a:xfrm>
          <a:custGeom>
            <a:avLst/>
            <a:gdLst>
              <a:gd name="T0" fmla="*/ 0 w 5"/>
              <a:gd name="T1" fmla="*/ 4 h 6"/>
              <a:gd name="T2" fmla="*/ 5 w 5"/>
              <a:gd name="T3" fmla="*/ 7 h 6"/>
              <a:gd name="T4" fmla="*/ 5 w 5"/>
              <a:gd name="T5" fmla="*/ 4 h 6"/>
              <a:gd name="T6" fmla="*/ 4 w 5"/>
              <a:gd name="T7" fmla="*/ 0 h 6"/>
              <a:gd name="T8" fmla="*/ 0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cubicBezTo>
                  <a:pt x="1" y="4"/>
                  <a:pt x="3" y="6"/>
                  <a:pt x="4" y="6"/>
                </a:cubicBezTo>
                <a:cubicBezTo>
                  <a:pt x="5" y="6"/>
                  <a:pt x="4" y="4"/>
                  <a:pt x="4" y="3"/>
                </a:cubicBezTo>
                <a:cubicBezTo>
                  <a:pt x="4" y="2"/>
                  <a:pt x="4" y="0"/>
                  <a:pt x="3" y="0"/>
                </a:cubicBezTo>
                <a:cubicBezTo>
                  <a:pt x="2" y="0"/>
                  <a:pt x="0" y="2"/>
                  <a:pt x="0"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6" name="Freeform 3501"/>
          <p:cNvSpPr>
            <a:spLocks noChangeAspect="1"/>
          </p:cNvSpPr>
          <p:nvPr/>
        </p:nvSpPr>
        <p:spPr bwMode="auto">
          <a:xfrm>
            <a:off x="2825751" y="6133200"/>
            <a:ext cx="23813" cy="53975"/>
          </a:xfrm>
          <a:custGeom>
            <a:avLst/>
            <a:gdLst>
              <a:gd name="T0" fmla="*/ 6 w 12"/>
              <a:gd name="T1" fmla="*/ 1 h 28"/>
              <a:gd name="T2" fmla="*/ 3 w 12"/>
              <a:gd name="T3" fmla="*/ 10 h 28"/>
              <a:gd name="T4" fmla="*/ 5 w 12"/>
              <a:gd name="T5" fmla="*/ 22 h 28"/>
              <a:gd name="T6" fmla="*/ 1 w 12"/>
              <a:gd name="T7" fmla="*/ 32 h 28"/>
              <a:gd name="T8" fmla="*/ 11 w 12"/>
              <a:gd name="T9" fmla="*/ 33 h 28"/>
              <a:gd name="T10" fmla="*/ 13 w 12"/>
              <a:gd name="T11" fmla="*/ 26 h 28"/>
              <a:gd name="T12" fmla="*/ 11 w 12"/>
              <a:gd name="T13" fmla="*/ 21 h 28"/>
              <a:gd name="T14" fmla="*/ 14 w 12"/>
              <a:gd name="T15" fmla="*/ 19 h 28"/>
              <a:gd name="T16" fmla="*/ 10 w 12"/>
              <a:gd name="T17" fmla="*/ 15 h 28"/>
              <a:gd name="T18" fmla="*/ 13 w 12"/>
              <a:gd name="T19" fmla="*/ 12 h 28"/>
              <a:gd name="T20" fmla="*/ 15 w 12"/>
              <a:gd name="T21" fmla="*/ 10 h 28"/>
              <a:gd name="T22" fmla="*/ 11 w 12"/>
              <a:gd name="T23" fmla="*/ 2 h 28"/>
              <a:gd name="T24" fmla="*/ 6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7" name="Freeform 3502"/>
          <p:cNvSpPr>
            <a:spLocks noChangeAspect="1"/>
          </p:cNvSpPr>
          <p:nvPr/>
        </p:nvSpPr>
        <p:spPr bwMode="auto">
          <a:xfrm>
            <a:off x="2860675" y="6217338"/>
            <a:ext cx="12700" cy="15875"/>
          </a:xfrm>
          <a:custGeom>
            <a:avLst/>
            <a:gdLst>
              <a:gd name="T0" fmla="*/ 2 w 7"/>
              <a:gd name="T1" fmla="*/ 9 h 8"/>
              <a:gd name="T2" fmla="*/ 6 w 7"/>
              <a:gd name="T3" fmla="*/ 6 h 8"/>
              <a:gd name="T4" fmla="*/ 7 w 7"/>
              <a:gd name="T5" fmla="*/ 1 h 8"/>
              <a:gd name="T6" fmla="*/ 2 w 7"/>
              <a:gd name="T7" fmla="*/ 0 h 8"/>
              <a:gd name="T8" fmla="*/ 0 w 7"/>
              <a:gd name="T9" fmla="*/ 4 h 8"/>
              <a:gd name="T10" fmla="*/ 1 w 7"/>
              <a:gd name="T11" fmla="*/ 7 h 8"/>
              <a:gd name="T12" fmla="*/ 2 w 7"/>
              <a:gd name="T13" fmla="*/ 9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2" y="7"/>
                </a:moveTo>
                <a:cubicBezTo>
                  <a:pt x="4" y="7"/>
                  <a:pt x="5" y="6"/>
                  <a:pt x="5" y="5"/>
                </a:cubicBezTo>
                <a:cubicBezTo>
                  <a:pt x="6" y="4"/>
                  <a:pt x="7" y="2"/>
                  <a:pt x="6" y="1"/>
                </a:cubicBezTo>
                <a:cubicBezTo>
                  <a:pt x="5" y="0"/>
                  <a:pt x="4" y="0"/>
                  <a:pt x="2" y="0"/>
                </a:cubicBezTo>
                <a:cubicBezTo>
                  <a:pt x="1" y="0"/>
                  <a:pt x="0" y="2"/>
                  <a:pt x="0" y="3"/>
                </a:cubicBezTo>
                <a:cubicBezTo>
                  <a:pt x="0" y="4"/>
                  <a:pt x="0" y="5"/>
                  <a:pt x="1" y="6"/>
                </a:cubicBezTo>
                <a:cubicBezTo>
                  <a:pt x="1" y="7"/>
                  <a:pt x="2" y="8"/>
                  <a:pt x="2"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8" name="Freeform 3503"/>
          <p:cNvSpPr>
            <a:spLocks noChangeAspect="1"/>
          </p:cNvSpPr>
          <p:nvPr/>
        </p:nvSpPr>
        <p:spPr bwMode="auto">
          <a:xfrm>
            <a:off x="2859089" y="6244325"/>
            <a:ext cx="9525" cy="9525"/>
          </a:xfrm>
          <a:custGeom>
            <a:avLst/>
            <a:gdLst>
              <a:gd name="T0" fmla="*/ 0 w 5"/>
              <a:gd name="T1" fmla="*/ 1 h 5"/>
              <a:gd name="T2" fmla="*/ 1 w 5"/>
              <a:gd name="T3" fmla="*/ 5 h 5"/>
              <a:gd name="T4" fmla="*/ 5 w 5"/>
              <a:gd name="T5" fmla="*/ 4 h 5"/>
              <a:gd name="T6" fmla="*/ 2 w 5"/>
              <a:gd name="T7" fmla="*/ 1 h 5"/>
              <a:gd name="T8" fmla="*/ 0 w 5"/>
              <a:gd name="T9" fmla="*/ 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0" y="2"/>
                  <a:pt x="0" y="4"/>
                  <a:pt x="1" y="4"/>
                </a:cubicBezTo>
                <a:cubicBezTo>
                  <a:pt x="2" y="5"/>
                  <a:pt x="4" y="4"/>
                  <a:pt x="4" y="3"/>
                </a:cubicBezTo>
                <a:cubicBezTo>
                  <a:pt x="5" y="2"/>
                  <a:pt x="3" y="1"/>
                  <a:pt x="2" y="1"/>
                </a:cubicBezTo>
                <a:cubicBezTo>
                  <a:pt x="2" y="1"/>
                  <a:pt x="0" y="0"/>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39" name="Freeform 3504"/>
          <p:cNvSpPr>
            <a:spLocks noChangeAspect="1"/>
          </p:cNvSpPr>
          <p:nvPr/>
        </p:nvSpPr>
        <p:spPr bwMode="auto">
          <a:xfrm>
            <a:off x="2835276" y="6218925"/>
            <a:ext cx="11113" cy="9525"/>
          </a:xfrm>
          <a:custGeom>
            <a:avLst/>
            <a:gdLst>
              <a:gd name="T0" fmla="*/ 1 w 6"/>
              <a:gd name="T1" fmla="*/ 1 h 5"/>
              <a:gd name="T2" fmla="*/ 6 w 6"/>
              <a:gd name="T3" fmla="*/ 2 h 5"/>
              <a:gd name="T4" fmla="*/ 1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2" y="0"/>
                  <a:pt x="5" y="1"/>
                  <a:pt x="5" y="2"/>
                </a:cubicBezTo>
                <a:cubicBezTo>
                  <a:pt x="6" y="4"/>
                  <a:pt x="3" y="5"/>
                  <a:pt x="1" y="4"/>
                </a:cubicBezTo>
                <a:cubicBezTo>
                  <a:pt x="0" y="4"/>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0" name="Freeform 3505"/>
          <p:cNvSpPr>
            <a:spLocks noChangeAspect="1"/>
          </p:cNvSpPr>
          <p:nvPr/>
        </p:nvSpPr>
        <p:spPr bwMode="auto">
          <a:xfrm>
            <a:off x="2330451" y="4925113"/>
            <a:ext cx="19050" cy="36513"/>
          </a:xfrm>
          <a:custGeom>
            <a:avLst/>
            <a:gdLst>
              <a:gd name="T0" fmla="*/ 0 w 10"/>
              <a:gd name="T1" fmla="*/ 2 h 19"/>
              <a:gd name="T2" fmla="*/ 2 w 10"/>
              <a:gd name="T3" fmla="*/ 0 h 19"/>
              <a:gd name="T4" fmla="*/ 11 w 10"/>
              <a:gd name="T5" fmla="*/ 11 h 19"/>
              <a:gd name="T6" fmla="*/ 12 w 10"/>
              <a:gd name="T7" fmla="*/ 17 h 19"/>
              <a:gd name="T8" fmla="*/ 8 w 10"/>
              <a:gd name="T9" fmla="*/ 22 h 19"/>
              <a:gd name="T10" fmla="*/ 4 w 10"/>
              <a:gd name="T11" fmla="*/ 19 h 19"/>
              <a:gd name="T12" fmla="*/ 2 w 10"/>
              <a:gd name="T13" fmla="*/ 17 h 19"/>
              <a:gd name="T14" fmla="*/ 6 w 10"/>
              <a:gd name="T15" fmla="*/ 13 h 19"/>
              <a:gd name="T16" fmla="*/ 4 w 10"/>
              <a:gd name="T17" fmla="*/ 7 h 19"/>
              <a:gd name="T18" fmla="*/ 0 w 10"/>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2"/>
                </a:moveTo>
                <a:cubicBezTo>
                  <a:pt x="0" y="1"/>
                  <a:pt x="1" y="0"/>
                  <a:pt x="2" y="0"/>
                </a:cubicBezTo>
                <a:cubicBezTo>
                  <a:pt x="5" y="3"/>
                  <a:pt x="7" y="6"/>
                  <a:pt x="9" y="9"/>
                </a:cubicBezTo>
                <a:cubicBezTo>
                  <a:pt x="10" y="11"/>
                  <a:pt x="10" y="12"/>
                  <a:pt x="10" y="14"/>
                </a:cubicBezTo>
                <a:cubicBezTo>
                  <a:pt x="10" y="15"/>
                  <a:pt x="9" y="17"/>
                  <a:pt x="7" y="18"/>
                </a:cubicBezTo>
                <a:cubicBezTo>
                  <a:pt x="6" y="19"/>
                  <a:pt x="4" y="18"/>
                  <a:pt x="3" y="16"/>
                </a:cubicBezTo>
                <a:cubicBezTo>
                  <a:pt x="2" y="16"/>
                  <a:pt x="2" y="15"/>
                  <a:pt x="2" y="14"/>
                </a:cubicBezTo>
                <a:cubicBezTo>
                  <a:pt x="3" y="13"/>
                  <a:pt x="5" y="12"/>
                  <a:pt x="5" y="11"/>
                </a:cubicBezTo>
                <a:cubicBezTo>
                  <a:pt x="5" y="9"/>
                  <a:pt x="4" y="8"/>
                  <a:pt x="3" y="6"/>
                </a:cubicBezTo>
                <a:cubicBezTo>
                  <a:pt x="2" y="5"/>
                  <a:pt x="0" y="4"/>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1" name="Freeform 3506"/>
          <p:cNvSpPr>
            <a:spLocks noChangeAspect="1"/>
          </p:cNvSpPr>
          <p:nvPr/>
        </p:nvSpPr>
        <p:spPr bwMode="auto">
          <a:xfrm>
            <a:off x="3292475" y="4947338"/>
            <a:ext cx="14288" cy="22225"/>
          </a:xfrm>
          <a:custGeom>
            <a:avLst/>
            <a:gdLst>
              <a:gd name="T0" fmla="*/ 0 w 7"/>
              <a:gd name="T1" fmla="*/ 14 h 12"/>
              <a:gd name="T2" fmla="*/ 1 w 7"/>
              <a:gd name="T3" fmla="*/ 14 h 12"/>
              <a:gd name="T4" fmla="*/ 6 w 7"/>
              <a:gd name="T5" fmla="*/ 8 h 12"/>
              <a:gd name="T6" fmla="*/ 9 w 7"/>
              <a:gd name="T7" fmla="*/ 1 h 12"/>
              <a:gd name="T8" fmla="*/ 5 w 7"/>
              <a:gd name="T9" fmla="*/ 4 h 12"/>
              <a:gd name="T10" fmla="*/ 4 w 7"/>
              <a:gd name="T11" fmla="*/ 9 h 12"/>
              <a:gd name="T12" fmla="*/ 0 w 7"/>
              <a:gd name="T13" fmla="*/ 1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2" name="Freeform 3507"/>
          <p:cNvSpPr>
            <a:spLocks noChangeAspect="1"/>
          </p:cNvSpPr>
          <p:nvPr/>
        </p:nvSpPr>
        <p:spPr bwMode="auto">
          <a:xfrm>
            <a:off x="3327401" y="4921938"/>
            <a:ext cx="15875" cy="9525"/>
          </a:xfrm>
          <a:custGeom>
            <a:avLst/>
            <a:gdLst>
              <a:gd name="T0" fmla="*/ 1 w 8"/>
              <a:gd name="T1" fmla="*/ 1 h 5"/>
              <a:gd name="T2" fmla="*/ 1 w 8"/>
              <a:gd name="T3" fmla="*/ 5 h 5"/>
              <a:gd name="T4" fmla="*/ 7 w 8"/>
              <a:gd name="T5" fmla="*/ 5 h 5"/>
              <a:gd name="T6" fmla="*/ 10 w 8"/>
              <a:gd name="T7" fmla="*/ 1 h 5"/>
              <a:gd name="T8" fmla="*/ 6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3" name="Freeform 3508"/>
          <p:cNvSpPr>
            <a:spLocks noChangeAspect="1"/>
          </p:cNvSpPr>
          <p:nvPr/>
        </p:nvSpPr>
        <p:spPr bwMode="auto">
          <a:xfrm>
            <a:off x="3319463" y="4923524"/>
            <a:ext cx="7938" cy="9525"/>
          </a:xfrm>
          <a:custGeom>
            <a:avLst/>
            <a:gdLst>
              <a:gd name="T0" fmla="*/ 0 w 4"/>
              <a:gd name="T1" fmla="*/ 2 h 5"/>
              <a:gd name="T2" fmla="*/ 3 w 4"/>
              <a:gd name="T3" fmla="*/ 5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4" name="Freeform 3509"/>
          <p:cNvSpPr>
            <a:spLocks noChangeAspect="1"/>
          </p:cNvSpPr>
          <p:nvPr/>
        </p:nvSpPr>
        <p:spPr bwMode="auto">
          <a:xfrm>
            <a:off x="2987675" y="4628250"/>
            <a:ext cx="19050" cy="9525"/>
          </a:xfrm>
          <a:custGeom>
            <a:avLst/>
            <a:gdLst>
              <a:gd name="T0" fmla="*/ 4 w 10"/>
              <a:gd name="T1" fmla="*/ 1 h 5"/>
              <a:gd name="T2" fmla="*/ 1 w 10"/>
              <a:gd name="T3" fmla="*/ 5 h 5"/>
              <a:gd name="T4" fmla="*/ 10 w 10"/>
              <a:gd name="T5" fmla="*/ 5 h 5"/>
              <a:gd name="T6" fmla="*/ 11 w 10"/>
              <a:gd name="T7" fmla="*/ 1 h 5"/>
              <a:gd name="T8" fmla="*/ 6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5" name="Freeform 3510"/>
          <p:cNvSpPr>
            <a:spLocks noChangeAspect="1"/>
          </p:cNvSpPr>
          <p:nvPr/>
        </p:nvSpPr>
        <p:spPr bwMode="auto">
          <a:xfrm>
            <a:off x="3051175" y="4637773"/>
            <a:ext cx="20638" cy="20638"/>
          </a:xfrm>
          <a:custGeom>
            <a:avLst/>
            <a:gdLst>
              <a:gd name="T0" fmla="*/ 6 w 11"/>
              <a:gd name="T1" fmla="*/ 1 h 11"/>
              <a:gd name="T2" fmla="*/ 5 w 11"/>
              <a:gd name="T3" fmla="*/ 5 h 11"/>
              <a:gd name="T4" fmla="*/ 6 w 11"/>
              <a:gd name="T5" fmla="*/ 8 h 11"/>
              <a:gd name="T6" fmla="*/ 0 w 11"/>
              <a:gd name="T7" fmla="*/ 11 h 11"/>
              <a:gd name="T8" fmla="*/ 1 w 11"/>
              <a:gd name="T9" fmla="*/ 12 h 11"/>
              <a:gd name="T10" fmla="*/ 11 w 11"/>
              <a:gd name="T11" fmla="*/ 11 h 11"/>
              <a:gd name="T12" fmla="*/ 13 w 11"/>
              <a:gd name="T13" fmla="*/ 9 h 11"/>
              <a:gd name="T14" fmla="*/ 13 w 11"/>
              <a:gd name="T15" fmla="*/ 2 h 11"/>
              <a:gd name="T16" fmla="*/ 13 w 11"/>
              <a:gd name="T17" fmla="*/ 0 h 11"/>
              <a:gd name="T18" fmla="*/ 6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6" name="Freeform 3511"/>
          <p:cNvSpPr>
            <a:spLocks noChangeAspect="1"/>
          </p:cNvSpPr>
          <p:nvPr/>
        </p:nvSpPr>
        <p:spPr bwMode="auto">
          <a:xfrm>
            <a:off x="2930526" y="4415525"/>
            <a:ext cx="46038" cy="17463"/>
          </a:xfrm>
          <a:custGeom>
            <a:avLst/>
            <a:gdLst>
              <a:gd name="T0" fmla="*/ 1 w 24"/>
              <a:gd name="T1" fmla="*/ 1 h 9"/>
              <a:gd name="T2" fmla="*/ 0 w 24"/>
              <a:gd name="T3" fmla="*/ 5 h 9"/>
              <a:gd name="T4" fmla="*/ 2 w 24"/>
              <a:gd name="T5" fmla="*/ 10 h 9"/>
              <a:gd name="T6" fmla="*/ 12 w 24"/>
              <a:gd name="T7" fmla="*/ 10 h 9"/>
              <a:gd name="T8" fmla="*/ 22 w 24"/>
              <a:gd name="T9" fmla="*/ 10 h 9"/>
              <a:gd name="T10" fmla="*/ 28 w 24"/>
              <a:gd name="T11" fmla="*/ 4 h 9"/>
              <a:gd name="T12" fmla="*/ 19 w 24"/>
              <a:gd name="T13" fmla="*/ 2 h 9"/>
              <a:gd name="T14" fmla="*/ 8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7" name="Freeform 3512"/>
          <p:cNvSpPr>
            <a:spLocks noChangeAspect="1"/>
          </p:cNvSpPr>
          <p:nvPr/>
        </p:nvSpPr>
        <p:spPr bwMode="auto">
          <a:xfrm>
            <a:off x="2776539" y="4342498"/>
            <a:ext cx="20638" cy="14288"/>
          </a:xfrm>
          <a:custGeom>
            <a:avLst/>
            <a:gdLst>
              <a:gd name="T0" fmla="*/ 8 w 11"/>
              <a:gd name="T1" fmla="*/ 4 h 7"/>
              <a:gd name="T2" fmla="*/ 12 w 11"/>
              <a:gd name="T3" fmla="*/ 0 h 7"/>
              <a:gd name="T4" fmla="*/ 12 w 11"/>
              <a:gd name="T5" fmla="*/ 4 h 7"/>
              <a:gd name="T6" fmla="*/ 9 w 11"/>
              <a:gd name="T7" fmla="*/ 8 h 7"/>
              <a:gd name="T8" fmla="*/ 2 w 11"/>
              <a:gd name="T9" fmla="*/ 8 h 7"/>
              <a:gd name="T10" fmla="*/ 0 w 11"/>
              <a:gd name="T11" fmla="*/ 6 h 7"/>
              <a:gd name="T12" fmla="*/ 4 w 11"/>
              <a:gd name="T13" fmla="*/ 3 h 7"/>
              <a:gd name="T14" fmla="*/ 8 w 11"/>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8" name="Freeform 3513"/>
          <p:cNvSpPr>
            <a:spLocks noChangeAspect="1"/>
          </p:cNvSpPr>
          <p:nvPr/>
        </p:nvSpPr>
        <p:spPr bwMode="auto">
          <a:xfrm>
            <a:off x="2754314" y="4380600"/>
            <a:ext cx="73025" cy="49213"/>
          </a:xfrm>
          <a:custGeom>
            <a:avLst/>
            <a:gdLst>
              <a:gd name="T0" fmla="*/ 44 w 39"/>
              <a:gd name="T1" fmla="*/ 31 h 26"/>
              <a:gd name="T2" fmla="*/ 45 w 39"/>
              <a:gd name="T3" fmla="*/ 29 h 26"/>
              <a:gd name="T4" fmla="*/ 39 w 39"/>
              <a:gd name="T5" fmla="*/ 23 h 26"/>
              <a:gd name="T6" fmla="*/ 44 w 39"/>
              <a:gd name="T7" fmla="*/ 18 h 26"/>
              <a:gd name="T8" fmla="*/ 42 w 39"/>
              <a:gd name="T9" fmla="*/ 14 h 26"/>
              <a:gd name="T10" fmla="*/ 45 w 39"/>
              <a:gd name="T11" fmla="*/ 11 h 26"/>
              <a:gd name="T12" fmla="*/ 44 w 39"/>
              <a:gd name="T13" fmla="*/ 2 h 26"/>
              <a:gd name="T14" fmla="*/ 37 w 39"/>
              <a:gd name="T15" fmla="*/ 4 h 26"/>
              <a:gd name="T16" fmla="*/ 32 w 39"/>
              <a:gd name="T17" fmla="*/ 1 h 26"/>
              <a:gd name="T18" fmla="*/ 21 w 39"/>
              <a:gd name="T19" fmla="*/ 1 h 26"/>
              <a:gd name="T20" fmla="*/ 18 w 39"/>
              <a:gd name="T21" fmla="*/ 6 h 26"/>
              <a:gd name="T22" fmla="*/ 19 w 39"/>
              <a:gd name="T23" fmla="*/ 8 h 26"/>
              <a:gd name="T24" fmla="*/ 26 w 39"/>
              <a:gd name="T25" fmla="*/ 8 h 26"/>
              <a:gd name="T26" fmla="*/ 27 w 39"/>
              <a:gd name="T27" fmla="*/ 17 h 26"/>
              <a:gd name="T28" fmla="*/ 34 w 39"/>
              <a:gd name="T29" fmla="*/ 23 h 26"/>
              <a:gd name="T30" fmla="*/ 28 w 39"/>
              <a:gd name="T31" fmla="*/ 23 h 26"/>
              <a:gd name="T32" fmla="*/ 11 w 39"/>
              <a:gd name="T33" fmla="*/ 21 h 26"/>
              <a:gd name="T34" fmla="*/ 5 w 39"/>
              <a:gd name="T35" fmla="*/ 20 h 26"/>
              <a:gd name="T36" fmla="*/ 0 w 39"/>
              <a:gd name="T37" fmla="*/ 24 h 26"/>
              <a:gd name="T38" fmla="*/ 5 w 39"/>
              <a:gd name="T39" fmla="*/ 27 h 26"/>
              <a:gd name="T40" fmla="*/ 12 w 39"/>
              <a:gd name="T41" fmla="*/ 30 h 26"/>
              <a:gd name="T42" fmla="*/ 22 w 39"/>
              <a:gd name="T43" fmla="*/ 27 h 26"/>
              <a:gd name="T44" fmla="*/ 29 w 39"/>
              <a:gd name="T45" fmla="*/ 29 h 26"/>
              <a:gd name="T46" fmla="*/ 37 w 39"/>
              <a:gd name="T47" fmla="*/ 27 h 26"/>
              <a:gd name="T48" fmla="*/ 44 w 39"/>
              <a:gd name="T49" fmla="*/ 31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49" name="Freeform 3514"/>
          <p:cNvSpPr>
            <a:spLocks noChangeAspect="1"/>
          </p:cNvSpPr>
          <p:nvPr/>
        </p:nvSpPr>
        <p:spPr bwMode="auto">
          <a:xfrm>
            <a:off x="2659064" y="4418700"/>
            <a:ext cx="53975" cy="23813"/>
          </a:xfrm>
          <a:custGeom>
            <a:avLst/>
            <a:gdLst>
              <a:gd name="T0" fmla="*/ 22 w 29"/>
              <a:gd name="T1" fmla="*/ 1 h 12"/>
              <a:gd name="T2" fmla="*/ 33 w 29"/>
              <a:gd name="T3" fmla="*/ 9 h 12"/>
              <a:gd name="T4" fmla="*/ 33 w 29"/>
              <a:gd name="T5" fmla="*/ 13 h 12"/>
              <a:gd name="T6" fmla="*/ 23 w 29"/>
              <a:gd name="T7" fmla="*/ 11 h 12"/>
              <a:gd name="T8" fmla="*/ 19 w 29"/>
              <a:gd name="T9" fmla="*/ 15 h 12"/>
              <a:gd name="T10" fmla="*/ 7 w 29"/>
              <a:gd name="T11" fmla="*/ 9 h 12"/>
              <a:gd name="T12" fmla="*/ 0 w 29"/>
              <a:gd name="T13" fmla="*/ 5 h 12"/>
              <a:gd name="T14" fmla="*/ 5 w 29"/>
              <a:gd name="T15" fmla="*/ 0 h 12"/>
              <a:gd name="T16" fmla="*/ 18 w 29"/>
              <a:gd name="T17" fmla="*/ 1 h 12"/>
              <a:gd name="T18" fmla="*/ 22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0" name="Freeform 3515"/>
          <p:cNvSpPr>
            <a:spLocks noChangeAspect="1"/>
          </p:cNvSpPr>
          <p:nvPr/>
        </p:nvSpPr>
        <p:spPr bwMode="auto">
          <a:xfrm>
            <a:off x="2513013" y="4286938"/>
            <a:ext cx="255588" cy="100013"/>
          </a:xfrm>
          <a:custGeom>
            <a:avLst/>
            <a:gdLst>
              <a:gd name="T0" fmla="*/ 155 w 134"/>
              <a:gd name="T1" fmla="*/ 52 h 52"/>
              <a:gd name="T2" fmla="*/ 160 w 134"/>
              <a:gd name="T3" fmla="*/ 55 h 52"/>
              <a:gd name="T4" fmla="*/ 150 w 134"/>
              <a:gd name="T5" fmla="*/ 58 h 52"/>
              <a:gd name="T6" fmla="*/ 138 w 134"/>
              <a:gd name="T7" fmla="*/ 62 h 52"/>
              <a:gd name="T8" fmla="*/ 120 w 134"/>
              <a:gd name="T9" fmla="*/ 61 h 52"/>
              <a:gd name="T10" fmla="*/ 115 w 134"/>
              <a:gd name="T11" fmla="*/ 63 h 52"/>
              <a:gd name="T12" fmla="*/ 105 w 134"/>
              <a:gd name="T13" fmla="*/ 62 h 52"/>
              <a:gd name="T14" fmla="*/ 106 w 134"/>
              <a:gd name="T15" fmla="*/ 59 h 52"/>
              <a:gd name="T16" fmla="*/ 114 w 134"/>
              <a:gd name="T17" fmla="*/ 52 h 52"/>
              <a:gd name="T18" fmla="*/ 112 w 134"/>
              <a:gd name="T19" fmla="*/ 48 h 52"/>
              <a:gd name="T20" fmla="*/ 101 w 134"/>
              <a:gd name="T21" fmla="*/ 47 h 52"/>
              <a:gd name="T22" fmla="*/ 94 w 134"/>
              <a:gd name="T23" fmla="*/ 41 h 52"/>
              <a:gd name="T24" fmla="*/ 93 w 134"/>
              <a:gd name="T25" fmla="*/ 30 h 52"/>
              <a:gd name="T26" fmla="*/ 83 w 134"/>
              <a:gd name="T27" fmla="*/ 30 h 52"/>
              <a:gd name="T28" fmla="*/ 71 w 134"/>
              <a:gd name="T29" fmla="*/ 27 h 52"/>
              <a:gd name="T30" fmla="*/ 66 w 134"/>
              <a:gd name="T31" fmla="*/ 21 h 52"/>
              <a:gd name="T32" fmla="*/ 58 w 134"/>
              <a:gd name="T33" fmla="*/ 22 h 52"/>
              <a:gd name="T34" fmla="*/ 50 w 134"/>
              <a:gd name="T35" fmla="*/ 19 h 52"/>
              <a:gd name="T36" fmla="*/ 41 w 134"/>
              <a:gd name="T37" fmla="*/ 18 h 52"/>
              <a:gd name="T38" fmla="*/ 43 w 134"/>
              <a:gd name="T39" fmla="*/ 16 h 52"/>
              <a:gd name="T40" fmla="*/ 47 w 134"/>
              <a:gd name="T41" fmla="*/ 13 h 52"/>
              <a:gd name="T42" fmla="*/ 36 w 134"/>
              <a:gd name="T43" fmla="*/ 10 h 52"/>
              <a:gd name="T44" fmla="*/ 24 w 134"/>
              <a:gd name="T45" fmla="*/ 15 h 52"/>
              <a:gd name="T46" fmla="*/ 14 w 134"/>
              <a:gd name="T47" fmla="*/ 21 h 52"/>
              <a:gd name="T48" fmla="*/ 7 w 134"/>
              <a:gd name="T49" fmla="*/ 27 h 52"/>
              <a:gd name="T50" fmla="*/ 0 w 134"/>
              <a:gd name="T51" fmla="*/ 24 h 52"/>
              <a:gd name="T52" fmla="*/ 6 w 134"/>
              <a:gd name="T53" fmla="*/ 21 h 52"/>
              <a:gd name="T54" fmla="*/ 10 w 134"/>
              <a:gd name="T55" fmla="*/ 12 h 52"/>
              <a:gd name="T56" fmla="*/ 24 w 134"/>
              <a:gd name="T57" fmla="*/ 5 h 52"/>
              <a:gd name="T58" fmla="*/ 41 w 134"/>
              <a:gd name="T59" fmla="*/ 0 h 52"/>
              <a:gd name="T60" fmla="*/ 55 w 134"/>
              <a:gd name="T61" fmla="*/ 2 h 52"/>
              <a:gd name="T62" fmla="*/ 65 w 134"/>
              <a:gd name="T63" fmla="*/ 4 h 52"/>
              <a:gd name="T64" fmla="*/ 68 w 134"/>
              <a:gd name="T65" fmla="*/ 6 h 52"/>
              <a:gd name="T66" fmla="*/ 76 w 134"/>
              <a:gd name="T67" fmla="*/ 7 h 52"/>
              <a:gd name="T68" fmla="*/ 82 w 134"/>
              <a:gd name="T69" fmla="*/ 16 h 52"/>
              <a:gd name="T70" fmla="*/ 96 w 134"/>
              <a:gd name="T71" fmla="*/ 17 h 52"/>
              <a:gd name="T72" fmla="*/ 102 w 134"/>
              <a:gd name="T73" fmla="*/ 25 h 52"/>
              <a:gd name="T74" fmla="*/ 105 w 134"/>
              <a:gd name="T75" fmla="*/ 24 h 52"/>
              <a:gd name="T76" fmla="*/ 99 w 134"/>
              <a:gd name="T77" fmla="*/ 17 h 52"/>
              <a:gd name="T78" fmla="*/ 101 w 134"/>
              <a:gd name="T79" fmla="*/ 16 h 52"/>
              <a:gd name="T80" fmla="*/ 109 w 134"/>
              <a:gd name="T81" fmla="*/ 24 h 52"/>
              <a:gd name="T82" fmla="*/ 109 w 134"/>
              <a:gd name="T83" fmla="*/ 28 h 52"/>
              <a:gd name="T84" fmla="*/ 117 w 134"/>
              <a:gd name="T85" fmla="*/ 29 h 52"/>
              <a:gd name="T86" fmla="*/ 127 w 134"/>
              <a:gd name="T87" fmla="*/ 35 h 52"/>
              <a:gd name="T88" fmla="*/ 131 w 134"/>
              <a:gd name="T89" fmla="*/ 40 h 52"/>
              <a:gd name="T90" fmla="*/ 139 w 134"/>
              <a:gd name="T91" fmla="*/ 41 h 52"/>
              <a:gd name="T92" fmla="*/ 135 w 134"/>
              <a:gd name="T93" fmla="*/ 47 h 52"/>
              <a:gd name="T94" fmla="*/ 145 w 134"/>
              <a:gd name="T95" fmla="*/ 46 h 52"/>
              <a:gd name="T96" fmla="*/ 154 w 134"/>
              <a:gd name="T97" fmla="*/ 48 h 52"/>
              <a:gd name="T98" fmla="*/ 155 w 134"/>
              <a:gd name="T99" fmla="*/ 5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1" name="Freeform 3516"/>
          <p:cNvSpPr>
            <a:spLocks noChangeAspect="1"/>
          </p:cNvSpPr>
          <p:nvPr/>
        </p:nvSpPr>
        <p:spPr bwMode="auto">
          <a:xfrm>
            <a:off x="2551114" y="4328211"/>
            <a:ext cx="17463" cy="14288"/>
          </a:xfrm>
          <a:custGeom>
            <a:avLst/>
            <a:gdLst>
              <a:gd name="T0" fmla="*/ 6 w 9"/>
              <a:gd name="T1" fmla="*/ 0 h 8"/>
              <a:gd name="T2" fmla="*/ 10 w 9"/>
              <a:gd name="T3" fmla="*/ 7 h 8"/>
              <a:gd name="T4" fmla="*/ 1 w 9"/>
              <a:gd name="T5" fmla="*/ 8 h 8"/>
              <a:gd name="T6" fmla="*/ 2 w 9"/>
              <a:gd name="T7" fmla="*/ 5 h 8"/>
              <a:gd name="T8" fmla="*/ 1 w 9"/>
              <a:gd name="T9" fmla="*/ 1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2" name="Freeform 3517"/>
          <p:cNvSpPr>
            <a:spLocks noChangeAspect="1"/>
          </p:cNvSpPr>
          <p:nvPr/>
        </p:nvSpPr>
        <p:spPr bwMode="auto">
          <a:xfrm>
            <a:off x="2673350" y="4234550"/>
            <a:ext cx="14288" cy="22225"/>
          </a:xfrm>
          <a:custGeom>
            <a:avLst/>
            <a:gdLst>
              <a:gd name="T0" fmla="*/ 6 w 7"/>
              <a:gd name="T1" fmla="*/ 1 h 12"/>
              <a:gd name="T2" fmla="*/ 4 w 7"/>
              <a:gd name="T3" fmla="*/ 1 h 12"/>
              <a:gd name="T4" fmla="*/ 0 w 7"/>
              <a:gd name="T5" fmla="*/ 9 h 12"/>
              <a:gd name="T6" fmla="*/ 4 w 7"/>
              <a:gd name="T7" fmla="*/ 13 h 12"/>
              <a:gd name="T8" fmla="*/ 9 w 7"/>
              <a:gd name="T9" fmla="*/ 11 h 12"/>
              <a:gd name="T10" fmla="*/ 6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3" name="Freeform 3518"/>
          <p:cNvSpPr>
            <a:spLocks noChangeAspect="1"/>
          </p:cNvSpPr>
          <p:nvPr/>
        </p:nvSpPr>
        <p:spPr bwMode="auto">
          <a:xfrm>
            <a:off x="2659063" y="4186923"/>
            <a:ext cx="31750" cy="7938"/>
          </a:xfrm>
          <a:custGeom>
            <a:avLst/>
            <a:gdLst>
              <a:gd name="T0" fmla="*/ 18 w 17"/>
              <a:gd name="T1" fmla="*/ 0 h 4"/>
              <a:gd name="T2" fmla="*/ 19 w 17"/>
              <a:gd name="T3" fmla="*/ 3 h 4"/>
              <a:gd name="T4" fmla="*/ 13 w 17"/>
              <a:gd name="T5" fmla="*/ 3 h 4"/>
              <a:gd name="T6" fmla="*/ 5 w 17"/>
              <a:gd name="T7" fmla="*/ 5 h 4"/>
              <a:gd name="T8" fmla="*/ 1 w 17"/>
              <a:gd name="T9" fmla="*/ 1 h 4"/>
              <a:gd name="T10" fmla="*/ 7 w 17"/>
              <a:gd name="T11" fmla="*/ 1 h 4"/>
              <a:gd name="T12" fmla="*/ 14 w 17"/>
              <a:gd name="T13" fmla="*/ 0 h 4"/>
              <a:gd name="T14" fmla="*/ 18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4" name="Freeform 3519"/>
          <p:cNvSpPr>
            <a:spLocks noChangeAspect="1"/>
          </p:cNvSpPr>
          <p:nvPr/>
        </p:nvSpPr>
        <p:spPr bwMode="auto">
          <a:xfrm>
            <a:off x="2693988" y="4180574"/>
            <a:ext cx="14288" cy="36513"/>
          </a:xfrm>
          <a:custGeom>
            <a:avLst/>
            <a:gdLst>
              <a:gd name="T0" fmla="*/ 1 w 7"/>
              <a:gd name="T1" fmla="*/ 1 h 19"/>
              <a:gd name="T2" fmla="*/ 3 w 7"/>
              <a:gd name="T3" fmla="*/ 6 h 19"/>
              <a:gd name="T4" fmla="*/ 6 w 7"/>
              <a:gd name="T5" fmla="*/ 7 h 19"/>
              <a:gd name="T6" fmla="*/ 4 w 7"/>
              <a:gd name="T7" fmla="*/ 16 h 19"/>
              <a:gd name="T8" fmla="*/ 1 w 7"/>
              <a:gd name="T9" fmla="*/ 19 h 19"/>
              <a:gd name="T10" fmla="*/ 4 w 7"/>
              <a:gd name="T11" fmla="*/ 22 h 19"/>
              <a:gd name="T12" fmla="*/ 5 w 7"/>
              <a:gd name="T13" fmla="*/ 18 h 19"/>
              <a:gd name="T14" fmla="*/ 9 w 7"/>
              <a:gd name="T15" fmla="*/ 8 h 19"/>
              <a:gd name="T16" fmla="*/ 9 w 7"/>
              <a:gd name="T17" fmla="*/ 6 h 19"/>
              <a:gd name="T18" fmla="*/ 5 w 7"/>
              <a:gd name="T19" fmla="*/ 4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5" name="Freeform 3520"/>
          <p:cNvSpPr>
            <a:spLocks noChangeAspect="1"/>
          </p:cNvSpPr>
          <p:nvPr/>
        </p:nvSpPr>
        <p:spPr bwMode="auto">
          <a:xfrm>
            <a:off x="2711450" y="4226613"/>
            <a:ext cx="14288" cy="22225"/>
          </a:xfrm>
          <a:custGeom>
            <a:avLst/>
            <a:gdLst>
              <a:gd name="T0" fmla="*/ 0 w 7"/>
              <a:gd name="T1" fmla="*/ 1 h 12"/>
              <a:gd name="T2" fmla="*/ 6 w 7"/>
              <a:gd name="T3" fmla="*/ 6 h 12"/>
              <a:gd name="T4" fmla="*/ 8 w 7"/>
              <a:gd name="T5" fmla="*/ 13 h 12"/>
              <a:gd name="T6" fmla="*/ 9 w 7"/>
              <a:gd name="T7" fmla="*/ 12 h 12"/>
              <a:gd name="T8" fmla="*/ 8 w 7"/>
              <a:gd name="T9" fmla="*/ 5 h 12"/>
              <a:gd name="T10" fmla="*/ 4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6" name="Freeform 3521"/>
          <p:cNvSpPr>
            <a:spLocks noChangeAspect="1"/>
          </p:cNvSpPr>
          <p:nvPr/>
        </p:nvSpPr>
        <p:spPr bwMode="auto">
          <a:xfrm>
            <a:off x="2754313" y="3653525"/>
            <a:ext cx="12700" cy="9525"/>
          </a:xfrm>
          <a:custGeom>
            <a:avLst/>
            <a:gdLst>
              <a:gd name="T0" fmla="*/ 7 w 7"/>
              <a:gd name="T1" fmla="*/ 1 h 5"/>
              <a:gd name="T2" fmla="*/ 7 w 7"/>
              <a:gd name="T3" fmla="*/ 4 h 5"/>
              <a:gd name="T4" fmla="*/ 3 w 7"/>
              <a:gd name="T5" fmla="*/ 5 h 5"/>
              <a:gd name="T6" fmla="*/ 0 w 7"/>
              <a:gd name="T7" fmla="*/ 2 h 5"/>
              <a:gd name="T8" fmla="*/ 2 w 7"/>
              <a:gd name="T9" fmla="*/ 0 h 5"/>
              <a:gd name="T10" fmla="*/ 7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7" name="Freeform 3522"/>
          <p:cNvSpPr>
            <a:spLocks noChangeAspect="1"/>
          </p:cNvSpPr>
          <p:nvPr/>
        </p:nvSpPr>
        <p:spPr bwMode="auto">
          <a:xfrm>
            <a:off x="2627314" y="3593198"/>
            <a:ext cx="36513" cy="12700"/>
          </a:xfrm>
          <a:custGeom>
            <a:avLst/>
            <a:gdLst>
              <a:gd name="T0" fmla="*/ 23 w 19"/>
              <a:gd name="T1" fmla="*/ 4 h 6"/>
              <a:gd name="T2" fmla="*/ 18 w 19"/>
              <a:gd name="T3" fmla="*/ 8 h 6"/>
              <a:gd name="T4" fmla="*/ 13 w 19"/>
              <a:gd name="T5" fmla="*/ 7 h 6"/>
              <a:gd name="T6" fmla="*/ 5 w 19"/>
              <a:gd name="T7" fmla="*/ 4 h 6"/>
              <a:gd name="T8" fmla="*/ 0 w 19"/>
              <a:gd name="T9" fmla="*/ 1 h 6"/>
              <a:gd name="T10" fmla="*/ 5 w 19"/>
              <a:gd name="T11" fmla="*/ 1 h 6"/>
              <a:gd name="T12" fmla="*/ 8 w 19"/>
              <a:gd name="T13" fmla="*/ 3 h 6"/>
              <a:gd name="T14" fmla="*/ 11 w 19"/>
              <a:gd name="T15" fmla="*/ 1 h 6"/>
              <a:gd name="T16" fmla="*/ 18 w 19"/>
              <a:gd name="T17" fmla="*/ 3 h 6"/>
              <a:gd name="T18" fmla="*/ 23 w 19"/>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8" name="Freeform 3523"/>
          <p:cNvSpPr>
            <a:spLocks noChangeAspect="1"/>
          </p:cNvSpPr>
          <p:nvPr/>
        </p:nvSpPr>
        <p:spPr bwMode="auto">
          <a:xfrm>
            <a:off x="2614613" y="3590023"/>
            <a:ext cx="7938" cy="6350"/>
          </a:xfrm>
          <a:custGeom>
            <a:avLst/>
            <a:gdLst>
              <a:gd name="T0" fmla="*/ 3 w 4"/>
              <a:gd name="T1" fmla="*/ 0 h 3"/>
              <a:gd name="T2" fmla="*/ 0 w 4"/>
              <a:gd name="T3" fmla="*/ 1 h 3"/>
              <a:gd name="T4" fmla="*/ 3 w 4"/>
              <a:gd name="T5" fmla="*/ 4 h 3"/>
              <a:gd name="T6" fmla="*/ 5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59" name="Freeform 3524"/>
          <p:cNvSpPr>
            <a:spLocks noChangeAspect="1"/>
          </p:cNvSpPr>
          <p:nvPr/>
        </p:nvSpPr>
        <p:spPr bwMode="auto">
          <a:xfrm>
            <a:off x="2501901" y="3521763"/>
            <a:ext cx="15875" cy="11113"/>
          </a:xfrm>
          <a:custGeom>
            <a:avLst/>
            <a:gdLst>
              <a:gd name="T0" fmla="*/ 1 w 8"/>
              <a:gd name="T1" fmla="*/ 5 h 6"/>
              <a:gd name="T2" fmla="*/ 3 w 8"/>
              <a:gd name="T3" fmla="*/ 7 h 6"/>
              <a:gd name="T4" fmla="*/ 10 w 8"/>
              <a:gd name="T5" fmla="*/ 2 h 6"/>
              <a:gd name="T6" fmla="*/ 9 w 8"/>
              <a:gd name="T7" fmla="*/ 1 h 6"/>
              <a:gd name="T8" fmla="*/ 1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0" name="Freeform 3525"/>
          <p:cNvSpPr>
            <a:spLocks noChangeAspect="1"/>
          </p:cNvSpPr>
          <p:nvPr/>
        </p:nvSpPr>
        <p:spPr bwMode="auto">
          <a:xfrm>
            <a:off x="2530475" y="3501125"/>
            <a:ext cx="6350" cy="4763"/>
          </a:xfrm>
          <a:custGeom>
            <a:avLst/>
            <a:gdLst>
              <a:gd name="T0" fmla="*/ 1 w 3"/>
              <a:gd name="T1" fmla="*/ 0 h 3"/>
              <a:gd name="T2" fmla="*/ 1 w 3"/>
              <a:gd name="T3" fmla="*/ 3 h 3"/>
              <a:gd name="T4" fmla="*/ 4 w 3"/>
              <a:gd name="T5" fmla="*/ 3 h 3"/>
              <a:gd name="T6" fmla="*/ 4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1" name="Freeform 3526"/>
          <p:cNvSpPr>
            <a:spLocks noChangeAspect="1"/>
          </p:cNvSpPr>
          <p:nvPr/>
        </p:nvSpPr>
        <p:spPr bwMode="auto">
          <a:xfrm>
            <a:off x="2574926" y="3532873"/>
            <a:ext cx="7938" cy="6350"/>
          </a:xfrm>
          <a:custGeom>
            <a:avLst/>
            <a:gdLst>
              <a:gd name="T0" fmla="*/ 1 w 4"/>
              <a:gd name="T1" fmla="*/ 1 h 3"/>
              <a:gd name="T2" fmla="*/ 1 w 4"/>
              <a:gd name="T3" fmla="*/ 4 h 3"/>
              <a:gd name="T4" fmla="*/ 4 w 4"/>
              <a:gd name="T5" fmla="*/ 3 h 3"/>
              <a:gd name="T6" fmla="*/ 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2" name="Freeform 3527"/>
          <p:cNvSpPr>
            <a:spLocks noChangeAspect="1"/>
          </p:cNvSpPr>
          <p:nvPr/>
        </p:nvSpPr>
        <p:spPr bwMode="auto">
          <a:xfrm>
            <a:off x="3128963" y="3559863"/>
            <a:ext cx="41275" cy="49213"/>
          </a:xfrm>
          <a:custGeom>
            <a:avLst/>
            <a:gdLst>
              <a:gd name="T0" fmla="*/ 13 w 22"/>
              <a:gd name="T1" fmla="*/ 0 h 26"/>
              <a:gd name="T2" fmla="*/ 17 w 22"/>
              <a:gd name="T3" fmla="*/ 7 h 26"/>
              <a:gd name="T4" fmla="*/ 11 w 22"/>
              <a:gd name="T5" fmla="*/ 18 h 26"/>
              <a:gd name="T6" fmla="*/ 7 w 22"/>
              <a:gd name="T7" fmla="*/ 25 h 26"/>
              <a:gd name="T8" fmla="*/ 13 w 22"/>
              <a:gd name="T9" fmla="*/ 25 h 26"/>
              <a:gd name="T10" fmla="*/ 17 w 22"/>
              <a:gd name="T11" fmla="*/ 17 h 26"/>
              <a:gd name="T12" fmla="*/ 24 w 22"/>
              <a:gd name="T13" fmla="*/ 17 h 26"/>
              <a:gd name="T14" fmla="*/ 20 w 22"/>
              <a:gd name="T15" fmla="*/ 25 h 26"/>
              <a:gd name="T16" fmla="*/ 12 w 22"/>
              <a:gd name="T17" fmla="*/ 31 h 26"/>
              <a:gd name="T18" fmla="*/ 5 w 22"/>
              <a:gd name="T19" fmla="*/ 29 h 26"/>
              <a:gd name="T20" fmla="*/ 1 w 22"/>
              <a:gd name="T21" fmla="*/ 23 h 26"/>
              <a:gd name="T22" fmla="*/ 1 w 22"/>
              <a:gd name="T23" fmla="*/ 14 h 26"/>
              <a:gd name="T24" fmla="*/ 9 w 22"/>
              <a:gd name="T25" fmla="*/ 2 h 26"/>
              <a:gd name="T26" fmla="*/ 13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3" name="Freeform 3528"/>
          <p:cNvSpPr>
            <a:spLocks noChangeAspect="1"/>
          </p:cNvSpPr>
          <p:nvPr/>
        </p:nvSpPr>
        <p:spPr bwMode="auto">
          <a:xfrm>
            <a:off x="3065463" y="3555098"/>
            <a:ext cx="53975" cy="38100"/>
          </a:xfrm>
          <a:custGeom>
            <a:avLst/>
            <a:gdLst>
              <a:gd name="T0" fmla="*/ 32 w 28"/>
              <a:gd name="T1" fmla="*/ 13 h 20"/>
              <a:gd name="T2" fmla="*/ 27 w 28"/>
              <a:gd name="T3" fmla="*/ 17 h 20"/>
              <a:gd name="T4" fmla="*/ 27 w 28"/>
              <a:gd name="T5" fmla="*/ 23 h 20"/>
              <a:gd name="T6" fmla="*/ 19 w 28"/>
              <a:gd name="T7" fmla="*/ 22 h 20"/>
              <a:gd name="T8" fmla="*/ 19 w 28"/>
              <a:gd name="T9" fmla="*/ 17 h 20"/>
              <a:gd name="T10" fmla="*/ 13 w 28"/>
              <a:gd name="T11" fmla="*/ 19 h 20"/>
              <a:gd name="T12" fmla="*/ 6 w 28"/>
              <a:gd name="T13" fmla="*/ 14 h 20"/>
              <a:gd name="T14" fmla="*/ 1 w 28"/>
              <a:gd name="T15" fmla="*/ 12 h 20"/>
              <a:gd name="T16" fmla="*/ 1 w 28"/>
              <a:gd name="T17" fmla="*/ 5 h 20"/>
              <a:gd name="T18" fmla="*/ 5 w 28"/>
              <a:gd name="T19" fmla="*/ 1 h 20"/>
              <a:gd name="T20" fmla="*/ 5 w 28"/>
              <a:gd name="T21" fmla="*/ 8 h 20"/>
              <a:gd name="T22" fmla="*/ 9 w 28"/>
              <a:gd name="T23" fmla="*/ 12 h 20"/>
              <a:gd name="T24" fmla="*/ 16 w 28"/>
              <a:gd name="T25" fmla="*/ 14 h 20"/>
              <a:gd name="T26" fmla="*/ 23 w 28"/>
              <a:gd name="T27" fmla="*/ 13 h 20"/>
              <a:gd name="T28" fmla="*/ 32 w 28"/>
              <a:gd name="T29" fmla="*/ 1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4" name="Freeform 3529"/>
          <p:cNvSpPr>
            <a:spLocks noChangeAspect="1"/>
          </p:cNvSpPr>
          <p:nvPr/>
        </p:nvSpPr>
        <p:spPr bwMode="auto">
          <a:xfrm>
            <a:off x="3073400" y="3463025"/>
            <a:ext cx="63500" cy="28575"/>
          </a:xfrm>
          <a:custGeom>
            <a:avLst/>
            <a:gdLst>
              <a:gd name="T0" fmla="*/ 1 w 33"/>
              <a:gd name="T1" fmla="*/ 2 h 15"/>
              <a:gd name="T2" fmla="*/ 2 w 33"/>
              <a:gd name="T3" fmla="*/ 0 h 15"/>
              <a:gd name="T4" fmla="*/ 23 w 33"/>
              <a:gd name="T5" fmla="*/ 4 h 15"/>
              <a:gd name="T6" fmla="*/ 36 w 33"/>
              <a:gd name="T7" fmla="*/ 11 h 15"/>
              <a:gd name="T8" fmla="*/ 39 w 33"/>
              <a:gd name="T9" fmla="*/ 16 h 15"/>
              <a:gd name="T10" fmla="*/ 23 w 33"/>
              <a:gd name="T11" fmla="*/ 14 h 15"/>
              <a:gd name="T12" fmla="*/ 11 w 33"/>
              <a:gd name="T13" fmla="*/ 7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5" name="Freeform 3530"/>
          <p:cNvSpPr>
            <a:spLocks noChangeAspect="1"/>
          </p:cNvSpPr>
          <p:nvPr/>
        </p:nvSpPr>
        <p:spPr bwMode="auto">
          <a:xfrm>
            <a:off x="3121026" y="3532875"/>
            <a:ext cx="11113" cy="17463"/>
          </a:xfrm>
          <a:custGeom>
            <a:avLst/>
            <a:gdLst>
              <a:gd name="T0" fmla="*/ 6 w 6"/>
              <a:gd name="T1" fmla="*/ 1 h 9"/>
              <a:gd name="T2" fmla="*/ 0 w 6"/>
              <a:gd name="T3" fmla="*/ 11 h 9"/>
              <a:gd name="T4" fmla="*/ 4 w 6"/>
              <a:gd name="T5" fmla="*/ 10 h 9"/>
              <a:gd name="T6" fmla="*/ 7 w 6"/>
              <a:gd name="T7" fmla="*/ 1 h 9"/>
              <a:gd name="T8" fmla="*/ 6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6" name="Freeform 3531"/>
          <p:cNvSpPr>
            <a:spLocks noChangeAspect="1"/>
          </p:cNvSpPr>
          <p:nvPr/>
        </p:nvSpPr>
        <p:spPr bwMode="auto">
          <a:xfrm>
            <a:off x="3182939" y="3407461"/>
            <a:ext cx="157163" cy="166688"/>
          </a:xfrm>
          <a:custGeom>
            <a:avLst/>
            <a:gdLst>
              <a:gd name="T0" fmla="*/ 63 w 83"/>
              <a:gd name="T1" fmla="*/ 2 h 88"/>
              <a:gd name="T2" fmla="*/ 56 w 83"/>
              <a:gd name="T3" fmla="*/ 7 h 88"/>
              <a:gd name="T4" fmla="*/ 55 w 83"/>
              <a:gd name="T5" fmla="*/ 16 h 88"/>
              <a:gd name="T6" fmla="*/ 44 w 83"/>
              <a:gd name="T7" fmla="*/ 30 h 88"/>
              <a:gd name="T8" fmla="*/ 43 w 83"/>
              <a:gd name="T9" fmla="*/ 38 h 88"/>
              <a:gd name="T10" fmla="*/ 50 w 83"/>
              <a:gd name="T11" fmla="*/ 29 h 88"/>
              <a:gd name="T12" fmla="*/ 56 w 83"/>
              <a:gd name="T13" fmla="*/ 35 h 88"/>
              <a:gd name="T14" fmla="*/ 50 w 83"/>
              <a:gd name="T15" fmla="*/ 39 h 88"/>
              <a:gd name="T16" fmla="*/ 63 w 83"/>
              <a:gd name="T17" fmla="*/ 47 h 88"/>
              <a:gd name="T18" fmla="*/ 69 w 83"/>
              <a:gd name="T19" fmla="*/ 47 h 88"/>
              <a:gd name="T20" fmla="*/ 74 w 83"/>
              <a:gd name="T21" fmla="*/ 45 h 88"/>
              <a:gd name="T22" fmla="*/ 79 w 83"/>
              <a:gd name="T23" fmla="*/ 44 h 88"/>
              <a:gd name="T24" fmla="*/ 86 w 83"/>
              <a:gd name="T25" fmla="*/ 45 h 88"/>
              <a:gd name="T26" fmla="*/ 78 w 83"/>
              <a:gd name="T27" fmla="*/ 56 h 88"/>
              <a:gd name="T28" fmla="*/ 79 w 83"/>
              <a:gd name="T29" fmla="*/ 66 h 88"/>
              <a:gd name="T30" fmla="*/ 88 w 83"/>
              <a:gd name="T31" fmla="*/ 62 h 88"/>
              <a:gd name="T32" fmla="*/ 88 w 83"/>
              <a:gd name="T33" fmla="*/ 67 h 88"/>
              <a:gd name="T34" fmla="*/ 79 w 83"/>
              <a:gd name="T35" fmla="*/ 72 h 88"/>
              <a:gd name="T36" fmla="*/ 81 w 83"/>
              <a:gd name="T37" fmla="*/ 75 h 88"/>
              <a:gd name="T38" fmla="*/ 79 w 83"/>
              <a:gd name="T39" fmla="*/ 81 h 88"/>
              <a:gd name="T40" fmla="*/ 82 w 83"/>
              <a:gd name="T41" fmla="*/ 80 h 88"/>
              <a:gd name="T42" fmla="*/ 91 w 83"/>
              <a:gd name="T43" fmla="*/ 73 h 88"/>
              <a:gd name="T44" fmla="*/ 92 w 83"/>
              <a:gd name="T45" fmla="*/ 76 h 88"/>
              <a:gd name="T46" fmla="*/ 88 w 83"/>
              <a:gd name="T47" fmla="*/ 87 h 88"/>
              <a:gd name="T48" fmla="*/ 95 w 83"/>
              <a:gd name="T49" fmla="*/ 80 h 88"/>
              <a:gd name="T50" fmla="*/ 93 w 83"/>
              <a:gd name="T51" fmla="*/ 91 h 88"/>
              <a:gd name="T52" fmla="*/ 88 w 83"/>
              <a:gd name="T53" fmla="*/ 103 h 88"/>
              <a:gd name="T54" fmla="*/ 80 w 83"/>
              <a:gd name="T55" fmla="*/ 103 h 88"/>
              <a:gd name="T56" fmla="*/ 80 w 83"/>
              <a:gd name="T57" fmla="*/ 94 h 88"/>
              <a:gd name="T58" fmla="*/ 72 w 83"/>
              <a:gd name="T59" fmla="*/ 101 h 88"/>
              <a:gd name="T60" fmla="*/ 76 w 83"/>
              <a:gd name="T61" fmla="*/ 88 h 88"/>
              <a:gd name="T62" fmla="*/ 75 w 83"/>
              <a:gd name="T63" fmla="*/ 79 h 88"/>
              <a:gd name="T64" fmla="*/ 70 w 83"/>
              <a:gd name="T65" fmla="*/ 78 h 88"/>
              <a:gd name="T66" fmla="*/ 68 w 83"/>
              <a:gd name="T67" fmla="*/ 88 h 88"/>
              <a:gd name="T68" fmla="*/ 60 w 83"/>
              <a:gd name="T69" fmla="*/ 91 h 88"/>
              <a:gd name="T70" fmla="*/ 54 w 83"/>
              <a:gd name="T71" fmla="*/ 98 h 88"/>
              <a:gd name="T72" fmla="*/ 45 w 83"/>
              <a:gd name="T73" fmla="*/ 98 h 88"/>
              <a:gd name="T74" fmla="*/ 57 w 83"/>
              <a:gd name="T75" fmla="*/ 88 h 88"/>
              <a:gd name="T76" fmla="*/ 61 w 83"/>
              <a:gd name="T77" fmla="*/ 80 h 88"/>
              <a:gd name="T78" fmla="*/ 52 w 83"/>
              <a:gd name="T79" fmla="*/ 85 h 88"/>
              <a:gd name="T80" fmla="*/ 44 w 83"/>
              <a:gd name="T81" fmla="*/ 79 h 88"/>
              <a:gd name="T82" fmla="*/ 27 w 83"/>
              <a:gd name="T83" fmla="*/ 82 h 88"/>
              <a:gd name="T84" fmla="*/ 13 w 83"/>
              <a:gd name="T85" fmla="*/ 80 h 88"/>
              <a:gd name="T86" fmla="*/ 4 w 83"/>
              <a:gd name="T87" fmla="*/ 82 h 88"/>
              <a:gd name="T88" fmla="*/ 0 w 83"/>
              <a:gd name="T89" fmla="*/ 75 h 88"/>
              <a:gd name="T90" fmla="*/ 11 w 83"/>
              <a:gd name="T91" fmla="*/ 66 h 88"/>
              <a:gd name="T92" fmla="*/ 18 w 83"/>
              <a:gd name="T93" fmla="*/ 61 h 88"/>
              <a:gd name="T94" fmla="*/ 5 w 83"/>
              <a:gd name="T95" fmla="*/ 61 h 88"/>
              <a:gd name="T96" fmla="*/ 13 w 83"/>
              <a:gd name="T97" fmla="*/ 54 h 88"/>
              <a:gd name="T98" fmla="*/ 23 w 83"/>
              <a:gd name="T99" fmla="*/ 53 h 88"/>
              <a:gd name="T100" fmla="*/ 21 w 83"/>
              <a:gd name="T101" fmla="*/ 47 h 88"/>
              <a:gd name="T102" fmla="*/ 21 w 83"/>
              <a:gd name="T103" fmla="*/ 42 h 88"/>
              <a:gd name="T104" fmla="*/ 31 w 83"/>
              <a:gd name="T105" fmla="*/ 31 h 88"/>
              <a:gd name="T106" fmla="*/ 36 w 83"/>
              <a:gd name="T107" fmla="*/ 20 h 88"/>
              <a:gd name="T108" fmla="*/ 43 w 83"/>
              <a:gd name="T109" fmla="*/ 8 h 88"/>
              <a:gd name="T110" fmla="*/ 52 w 83"/>
              <a:gd name="T111" fmla="*/ 1 h 88"/>
              <a:gd name="T112" fmla="*/ 58 w 83"/>
              <a:gd name="T113" fmla="*/ 1 h 88"/>
              <a:gd name="T114" fmla="*/ 63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7" name="Freeform 3532"/>
          <p:cNvSpPr>
            <a:spLocks noChangeAspect="1"/>
          </p:cNvSpPr>
          <p:nvPr/>
        </p:nvSpPr>
        <p:spPr bwMode="auto">
          <a:xfrm>
            <a:off x="2824164" y="3745598"/>
            <a:ext cx="47625" cy="19050"/>
          </a:xfrm>
          <a:custGeom>
            <a:avLst/>
            <a:gdLst>
              <a:gd name="T0" fmla="*/ 1 w 25"/>
              <a:gd name="T1" fmla="*/ 8 h 10"/>
              <a:gd name="T2" fmla="*/ 1 w 25"/>
              <a:gd name="T3" fmla="*/ 11 h 10"/>
              <a:gd name="T4" fmla="*/ 7 w 25"/>
              <a:gd name="T5" fmla="*/ 11 h 10"/>
              <a:gd name="T6" fmla="*/ 22 w 25"/>
              <a:gd name="T7" fmla="*/ 6 h 10"/>
              <a:gd name="T8" fmla="*/ 29 w 25"/>
              <a:gd name="T9" fmla="*/ 4 h 10"/>
              <a:gd name="T10" fmla="*/ 26 w 25"/>
              <a:gd name="T11" fmla="*/ 4 h 10"/>
              <a:gd name="T12" fmla="*/ 20 w 25"/>
              <a:gd name="T13" fmla="*/ 4 h 10"/>
              <a:gd name="T14" fmla="*/ 24 w 25"/>
              <a:gd name="T15" fmla="*/ 1 h 10"/>
              <a:gd name="T16" fmla="*/ 20 w 25"/>
              <a:gd name="T17" fmla="*/ 1 h 10"/>
              <a:gd name="T18" fmla="*/ 11 w 25"/>
              <a:gd name="T19" fmla="*/ 4 h 10"/>
              <a:gd name="T20" fmla="*/ 6 w 25"/>
              <a:gd name="T21" fmla="*/ 5 h 10"/>
              <a:gd name="T22" fmla="*/ 1 w 25"/>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8" name="Freeform 3533"/>
          <p:cNvSpPr>
            <a:spLocks noChangeAspect="1"/>
          </p:cNvSpPr>
          <p:nvPr/>
        </p:nvSpPr>
        <p:spPr bwMode="auto">
          <a:xfrm>
            <a:off x="2749550" y="3239188"/>
            <a:ext cx="28575" cy="28575"/>
          </a:xfrm>
          <a:custGeom>
            <a:avLst/>
            <a:gdLst>
              <a:gd name="T0" fmla="*/ 11 w 15"/>
              <a:gd name="T1" fmla="*/ 1 h 15"/>
              <a:gd name="T2" fmla="*/ 8 w 15"/>
              <a:gd name="T3" fmla="*/ 7 h 15"/>
              <a:gd name="T4" fmla="*/ 6 w 15"/>
              <a:gd name="T5" fmla="*/ 6 h 15"/>
              <a:gd name="T6" fmla="*/ 1 w 15"/>
              <a:gd name="T7" fmla="*/ 16 h 15"/>
              <a:gd name="T8" fmla="*/ 10 w 15"/>
              <a:gd name="T9" fmla="*/ 14 h 15"/>
              <a:gd name="T10" fmla="*/ 16 w 15"/>
              <a:gd name="T11" fmla="*/ 11 h 15"/>
              <a:gd name="T12" fmla="*/ 18 w 15"/>
              <a:gd name="T13" fmla="*/ 5 h 15"/>
              <a:gd name="T14" fmla="*/ 14 w 15"/>
              <a:gd name="T15" fmla="*/ 0 h 15"/>
              <a:gd name="T16" fmla="*/ 11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69" name="Freeform 3534"/>
          <p:cNvSpPr>
            <a:spLocks noChangeAspect="1"/>
          </p:cNvSpPr>
          <p:nvPr/>
        </p:nvSpPr>
        <p:spPr bwMode="auto">
          <a:xfrm>
            <a:off x="2690814" y="3353488"/>
            <a:ext cx="28575" cy="17463"/>
          </a:xfrm>
          <a:custGeom>
            <a:avLst/>
            <a:gdLst>
              <a:gd name="T0" fmla="*/ 16 w 15"/>
              <a:gd name="T1" fmla="*/ 4 h 9"/>
              <a:gd name="T2" fmla="*/ 18 w 15"/>
              <a:gd name="T3" fmla="*/ 10 h 9"/>
              <a:gd name="T4" fmla="*/ 13 w 15"/>
              <a:gd name="T5" fmla="*/ 10 h 9"/>
              <a:gd name="T6" fmla="*/ 7 w 15"/>
              <a:gd name="T7" fmla="*/ 9 h 9"/>
              <a:gd name="T8" fmla="*/ 1 w 15"/>
              <a:gd name="T9" fmla="*/ 6 h 9"/>
              <a:gd name="T10" fmla="*/ 4 w 15"/>
              <a:gd name="T11" fmla="*/ 1 h 9"/>
              <a:gd name="T12" fmla="*/ 12 w 15"/>
              <a:gd name="T13" fmla="*/ 0 h 9"/>
              <a:gd name="T14" fmla="*/ 16 w 15"/>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0" name="Freeform 3535"/>
          <p:cNvSpPr>
            <a:spLocks noChangeAspect="1"/>
          </p:cNvSpPr>
          <p:nvPr/>
        </p:nvSpPr>
        <p:spPr bwMode="auto">
          <a:xfrm>
            <a:off x="3033714" y="3086788"/>
            <a:ext cx="15875" cy="17463"/>
          </a:xfrm>
          <a:custGeom>
            <a:avLst/>
            <a:gdLst>
              <a:gd name="T0" fmla="*/ 6 w 8"/>
              <a:gd name="T1" fmla="*/ 0 h 9"/>
              <a:gd name="T2" fmla="*/ 9 w 8"/>
              <a:gd name="T3" fmla="*/ 5 h 9"/>
              <a:gd name="T4" fmla="*/ 3 w 8"/>
              <a:gd name="T5" fmla="*/ 11 h 9"/>
              <a:gd name="T6" fmla="*/ 1 w 8"/>
              <a:gd name="T7" fmla="*/ 9 h 9"/>
              <a:gd name="T8" fmla="*/ 6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1" name="Freeform 3536"/>
          <p:cNvSpPr>
            <a:spLocks noChangeAspect="1"/>
          </p:cNvSpPr>
          <p:nvPr/>
        </p:nvSpPr>
        <p:spPr bwMode="auto">
          <a:xfrm>
            <a:off x="3109914" y="3048688"/>
            <a:ext cx="11113" cy="17463"/>
          </a:xfrm>
          <a:custGeom>
            <a:avLst/>
            <a:gdLst>
              <a:gd name="T0" fmla="*/ 0 w 6"/>
              <a:gd name="T1" fmla="*/ 2 h 9"/>
              <a:gd name="T2" fmla="*/ 4 w 6"/>
              <a:gd name="T3" fmla="*/ 10 h 9"/>
              <a:gd name="T4" fmla="*/ 7 w 6"/>
              <a:gd name="T5" fmla="*/ 7 h 9"/>
              <a:gd name="T6" fmla="*/ 7 w 6"/>
              <a:gd name="T7" fmla="*/ 4 h 9"/>
              <a:gd name="T8" fmla="*/ 5 w 6"/>
              <a:gd name="T9" fmla="*/ 1 h 9"/>
              <a:gd name="T10" fmla="*/ 1 w 6"/>
              <a:gd name="T11" fmla="*/ 1 h 9"/>
              <a:gd name="T12" fmla="*/ 0 w 6"/>
              <a:gd name="T13" fmla="*/ 2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2"/>
                </a:moveTo>
                <a:cubicBezTo>
                  <a:pt x="0" y="4"/>
                  <a:pt x="1" y="7"/>
                  <a:pt x="3" y="8"/>
                </a:cubicBezTo>
                <a:cubicBezTo>
                  <a:pt x="4" y="9"/>
                  <a:pt x="5" y="7"/>
                  <a:pt x="6" y="6"/>
                </a:cubicBezTo>
                <a:cubicBezTo>
                  <a:pt x="6" y="5"/>
                  <a:pt x="6" y="4"/>
                  <a:pt x="6" y="3"/>
                </a:cubicBezTo>
                <a:cubicBezTo>
                  <a:pt x="6" y="2"/>
                  <a:pt x="5" y="1"/>
                  <a:pt x="4" y="1"/>
                </a:cubicBezTo>
                <a:cubicBezTo>
                  <a:pt x="3" y="0"/>
                  <a:pt x="2" y="0"/>
                  <a:pt x="1" y="1"/>
                </a:cubicBezTo>
                <a:cubicBezTo>
                  <a:pt x="1" y="1"/>
                  <a:pt x="0" y="1"/>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2" name="Freeform 3537"/>
          <p:cNvSpPr>
            <a:spLocks noChangeAspect="1"/>
          </p:cNvSpPr>
          <p:nvPr/>
        </p:nvSpPr>
        <p:spPr bwMode="auto">
          <a:xfrm>
            <a:off x="2859088" y="2978838"/>
            <a:ext cx="14288" cy="11113"/>
          </a:xfrm>
          <a:custGeom>
            <a:avLst/>
            <a:gdLst>
              <a:gd name="T0" fmla="*/ 1 w 8"/>
              <a:gd name="T1" fmla="*/ 0 h 6"/>
              <a:gd name="T2" fmla="*/ 0 w 8"/>
              <a:gd name="T3" fmla="*/ 2 h 6"/>
              <a:gd name="T4" fmla="*/ 7 w 8"/>
              <a:gd name="T5" fmla="*/ 7 h 6"/>
              <a:gd name="T6" fmla="*/ 8 w 8"/>
              <a:gd name="T7" fmla="*/ 1 h 6"/>
              <a:gd name="T8" fmla="*/ 1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0"/>
                </a:moveTo>
                <a:cubicBezTo>
                  <a:pt x="0" y="0"/>
                  <a:pt x="0" y="1"/>
                  <a:pt x="0" y="2"/>
                </a:cubicBezTo>
                <a:cubicBezTo>
                  <a:pt x="2" y="4"/>
                  <a:pt x="3" y="6"/>
                  <a:pt x="6" y="6"/>
                </a:cubicBezTo>
                <a:cubicBezTo>
                  <a:pt x="7" y="6"/>
                  <a:pt x="8" y="2"/>
                  <a:pt x="7" y="1"/>
                </a:cubicBezTo>
                <a:cubicBezTo>
                  <a:pt x="6" y="0"/>
                  <a:pt x="3"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3" name="Freeform 3538"/>
          <p:cNvSpPr>
            <a:spLocks noChangeAspect="1"/>
          </p:cNvSpPr>
          <p:nvPr/>
        </p:nvSpPr>
        <p:spPr bwMode="auto">
          <a:xfrm>
            <a:off x="2830513" y="2983600"/>
            <a:ext cx="20638" cy="17463"/>
          </a:xfrm>
          <a:custGeom>
            <a:avLst/>
            <a:gdLst>
              <a:gd name="T0" fmla="*/ 2 w 11"/>
              <a:gd name="T1" fmla="*/ 0 h 9"/>
              <a:gd name="T2" fmla="*/ 0 w 11"/>
              <a:gd name="T3" fmla="*/ 2 h 9"/>
              <a:gd name="T4" fmla="*/ 7 w 11"/>
              <a:gd name="T5" fmla="*/ 11 h 9"/>
              <a:gd name="T6" fmla="*/ 13 w 11"/>
              <a:gd name="T7" fmla="*/ 7 h 9"/>
              <a:gd name="T8" fmla="*/ 12 w 11"/>
              <a:gd name="T9" fmla="*/ 1 h 9"/>
              <a:gd name="T10" fmla="*/ 7 w 11"/>
              <a:gd name="T11" fmla="*/ 0 h 9"/>
              <a:gd name="T12" fmla="*/ 2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2" y="0"/>
                </a:moveTo>
                <a:cubicBezTo>
                  <a:pt x="1" y="1"/>
                  <a:pt x="0" y="1"/>
                  <a:pt x="0" y="2"/>
                </a:cubicBezTo>
                <a:cubicBezTo>
                  <a:pt x="2" y="5"/>
                  <a:pt x="3" y="8"/>
                  <a:pt x="6" y="9"/>
                </a:cubicBezTo>
                <a:cubicBezTo>
                  <a:pt x="8" y="9"/>
                  <a:pt x="10" y="7"/>
                  <a:pt x="11" y="6"/>
                </a:cubicBezTo>
                <a:cubicBezTo>
                  <a:pt x="11" y="5"/>
                  <a:pt x="11" y="3"/>
                  <a:pt x="10" y="1"/>
                </a:cubicBezTo>
                <a:cubicBezTo>
                  <a:pt x="10" y="0"/>
                  <a:pt x="8" y="0"/>
                  <a:pt x="6" y="0"/>
                </a:cubicBezTo>
                <a:cubicBezTo>
                  <a:pt x="5" y="0"/>
                  <a:pt x="3"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4" name="Freeform 3539"/>
          <p:cNvSpPr>
            <a:spLocks noChangeAspect="1"/>
          </p:cNvSpPr>
          <p:nvPr/>
        </p:nvSpPr>
        <p:spPr bwMode="auto">
          <a:xfrm>
            <a:off x="2782889" y="3021700"/>
            <a:ext cx="22225" cy="34925"/>
          </a:xfrm>
          <a:custGeom>
            <a:avLst/>
            <a:gdLst>
              <a:gd name="T0" fmla="*/ 11 w 12"/>
              <a:gd name="T1" fmla="*/ 1 h 18"/>
              <a:gd name="T2" fmla="*/ 13 w 12"/>
              <a:gd name="T3" fmla="*/ 4 h 18"/>
              <a:gd name="T4" fmla="*/ 13 w 12"/>
              <a:gd name="T5" fmla="*/ 10 h 18"/>
              <a:gd name="T6" fmla="*/ 6 w 12"/>
              <a:gd name="T7" fmla="*/ 21 h 18"/>
              <a:gd name="T8" fmla="*/ 1 w 12"/>
              <a:gd name="T9" fmla="*/ 17 h 18"/>
              <a:gd name="T10" fmla="*/ 1 w 12"/>
              <a:gd name="T11" fmla="*/ 9 h 18"/>
              <a:gd name="T12" fmla="*/ 7 w 12"/>
              <a:gd name="T13" fmla="*/ 1 h 18"/>
              <a:gd name="T14" fmla="*/ 11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5" name="Freeform 3540"/>
          <p:cNvSpPr>
            <a:spLocks noChangeAspect="1"/>
          </p:cNvSpPr>
          <p:nvPr/>
        </p:nvSpPr>
        <p:spPr bwMode="auto">
          <a:xfrm>
            <a:off x="2706689" y="3005823"/>
            <a:ext cx="47625" cy="31750"/>
          </a:xfrm>
          <a:custGeom>
            <a:avLst/>
            <a:gdLst>
              <a:gd name="T0" fmla="*/ 26 w 25"/>
              <a:gd name="T1" fmla="*/ 0 h 17"/>
              <a:gd name="T2" fmla="*/ 30 w 25"/>
              <a:gd name="T3" fmla="*/ 1 h 17"/>
              <a:gd name="T4" fmla="*/ 29 w 25"/>
              <a:gd name="T5" fmla="*/ 5 h 17"/>
              <a:gd name="T6" fmla="*/ 19 w 25"/>
              <a:gd name="T7" fmla="*/ 12 h 17"/>
              <a:gd name="T8" fmla="*/ 13 w 25"/>
              <a:gd name="T9" fmla="*/ 19 h 17"/>
              <a:gd name="T10" fmla="*/ 7 w 25"/>
              <a:gd name="T11" fmla="*/ 16 h 17"/>
              <a:gd name="T12" fmla="*/ 2 w 25"/>
              <a:gd name="T13" fmla="*/ 20 h 17"/>
              <a:gd name="T14" fmla="*/ 1 w 25"/>
              <a:gd name="T15" fmla="*/ 18 h 17"/>
              <a:gd name="T16" fmla="*/ 1 w 25"/>
              <a:gd name="T17" fmla="*/ 13 h 17"/>
              <a:gd name="T18" fmla="*/ 10 w 25"/>
              <a:gd name="T19" fmla="*/ 4 h 17"/>
              <a:gd name="T20" fmla="*/ 11 w 25"/>
              <a:gd name="T21" fmla="*/ 0 h 17"/>
              <a:gd name="T22" fmla="*/ 16 w 25"/>
              <a:gd name="T23" fmla="*/ 4 h 17"/>
              <a:gd name="T24" fmla="*/ 20 w 25"/>
              <a:gd name="T25" fmla="*/ 1 h 17"/>
              <a:gd name="T26" fmla="*/ 23 w 25"/>
              <a:gd name="T27" fmla="*/ 1 h 17"/>
              <a:gd name="T28" fmla="*/ 26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6" name="Freeform 3541"/>
          <p:cNvSpPr>
            <a:spLocks noChangeAspect="1"/>
          </p:cNvSpPr>
          <p:nvPr/>
        </p:nvSpPr>
        <p:spPr bwMode="auto">
          <a:xfrm>
            <a:off x="2644776" y="2888350"/>
            <a:ext cx="153988" cy="112713"/>
          </a:xfrm>
          <a:custGeom>
            <a:avLst/>
            <a:gdLst>
              <a:gd name="T0" fmla="*/ 90 w 81"/>
              <a:gd name="T1" fmla="*/ 46 h 59"/>
              <a:gd name="T2" fmla="*/ 92 w 81"/>
              <a:gd name="T3" fmla="*/ 51 h 59"/>
              <a:gd name="T4" fmla="*/ 90 w 81"/>
              <a:gd name="T5" fmla="*/ 52 h 59"/>
              <a:gd name="T6" fmla="*/ 96 w 81"/>
              <a:gd name="T7" fmla="*/ 53 h 59"/>
              <a:gd name="T8" fmla="*/ 95 w 81"/>
              <a:gd name="T9" fmla="*/ 55 h 59"/>
              <a:gd name="T10" fmla="*/ 85 w 81"/>
              <a:gd name="T11" fmla="*/ 59 h 59"/>
              <a:gd name="T12" fmla="*/ 78 w 81"/>
              <a:gd name="T13" fmla="*/ 58 h 59"/>
              <a:gd name="T14" fmla="*/ 77 w 81"/>
              <a:gd name="T15" fmla="*/ 55 h 59"/>
              <a:gd name="T16" fmla="*/ 73 w 81"/>
              <a:gd name="T17" fmla="*/ 57 h 59"/>
              <a:gd name="T18" fmla="*/ 68 w 81"/>
              <a:gd name="T19" fmla="*/ 54 h 59"/>
              <a:gd name="T20" fmla="*/ 67 w 81"/>
              <a:gd name="T21" fmla="*/ 55 h 59"/>
              <a:gd name="T22" fmla="*/ 63 w 81"/>
              <a:gd name="T23" fmla="*/ 53 h 59"/>
              <a:gd name="T24" fmla="*/ 65 w 81"/>
              <a:gd name="T25" fmla="*/ 51 h 59"/>
              <a:gd name="T26" fmla="*/ 60 w 81"/>
              <a:gd name="T27" fmla="*/ 49 h 59"/>
              <a:gd name="T28" fmla="*/ 57 w 81"/>
              <a:gd name="T29" fmla="*/ 49 h 59"/>
              <a:gd name="T30" fmla="*/ 57 w 81"/>
              <a:gd name="T31" fmla="*/ 45 h 59"/>
              <a:gd name="T32" fmla="*/ 50 w 81"/>
              <a:gd name="T33" fmla="*/ 46 h 59"/>
              <a:gd name="T34" fmla="*/ 48 w 81"/>
              <a:gd name="T35" fmla="*/ 54 h 59"/>
              <a:gd name="T36" fmla="*/ 41 w 81"/>
              <a:gd name="T37" fmla="*/ 58 h 59"/>
              <a:gd name="T38" fmla="*/ 37 w 81"/>
              <a:gd name="T39" fmla="*/ 59 h 59"/>
              <a:gd name="T40" fmla="*/ 34 w 81"/>
              <a:gd name="T41" fmla="*/ 65 h 59"/>
              <a:gd name="T42" fmla="*/ 25 w 81"/>
              <a:gd name="T43" fmla="*/ 70 h 59"/>
              <a:gd name="T44" fmla="*/ 20 w 81"/>
              <a:gd name="T45" fmla="*/ 70 h 59"/>
              <a:gd name="T46" fmla="*/ 20 w 81"/>
              <a:gd name="T47" fmla="*/ 60 h 59"/>
              <a:gd name="T48" fmla="*/ 22 w 81"/>
              <a:gd name="T49" fmla="*/ 55 h 59"/>
              <a:gd name="T50" fmla="*/ 19 w 81"/>
              <a:gd name="T51" fmla="*/ 53 h 59"/>
              <a:gd name="T52" fmla="*/ 17 w 81"/>
              <a:gd name="T53" fmla="*/ 55 h 59"/>
              <a:gd name="T54" fmla="*/ 11 w 81"/>
              <a:gd name="T55" fmla="*/ 55 h 59"/>
              <a:gd name="T56" fmla="*/ 4 w 81"/>
              <a:gd name="T57" fmla="*/ 59 h 59"/>
              <a:gd name="T58" fmla="*/ 0 w 81"/>
              <a:gd name="T59" fmla="*/ 57 h 59"/>
              <a:gd name="T60" fmla="*/ 7 w 81"/>
              <a:gd name="T61" fmla="*/ 48 h 59"/>
              <a:gd name="T62" fmla="*/ 16 w 81"/>
              <a:gd name="T63" fmla="*/ 45 h 59"/>
              <a:gd name="T64" fmla="*/ 17 w 81"/>
              <a:gd name="T65" fmla="*/ 34 h 59"/>
              <a:gd name="T66" fmla="*/ 22 w 81"/>
              <a:gd name="T67" fmla="*/ 23 h 59"/>
              <a:gd name="T68" fmla="*/ 24 w 81"/>
              <a:gd name="T69" fmla="*/ 13 h 59"/>
              <a:gd name="T70" fmla="*/ 29 w 81"/>
              <a:gd name="T71" fmla="*/ 6 h 59"/>
              <a:gd name="T72" fmla="*/ 35 w 81"/>
              <a:gd name="T73" fmla="*/ 1 h 59"/>
              <a:gd name="T74" fmla="*/ 37 w 81"/>
              <a:gd name="T75" fmla="*/ 5 h 59"/>
              <a:gd name="T76" fmla="*/ 40 w 81"/>
              <a:gd name="T77" fmla="*/ 8 h 59"/>
              <a:gd name="T78" fmla="*/ 36 w 81"/>
              <a:gd name="T79" fmla="*/ 11 h 59"/>
              <a:gd name="T80" fmla="*/ 38 w 81"/>
              <a:gd name="T81" fmla="*/ 19 h 59"/>
              <a:gd name="T82" fmla="*/ 41 w 81"/>
              <a:gd name="T83" fmla="*/ 19 h 59"/>
              <a:gd name="T84" fmla="*/ 44 w 81"/>
              <a:gd name="T85" fmla="*/ 12 h 59"/>
              <a:gd name="T86" fmla="*/ 49 w 81"/>
              <a:gd name="T87" fmla="*/ 18 h 59"/>
              <a:gd name="T88" fmla="*/ 50 w 81"/>
              <a:gd name="T89" fmla="*/ 19 h 59"/>
              <a:gd name="T90" fmla="*/ 59 w 81"/>
              <a:gd name="T91" fmla="*/ 22 h 59"/>
              <a:gd name="T92" fmla="*/ 60 w 81"/>
              <a:gd name="T93" fmla="*/ 25 h 59"/>
              <a:gd name="T94" fmla="*/ 77 w 81"/>
              <a:gd name="T95" fmla="*/ 34 h 59"/>
              <a:gd name="T96" fmla="*/ 77 w 81"/>
              <a:gd name="T97" fmla="*/ 40 h 59"/>
              <a:gd name="T98" fmla="*/ 78 w 81"/>
              <a:gd name="T99" fmla="*/ 43 h 59"/>
              <a:gd name="T100" fmla="*/ 73 w 81"/>
              <a:gd name="T101" fmla="*/ 48 h 59"/>
              <a:gd name="T102" fmla="*/ 79 w 81"/>
              <a:gd name="T103" fmla="*/ 48 h 59"/>
              <a:gd name="T104" fmla="*/ 81 w 81"/>
              <a:gd name="T105" fmla="*/ 46 h 59"/>
              <a:gd name="T106" fmla="*/ 87 w 81"/>
              <a:gd name="T107" fmla="*/ 48 h 59"/>
              <a:gd name="T108" fmla="*/ 90 w 81"/>
              <a:gd name="T109" fmla="*/ 46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7" name="Freeform 3542"/>
          <p:cNvSpPr>
            <a:spLocks noChangeAspect="1"/>
          </p:cNvSpPr>
          <p:nvPr/>
        </p:nvSpPr>
        <p:spPr bwMode="auto">
          <a:xfrm>
            <a:off x="2722563" y="2883586"/>
            <a:ext cx="25400" cy="20638"/>
          </a:xfrm>
          <a:custGeom>
            <a:avLst/>
            <a:gdLst>
              <a:gd name="T0" fmla="*/ 1 w 13"/>
              <a:gd name="T1" fmla="*/ 1 h 11"/>
              <a:gd name="T2" fmla="*/ 1 w 13"/>
              <a:gd name="T3" fmla="*/ 4 h 11"/>
              <a:gd name="T4" fmla="*/ 4 w 13"/>
              <a:gd name="T5" fmla="*/ 4 h 11"/>
              <a:gd name="T6" fmla="*/ 4 w 13"/>
              <a:gd name="T7" fmla="*/ 8 h 11"/>
              <a:gd name="T8" fmla="*/ 7 w 13"/>
              <a:gd name="T9" fmla="*/ 9 h 11"/>
              <a:gd name="T10" fmla="*/ 7 w 13"/>
              <a:gd name="T11" fmla="*/ 12 h 11"/>
              <a:gd name="T12" fmla="*/ 15 w 13"/>
              <a:gd name="T13" fmla="*/ 11 h 11"/>
              <a:gd name="T14" fmla="*/ 12 w 13"/>
              <a:gd name="T15" fmla="*/ 8 h 11"/>
              <a:gd name="T16" fmla="*/ 10 w 13"/>
              <a:gd name="T17" fmla="*/ 6 h 11"/>
              <a:gd name="T18" fmla="*/ 6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8" name="Freeform 3543"/>
          <p:cNvSpPr>
            <a:spLocks noChangeAspect="1"/>
          </p:cNvSpPr>
          <p:nvPr/>
        </p:nvSpPr>
        <p:spPr bwMode="auto">
          <a:xfrm>
            <a:off x="2682875" y="2796273"/>
            <a:ext cx="14288" cy="25400"/>
          </a:xfrm>
          <a:custGeom>
            <a:avLst/>
            <a:gdLst>
              <a:gd name="T0" fmla="*/ 5 w 7"/>
              <a:gd name="T1" fmla="*/ 0 h 14"/>
              <a:gd name="T2" fmla="*/ 8 w 7"/>
              <a:gd name="T3" fmla="*/ 3 h 14"/>
              <a:gd name="T4" fmla="*/ 8 w 7"/>
              <a:gd name="T5" fmla="*/ 13 h 14"/>
              <a:gd name="T6" fmla="*/ 5 w 7"/>
              <a:gd name="T7" fmla="*/ 16 h 14"/>
              <a:gd name="T8" fmla="*/ 3 w 7"/>
              <a:gd name="T9" fmla="*/ 14 h 14"/>
              <a:gd name="T10" fmla="*/ 3 w 7"/>
              <a:gd name="T11" fmla="*/ 9 h 14"/>
              <a:gd name="T12" fmla="*/ 0 w 7"/>
              <a:gd name="T13" fmla="*/ 5 h 14"/>
              <a:gd name="T14" fmla="*/ 3 w 7"/>
              <a:gd name="T15" fmla="*/ 2 h 14"/>
              <a:gd name="T16" fmla="*/ 5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4" y="0"/>
                </a:moveTo>
                <a:cubicBezTo>
                  <a:pt x="5" y="0"/>
                  <a:pt x="6" y="2"/>
                  <a:pt x="6" y="3"/>
                </a:cubicBezTo>
                <a:cubicBezTo>
                  <a:pt x="7" y="6"/>
                  <a:pt x="7" y="8"/>
                  <a:pt x="6" y="11"/>
                </a:cubicBezTo>
                <a:cubicBezTo>
                  <a:pt x="6" y="12"/>
                  <a:pt x="5" y="14"/>
                  <a:pt x="4" y="14"/>
                </a:cubicBezTo>
                <a:cubicBezTo>
                  <a:pt x="3" y="14"/>
                  <a:pt x="2" y="13"/>
                  <a:pt x="2" y="12"/>
                </a:cubicBezTo>
                <a:cubicBezTo>
                  <a:pt x="1" y="10"/>
                  <a:pt x="2" y="9"/>
                  <a:pt x="2" y="8"/>
                </a:cubicBezTo>
                <a:cubicBezTo>
                  <a:pt x="1" y="7"/>
                  <a:pt x="0" y="6"/>
                  <a:pt x="0" y="4"/>
                </a:cubicBezTo>
                <a:cubicBezTo>
                  <a:pt x="0" y="3"/>
                  <a:pt x="1" y="3"/>
                  <a:pt x="2" y="2"/>
                </a:cubicBezTo>
                <a:cubicBezTo>
                  <a:pt x="3" y="2"/>
                  <a:pt x="3"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79" name="Freeform 3544"/>
          <p:cNvSpPr>
            <a:spLocks noChangeAspect="1"/>
          </p:cNvSpPr>
          <p:nvPr/>
        </p:nvSpPr>
        <p:spPr bwMode="auto">
          <a:xfrm>
            <a:off x="2425701" y="2726425"/>
            <a:ext cx="93663" cy="66675"/>
          </a:xfrm>
          <a:custGeom>
            <a:avLst/>
            <a:gdLst>
              <a:gd name="T0" fmla="*/ 57 w 49"/>
              <a:gd name="T1" fmla="*/ 28 h 35"/>
              <a:gd name="T2" fmla="*/ 58 w 49"/>
              <a:gd name="T3" fmla="*/ 30 h 35"/>
              <a:gd name="T4" fmla="*/ 52 w 49"/>
              <a:gd name="T5" fmla="*/ 34 h 35"/>
              <a:gd name="T6" fmla="*/ 46 w 49"/>
              <a:gd name="T7" fmla="*/ 37 h 35"/>
              <a:gd name="T8" fmla="*/ 41 w 49"/>
              <a:gd name="T9" fmla="*/ 42 h 35"/>
              <a:gd name="T10" fmla="*/ 33 w 49"/>
              <a:gd name="T11" fmla="*/ 40 h 35"/>
              <a:gd name="T12" fmla="*/ 18 w 49"/>
              <a:gd name="T13" fmla="*/ 32 h 35"/>
              <a:gd name="T14" fmla="*/ 16 w 49"/>
              <a:gd name="T15" fmla="*/ 31 h 35"/>
              <a:gd name="T16" fmla="*/ 13 w 49"/>
              <a:gd name="T17" fmla="*/ 31 h 35"/>
              <a:gd name="T18" fmla="*/ 10 w 49"/>
              <a:gd name="T19" fmla="*/ 28 h 35"/>
              <a:gd name="T20" fmla="*/ 7 w 49"/>
              <a:gd name="T21" fmla="*/ 30 h 35"/>
              <a:gd name="T22" fmla="*/ 0 w 49"/>
              <a:gd name="T23" fmla="*/ 26 h 35"/>
              <a:gd name="T24" fmla="*/ 6 w 49"/>
              <a:gd name="T25" fmla="*/ 22 h 35"/>
              <a:gd name="T26" fmla="*/ 10 w 49"/>
              <a:gd name="T27" fmla="*/ 24 h 35"/>
              <a:gd name="T28" fmla="*/ 16 w 49"/>
              <a:gd name="T29" fmla="*/ 22 h 35"/>
              <a:gd name="T30" fmla="*/ 20 w 49"/>
              <a:gd name="T31" fmla="*/ 17 h 35"/>
              <a:gd name="T32" fmla="*/ 22 w 49"/>
              <a:gd name="T33" fmla="*/ 10 h 35"/>
              <a:gd name="T34" fmla="*/ 24 w 49"/>
              <a:gd name="T35" fmla="*/ 14 h 35"/>
              <a:gd name="T36" fmla="*/ 30 w 49"/>
              <a:gd name="T37" fmla="*/ 13 h 35"/>
              <a:gd name="T38" fmla="*/ 25 w 49"/>
              <a:gd name="T39" fmla="*/ 10 h 35"/>
              <a:gd name="T40" fmla="*/ 25 w 49"/>
              <a:gd name="T41" fmla="*/ 5 h 35"/>
              <a:gd name="T42" fmla="*/ 30 w 49"/>
              <a:gd name="T43" fmla="*/ 0 h 35"/>
              <a:gd name="T44" fmla="*/ 36 w 49"/>
              <a:gd name="T45" fmla="*/ 6 h 35"/>
              <a:gd name="T46" fmla="*/ 36 w 49"/>
              <a:gd name="T47" fmla="*/ 10 h 35"/>
              <a:gd name="T48" fmla="*/ 41 w 49"/>
              <a:gd name="T49" fmla="*/ 11 h 35"/>
              <a:gd name="T50" fmla="*/ 47 w 49"/>
              <a:gd name="T51" fmla="*/ 18 h 35"/>
              <a:gd name="T52" fmla="*/ 47 w 49"/>
              <a:gd name="T53" fmla="*/ 24 h 35"/>
              <a:gd name="T54" fmla="*/ 49 w 49"/>
              <a:gd name="T55" fmla="*/ 24 h 35"/>
              <a:gd name="T56" fmla="*/ 49 w 49"/>
              <a:gd name="T57" fmla="*/ 30 h 35"/>
              <a:gd name="T58" fmla="*/ 57 w 49"/>
              <a:gd name="T59" fmla="*/ 28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0" name="Freeform 3545"/>
          <p:cNvSpPr>
            <a:spLocks noChangeAspect="1"/>
          </p:cNvSpPr>
          <p:nvPr/>
        </p:nvSpPr>
        <p:spPr bwMode="auto">
          <a:xfrm>
            <a:off x="2508250" y="2739124"/>
            <a:ext cx="12700" cy="15875"/>
          </a:xfrm>
          <a:custGeom>
            <a:avLst/>
            <a:gdLst>
              <a:gd name="T0" fmla="*/ 7 w 7"/>
              <a:gd name="T1" fmla="*/ 9 h 9"/>
              <a:gd name="T2" fmla="*/ 7 w 7"/>
              <a:gd name="T3" fmla="*/ 4 h 9"/>
              <a:gd name="T4" fmla="*/ 5 w 7"/>
              <a:gd name="T5" fmla="*/ 1 h 9"/>
              <a:gd name="T6" fmla="*/ 0 w 7"/>
              <a:gd name="T7" fmla="*/ 1 h 9"/>
              <a:gd name="T8" fmla="*/ 1 w 7"/>
              <a:gd name="T9" fmla="*/ 2 h 9"/>
              <a:gd name="T10" fmla="*/ 5 w 7"/>
              <a:gd name="T11" fmla="*/ 6 h 9"/>
              <a:gd name="T12" fmla="*/ 5 w 7"/>
              <a:gd name="T13" fmla="*/ 8 h 9"/>
              <a:gd name="T14" fmla="*/ 7 w 7"/>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6" y="8"/>
                </a:moveTo>
                <a:cubicBezTo>
                  <a:pt x="7" y="7"/>
                  <a:pt x="7" y="5"/>
                  <a:pt x="6" y="4"/>
                </a:cubicBezTo>
                <a:cubicBezTo>
                  <a:pt x="6" y="2"/>
                  <a:pt x="5" y="1"/>
                  <a:pt x="4" y="1"/>
                </a:cubicBezTo>
                <a:cubicBezTo>
                  <a:pt x="3" y="0"/>
                  <a:pt x="1" y="0"/>
                  <a:pt x="0" y="1"/>
                </a:cubicBezTo>
                <a:cubicBezTo>
                  <a:pt x="0" y="1"/>
                  <a:pt x="1" y="2"/>
                  <a:pt x="1" y="2"/>
                </a:cubicBezTo>
                <a:cubicBezTo>
                  <a:pt x="2" y="3"/>
                  <a:pt x="3" y="3"/>
                  <a:pt x="4" y="5"/>
                </a:cubicBezTo>
                <a:cubicBezTo>
                  <a:pt x="4" y="5"/>
                  <a:pt x="3" y="6"/>
                  <a:pt x="4" y="7"/>
                </a:cubicBezTo>
                <a:cubicBezTo>
                  <a:pt x="4" y="8"/>
                  <a:pt x="5" y="9"/>
                  <a:pt x="6" y="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1" name="Freeform 3546"/>
          <p:cNvSpPr>
            <a:spLocks noChangeAspect="1"/>
          </p:cNvSpPr>
          <p:nvPr/>
        </p:nvSpPr>
        <p:spPr bwMode="auto">
          <a:xfrm>
            <a:off x="2403476" y="2764523"/>
            <a:ext cx="11113" cy="17463"/>
          </a:xfrm>
          <a:custGeom>
            <a:avLst/>
            <a:gdLst>
              <a:gd name="T0" fmla="*/ 5 w 6"/>
              <a:gd name="T1" fmla="*/ 1 h 9"/>
              <a:gd name="T2" fmla="*/ 7 w 6"/>
              <a:gd name="T3" fmla="*/ 6 h 9"/>
              <a:gd name="T4" fmla="*/ 2 w 6"/>
              <a:gd name="T5" fmla="*/ 10 h 9"/>
              <a:gd name="T6" fmla="*/ 2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4"/>
                  <a:pt x="6" y="5"/>
                </a:cubicBezTo>
                <a:cubicBezTo>
                  <a:pt x="5" y="7"/>
                  <a:pt x="3" y="9"/>
                  <a:pt x="2" y="8"/>
                </a:cubicBezTo>
                <a:cubicBezTo>
                  <a:pt x="0" y="7"/>
                  <a:pt x="1" y="4"/>
                  <a:pt x="2" y="2"/>
                </a:cubicBezTo>
                <a:cubicBezTo>
                  <a:pt x="2" y="1"/>
                  <a:pt x="3" y="0"/>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2" name="Freeform 3547"/>
          <p:cNvSpPr>
            <a:spLocks noChangeAspect="1"/>
          </p:cNvSpPr>
          <p:nvPr/>
        </p:nvSpPr>
        <p:spPr bwMode="auto">
          <a:xfrm>
            <a:off x="2366963" y="2777225"/>
            <a:ext cx="12700" cy="11113"/>
          </a:xfrm>
          <a:custGeom>
            <a:avLst/>
            <a:gdLst>
              <a:gd name="T0" fmla="*/ 7 w 7"/>
              <a:gd name="T1" fmla="*/ 1 h 6"/>
              <a:gd name="T2" fmla="*/ 6 w 7"/>
              <a:gd name="T3" fmla="*/ 6 h 6"/>
              <a:gd name="T4" fmla="*/ 0 w 7"/>
              <a:gd name="T5" fmla="*/ 5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6" y="4"/>
                  <a:pt x="5" y="5"/>
                </a:cubicBezTo>
                <a:cubicBezTo>
                  <a:pt x="4" y="6"/>
                  <a:pt x="2" y="5"/>
                  <a:pt x="0" y="4"/>
                </a:cubicBezTo>
                <a:cubicBezTo>
                  <a:pt x="0" y="4"/>
                  <a:pt x="1" y="2"/>
                  <a:pt x="2" y="2"/>
                </a:cubicBezTo>
                <a:cubicBezTo>
                  <a:pt x="3" y="1"/>
                  <a:pt x="5" y="0"/>
                  <a:pt x="6"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3" name="Freeform 3548"/>
          <p:cNvSpPr>
            <a:spLocks noChangeAspect="1"/>
          </p:cNvSpPr>
          <p:nvPr/>
        </p:nvSpPr>
        <p:spPr bwMode="auto">
          <a:xfrm>
            <a:off x="2308225" y="2783573"/>
            <a:ext cx="12700" cy="12700"/>
          </a:xfrm>
          <a:custGeom>
            <a:avLst/>
            <a:gdLst>
              <a:gd name="T0" fmla="*/ 1 w 7"/>
              <a:gd name="T1" fmla="*/ 0 h 6"/>
              <a:gd name="T2" fmla="*/ 7 w 7"/>
              <a:gd name="T3" fmla="*/ 3 h 6"/>
              <a:gd name="T4" fmla="*/ 5 w 7"/>
              <a:gd name="T5" fmla="*/ 7 h 6"/>
              <a:gd name="T6" fmla="*/ 0 w 7"/>
              <a:gd name="T7" fmla="*/ 1 h 6"/>
              <a:gd name="T8" fmla="*/ 1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0"/>
                </a:moveTo>
                <a:cubicBezTo>
                  <a:pt x="3" y="0"/>
                  <a:pt x="5" y="1"/>
                  <a:pt x="6" y="2"/>
                </a:cubicBezTo>
                <a:cubicBezTo>
                  <a:pt x="7" y="3"/>
                  <a:pt x="5" y="6"/>
                  <a:pt x="4" y="5"/>
                </a:cubicBezTo>
                <a:cubicBezTo>
                  <a:pt x="2" y="5"/>
                  <a:pt x="1" y="3"/>
                  <a:pt x="0" y="1"/>
                </a:cubicBezTo>
                <a:cubicBezTo>
                  <a:pt x="0" y="1"/>
                  <a:pt x="1"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4" name="Freeform 3549"/>
          <p:cNvSpPr>
            <a:spLocks noChangeAspect="1"/>
          </p:cNvSpPr>
          <p:nvPr/>
        </p:nvSpPr>
        <p:spPr bwMode="auto">
          <a:xfrm>
            <a:off x="2497139" y="2740713"/>
            <a:ext cx="9525" cy="9525"/>
          </a:xfrm>
          <a:custGeom>
            <a:avLst/>
            <a:gdLst>
              <a:gd name="T0" fmla="*/ 0 w 5"/>
              <a:gd name="T1" fmla="*/ 1 h 5"/>
              <a:gd name="T2" fmla="*/ 5 w 5"/>
              <a:gd name="T3" fmla="*/ 2 h 5"/>
              <a:gd name="T4" fmla="*/ 4 w 5"/>
              <a:gd name="T5" fmla="*/ 6 h 5"/>
              <a:gd name="T6" fmla="*/ 0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1"/>
                </a:moveTo>
                <a:cubicBezTo>
                  <a:pt x="1" y="0"/>
                  <a:pt x="4" y="1"/>
                  <a:pt x="4" y="2"/>
                </a:cubicBezTo>
                <a:cubicBezTo>
                  <a:pt x="5" y="3"/>
                  <a:pt x="4" y="5"/>
                  <a:pt x="3" y="5"/>
                </a:cubicBezTo>
                <a:cubicBezTo>
                  <a:pt x="1" y="4"/>
                  <a:pt x="0" y="2"/>
                  <a:pt x="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5" name="Freeform 3550"/>
          <p:cNvSpPr>
            <a:spLocks noChangeAspect="1"/>
          </p:cNvSpPr>
          <p:nvPr/>
        </p:nvSpPr>
        <p:spPr bwMode="auto">
          <a:xfrm>
            <a:off x="1657351" y="2754998"/>
            <a:ext cx="9525" cy="14288"/>
          </a:xfrm>
          <a:custGeom>
            <a:avLst/>
            <a:gdLst>
              <a:gd name="T0" fmla="*/ 2 w 5"/>
              <a:gd name="T1" fmla="*/ 1 h 7"/>
              <a:gd name="T2" fmla="*/ 5 w 5"/>
              <a:gd name="T3" fmla="*/ 8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6" name="Freeform 3551"/>
          <p:cNvSpPr>
            <a:spLocks noChangeAspect="1"/>
          </p:cNvSpPr>
          <p:nvPr/>
        </p:nvSpPr>
        <p:spPr bwMode="auto">
          <a:xfrm>
            <a:off x="1666875" y="2753413"/>
            <a:ext cx="12700" cy="17463"/>
          </a:xfrm>
          <a:custGeom>
            <a:avLst/>
            <a:gdLst>
              <a:gd name="T0" fmla="*/ 5 w 6"/>
              <a:gd name="T1" fmla="*/ 1 h 9"/>
              <a:gd name="T2" fmla="*/ 8 w 6"/>
              <a:gd name="T3" fmla="*/ 9 h 9"/>
              <a:gd name="T4" fmla="*/ 1 w 6"/>
              <a:gd name="T5" fmla="*/ 10 h 9"/>
              <a:gd name="T6" fmla="*/ 1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7" name="Freeform 3552"/>
          <p:cNvSpPr>
            <a:spLocks noChangeAspect="1"/>
          </p:cNvSpPr>
          <p:nvPr/>
        </p:nvSpPr>
        <p:spPr bwMode="auto">
          <a:xfrm>
            <a:off x="1676401" y="2739123"/>
            <a:ext cx="33338" cy="25400"/>
          </a:xfrm>
          <a:custGeom>
            <a:avLst/>
            <a:gdLst>
              <a:gd name="T0" fmla="*/ 15 w 17"/>
              <a:gd name="T1" fmla="*/ 0 h 14"/>
              <a:gd name="T2" fmla="*/ 21 w 17"/>
              <a:gd name="T3" fmla="*/ 5 h 14"/>
              <a:gd name="T4" fmla="*/ 12 w 17"/>
              <a:gd name="T5" fmla="*/ 11 h 14"/>
              <a:gd name="T6" fmla="*/ 5 w 17"/>
              <a:gd name="T7" fmla="*/ 15 h 14"/>
              <a:gd name="T8" fmla="*/ 1 w 17"/>
              <a:gd name="T9" fmla="*/ 10 h 14"/>
              <a:gd name="T10" fmla="*/ 2 w 17"/>
              <a:gd name="T11" fmla="*/ 6 h 14"/>
              <a:gd name="T12" fmla="*/ 11 w 17"/>
              <a:gd name="T13" fmla="*/ 6 h 14"/>
              <a:gd name="T14" fmla="*/ 15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8" name="Freeform 3553"/>
          <p:cNvSpPr>
            <a:spLocks noChangeAspect="1"/>
          </p:cNvSpPr>
          <p:nvPr/>
        </p:nvSpPr>
        <p:spPr bwMode="auto">
          <a:xfrm>
            <a:off x="2649538" y="2562911"/>
            <a:ext cx="573088" cy="484188"/>
          </a:xfrm>
          <a:custGeom>
            <a:avLst/>
            <a:gdLst>
              <a:gd name="T0" fmla="*/ 264 w 301"/>
              <a:gd name="T1" fmla="*/ 259 h 254"/>
              <a:gd name="T2" fmla="*/ 263 w 301"/>
              <a:gd name="T3" fmla="*/ 279 h 254"/>
              <a:gd name="T4" fmla="*/ 275 w 301"/>
              <a:gd name="T5" fmla="*/ 303 h 254"/>
              <a:gd name="T6" fmla="*/ 227 w 301"/>
              <a:gd name="T7" fmla="*/ 282 h 254"/>
              <a:gd name="T8" fmla="*/ 213 w 301"/>
              <a:gd name="T9" fmla="*/ 265 h 254"/>
              <a:gd name="T10" fmla="*/ 195 w 301"/>
              <a:gd name="T11" fmla="*/ 250 h 254"/>
              <a:gd name="T12" fmla="*/ 180 w 301"/>
              <a:gd name="T13" fmla="*/ 243 h 254"/>
              <a:gd name="T14" fmla="*/ 176 w 301"/>
              <a:gd name="T15" fmla="*/ 238 h 254"/>
              <a:gd name="T16" fmla="*/ 138 w 301"/>
              <a:gd name="T17" fmla="*/ 247 h 254"/>
              <a:gd name="T18" fmla="*/ 140 w 301"/>
              <a:gd name="T19" fmla="*/ 219 h 254"/>
              <a:gd name="T20" fmla="*/ 186 w 301"/>
              <a:gd name="T21" fmla="*/ 215 h 254"/>
              <a:gd name="T22" fmla="*/ 217 w 301"/>
              <a:gd name="T23" fmla="*/ 169 h 254"/>
              <a:gd name="T24" fmla="*/ 198 w 301"/>
              <a:gd name="T25" fmla="*/ 134 h 254"/>
              <a:gd name="T26" fmla="*/ 183 w 301"/>
              <a:gd name="T27" fmla="*/ 130 h 254"/>
              <a:gd name="T28" fmla="*/ 178 w 301"/>
              <a:gd name="T29" fmla="*/ 119 h 254"/>
              <a:gd name="T30" fmla="*/ 157 w 301"/>
              <a:gd name="T31" fmla="*/ 95 h 254"/>
              <a:gd name="T32" fmla="*/ 132 w 301"/>
              <a:gd name="T33" fmla="*/ 92 h 254"/>
              <a:gd name="T34" fmla="*/ 116 w 301"/>
              <a:gd name="T35" fmla="*/ 107 h 254"/>
              <a:gd name="T36" fmla="*/ 95 w 301"/>
              <a:gd name="T37" fmla="*/ 106 h 254"/>
              <a:gd name="T38" fmla="*/ 47 w 301"/>
              <a:gd name="T39" fmla="*/ 101 h 254"/>
              <a:gd name="T40" fmla="*/ 34 w 301"/>
              <a:gd name="T41" fmla="*/ 97 h 254"/>
              <a:gd name="T42" fmla="*/ 19 w 301"/>
              <a:gd name="T43" fmla="*/ 73 h 254"/>
              <a:gd name="T44" fmla="*/ 2 w 301"/>
              <a:gd name="T45" fmla="*/ 62 h 254"/>
              <a:gd name="T46" fmla="*/ 61 w 301"/>
              <a:gd name="T47" fmla="*/ 1 h 254"/>
              <a:gd name="T48" fmla="*/ 54 w 301"/>
              <a:gd name="T49" fmla="*/ 30 h 254"/>
              <a:gd name="T50" fmla="*/ 50 w 301"/>
              <a:gd name="T51" fmla="*/ 71 h 254"/>
              <a:gd name="T52" fmla="*/ 70 w 301"/>
              <a:gd name="T53" fmla="*/ 68 h 254"/>
              <a:gd name="T54" fmla="*/ 79 w 301"/>
              <a:gd name="T55" fmla="*/ 48 h 254"/>
              <a:gd name="T56" fmla="*/ 74 w 301"/>
              <a:gd name="T57" fmla="*/ 25 h 254"/>
              <a:gd name="T58" fmla="*/ 79 w 301"/>
              <a:gd name="T59" fmla="*/ 12 h 254"/>
              <a:gd name="T60" fmla="*/ 131 w 301"/>
              <a:gd name="T61" fmla="*/ 8 h 254"/>
              <a:gd name="T62" fmla="*/ 124 w 301"/>
              <a:gd name="T63" fmla="*/ 48 h 254"/>
              <a:gd name="T64" fmla="*/ 150 w 301"/>
              <a:gd name="T65" fmla="*/ 42 h 254"/>
              <a:gd name="T66" fmla="*/ 155 w 301"/>
              <a:gd name="T67" fmla="*/ 41 h 254"/>
              <a:gd name="T68" fmla="*/ 191 w 301"/>
              <a:gd name="T69" fmla="*/ 35 h 254"/>
              <a:gd name="T70" fmla="*/ 201 w 301"/>
              <a:gd name="T71" fmla="*/ 48 h 254"/>
              <a:gd name="T72" fmla="*/ 211 w 301"/>
              <a:gd name="T73" fmla="*/ 59 h 254"/>
              <a:gd name="T74" fmla="*/ 221 w 301"/>
              <a:gd name="T75" fmla="*/ 74 h 254"/>
              <a:gd name="T76" fmla="*/ 252 w 301"/>
              <a:gd name="T77" fmla="*/ 70 h 254"/>
              <a:gd name="T78" fmla="*/ 245 w 301"/>
              <a:gd name="T79" fmla="*/ 83 h 254"/>
              <a:gd name="T80" fmla="*/ 239 w 301"/>
              <a:gd name="T81" fmla="*/ 96 h 254"/>
              <a:gd name="T82" fmla="*/ 264 w 301"/>
              <a:gd name="T83" fmla="*/ 84 h 254"/>
              <a:gd name="T84" fmla="*/ 266 w 301"/>
              <a:gd name="T85" fmla="*/ 96 h 254"/>
              <a:gd name="T86" fmla="*/ 264 w 301"/>
              <a:gd name="T87" fmla="*/ 109 h 254"/>
              <a:gd name="T88" fmla="*/ 271 w 301"/>
              <a:gd name="T89" fmla="*/ 113 h 254"/>
              <a:gd name="T90" fmla="*/ 279 w 301"/>
              <a:gd name="T91" fmla="*/ 120 h 254"/>
              <a:gd name="T92" fmla="*/ 283 w 301"/>
              <a:gd name="T93" fmla="*/ 133 h 254"/>
              <a:gd name="T94" fmla="*/ 293 w 301"/>
              <a:gd name="T95" fmla="*/ 145 h 254"/>
              <a:gd name="T96" fmla="*/ 303 w 301"/>
              <a:gd name="T97" fmla="*/ 162 h 254"/>
              <a:gd name="T98" fmla="*/ 325 w 301"/>
              <a:gd name="T99" fmla="*/ 168 h 254"/>
              <a:gd name="T100" fmla="*/ 331 w 301"/>
              <a:gd name="T101" fmla="*/ 184 h 254"/>
              <a:gd name="T102" fmla="*/ 356 w 301"/>
              <a:gd name="T103" fmla="*/ 181 h 254"/>
              <a:gd name="T104" fmla="*/ 348 w 301"/>
              <a:gd name="T105" fmla="*/ 201 h 254"/>
              <a:gd name="T106" fmla="*/ 329 w 301"/>
              <a:gd name="T107" fmla="*/ 208 h 254"/>
              <a:gd name="T108" fmla="*/ 308 w 301"/>
              <a:gd name="T109" fmla="*/ 216 h 254"/>
              <a:gd name="T110" fmla="*/ 300 w 301"/>
              <a:gd name="T111" fmla="*/ 198 h 254"/>
              <a:gd name="T112" fmla="*/ 273 w 301"/>
              <a:gd name="T113" fmla="*/ 193 h 254"/>
              <a:gd name="T114" fmla="*/ 277 w 301"/>
              <a:gd name="T115" fmla="*/ 213 h 254"/>
              <a:gd name="T116" fmla="*/ 301 w 301"/>
              <a:gd name="T117" fmla="*/ 243 h 254"/>
              <a:gd name="T118" fmla="*/ 296 w 301"/>
              <a:gd name="T119" fmla="*/ 279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89" name="Freeform 3554"/>
          <p:cNvSpPr>
            <a:spLocks noChangeAspect="1"/>
          </p:cNvSpPr>
          <p:nvPr/>
        </p:nvSpPr>
        <p:spPr bwMode="auto">
          <a:xfrm>
            <a:off x="2889251" y="2793099"/>
            <a:ext cx="49213" cy="47625"/>
          </a:xfrm>
          <a:custGeom>
            <a:avLst/>
            <a:gdLst>
              <a:gd name="T0" fmla="*/ 29 w 26"/>
              <a:gd name="T1" fmla="*/ 2 h 25"/>
              <a:gd name="T2" fmla="*/ 31 w 26"/>
              <a:gd name="T3" fmla="*/ 5 h 25"/>
              <a:gd name="T4" fmla="*/ 29 w 26"/>
              <a:gd name="T5" fmla="*/ 20 h 25"/>
              <a:gd name="T6" fmla="*/ 17 w 26"/>
              <a:gd name="T7" fmla="*/ 29 h 25"/>
              <a:gd name="T8" fmla="*/ 4 w 26"/>
              <a:gd name="T9" fmla="*/ 28 h 25"/>
              <a:gd name="T10" fmla="*/ 0 w 26"/>
              <a:gd name="T11" fmla="*/ 23 h 25"/>
              <a:gd name="T12" fmla="*/ 4 w 26"/>
              <a:gd name="T13" fmla="*/ 11 h 25"/>
              <a:gd name="T14" fmla="*/ 11 w 26"/>
              <a:gd name="T15" fmla="*/ 2 h 25"/>
              <a:gd name="T16" fmla="*/ 20 w 26"/>
              <a:gd name="T17" fmla="*/ 0 h 25"/>
              <a:gd name="T18" fmla="*/ 29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0" name="Freeform 3555"/>
          <p:cNvSpPr>
            <a:spLocks noChangeAspect="1"/>
          </p:cNvSpPr>
          <p:nvPr/>
        </p:nvSpPr>
        <p:spPr bwMode="auto">
          <a:xfrm>
            <a:off x="2941638" y="2799448"/>
            <a:ext cx="31750" cy="20638"/>
          </a:xfrm>
          <a:custGeom>
            <a:avLst/>
            <a:gdLst>
              <a:gd name="T0" fmla="*/ 3 w 16"/>
              <a:gd name="T1" fmla="*/ 2 h 11"/>
              <a:gd name="T2" fmla="*/ 1 w 16"/>
              <a:gd name="T3" fmla="*/ 5 h 11"/>
              <a:gd name="T4" fmla="*/ 3 w 16"/>
              <a:gd name="T5" fmla="*/ 12 h 11"/>
              <a:gd name="T6" fmla="*/ 11 w 16"/>
              <a:gd name="T7" fmla="*/ 11 h 11"/>
              <a:gd name="T8" fmla="*/ 17 w 16"/>
              <a:gd name="T9" fmla="*/ 12 h 11"/>
              <a:gd name="T10" fmla="*/ 19 w 16"/>
              <a:gd name="T11" fmla="*/ 5 h 11"/>
              <a:gd name="T12" fmla="*/ 12 w 16"/>
              <a:gd name="T13" fmla="*/ 2 h 11"/>
              <a:gd name="T14" fmla="*/ 7 w 16"/>
              <a:gd name="T15" fmla="*/ 0 h 11"/>
              <a:gd name="T16" fmla="*/ 3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1" name="Freeform 3556"/>
          <p:cNvSpPr>
            <a:spLocks noChangeAspect="1"/>
          </p:cNvSpPr>
          <p:nvPr/>
        </p:nvSpPr>
        <p:spPr bwMode="auto">
          <a:xfrm>
            <a:off x="2938464" y="2778813"/>
            <a:ext cx="9525" cy="17463"/>
          </a:xfrm>
          <a:custGeom>
            <a:avLst/>
            <a:gdLst>
              <a:gd name="T0" fmla="*/ 1 w 5"/>
              <a:gd name="T1" fmla="*/ 1 h 9"/>
              <a:gd name="T2" fmla="*/ 0 w 5"/>
              <a:gd name="T3" fmla="*/ 5 h 9"/>
              <a:gd name="T4" fmla="*/ 2 w 5"/>
              <a:gd name="T5" fmla="*/ 10 h 9"/>
              <a:gd name="T6" fmla="*/ 5 w 5"/>
              <a:gd name="T7" fmla="*/ 7 h 9"/>
              <a:gd name="T8" fmla="*/ 5 w 5"/>
              <a:gd name="T9" fmla="*/ 2 h 9"/>
              <a:gd name="T10" fmla="*/ 1 w 5"/>
              <a:gd name="T11" fmla="*/ 1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1" y="1"/>
                </a:moveTo>
                <a:cubicBezTo>
                  <a:pt x="0" y="1"/>
                  <a:pt x="0" y="3"/>
                  <a:pt x="0" y="4"/>
                </a:cubicBezTo>
                <a:cubicBezTo>
                  <a:pt x="0" y="5"/>
                  <a:pt x="1" y="8"/>
                  <a:pt x="2" y="8"/>
                </a:cubicBezTo>
                <a:cubicBezTo>
                  <a:pt x="3" y="9"/>
                  <a:pt x="4" y="7"/>
                  <a:pt x="4" y="6"/>
                </a:cubicBezTo>
                <a:cubicBezTo>
                  <a:pt x="5" y="4"/>
                  <a:pt x="4" y="3"/>
                  <a:pt x="4" y="2"/>
                </a:cubicBezTo>
                <a:cubicBezTo>
                  <a:pt x="3" y="1"/>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2" name="Freeform 3557"/>
          <p:cNvSpPr>
            <a:spLocks noChangeAspect="1"/>
          </p:cNvSpPr>
          <p:nvPr/>
        </p:nvSpPr>
        <p:spPr bwMode="auto">
          <a:xfrm>
            <a:off x="2846389" y="2750238"/>
            <a:ext cx="36513" cy="28575"/>
          </a:xfrm>
          <a:custGeom>
            <a:avLst/>
            <a:gdLst>
              <a:gd name="T0" fmla="*/ 18 w 19"/>
              <a:gd name="T1" fmla="*/ 0 h 15"/>
              <a:gd name="T2" fmla="*/ 23 w 19"/>
              <a:gd name="T3" fmla="*/ 2 h 15"/>
              <a:gd name="T4" fmla="*/ 15 w 19"/>
              <a:gd name="T5" fmla="*/ 8 h 15"/>
              <a:gd name="T6" fmla="*/ 10 w 19"/>
              <a:gd name="T7" fmla="*/ 16 h 15"/>
              <a:gd name="T8" fmla="*/ 2 w 19"/>
              <a:gd name="T9" fmla="*/ 17 h 15"/>
              <a:gd name="T10" fmla="*/ 0 w 19"/>
              <a:gd name="T11" fmla="*/ 13 h 15"/>
              <a:gd name="T12" fmla="*/ 8 w 19"/>
              <a:gd name="T13" fmla="*/ 7 h 15"/>
              <a:gd name="T14" fmla="*/ 15 w 19"/>
              <a:gd name="T15" fmla="*/ 2 h 15"/>
              <a:gd name="T16" fmla="*/ 18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3" name="Freeform 3558"/>
          <p:cNvSpPr>
            <a:spLocks noChangeAspect="1"/>
          </p:cNvSpPr>
          <p:nvPr/>
        </p:nvSpPr>
        <p:spPr bwMode="auto">
          <a:xfrm>
            <a:off x="2868613" y="2735948"/>
            <a:ext cx="25400" cy="12700"/>
          </a:xfrm>
          <a:custGeom>
            <a:avLst/>
            <a:gdLst>
              <a:gd name="T0" fmla="*/ 1 w 14"/>
              <a:gd name="T1" fmla="*/ 5 h 6"/>
              <a:gd name="T2" fmla="*/ 11 w 14"/>
              <a:gd name="T3" fmla="*/ 1 h 6"/>
              <a:gd name="T4" fmla="*/ 16 w 14"/>
              <a:gd name="T5" fmla="*/ 3 h 6"/>
              <a:gd name="T6" fmla="*/ 9 w 14"/>
              <a:gd name="T7" fmla="*/ 5 h 6"/>
              <a:gd name="T8" fmla="*/ 1 w 14"/>
              <a:gd name="T9" fmla="*/ 5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 y="4"/>
                </a:moveTo>
                <a:cubicBezTo>
                  <a:pt x="3" y="1"/>
                  <a:pt x="7" y="1"/>
                  <a:pt x="10" y="1"/>
                </a:cubicBezTo>
                <a:cubicBezTo>
                  <a:pt x="12" y="0"/>
                  <a:pt x="14" y="1"/>
                  <a:pt x="14" y="2"/>
                </a:cubicBezTo>
                <a:cubicBezTo>
                  <a:pt x="13" y="4"/>
                  <a:pt x="10" y="4"/>
                  <a:pt x="8" y="4"/>
                </a:cubicBezTo>
                <a:cubicBezTo>
                  <a:pt x="6" y="4"/>
                  <a:pt x="0" y="6"/>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4" name="Freeform 3559"/>
          <p:cNvSpPr>
            <a:spLocks noChangeAspect="1"/>
          </p:cNvSpPr>
          <p:nvPr/>
        </p:nvSpPr>
        <p:spPr bwMode="auto">
          <a:xfrm>
            <a:off x="2835275" y="2734363"/>
            <a:ext cx="20638" cy="9525"/>
          </a:xfrm>
          <a:custGeom>
            <a:avLst/>
            <a:gdLst>
              <a:gd name="T0" fmla="*/ 1 w 11"/>
              <a:gd name="T1" fmla="*/ 2 h 5"/>
              <a:gd name="T2" fmla="*/ 5 w 11"/>
              <a:gd name="T3" fmla="*/ 6 h 5"/>
              <a:gd name="T4" fmla="*/ 13 w 11"/>
              <a:gd name="T5" fmla="*/ 4 h 5"/>
              <a:gd name="T6" fmla="*/ 11 w 11"/>
              <a:gd name="T7" fmla="*/ 1 h 5"/>
              <a:gd name="T8" fmla="*/ 1 w 11"/>
              <a:gd name="T9" fmla="*/ 2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2"/>
                </a:moveTo>
                <a:cubicBezTo>
                  <a:pt x="0" y="3"/>
                  <a:pt x="2" y="5"/>
                  <a:pt x="4" y="5"/>
                </a:cubicBezTo>
                <a:cubicBezTo>
                  <a:pt x="6" y="5"/>
                  <a:pt x="9" y="4"/>
                  <a:pt x="11" y="3"/>
                </a:cubicBezTo>
                <a:cubicBezTo>
                  <a:pt x="11" y="2"/>
                  <a:pt x="10" y="1"/>
                  <a:pt x="9" y="1"/>
                </a:cubicBezTo>
                <a:cubicBezTo>
                  <a:pt x="6" y="1"/>
                  <a:pt x="3" y="0"/>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5" name="Freeform 3560"/>
          <p:cNvSpPr>
            <a:spLocks noChangeAspect="1"/>
          </p:cNvSpPr>
          <p:nvPr/>
        </p:nvSpPr>
        <p:spPr bwMode="auto">
          <a:xfrm>
            <a:off x="2854325" y="2791511"/>
            <a:ext cx="14288" cy="14288"/>
          </a:xfrm>
          <a:custGeom>
            <a:avLst/>
            <a:gdLst>
              <a:gd name="T0" fmla="*/ 1 w 7"/>
              <a:gd name="T1" fmla="*/ 3 h 7"/>
              <a:gd name="T2" fmla="*/ 1 w 7"/>
              <a:gd name="T3" fmla="*/ 8 h 7"/>
              <a:gd name="T4" fmla="*/ 5 w 7"/>
              <a:gd name="T5" fmla="*/ 6 h 7"/>
              <a:gd name="T6" fmla="*/ 8 w 7"/>
              <a:gd name="T7" fmla="*/ 3 h 7"/>
              <a:gd name="T8" fmla="*/ 1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2"/>
                </a:moveTo>
                <a:cubicBezTo>
                  <a:pt x="0" y="3"/>
                  <a:pt x="0" y="5"/>
                  <a:pt x="1" y="6"/>
                </a:cubicBezTo>
                <a:cubicBezTo>
                  <a:pt x="1" y="7"/>
                  <a:pt x="3" y="6"/>
                  <a:pt x="4" y="5"/>
                </a:cubicBezTo>
                <a:cubicBezTo>
                  <a:pt x="5" y="4"/>
                  <a:pt x="7" y="3"/>
                  <a:pt x="6" y="2"/>
                </a:cubicBezTo>
                <a:cubicBezTo>
                  <a:pt x="5" y="0"/>
                  <a:pt x="2" y="1"/>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6" name="Freeform 3561"/>
          <p:cNvSpPr>
            <a:spLocks noChangeAspect="1"/>
          </p:cNvSpPr>
          <p:nvPr/>
        </p:nvSpPr>
        <p:spPr bwMode="auto">
          <a:xfrm>
            <a:off x="2690814" y="2720075"/>
            <a:ext cx="22225" cy="11113"/>
          </a:xfrm>
          <a:custGeom>
            <a:avLst/>
            <a:gdLst>
              <a:gd name="T0" fmla="*/ 2 w 12"/>
              <a:gd name="T1" fmla="*/ 1 h 6"/>
              <a:gd name="T2" fmla="*/ 6 w 12"/>
              <a:gd name="T3" fmla="*/ 6 h 6"/>
              <a:gd name="T4" fmla="*/ 13 w 12"/>
              <a:gd name="T5" fmla="*/ 6 h 6"/>
              <a:gd name="T6" fmla="*/ 12 w 12"/>
              <a:gd name="T7" fmla="*/ 1 h 6"/>
              <a:gd name="T8" fmla="*/ 2 w 12"/>
              <a:gd name="T9" fmla="*/ 1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2" y="1"/>
                </a:moveTo>
                <a:cubicBezTo>
                  <a:pt x="0" y="2"/>
                  <a:pt x="4" y="5"/>
                  <a:pt x="5" y="5"/>
                </a:cubicBezTo>
                <a:cubicBezTo>
                  <a:pt x="7" y="6"/>
                  <a:pt x="9" y="6"/>
                  <a:pt x="11" y="5"/>
                </a:cubicBezTo>
                <a:cubicBezTo>
                  <a:pt x="12" y="4"/>
                  <a:pt x="11" y="2"/>
                  <a:pt x="10" y="1"/>
                </a:cubicBezTo>
                <a:cubicBezTo>
                  <a:pt x="7" y="0"/>
                  <a:pt x="4" y="1"/>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7" name="Freeform 3562"/>
          <p:cNvSpPr>
            <a:spLocks noChangeAspect="1"/>
          </p:cNvSpPr>
          <p:nvPr/>
        </p:nvSpPr>
        <p:spPr bwMode="auto">
          <a:xfrm>
            <a:off x="2860675" y="2562913"/>
            <a:ext cx="96838" cy="49213"/>
          </a:xfrm>
          <a:custGeom>
            <a:avLst/>
            <a:gdLst>
              <a:gd name="T0" fmla="*/ 25 w 51"/>
              <a:gd name="T1" fmla="*/ 6 h 26"/>
              <a:gd name="T2" fmla="*/ 39 w 51"/>
              <a:gd name="T3" fmla="*/ 5 h 26"/>
              <a:gd name="T4" fmla="*/ 50 w 51"/>
              <a:gd name="T5" fmla="*/ 12 h 26"/>
              <a:gd name="T6" fmla="*/ 56 w 51"/>
              <a:gd name="T7" fmla="*/ 16 h 26"/>
              <a:gd name="T8" fmla="*/ 61 w 51"/>
              <a:gd name="T9" fmla="*/ 24 h 26"/>
              <a:gd name="T10" fmla="*/ 60 w 51"/>
              <a:gd name="T11" fmla="*/ 27 h 26"/>
              <a:gd name="T12" fmla="*/ 49 w 51"/>
              <a:gd name="T13" fmla="*/ 24 h 26"/>
              <a:gd name="T14" fmla="*/ 33 w 51"/>
              <a:gd name="T15" fmla="*/ 25 h 26"/>
              <a:gd name="T16" fmla="*/ 19 w 51"/>
              <a:gd name="T17" fmla="*/ 30 h 26"/>
              <a:gd name="T18" fmla="*/ 12 w 51"/>
              <a:gd name="T19" fmla="*/ 30 h 26"/>
              <a:gd name="T20" fmla="*/ 7 w 51"/>
              <a:gd name="T21" fmla="*/ 24 h 26"/>
              <a:gd name="T22" fmla="*/ 8 w 51"/>
              <a:gd name="T23" fmla="*/ 17 h 26"/>
              <a:gd name="T24" fmla="*/ 7 w 51"/>
              <a:gd name="T25" fmla="*/ 16 h 26"/>
              <a:gd name="T26" fmla="*/ 0 w 51"/>
              <a:gd name="T27" fmla="*/ 14 h 26"/>
              <a:gd name="T28" fmla="*/ 5 w 51"/>
              <a:gd name="T29" fmla="*/ 1 h 26"/>
              <a:gd name="T30" fmla="*/ 10 w 51"/>
              <a:gd name="T31" fmla="*/ 1 h 26"/>
              <a:gd name="T32" fmla="*/ 25 w 51"/>
              <a:gd name="T33" fmla="*/ 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8" name="Freeform 3563"/>
          <p:cNvSpPr>
            <a:spLocks noChangeAspect="1"/>
          </p:cNvSpPr>
          <p:nvPr/>
        </p:nvSpPr>
        <p:spPr bwMode="auto">
          <a:xfrm>
            <a:off x="2549526" y="2547036"/>
            <a:ext cx="123825" cy="96838"/>
          </a:xfrm>
          <a:custGeom>
            <a:avLst/>
            <a:gdLst>
              <a:gd name="T0" fmla="*/ 74 w 65"/>
              <a:gd name="T1" fmla="*/ 6 h 50"/>
              <a:gd name="T2" fmla="*/ 78 w 65"/>
              <a:gd name="T3" fmla="*/ 7 h 50"/>
              <a:gd name="T4" fmla="*/ 68 w 65"/>
              <a:gd name="T5" fmla="*/ 16 h 50"/>
              <a:gd name="T6" fmla="*/ 58 w 65"/>
              <a:gd name="T7" fmla="*/ 27 h 50"/>
              <a:gd name="T8" fmla="*/ 46 w 65"/>
              <a:gd name="T9" fmla="*/ 39 h 50"/>
              <a:gd name="T10" fmla="*/ 28 w 65"/>
              <a:gd name="T11" fmla="*/ 35 h 50"/>
              <a:gd name="T12" fmla="*/ 20 w 65"/>
              <a:gd name="T13" fmla="*/ 37 h 50"/>
              <a:gd name="T14" fmla="*/ 20 w 65"/>
              <a:gd name="T15" fmla="*/ 39 h 50"/>
              <a:gd name="T16" fmla="*/ 26 w 65"/>
              <a:gd name="T17" fmla="*/ 41 h 50"/>
              <a:gd name="T18" fmla="*/ 28 w 65"/>
              <a:gd name="T19" fmla="*/ 46 h 50"/>
              <a:gd name="T20" fmla="*/ 14 w 65"/>
              <a:gd name="T21" fmla="*/ 60 h 50"/>
              <a:gd name="T22" fmla="*/ 11 w 65"/>
              <a:gd name="T23" fmla="*/ 59 h 50"/>
              <a:gd name="T24" fmla="*/ 1 w 65"/>
              <a:gd name="T25" fmla="*/ 59 h 50"/>
              <a:gd name="T26" fmla="*/ 4 w 65"/>
              <a:gd name="T27" fmla="*/ 54 h 50"/>
              <a:gd name="T28" fmla="*/ 4 w 65"/>
              <a:gd name="T29" fmla="*/ 44 h 50"/>
              <a:gd name="T30" fmla="*/ 0 w 65"/>
              <a:gd name="T31" fmla="*/ 39 h 50"/>
              <a:gd name="T32" fmla="*/ 4 w 65"/>
              <a:gd name="T33" fmla="*/ 23 h 50"/>
              <a:gd name="T34" fmla="*/ 4 w 65"/>
              <a:gd name="T35" fmla="*/ 20 h 50"/>
              <a:gd name="T36" fmla="*/ 6 w 65"/>
              <a:gd name="T37" fmla="*/ 12 h 50"/>
              <a:gd name="T38" fmla="*/ 16 w 65"/>
              <a:gd name="T39" fmla="*/ 15 h 50"/>
              <a:gd name="T40" fmla="*/ 18 w 65"/>
              <a:gd name="T41" fmla="*/ 13 h 50"/>
              <a:gd name="T42" fmla="*/ 11 w 65"/>
              <a:gd name="T43" fmla="*/ 6 h 50"/>
              <a:gd name="T44" fmla="*/ 17 w 65"/>
              <a:gd name="T45" fmla="*/ 4 h 50"/>
              <a:gd name="T46" fmla="*/ 31 w 65"/>
              <a:gd name="T47" fmla="*/ 1 h 50"/>
              <a:gd name="T48" fmla="*/ 34 w 65"/>
              <a:gd name="T49" fmla="*/ 4 h 50"/>
              <a:gd name="T50" fmla="*/ 38 w 65"/>
              <a:gd name="T51" fmla="*/ 1 h 50"/>
              <a:gd name="T52" fmla="*/ 52 w 65"/>
              <a:gd name="T53" fmla="*/ 2 h 50"/>
              <a:gd name="T54" fmla="*/ 53 w 65"/>
              <a:gd name="T55" fmla="*/ 6 h 50"/>
              <a:gd name="T56" fmla="*/ 59 w 65"/>
              <a:gd name="T57" fmla="*/ 2 h 50"/>
              <a:gd name="T58" fmla="*/ 74 w 65"/>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099" name="Freeform 3564"/>
          <p:cNvSpPr>
            <a:spLocks noChangeAspect="1"/>
          </p:cNvSpPr>
          <p:nvPr/>
        </p:nvSpPr>
        <p:spPr bwMode="auto">
          <a:xfrm>
            <a:off x="2411413" y="2559736"/>
            <a:ext cx="120650" cy="109538"/>
          </a:xfrm>
          <a:custGeom>
            <a:avLst/>
            <a:gdLst>
              <a:gd name="T0" fmla="*/ 52 w 64"/>
              <a:gd name="T1" fmla="*/ 26 h 58"/>
              <a:gd name="T2" fmla="*/ 56 w 64"/>
              <a:gd name="T3" fmla="*/ 20 h 58"/>
              <a:gd name="T4" fmla="*/ 69 w 64"/>
              <a:gd name="T5" fmla="*/ 14 h 58"/>
              <a:gd name="T6" fmla="*/ 66 w 64"/>
              <a:gd name="T7" fmla="*/ 10 h 58"/>
              <a:gd name="T8" fmla="*/ 74 w 64"/>
              <a:gd name="T9" fmla="*/ 4 h 58"/>
              <a:gd name="T10" fmla="*/ 70 w 64"/>
              <a:gd name="T11" fmla="*/ 0 h 58"/>
              <a:gd name="T12" fmla="*/ 56 w 64"/>
              <a:gd name="T13" fmla="*/ 4 h 58"/>
              <a:gd name="T14" fmla="*/ 46 w 64"/>
              <a:gd name="T15" fmla="*/ 6 h 58"/>
              <a:gd name="T16" fmla="*/ 39 w 64"/>
              <a:gd name="T17" fmla="*/ 4 h 58"/>
              <a:gd name="T18" fmla="*/ 34 w 64"/>
              <a:gd name="T19" fmla="*/ 5 h 58"/>
              <a:gd name="T20" fmla="*/ 31 w 64"/>
              <a:gd name="T21" fmla="*/ 2 h 58"/>
              <a:gd name="T22" fmla="*/ 24 w 64"/>
              <a:gd name="T23" fmla="*/ 6 h 58"/>
              <a:gd name="T24" fmla="*/ 30 w 64"/>
              <a:gd name="T25" fmla="*/ 10 h 58"/>
              <a:gd name="T26" fmla="*/ 28 w 64"/>
              <a:gd name="T27" fmla="*/ 12 h 58"/>
              <a:gd name="T28" fmla="*/ 19 w 64"/>
              <a:gd name="T29" fmla="*/ 8 h 58"/>
              <a:gd name="T30" fmla="*/ 18 w 64"/>
              <a:gd name="T31" fmla="*/ 12 h 58"/>
              <a:gd name="T32" fmla="*/ 26 w 64"/>
              <a:gd name="T33" fmla="*/ 17 h 58"/>
              <a:gd name="T34" fmla="*/ 33 w 64"/>
              <a:gd name="T35" fmla="*/ 17 h 58"/>
              <a:gd name="T36" fmla="*/ 28 w 64"/>
              <a:gd name="T37" fmla="*/ 23 h 58"/>
              <a:gd name="T38" fmla="*/ 32 w 64"/>
              <a:gd name="T39" fmla="*/ 27 h 58"/>
              <a:gd name="T40" fmla="*/ 24 w 64"/>
              <a:gd name="T41" fmla="*/ 35 h 58"/>
              <a:gd name="T42" fmla="*/ 15 w 64"/>
              <a:gd name="T43" fmla="*/ 33 h 58"/>
              <a:gd name="T44" fmla="*/ 10 w 64"/>
              <a:gd name="T45" fmla="*/ 26 h 58"/>
              <a:gd name="T46" fmla="*/ 5 w 64"/>
              <a:gd name="T47" fmla="*/ 26 h 58"/>
              <a:gd name="T48" fmla="*/ 0 w 64"/>
              <a:gd name="T49" fmla="*/ 33 h 58"/>
              <a:gd name="T50" fmla="*/ 2 w 64"/>
              <a:gd name="T51" fmla="*/ 42 h 58"/>
              <a:gd name="T52" fmla="*/ 10 w 64"/>
              <a:gd name="T53" fmla="*/ 45 h 58"/>
              <a:gd name="T54" fmla="*/ 15 w 64"/>
              <a:gd name="T55" fmla="*/ 46 h 58"/>
              <a:gd name="T56" fmla="*/ 24 w 64"/>
              <a:gd name="T57" fmla="*/ 52 h 58"/>
              <a:gd name="T58" fmla="*/ 26 w 64"/>
              <a:gd name="T59" fmla="*/ 58 h 58"/>
              <a:gd name="T60" fmla="*/ 32 w 64"/>
              <a:gd name="T61" fmla="*/ 61 h 58"/>
              <a:gd name="T62" fmla="*/ 33 w 64"/>
              <a:gd name="T63" fmla="*/ 68 h 58"/>
              <a:gd name="T64" fmla="*/ 39 w 64"/>
              <a:gd name="T65" fmla="*/ 68 h 58"/>
              <a:gd name="T66" fmla="*/ 43 w 64"/>
              <a:gd name="T67" fmla="*/ 69 h 58"/>
              <a:gd name="T68" fmla="*/ 49 w 64"/>
              <a:gd name="T69" fmla="*/ 64 h 58"/>
              <a:gd name="T70" fmla="*/ 47 w 64"/>
              <a:gd name="T71" fmla="*/ 58 h 58"/>
              <a:gd name="T72" fmla="*/ 52 w 64"/>
              <a:gd name="T73" fmla="*/ 61 h 58"/>
              <a:gd name="T74" fmla="*/ 62 w 64"/>
              <a:gd name="T75" fmla="*/ 61 h 58"/>
              <a:gd name="T76" fmla="*/ 69 w 64"/>
              <a:gd name="T77" fmla="*/ 56 h 58"/>
              <a:gd name="T78" fmla="*/ 68 w 64"/>
              <a:gd name="T79" fmla="*/ 46 h 58"/>
              <a:gd name="T80" fmla="*/ 75 w 64"/>
              <a:gd name="T81" fmla="*/ 40 h 58"/>
              <a:gd name="T82" fmla="*/ 74 w 64"/>
              <a:gd name="T83" fmla="*/ 36 h 58"/>
              <a:gd name="T84" fmla="*/ 65 w 64"/>
              <a:gd name="T85" fmla="*/ 36 h 58"/>
              <a:gd name="T86" fmla="*/ 68 w 64"/>
              <a:gd name="T87" fmla="*/ 31 h 58"/>
              <a:gd name="T88" fmla="*/ 65 w 64"/>
              <a:gd name="T89" fmla="*/ 25 h 58"/>
              <a:gd name="T90" fmla="*/ 59 w 64"/>
              <a:gd name="T91" fmla="*/ 23 h 58"/>
              <a:gd name="T92" fmla="*/ 52 w 64"/>
              <a:gd name="T93" fmla="*/ 2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0" name="Freeform 3565"/>
          <p:cNvSpPr>
            <a:spLocks noChangeAspect="1"/>
          </p:cNvSpPr>
          <p:nvPr/>
        </p:nvSpPr>
        <p:spPr bwMode="auto">
          <a:xfrm>
            <a:off x="2481263" y="2547037"/>
            <a:ext cx="39688" cy="17463"/>
          </a:xfrm>
          <a:custGeom>
            <a:avLst/>
            <a:gdLst>
              <a:gd name="T0" fmla="*/ 4 w 21"/>
              <a:gd name="T1" fmla="*/ 9 h 9"/>
              <a:gd name="T2" fmla="*/ 1 w 21"/>
              <a:gd name="T3" fmla="*/ 10 h 9"/>
              <a:gd name="T4" fmla="*/ 7 w 21"/>
              <a:gd name="T5" fmla="*/ 11 h 9"/>
              <a:gd name="T6" fmla="*/ 15 w 21"/>
              <a:gd name="T7" fmla="*/ 9 h 9"/>
              <a:gd name="T8" fmla="*/ 21 w 21"/>
              <a:gd name="T9" fmla="*/ 6 h 9"/>
              <a:gd name="T10" fmla="*/ 23 w 21"/>
              <a:gd name="T11" fmla="*/ 2 h 9"/>
              <a:gd name="T12" fmla="*/ 17 w 21"/>
              <a:gd name="T13" fmla="*/ 4 h 9"/>
              <a:gd name="T14" fmla="*/ 8 w 21"/>
              <a:gd name="T15" fmla="*/ 6 h 9"/>
              <a:gd name="T16" fmla="*/ 4 w 21"/>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3" y="7"/>
                </a:moveTo>
                <a:cubicBezTo>
                  <a:pt x="2" y="7"/>
                  <a:pt x="0" y="8"/>
                  <a:pt x="1" y="8"/>
                </a:cubicBezTo>
                <a:cubicBezTo>
                  <a:pt x="3" y="9"/>
                  <a:pt x="4" y="9"/>
                  <a:pt x="6" y="9"/>
                </a:cubicBezTo>
                <a:cubicBezTo>
                  <a:pt x="8" y="8"/>
                  <a:pt x="11" y="8"/>
                  <a:pt x="13" y="7"/>
                </a:cubicBezTo>
                <a:cubicBezTo>
                  <a:pt x="15" y="7"/>
                  <a:pt x="16" y="6"/>
                  <a:pt x="18" y="5"/>
                </a:cubicBezTo>
                <a:cubicBezTo>
                  <a:pt x="19" y="4"/>
                  <a:pt x="21" y="2"/>
                  <a:pt x="19" y="2"/>
                </a:cubicBezTo>
                <a:cubicBezTo>
                  <a:pt x="18" y="0"/>
                  <a:pt x="16" y="2"/>
                  <a:pt x="14" y="3"/>
                </a:cubicBezTo>
                <a:cubicBezTo>
                  <a:pt x="11" y="4"/>
                  <a:pt x="9" y="4"/>
                  <a:pt x="7" y="5"/>
                </a:cubicBezTo>
                <a:cubicBezTo>
                  <a:pt x="6" y="6"/>
                  <a:pt x="4" y="6"/>
                  <a:pt x="3"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1" name="Freeform 3566"/>
          <p:cNvSpPr>
            <a:spLocks noChangeAspect="1"/>
          </p:cNvSpPr>
          <p:nvPr/>
        </p:nvSpPr>
        <p:spPr bwMode="auto">
          <a:xfrm>
            <a:off x="2520950" y="2586725"/>
            <a:ext cx="14288" cy="15875"/>
          </a:xfrm>
          <a:custGeom>
            <a:avLst/>
            <a:gdLst>
              <a:gd name="T0" fmla="*/ 6 w 7"/>
              <a:gd name="T1" fmla="*/ 1 h 9"/>
              <a:gd name="T2" fmla="*/ 9 w 7"/>
              <a:gd name="T3" fmla="*/ 4 h 9"/>
              <a:gd name="T4" fmla="*/ 6 w 7"/>
              <a:gd name="T5" fmla="*/ 9 h 9"/>
              <a:gd name="T6" fmla="*/ 1 w 7"/>
              <a:gd name="T7" fmla="*/ 9 h 9"/>
              <a:gd name="T8" fmla="*/ 1 w 7"/>
              <a:gd name="T9" fmla="*/ 3 h 9"/>
              <a:gd name="T10" fmla="*/ 6 w 7"/>
              <a:gd name="T11" fmla="*/ 1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1"/>
                </a:moveTo>
                <a:cubicBezTo>
                  <a:pt x="6" y="1"/>
                  <a:pt x="7" y="3"/>
                  <a:pt x="7" y="4"/>
                </a:cubicBezTo>
                <a:cubicBezTo>
                  <a:pt x="7" y="6"/>
                  <a:pt x="6" y="7"/>
                  <a:pt x="5" y="8"/>
                </a:cubicBezTo>
                <a:cubicBezTo>
                  <a:pt x="4" y="8"/>
                  <a:pt x="2" y="9"/>
                  <a:pt x="1" y="8"/>
                </a:cubicBezTo>
                <a:cubicBezTo>
                  <a:pt x="0" y="6"/>
                  <a:pt x="0" y="4"/>
                  <a:pt x="1" y="3"/>
                </a:cubicBezTo>
                <a:cubicBezTo>
                  <a:pt x="2" y="1"/>
                  <a:pt x="3"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2" name="Freeform 3567"/>
          <p:cNvSpPr>
            <a:spLocks noChangeAspect="1"/>
          </p:cNvSpPr>
          <p:nvPr/>
        </p:nvSpPr>
        <p:spPr bwMode="auto">
          <a:xfrm>
            <a:off x="2551113" y="2485125"/>
            <a:ext cx="71438" cy="47625"/>
          </a:xfrm>
          <a:custGeom>
            <a:avLst/>
            <a:gdLst>
              <a:gd name="T0" fmla="*/ 44 w 37"/>
              <a:gd name="T1" fmla="*/ 16 h 25"/>
              <a:gd name="T2" fmla="*/ 41 w 37"/>
              <a:gd name="T3" fmla="*/ 28 h 25"/>
              <a:gd name="T4" fmla="*/ 38 w 37"/>
              <a:gd name="T5" fmla="*/ 30 h 25"/>
              <a:gd name="T6" fmla="*/ 26 w 37"/>
              <a:gd name="T7" fmla="*/ 29 h 25"/>
              <a:gd name="T8" fmla="*/ 19 w 37"/>
              <a:gd name="T9" fmla="*/ 29 h 25"/>
              <a:gd name="T10" fmla="*/ 17 w 37"/>
              <a:gd name="T11" fmla="*/ 25 h 25"/>
              <a:gd name="T12" fmla="*/ 13 w 37"/>
              <a:gd name="T13" fmla="*/ 26 h 25"/>
              <a:gd name="T14" fmla="*/ 9 w 37"/>
              <a:gd name="T15" fmla="*/ 24 h 25"/>
              <a:gd name="T16" fmla="*/ 9 w 37"/>
              <a:gd name="T17" fmla="*/ 20 h 25"/>
              <a:gd name="T18" fmla="*/ 5 w 37"/>
              <a:gd name="T19" fmla="*/ 20 h 25"/>
              <a:gd name="T20" fmla="*/ 4 w 37"/>
              <a:gd name="T21" fmla="*/ 18 h 25"/>
              <a:gd name="T22" fmla="*/ 0 w 37"/>
              <a:gd name="T23" fmla="*/ 18 h 25"/>
              <a:gd name="T24" fmla="*/ 4 w 37"/>
              <a:gd name="T25" fmla="*/ 13 h 25"/>
              <a:gd name="T26" fmla="*/ 12 w 37"/>
              <a:gd name="T27" fmla="*/ 8 h 25"/>
              <a:gd name="T28" fmla="*/ 22 w 37"/>
              <a:gd name="T29" fmla="*/ 1 h 25"/>
              <a:gd name="T30" fmla="*/ 29 w 37"/>
              <a:gd name="T31" fmla="*/ 0 h 25"/>
              <a:gd name="T32" fmla="*/ 39 w 37"/>
              <a:gd name="T33" fmla="*/ 4 h 25"/>
              <a:gd name="T34" fmla="*/ 45 w 37"/>
              <a:gd name="T35" fmla="*/ 10 h 25"/>
              <a:gd name="T36" fmla="*/ 44 w 37"/>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3" name="Freeform 3568"/>
          <p:cNvSpPr>
            <a:spLocks noChangeAspect="1"/>
          </p:cNvSpPr>
          <p:nvPr/>
        </p:nvSpPr>
        <p:spPr bwMode="auto">
          <a:xfrm>
            <a:off x="2597151" y="2469248"/>
            <a:ext cx="11113" cy="14288"/>
          </a:xfrm>
          <a:custGeom>
            <a:avLst/>
            <a:gdLst>
              <a:gd name="T0" fmla="*/ 1 w 6"/>
              <a:gd name="T1" fmla="*/ 1 h 7"/>
              <a:gd name="T2" fmla="*/ 1 w 6"/>
              <a:gd name="T3" fmla="*/ 6 h 7"/>
              <a:gd name="T4" fmla="*/ 6 w 6"/>
              <a:gd name="T5" fmla="*/ 8 h 7"/>
              <a:gd name="T6" fmla="*/ 6 w 6"/>
              <a:gd name="T7" fmla="*/ 1 h 7"/>
              <a:gd name="T8" fmla="*/ 1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1"/>
                </a:moveTo>
                <a:cubicBezTo>
                  <a:pt x="0" y="2"/>
                  <a:pt x="0" y="4"/>
                  <a:pt x="1" y="5"/>
                </a:cubicBezTo>
                <a:cubicBezTo>
                  <a:pt x="2" y="6"/>
                  <a:pt x="4" y="7"/>
                  <a:pt x="5" y="6"/>
                </a:cubicBezTo>
                <a:cubicBezTo>
                  <a:pt x="6" y="5"/>
                  <a:pt x="6" y="2"/>
                  <a:pt x="5" y="1"/>
                </a:cubicBezTo>
                <a:cubicBezTo>
                  <a:pt x="4" y="0"/>
                  <a:pt x="2"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4" name="Freeform 3569"/>
          <p:cNvSpPr>
            <a:spLocks noChangeAspect="1"/>
          </p:cNvSpPr>
          <p:nvPr/>
        </p:nvSpPr>
        <p:spPr bwMode="auto">
          <a:xfrm>
            <a:off x="2546351" y="2483538"/>
            <a:ext cx="23813" cy="15875"/>
          </a:xfrm>
          <a:custGeom>
            <a:avLst/>
            <a:gdLst>
              <a:gd name="T0" fmla="*/ 15 w 13"/>
              <a:gd name="T1" fmla="*/ 2 h 9"/>
              <a:gd name="T2" fmla="*/ 13 w 13"/>
              <a:gd name="T3" fmla="*/ 4 h 9"/>
              <a:gd name="T4" fmla="*/ 9 w 13"/>
              <a:gd name="T5" fmla="*/ 2 h 9"/>
              <a:gd name="T6" fmla="*/ 6 w 13"/>
              <a:gd name="T7" fmla="*/ 8 h 9"/>
              <a:gd name="T8" fmla="*/ 1 w 13"/>
              <a:gd name="T9" fmla="*/ 9 h 9"/>
              <a:gd name="T10" fmla="*/ 2 w 13"/>
              <a:gd name="T11" fmla="*/ 3 h 9"/>
              <a:gd name="T12" fmla="*/ 7 w 13"/>
              <a:gd name="T13" fmla="*/ 2 h 9"/>
              <a:gd name="T14" fmla="*/ 12 w 13"/>
              <a:gd name="T15" fmla="*/ 0 h 9"/>
              <a:gd name="T16" fmla="*/ 15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5" name="Freeform 3570"/>
          <p:cNvSpPr>
            <a:spLocks noChangeAspect="1"/>
          </p:cNvSpPr>
          <p:nvPr/>
        </p:nvSpPr>
        <p:spPr bwMode="auto">
          <a:xfrm>
            <a:off x="2317750" y="2562911"/>
            <a:ext cx="58738" cy="42863"/>
          </a:xfrm>
          <a:custGeom>
            <a:avLst/>
            <a:gdLst>
              <a:gd name="T0" fmla="*/ 35 w 31"/>
              <a:gd name="T1" fmla="*/ 5 h 22"/>
              <a:gd name="T2" fmla="*/ 37 w 31"/>
              <a:gd name="T3" fmla="*/ 9 h 22"/>
              <a:gd name="T4" fmla="*/ 24 w 31"/>
              <a:gd name="T5" fmla="*/ 21 h 22"/>
              <a:gd name="T6" fmla="*/ 23 w 31"/>
              <a:gd name="T7" fmla="*/ 26 h 22"/>
              <a:gd name="T8" fmla="*/ 18 w 31"/>
              <a:gd name="T9" fmla="*/ 20 h 22"/>
              <a:gd name="T10" fmla="*/ 10 w 31"/>
              <a:gd name="T11" fmla="*/ 12 h 22"/>
              <a:gd name="T12" fmla="*/ 1 w 31"/>
              <a:gd name="T13" fmla="*/ 9 h 22"/>
              <a:gd name="T14" fmla="*/ 5 w 31"/>
              <a:gd name="T15" fmla="*/ 5 h 22"/>
              <a:gd name="T16" fmla="*/ 13 w 31"/>
              <a:gd name="T17" fmla="*/ 4 h 22"/>
              <a:gd name="T18" fmla="*/ 20 w 31"/>
              <a:gd name="T19" fmla="*/ 4 h 22"/>
              <a:gd name="T20" fmla="*/ 26 w 31"/>
              <a:gd name="T21" fmla="*/ 0 h 22"/>
              <a:gd name="T22" fmla="*/ 35 w 31"/>
              <a:gd name="T23" fmla="*/ 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6" name="Freeform 3571"/>
          <p:cNvSpPr>
            <a:spLocks noChangeAspect="1"/>
          </p:cNvSpPr>
          <p:nvPr/>
        </p:nvSpPr>
        <p:spPr bwMode="auto">
          <a:xfrm>
            <a:off x="2046288" y="2580373"/>
            <a:ext cx="369888" cy="207963"/>
          </a:xfrm>
          <a:custGeom>
            <a:avLst/>
            <a:gdLst>
              <a:gd name="T0" fmla="*/ 189 w 194"/>
              <a:gd name="T1" fmla="*/ 37 h 109"/>
              <a:gd name="T2" fmla="*/ 190 w 194"/>
              <a:gd name="T3" fmla="*/ 60 h 109"/>
              <a:gd name="T4" fmla="*/ 211 w 194"/>
              <a:gd name="T5" fmla="*/ 76 h 109"/>
              <a:gd name="T6" fmla="*/ 231 w 194"/>
              <a:gd name="T7" fmla="*/ 87 h 109"/>
              <a:gd name="T8" fmla="*/ 221 w 194"/>
              <a:gd name="T9" fmla="*/ 96 h 109"/>
              <a:gd name="T10" fmla="*/ 203 w 194"/>
              <a:gd name="T11" fmla="*/ 97 h 109"/>
              <a:gd name="T12" fmla="*/ 193 w 194"/>
              <a:gd name="T13" fmla="*/ 100 h 109"/>
              <a:gd name="T14" fmla="*/ 198 w 194"/>
              <a:gd name="T15" fmla="*/ 111 h 109"/>
              <a:gd name="T16" fmla="*/ 211 w 194"/>
              <a:gd name="T17" fmla="*/ 109 h 109"/>
              <a:gd name="T18" fmla="*/ 187 w 194"/>
              <a:gd name="T19" fmla="*/ 123 h 109"/>
              <a:gd name="T20" fmla="*/ 169 w 194"/>
              <a:gd name="T21" fmla="*/ 120 h 109"/>
              <a:gd name="T22" fmla="*/ 156 w 194"/>
              <a:gd name="T23" fmla="*/ 113 h 109"/>
              <a:gd name="T24" fmla="*/ 153 w 194"/>
              <a:gd name="T25" fmla="*/ 106 h 109"/>
              <a:gd name="T26" fmla="*/ 126 w 194"/>
              <a:gd name="T27" fmla="*/ 119 h 109"/>
              <a:gd name="T28" fmla="*/ 107 w 194"/>
              <a:gd name="T29" fmla="*/ 126 h 109"/>
              <a:gd name="T30" fmla="*/ 79 w 194"/>
              <a:gd name="T31" fmla="*/ 130 h 109"/>
              <a:gd name="T32" fmla="*/ 52 w 194"/>
              <a:gd name="T33" fmla="*/ 119 h 109"/>
              <a:gd name="T34" fmla="*/ 34 w 194"/>
              <a:gd name="T35" fmla="*/ 111 h 109"/>
              <a:gd name="T36" fmla="*/ 17 w 194"/>
              <a:gd name="T37" fmla="*/ 103 h 109"/>
              <a:gd name="T38" fmla="*/ 20 w 194"/>
              <a:gd name="T39" fmla="*/ 88 h 109"/>
              <a:gd name="T40" fmla="*/ 50 w 194"/>
              <a:gd name="T41" fmla="*/ 83 h 109"/>
              <a:gd name="T42" fmla="*/ 79 w 194"/>
              <a:gd name="T43" fmla="*/ 85 h 109"/>
              <a:gd name="T44" fmla="*/ 91 w 194"/>
              <a:gd name="T45" fmla="*/ 81 h 109"/>
              <a:gd name="T46" fmla="*/ 56 w 194"/>
              <a:gd name="T47" fmla="*/ 71 h 109"/>
              <a:gd name="T48" fmla="*/ 23 w 194"/>
              <a:gd name="T49" fmla="*/ 73 h 109"/>
              <a:gd name="T50" fmla="*/ 8 w 194"/>
              <a:gd name="T51" fmla="*/ 65 h 109"/>
              <a:gd name="T52" fmla="*/ 35 w 194"/>
              <a:gd name="T53" fmla="*/ 56 h 109"/>
              <a:gd name="T54" fmla="*/ 50 w 194"/>
              <a:gd name="T55" fmla="*/ 52 h 109"/>
              <a:gd name="T56" fmla="*/ 20 w 194"/>
              <a:gd name="T57" fmla="*/ 56 h 109"/>
              <a:gd name="T58" fmla="*/ 11 w 194"/>
              <a:gd name="T59" fmla="*/ 56 h 109"/>
              <a:gd name="T60" fmla="*/ 5 w 194"/>
              <a:gd name="T61" fmla="*/ 49 h 109"/>
              <a:gd name="T62" fmla="*/ 13 w 194"/>
              <a:gd name="T63" fmla="*/ 37 h 109"/>
              <a:gd name="T64" fmla="*/ 16 w 194"/>
              <a:gd name="T65" fmla="*/ 25 h 109"/>
              <a:gd name="T66" fmla="*/ 47 w 194"/>
              <a:gd name="T67" fmla="*/ 8 h 109"/>
              <a:gd name="T68" fmla="*/ 74 w 194"/>
              <a:gd name="T69" fmla="*/ 1 h 109"/>
              <a:gd name="T70" fmla="*/ 78 w 194"/>
              <a:gd name="T71" fmla="*/ 14 h 109"/>
              <a:gd name="T72" fmla="*/ 70 w 194"/>
              <a:gd name="T73" fmla="*/ 23 h 109"/>
              <a:gd name="T74" fmla="*/ 84 w 194"/>
              <a:gd name="T75" fmla="*/ 19 h 109"/>
              <a:gd name="T76" fmla="*/ 112 w 194"/>
              <a:gd name="T77" fmla="*/ 17 h 109"/>
              <a:gd name="T78" fmla="*/ 101 w 194"/>
              <a:gd name="T79" fmla="*/ 31 h 109"/>
              <a:gd name="T80" fmla="*/ 113 w 194"/>
              <a:gd name="T81" fmla="*/ 31 h 109"/>
              <a:gd name="T82" fmla="*/ 127 w 194"/>
              <a:gd name="T83" fmla="*/ 24 h 109"/>
              <a:gd name="T84" fmla="*/ 131 w 194"/>
              <a:gd name="T85" fmla="*/ 11 h 109"/>
              <a:gd name="T86" fmla="*/ 142 w 194"/>
              <a:gd name="T87" fmla="*/ 36 h 109"/>
              <a:gd name="T88" fmla="*/ 160 w 194"/>
              <a:gd name="T89" fmla="*/ 43 h 109"/>
              <a:gd name="T90" fmla="*/ 156 w 194"/>
              <a:gd name="T91" fmla="*/ 14 h 109"/>
              <a:gd name="T92" fmla="*/ 171 w 194"/>
              <a:gd name="T93" fmla="*/ 6 h 109"/>
              <a:gd name="T94" fmla="*/ 191 w 194"/>
              <a:gd name="T95" fmla="*/ 14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7" name="Freeform 3572"/>
          <p:cNvSpPr>
            <a:spLocks noChangeAspect="1"/>
          </p:cNvSpPr>
          <p:nvPr/>
        </p:nvSpPr>
        <p:spPr bwMode="auto">
          <a:xfrm>
            <a:off x="1908175" y="2531163"/>
            <a:ext cx="242888" cy="150813"/>
          </a:xfrm>
          <a:custGeom>
            <a:avLst/>
            <a:gdLst>
              <a:gd name="T0" fmla="*/ 153 w 128"/>
              <a:gd name="T1" fmla="*/ 28 h 79"/>
              <a:gd name="T2" fmla="*/ 151 w 128"/>
              <a:gd name="T3" fmla="*/ 23 h 79"/>
              <a:gd name="T4" fmla="*/ 141 w 128"/>
              <a:gd name="T5" fmla="*/ 19 h 79"/>
              <a:gd name="T6" fmla="*/ 133 w 128"/>
              <a:gd name="T7" fmla="*/ 11 h 79"/>
              <a:gd name="T8" fmla="*/ 123 w 128"/>
              <a:gd name="T9" fmla="*/ 8 h 79"/>
              <a:gd name="T10" fmla="*/ 116 w 128"/>
              <a:gd name="T11" fmla="*/ 11 h 79"/>
              <a:gd name="T12" fmla="*/ 110 w 128"/>
              <a:gd name="T13" fmla="*/ 16 h 79"/>
              <a:gd name="T14" fmla="*/ 106 w 128"/>
              <a:gd name="T15" fmla="*/ 14 h 79"/>
              <a:gd name="T16" fmla="*/ 106 w 128"/>
              <a:gd name="T17" fmla="*/ 11 h 79"/>
              <a:gd name="T18" fmla="*/ 103 w 128"/>
              <a:gd name="T19" fmla="*/ 10 h 79"/>
              <a:gd name="T20" fmla="*/ 100 w 128"/>
              <a:gd name="T21" fmla="*/ 13 h 79"/>
              <a:gd name="T22" fmla="*/ 98 w 128"/>
              <a:gd name="T23" fmla="*/ 10 h 79"/>
              <a:gd name="T24" fmla="*/ 87 w 128"/>
              <a:gd name="T25" fmla="*/ 6 h 79"/>
              <a:gd name="T26" fmla="*/ 80 w 128"/>
              <a:gd name="T27" fmla="*/ 1 h 79"/>
              <a:gd name="T28" fmla="*/ 69 w 128"/>
              <a:gd name="T29" fmla="*/ 5 h 79"/>
              <a:gd name="T30" fmla="*/ 53 w 128"/>
              <a:gd name="T31" fmla="*/ 5 h 79"/>
              <a:gd name="T32" fmla="*/ 37 w 128"/>
              <a:gd name="T33" fmla="*/ 5 h 79"/>
              <a:gd name="T34" fmla="*/ 35 w 128"/>
              <a:gd name="T35" fmla="*/ 6 h 79"/>
              <a:gd name="T36" fmla="*/ 38 w 128"/>
              <a:gd name="T37" fmla="*/ 16 h 79"/>
              <a:gd name="T38" fmla="*/ 39 w 128"/>
              <a:gd name="T39" fmla="*/ 22 h 79"/>
              <a:gd name="T40" fmla="*/ 38 w 128"/>
              <a:gd name="T41" fmla="*/ 25 h 79"/>
              <a:gd name="T42" fmla="*/ 35 w 128"/>
              <a:gd name="T43" fmla="*/ 30 h 79"/>
              <a:gd name="T44" fmla="*/ 25 w 128"/>
              <a:gd name="T45" fmla="*/ 37 h 79"/>
              <a:gd name="T46" fmla="*/ 23 w 128"/>
              <a:gd name="T47" fmla="*/ 38 h 79"/>
              <a:gd name="T48" fmla="*/ 26 w 128"/>
              <a:gd name="T49" fmla="*/ 42 h 79"/>
              <a:gd name="T50" fmla="*/ 23 w 128"/>
              <a:gd name="T51" fmla="*/ 46 h 79"/>
              <a:gd name="T52" fmla="*/ 19 w 128"/>
              <a:gd name="T53" fmla="*/ 46 h 79"/>
              <a:gd name="T54" fmla="*/ 17 w 128"/>
              <a:gd name="T55" fmla="*/ 54 h 79"/>
              <a:gd name="T56" fmla="*/ 13 w 128"/>
              <a:gd name="T57" fmla="*/ 54 h 79"/>
              <a:gd name="T58" fmla="*/ 6 w 128"/>
              <a:gd name="T59" fmla="*/ 65 h 79"/>
              <a:gd name="T60" fmla="*/ 4 w 128"/>
              <a:gd name="T61" fmla="*/ 69 h 79"/>
              <a:gd name="T62" fmla="*/ 0 w 128"/>
              <a:gd name="T63" fmla="*/ 71 h 79"/>
              <a:gd name="T64" fmla="*/ 4 w 128"/>
              <a:gd name="T65" fmla="*/ 72 h 79"/>
              <a:gd name="T66" fmla="*/ 12 w 128"/>
              <a:gd name="T67" fmla="*/ 71 h 79"/>
              <a:gd name="T68" fmla="*/ 18 w 128"/>
              <a:gd name="T69" fmla="*/ 73 h 79"/>
              <a:gd name="T70" fmla="*/ 23 w 128"/>
              <a:gd name="T71" fmla="*/ 77 h 79"/>
              <a:gd name="T72" fmla="*/ 25 w 128"/>
              <a:gd name="T73" fmla="*/ 83 h 79"/>
              <a:gd name="T74" fmla="*/ 27 w 128"/>
              <a:gd name="T75" fmla="*/ 91 h 79"/>
              <a:gd name="T76" fmla="*/ 35 w 128"/>
              <a:gd name="T77" fmla="*/ 95 h 79"/>
              <a:gd name="T78" fmla="*/ 38 w 128"/>
              <a:gd name="T79" fmla="*/ 91 h 79"/>
              <a:gd name="T80" fmla="*/ 49 w 128"/>
              <a:gd name="T81" fmla="*/ 87 h 79"/>
              <a:gd name="T82" fmla="*/ 50 w 128"/>
              <a:gd name="T83" fmla="*/ 83 h 79"/>
              <a:gd name="T84" fmla="*/ 53 w 128"/>
              <a:gd name="T85" fmla="*/ 87 h 79"/>
              <a:gd name="T86" fmla="*/ 60 w 128"/>
              <a:gd name="T87" fmla="*/ 85 h 79"/>
              <a:gd name="T88" fmla="*/ 66 w 128"/>
              <a:gd name="T89" fmla="*/ 83 h 79"/>
              <a:gd name="T90" fmla="*/ 71 w 128"/>
              <a:gd name="T91" fmla="*/ 73 h 79"/>
              <a:gd name="T92" fmla="*/ 71 w 128"/>
              <a:gd name="T93" fmla="*/ 67 h 79"/>
              <a:gd name="T94" fmla="*/ 78 w 128"/>
              <a:gd name="T95" fmla="*/ 64 h 79"/>
              <a:gd name="T96" fmla="*/ 87 w 128"/>
              <a:gd name="T97" fmla="*/ 61 h 79"/>
              <a:gd name="T98" fmla="*/ 94 w 128"/>
              <a:gd name="T99" fmla="*/ 57 h 79"/>
              <a:gd name="T100" fmla="*/ 96 w 128"/>
              <a:gd name="T101" fmla="*/ 51 h 79"/>
              <a:gd name="T102" fmla="*/ 110 w 128"/>
              <a:gd name="T103" fmla="*/ 44 h 79"/>
              <a:gd name="T104" fmla="*/ 122 w 128"/>
              <a:gd name="T105" fmla="*/ 40 h 79"/>
              <a:gd name="T106" fmla="*/ 131 w 128"/>
              <a:gd name="T107" fmla="*/ 35 h 79"/>
              <a:gd name="T108" fmla="*/ 139 w 128"/>
              <a:gd name="T109" fmla="*/ 32 h 79"/>
              <a:gd name="T110" fmla="*/ 148 w 128"/>
              <a:gd name="T111" fmla="*/ 31 h 79"/>
              <a:gd name="T112" fmla="*/ 153 w 128"/>
              <a:gd name="T113" fmla="*/ 28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8" name="Freeform 3573"/>
          <p:cNvSpPr>
            <a:spLocks noChangeAspect="1"/>
          </p:cNvSpPr>
          <p:nvPr/>
        </p:nvSpPr>
        <p:spPr bwMode="auto">
          <a:xfrm>
            <a:off x="2125664" y="2429561"/>
            <a:ext cx="260350" cy="114300"/>
          </a:xfrm>
          <a:custGeom>
            <a:avLst/>
            <a:gdLst>
              <a:gd name="T0" fmla="*/ 140 w 137"/>
              <a:gd name="T1" fmla="*/ 29 h 60"/>
              <a:gd name="T2" fmla="*/ 128 w 137"/>
              <a:gd name="T3" fmla="*/ 31 h 60"/>
              <a:gd name="T4" fmla="*/ 128 w 137"/>
              <a:gd name="T5" fmla="*/ 20 h 60"/>
              <a:gd name="T6" fmla="*/ 127 w 137"/>
              <a:gd name="T7" fmla="*/ 12 h 60"/>
              <a:gd name="T8" fmla="*/ 126 w 137"/>
              <a:gd name="T9" fmla="*/ 0 h 60"/>
              <a:gd name="T10" fmla="*/ 108 w 137"/>
              <a:gd name="T11" fmla="*/ 11 h 60"/>
              <a:gd name="T12" fmla="*/ 108 w 137"/>
              <a:gd name="T13" fmla="*/ 19 h 60"/>
              <a:gd name="T14" fmla="*/ 104 w 137"/>
              <a:gd name="T15" fmla="*/ 28 h 60"/>
              <a:gd name="T16" fmla="*/ 115 w 137"/>
              <a:gd name="T17" fmla="*/ 32 h 60"/>
              <a:gd name="T18" fmla="*/ 107 w 137"/>
              <a:gd name="T19" fmla="*/ 37 h 60"/>
              <a:gd name="T20" fmla="*/ 92 w 137"/>
              <a:gd name="T21" fmla="*/ 35 h 60"/>
              <a:gd name="T22" fmla="*/ 87 w 137"/>
              <a:gd name="T23" fmla="*/ 31 h 60"/>
              <a:gd name="T24" fmla="*/ 75 w 137"/>
              <a:gd name="T25" fmla="*/ 31 h 60"/>
              <a:gd name="T26" fmla="*/ 72 w 137"/>
              <a:gd name="T27" fmla="*/ 20 h 60"/>
              <a:gd name="T28" fmla="*/ 62 w 137"/>
              <a:gd name="T29" fmla="*/ 17 h 60"/>
              <a:gd name="T30" fmla="*/ 56 w 137"/>
              <a:gd name="T31" fmla="*/ 13 h 60"/>
              <a:gd name="T32" fmla="*/ 47 w 137"/>
              <a:gd name="T33" fmla="*/ 11 h 60"/>
              <a:gd name="T34" fmla="*/ 32 w 137"/>
              <a:gd name="T35" fmla="*/ 17 h 60"/>
              <a:gd name="T36" fmla="*/ 42 w 137"/>
              <a:gd name="T37" fmla="*/ 19 h 60"/>
              <a:gd name="T38" fmla="*/ 29 w 137"/>
              <a:gd name="T39" fmla="*/ 19 h 60"/>
              <a:gd name="T40" fmla="*/ 17 w 137"/>
              <a:gd name="T41" fmla="*/ 29 h 60"/>
              <a:gd name="T42" fmla="*/ 37 w 137"/>
              <a:gd name="T43" fmla="*/ 28 h 60"/>
              <a:gd name="T44" fmla="*/ 29 w 137"/>
              <a:gd name="T45" fmla="*/ 30 h 60"/>
              <a:gd name="T46" fmla="*/ 14 w 137"/>
              <a:gd name="T47" fmla="*/ 31 h 60"/>
              <a:gd name="T48" fmla="*/ 8 w 137"/>
              <a:gd name="T49" fmla="*/ 38 h 60"/>
              <a:gd name="T50" fmla="*/ 30 w 137"/>
              <a:gd name="T51" fmla="*/ 35 h 60"/>
              <a:gd name="T52" fmla="*/ 29 w 137"/>
              <a:gd name="T53" fmla="*/ 38 h 60"/>
              <a:gd name="T54" fmla="*/ 7 w 137"/>
              <a:gd name="T55" fmla="*/ 42 h 60"/>
              <a:gd name="T56" fmla="*/ 1 w 137"/>
              <a:gd name="T57" fmla="*/ 47 h 60"/>
              <a:gd name="T58" fmla="*/ 18 w 137"/>
              <a:gd name="T59" fmla="*/ 47 h 60"/>
              <a:gd name="T60" fmla="*/ 28 w 137"/>
              <a:gd name="T61" fmla="*/ 53 h 60"/>
              <a:gd name="T62" fmla="*/ 34 w 137"/>
              <a:gd name="T63" fmla="*/ 48 h 60"/>
              <a:gd name="T64" fmla="*/ 43 w 137"/>
              <a:gd name="T65" fmla="*/ 50 h 60"/>
              <a:gd name="T66" fmla="*/ 47 w 137"/>
              <a:gd name="T67" fmla="*/ 44 h 60"/>
              <a:gd name="T68" fmla="*/ 50 w 137"/>
              <a:gd name="T69" fmla="*/ 47 h 60"/>
              <a:gd name="T70" fmla="*/ 62 w 137"/>
              <a:gd name="T71" fmla="*/ 49 h 60"/>
              <a:gd name="T72" fmla="*/ 69 w 137"/>
              <a:gd name="T73" fmla="*/ 49 h 60"/>
              <a:gd name="T74" fmla="*/ 81 w 137"/>
              <a:gd name="T75" fmla="*/ 47 h 60"/>
              <a:gd name="T76" fmla="*/ 77 w 137"/>
              <a:gd name="T77" fmla="*/ 54 h 60"/>
              <a:gd name="T78" fmla="*/ 60 w 137"/>
              <a:gd name="T79" fmla="*/ 55 h 60"/>
              <a:gd name="T80" fmla="*/ 51 w 137"/>
              <a:gd name="T81" fmla="*/ 58 h 60"/>
              <a:gd name="T82" fmla="*/ 40 w 137"/>
              <a:gd name="T83" fmla="*/ 65 h 60"/>
              <a:gd name="T84" fmla="*/ 62 w 137"/>
              <a:gd name="T85" fmla="*/ 71 h 60"/>
              <a:gd name="T86" fmla="*/ 83 w 137"/>
              <a:gd name="T87" fmla="*/ 65 h 60"/>
              <a:gd name="T88" fmla="*/ 103 w 137"/>
              <a:gd name="T89" fmla="*/ 56 h 60"/>
              <a:gd name="T90" fmla="*/ 120 w 137"/>
              <a:gd name="T91" fmla="*/ 56 h 60"/>
              <a:gd name="T92" fmla="*/ 130 w 137"/>
              <a:gd name="T93" fmla="*/ 58 h 60"/>
              <a:gd name="T94" fmla="*/ 148 w 137"/>
              <a:gd name="T95" fmla="*/ 50 h 60"/>
              <a:gd name="T96" fmla="*/ 158 w 137"/>
              <a:gd name="T97" fmla="*/ 42 h 60"/>
              <a:gd name="T98" fmla="*/ 158 w 137"/>
              <a:gd name="T99" fmla="*/ 26 h 60"/>
              <a:gd name="T100" fmla="*/ 145 w 137"/>
              <a:gd name="T101" fmla="*/ 26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09" name="Freeform 3574"/>
          <p:cNvSpPr>
            <a:spLocks noChangeAspect="1"/>
          </p:cNvSpPr>
          <p:nvPr/>
        </p:nvSpPr>
        <p:spPr bwMode="auto">
          <a:xfrm>
            <a:off x="2032001" y="2400988"/>
            <a:ext cx="166688" cy="79375"/>
          </a:xfrm>
          <a:custGeom>
            <a:avLst/>
            <a:gdLst>
              <a:gd name="T0" fmla="*/ 92 w 88"/>
              <a:gd name="T1" fmla="*/ 0 h 42"/>
              <a:gd name="T2" fmla="*/ 104 w 88"/>
              <a:gd name="T3" fmla="*/ 7 h 42"/>
              <a:gd name="T4" fmla="*/ 103 w 88"/>
              <a:gd name="T5" fmla="*/ 10 h 42"/>
              <a:gd name="T6" fmla="*/ 95 w 88"/>
              <a:gd name="T7" fmla="*/ 12 h 42"/>
              <a:gd name="T8" fmla="*/ 92 w 88"/>
              <a:gd name="T9" fmla="*/ 12 h 42"/>
              <a:gd name="T10" fmla="*/ 94 w 88"/>
              <a:gd name="T11" fmla="*/ 20 h 42"/>
              <a:gd name="T12" fmla="*/ 88 w 88"/>
              <a:gd name="T13" fmla="*/ 20 h 42"/>
              <a:gd name="T14" fmla="*/ 91 w 88"/>
              <a:gd name="T15" fmla="*/ 25 h 42"/>
              <a:gd name="T16" fmla="*/ 79 w 88"/>
              <a:gd name="T17" fmla="*/ 26 h 42"/>
              <a:gd name="T18" fmla="*/ 74 w 88"/>
              <a:gd name="T19" fmla="*/ 35 h 42"/>
              <a:gd name="T20" fmla="*/ 67 w 88"/>
              <a:gd name="T21" fmla="*/ 37 h 42"/>
              <a:gd name="T22" fmla="*/ 62 w 88"/>
              <a:gd name="T23" fmla="*/ 31 h 42"/>
              <a:gd name="T24" fmla="*/ 66 w 88"/>
              <a:gd name="T25" fmla="*/ 25 h 42"/>
              <a:gd name="T26" fmla="*/ 68 w 88"/>
              <a:gd name="T27" fmla="*/ 21 h 42"/>
              <a:gd name="T28" fmla="*/ 62 w 88"/>
              <a:gd name="T29" fmla="*/ 23 h 42"/>
              <a:gd name="T30" fmla="*/ 56 w 88"/>
              <a:gd name="T31" fmla="*/ 29 h 42"/>
              <a:gd name="T32" fmla="*/ 51 w 88"/>
              <a:gd name="T33" fmla="*/ 30 h 42"/>
              <a:gd name="T34" fmla="*/ 56 w 88"/>
              <a:gd name="T35" fmla="*/ 36 h 42"/>
              <a:gd name="T36" fmla="*/ 48 w 88"/>
              <a:gd name="T37" fmla="*/ 39 h 42"/>
              <a:gd name="T38" fmla="*/ 45 w 88"/>
              <a:gd name="T39" fmla="*/ 38 h 42"/>
              <a:gd name="T40" fmla="*/ 44 w 88"/>
              <a:gd name="T41" fmla="*/ 36 h 42"/>
              <a:gd name="T42" fmla="*/ 43 w 88"/>
              <a:gd name="T43" fmla="*/ 38 h 42"/>
              <a:gd name="T44" fmla="*/ 37 w 88"/>
              <a:gd name="T45" fmla="*/ 48 h 42"/>
              <a:gd name="T46" fmla="*/ 29 w 88"/>
              <a:gd name="T47" fmla="*/ 48 h 42"/>
              <a:gd name="T48" fmla="*/ 29 w 88"/>
              <a:gd name="T49" fmla="*/ 38 h 42"/>
              <a:gd name="T50" fmla="*/ 26 w 88"/>
              <a:gd name="T51" fmla="*/ 37 h 42"/>
              <a:gd name="T52" fmla="*/ 23 w 88"/>
              <a:gd name="T53" fmla="*/ 45 h 42"/>
              <a:gd name="T54" fmla="*/ 19 w 88"/>
              <a:gd name="T55" fmla="*/ 45 h 42"/>
              <a:gd name="T56" fmla="*/ 12 w 88"/>
              <a:gd name="T57" fmla="*/ 42 h 42"/>
              <a:gd name="T58" fmla="*/ 5 w 88"/>
              <a:gd name="T59" fmla="*/ 46 h 42"/>
              <a:gd name="T60" fmla="*/ 0 w 88"/>
              <a:gd name="T61" fmla="*/ 43 h 42"/>
              <a:gd name="T62" fmla="*/ 5 w 88"/>
              <a:gd name="T63" fmla="*/ 36 h 42"/>
              <a:gd name="T64" fmla="*/ 14 w 88"/>
              <a:gd name="T65" fmla="*/ 32 h 42"/>
              <a:gd name="T66" fmla="*/ 19 w 88"/>
              <a:gd name="T67" fmla="*/ 33 h 42"/>
              <a:gd name="T68" fmla="*/ 26 w 88"/>
              <a:gd name="T69" fmla="*/ 25 h 42"/>
              <a:gd name="T70" fmla="*/ 37 w 88"/>
              <a:gd name="T71" fmla="*/ 20 h 42"/>
              <a:gd name="T72" fmla="*/ 51 w 88"/>
              <a:gd name="T73" fmla="*/ 11 h 42"/>
              <a:gd name="T74" fmla="*/ 56 w 88"/>
              <a:gd name="T75" fmla="*/ 6 h 42"/>
              <a:gd name="T76" fmla="*/ 67 w 88"/>
              <a:gd name="T77" fmla="*/ 5 h 42"/>
              <a:gd name="T78" fmla="*/ 74 w 88"/>
              <a:gd name="T79" fmla="*/ 5 h 42"/>
              <a:gd name="T80" fmla="*/ 81 w 88"/>
              <a:gd name="T81" fmla="*/ 8 h 42"/>
              <a:gd name="T82" fmla="*/ 86 w 88"/>
              <a:gd name="T83" fmla="*/ 7 h 42"/>
              <a:gd name="T84" fmla="*/ 86 w 88"/>
              <a:gd name="T85" fmla="*/ 2 h 42"/>
              <a:gd name="T86" fmla="*/ 92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0" name="Freeform 3575"/>
          <p:cNvSpPr>
            <a:spLocks noChangeAspect="1"/>
          </p:cNvSpPr>
          <p:nvPr/>
        </p:nvSpPr>
        <p:spPr bwMode="auto">
          <a:xfrm>
            <a:off x="2097088" y="2466075"/>
            <a:ext cx="39688" cy="28575"/>
          </a:xfrm>
          <a:custGeom>
            <a:avLst/>
            <a:gdLst>
              <a:gd name="T0" fmla="*/ 1 w 21"/>
              <a:gd name="T1" fmla="*/ 11 h 15"/>
              <a:gd name="T2" fmla="*/ 1 w 21"/>
              <a:gd name="T3" fmla="*/ 13 h 15"/>
              <a:gd name="T4" fmla="*/ 10 w 21"/>
              <a:gd name="T5" fmla="*/ 18 h 15"/>
              <a:gd name="T6" fmla="*/ 14 w 21"/>
              <a:gd name="T7" fmla="*/ 12 h 15"/>
              <a:gd name="T8" fmla="*/ 25 w 21"/>
              <a:gd name="T9" fmla="*/ 4 h 15"/>
              <a:gd name="T10" fmla="*/ 24 w 21"/>
              <a:gd name="T11" fmla="*/ 1 h 15"/>
              <a:gd name="T12" fmla="*/ 18 w 21"/>
              <a:gd name="T13" fmla="*/ 4 h 15"/>
              <a:gd name="T14" fmla="*/ 10 w 21"/>
              <a:gd name="T15" fmla="*/ 6 h 15"/>
              <a:gd name="T16" fmla="*/ 1 w 21"/>
              <a:gd name="T17" fmla="*/ 1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1" name="Freeform 3576"/>
          <p:cNvSpPr>
            <a:spLocks noChangeAspect="1"/>
          </p:cNvSpPr>
          <p:nvPr/>
        </p:nvSpPr>
        <p:spPr bwMode="auto">
          <a:xfrm>
            <a:off x="2201864" y="2429563"/>
            <a:ext cx="30163" cy="9525"/>
          </a:xfrm>
          <a:custGeom>
            <a:avLst/>
            <a:gdLst>
              <a:gd name="T0" fmla="*/ 2 w 16"/>
              <a:gd name="T1" fmla="*/ 0 h 5"/>
              <a:gd name="T2" fmla="*/ 1 w 16"/>
              <a:gd name="T3" fmla="*/ 4 h 5"/>
              <a:gd name="T4" fmla="*/ 15 w 16"/>
              <a:gd name="T5" fmla="*/ 6 h 5"/>
              <a:gd name="T6" fmla="*/ 19 w 16"/>
              <a:gd name="T7" fmla="*/ 2 h 5"/>
              <a:gd name="T8" fmla="*/ 13 w 16"/>
              <a:gd name="T9" fmla="*/ 1 h 5"/>
              <a:gd name="T10" fmla="*/ 7 w 16"/>
              <a:gd name="T11" fmla="*/ 1 h 5"/>
              <a:gd name="T12" fmla="*/ 2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2" y="0"/>
                </a:moveTo>
                <a:cubicBezTo>
                  <a:pt x="1" y="1"/>
                  <a:pt x="0" y="3"/>
                  <a:pt x="1" y="3"/>
                </a:cubicBezTo>
                <a:cubicBezTo>
                  <a:pt x="4" y="5"/>
                  <a:pt x="9" y="5"/>
                  <a:pt x="13" y="5"/>
                </a:cubicBezTo>
                <a:cubicBezTo>
                  <a:pt x="14" y="5"/>
                  <a:pt x="16" y="3"/>
                  <a:pt x="16" y="2"/>
                </a:cubicBezTo>
                <a:cubicBezTo>
                  <a:pt x="15" y="1"/>
                  <a:pt x="13" y="1"/>
                  <a:pt x="11" y="1"/>
                </a:cubicBezTo>
                <a:cubicBezTo>
                  <a:pt x="9" y="0"/>
                  <a:pt x="7" y="1"/>
                  <a:pt x="6" y="1"/>
                </a:cubicBezTo>
                <a:cubicBezTo>
                  <a:pt x="4" y="1"/>
                  <a:pt x="3"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2" name="Freeform 3577"/>
          <p:cNvSpPr>
            <a:spLocks noChangeAspect="1"/>
          </p:cNvSpPr>
          <p:nvPr/>
        </p:nvSpPr>
        <p:spPr bwMode="auto">
          <a:xfrm>
            <a:off x="2214563" y="2378761"/>
            <a:ext cx="26988" cy="19050"/>
          </a:xfrm>
          <a:custGeom>
            <a:avLst/>
            <a:gdLst>
              <a:gd name="T0" fmla="*/ 0 w 14"/>
              <a:gd name="T1" fmla="*/ 2 h 10"/>
              <a:gd name="T2" fmla="*/ 0 w 14"/>
              <a:gd name="T3" fmla="*/ 5 h 10"/>
              <a:gd name="T4" fmla="*/ 7 w 14"/>
              <a:gd name="T5" fmla="*/ 8 h 10"/>
              <a:gd name="T6" fmla="*/ 10 w 14"/>
              <a:gd name="T7" fmla="*/ 12 h 10"/>
              <a:gd name="T8" fmla="*/ 16 w 14"/>
              <a:gd name="T9" fmla="*/ 8 h 10"/>
              <a:gd name="T10" fmla="*/ 13 w 14"/>
              <a:gd name="T11" fmla="*/ 4 h 10"/>
              <a:gd name="T12" fmla="*/ 11 w 14"/>
              <a:gd name="T13" fmla="*/ 1 h 10"/>
              <a:gd name="T14" fmla="*/ 4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3" name="Freeform 3578"/>
          <p:cNvSpPr>
            <a:spLocks noChangeAspect="1"/>
          </p:cNvSpPr>
          <p:nvPr/>
        </p:nvSpPr>
        <p:spPr bwMode="auto">
          <a:xfrm>
            <a:off x="2244725" y="2373998"/>
            <a:ext cx="80963" cy="39688"/>
          </a:xfrm>
          <a:custGeom>
            <a:avLst/>
            <a:gdLst>
              <a:gd name="T0" fmla="*/ 2 w 42"/>
              <a:gd name="T1" fmla="*/ 7 h 21"/>
              <a:gd name="T2" fmla="*/ 0 w 42"/>
              <a:gd name="T3" fmla="*/ 17 h 21"/>
              <a:gd name="T4" fmla="*/ 6 w 42"/>
              <a:gd name="T5" fmla="*/ 23 h 21"/>
              <a:gd name="T6" fmla="*/ 12 w 42"/>
              <a:gd name="T7" fmla="*/ 25 h 21"/>
              <a:gd name="T8" fmla="*/ 23 w 42"/>
              <a:gd name="T9" fmla="*/ 20 h 21"/>
              <a:gd name="T10" fmla="*/ 29 w 42"/>
              <a:gd name="T11" fmla="*/ 21 h 21"/>
              <a:gd name="T12" fmla="*/ 34 w 42"/>
              <a:gd name="T13" fmla="*/ 20 h 21"/>
              <a:gd name="T14" fmla="*/ 41 w 42"/>
              <a:gd name="T15" fmla="*/ 17 h 21"/>
              <a:gd name="T16" fmla="*/ 41 w 42"/>
              <a:gd name="T17" fmla="*/ 13 h 21"/>
              <a:gd name="T18" fmla="*/ 34 w 42"/>
              <a:gd name="T19" fmla="*/ 12 h 21"/>
              <a:gd name="T20" fmla="*/ 29 w 42"/>
              <a:gd name="T21" fmla="*/ 11 h 21"/>
              <a:gd name="T22" fmla="*/ 36 w 42"/>
              <a:gd name="T23" fmla="*/ 7 h 21"/>
              <a:gd name="T24" fmla="*/ 46 w 42"/>
              <a:gd name="T25" fmla="*/ 7 h 21"/>
              <a:gd name="T26" fmla="*/ 50 w 42"/>
              <a:gd name="T27" fmla="*/ 2 h 21"/>
              <a:gd name="T28" fmla="*/ 45 w 42"/>
              <a:gd name="T29" fmla="*/ 0 h 21"/>
              <a:gd name="T30" fmla="*/ 32 w 42"/>
              <a:gd name="T31" fmla="*/ 1 h 21"/>
              <a:gd name="T32" fmla="*/ 19 w 42"/>
              <a:gd name="T33" fmla="*/ 4 h 21"/>
              <a:gd name="T34" fmla="*/ 11 w 42"/>
              <a:gd name="T35" fmla="*/ 6 h 21"/>
              <a:gd name="T36" fmla="*/ 2 w 42"/>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4" name="Freeform 3579"/>
          <p:cNvSpPr>
            <a:spLocks noChangeAspect="1"/>
          </p:cNvSpPr>
          <p:nvPr/>
        </p:nvSpPr>
        <p:spPr bwMode="auto">
          <a:xfrm>
            <a:off x="2254250" y="2343836"/>
            <a:ext cx="76200" cy="25400"/>
          </a:xfrm>
          <a:custGeom>
            <a:avLst/>
            <a:gdLst>
              <a:gd name="T0" fmla="*/ 42 w 40"/>
              <a:gd name="T1" fmla="*/ 1 h 13"/>
              <a:gd name="T2" fmla="*/ 47 w 40"/>
              <a:gd name="T3" fmla="*/ 7 h 13"/>
              <a:gd name="T4" fmla="*/ 47 w 40"/>
              <a:gd name="T5" fmla="*/ 15 h 13"/>
              <a:gd name="T6" fmla="*/ 42 w 40"/>
              <a:gd name="T7" fmla="*/ 15 h 13"/>
              <a:gd name="T8" fmla="*/ 36 w 40"/>
              <a:gd name="T9" fmla="*/ 15 h 13"/>
              <a:gd name="T10" fmla="*/ 29 w 40"/>
              <a:gd name="T11" fmla="*/ 12 h 13"/>
              <a:gd name="T12" fmla="*/ 25 w 40"/>
              <a:gd name="T13" fmla="*/ 16 h 13"/>
              <a:gd name="T14" fmla="*/ 20 w 40"/>
              <a:gd name="T15" fmla="*/ 15 h 13"/>
              <a:gd name="T16" fmla="*/ 16 w 40"/>
              <a:gd name="T17" fmla="*/ 11 h 13"/>
              <a:gd name="T18" fmla="*/ 7 w 40"/>
              <a:gd name="T19" fmla="*/ 15 h 13"/>
              <a:gd name="T20" fmla="*/ 1 w 40"/>
              <a:gd name="T21" fmla="*/ 15 h 13"/>
              <a:gd name="T22" fmla="*/ 2 w 40"/>
              <a:gd name="T23" fmla="*/ 10 h 13"/>
              <a:gd name="T24" fmla="*/ 18 w 40"/>
              <a:gd name="T25" fmla="*/ 6 h 13"/>
              <a:gd name="T26" fmla="*/ 25 w 40"/>
              <a:gd name="T27" fmla="*/ 6 h 13"/>
              <a:gd name="T28" fmla="*/ 34 w 40"/>
              <a:gd name="T29" fmla="*/ 1 h 13"/>
              <a:gd name="T30" fmla="*/ 42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5" name="Freeform 3580"/>
          <p:cNvSpPr>
            <a:spLocks noChangeAspect="1"/>
          </p:cNvSpPr>
          <p:nvPr/>
        </p:nvSpPr>
        <p:spPr bwMode="auto">
          <a:xfrm>
            <a:off x="2382838" y="2493063"/>
            <a:ext cx="28575" cy="22225"/>
          </a:xfrm>
          <a:custGeom>
            <a:avLst/>
            <a:gdLst>
              <a:gd name="T0" fmla="*/ 8 w 15"/>
              <a:gd name="T1" fmla="*/ 1 h 12"/>
              <a:gd name="T2" fmla="*/ 14 w 15"/>
              <a:gd name="T3" fmla="*/ 1 h 12"/>
              <a:gd name="T4" fmla="*/ 17 w 15"/>
              <a:gd name="T5" fmla="*/ 9 h 12"/>
              <a:gd name="T6" fmla="*/ 11 w 15"/>
              <a:gd name="T7" fmla="*/ 14 h 12"/>
              <a:gd name="T8" fmla="*/ 5 w 15"/>
              <a:gd name="T9" fmla="*/ 12 h 12"/>
              <a:gd name="T10" fmla="*/ 0 w 15"/>
              <a:gd name="T11" fmla="*/ 9 h 12"/>
              <a:gd name="T12" fmla="*/ 5 w 15"/>
              <a:gd name="T13" fmla="*/ 2 h 12"/>
              <a:gd name="T14" fmla="*/ 8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6" name="Freeform 3581"/>
          <p:cNvSpPr>
            <a:spLocks noChangeAspect="1"/>
          </p:cNvSpPr>
          <p:nvPr/>
        </p:nvSpPr>
        <p:spPr bwMode="auto">
          <a:xfrm>
            <a:off x="2393950" y="2389873"/>
            <a:ext cx="28575" cy="31750"/>
          </a:xfrm>
          <a:custGeom>
            <a:avLst/>
            <a:gdLst>
              <a:gd name="T0" fmla="*/ 4 w 15"/>
              <a:gd name="T1" fmla="*/ 1 h 17"/>
              <a:gd name="T2" fmla="*/ 12 w 15"/>
              <a:gd name="T3" fmla="*/ 7 h 17"/>
              <a:gd name="T4" fmla="*/ 18 w 15"/>
              <a:gd name="T5" fmla="*/ 15 h 17"/>
              <a:gd name="T6" fmla="*/ 12 w 15"/>
              <a:gd name="T7" fmla="*/ 19 h 17"/>
              <a:gd name="T8" fmla="*/ 6 w 15"/>
              <a:gd name="T9" fmla="*/ 13 h 17"/>
              <a:gd name="T10" fmla="*/ 0 w 15"/>
              <a:gd name="T11" fmla="*/ 4 h 17"/>
              <a:gd name="T12" fmla="*/ 0 w 15"/>
              <a:gd name="T13" fmla="*/ 1 h 17"/>
              <a:gd name="T14" fmla="*/ 4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7" name="Freeform 3582"/>
          <p:cNvSpPr>
            <a:spLocks noChangeAspect="1"/>
          </p:cNvSpPr>
          <p:nvPr/>
        </p:nvSpPr>
        <p:spPr bwMode="auto">
          <a:xfrm>
            <a:off x="2405064" y="2435911"/>
            <a:ext cx="36513" cy="19050"/>
          </a:xfrm>
          <a:custGeom>
            <a:avLst/>
            <a:gdLst>
              <a:gd name="T0" fmla="*/ 13 w 19"/>
              <a:gd name="T1" fmla="*/ 2 h 10"/>
              <a:gd name="T2" fmla="*/ 22 w 19"/>
              <a:gd name="T3" fmla="*/ 10 h 10"/>
              <a:gd name="T4" fmla="*/ 16 w 19"/>
              <a:gd name="T5" fmla="*/ 12 h 10"/>
              <a:gd name="T6" fmla="*/ 7 w 19"/>
              <a:gd name="T7" fmla="*/ 10 h 10"/>
              <a:gd name="T8" fmla="*/ 1 w 19"/>
              <a:gd name="T9" fmla="*/ 2 h 10"/>
              <a:gd name="T10" fmla="*/ 13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8" name="Freeform 3583"/>
          <p:cNvSpPr>
            <a:spLocks noChangeAspect="1"/>
          </p:cNvSpPr>
          <p:nvPr/>
        </p:nvSpPr>
        <p:spPr bwMode="auto">
          <a:xfrm>
            <a:off x="2408239" y="2454961"/>
            <a:ext cx="41275" cy="11113"/>
          </a:xfrm>
          <a:custGeom>
            <a:avLst/>
            <a:gdLst>
              <a:gd name="T0" fmla="*/ 24 w 21"/>
              <a:gd name="T1" fmla="*/ 0 h 6"/>
              <a:gd name="T2" fmla="*/ 26 w 21"/>
              <a:gd name="T3" fmla="*/ 1 h 6"/>
              <a:gd name="T4" fmla="*/ 20 w 21"/>
              <a:gd name="T5" fmla="*/ 6 h 6"/>
              <a:gd name="T6" fmla="*/ 7 w 21"/>
              <a:gd name="T7" fmla="*/ 7 h 6"/>
              <a:gd name="T8" fmla="*/ 1 w 21"/>
              <a:gd name="T9" fmla="*/ 6 h 6"/>
              <a:gd name="T10" fmla="*/ 1 w 21"/>
              <a:gd name="T11" fmla="*/ 2 h 6"/>
              <a:gd name="T12" fmla="*/ 15 w 21"/>
              <a:gd name="T13" fmla="*/ 1 h 6"/>
              <a:gd name="T14" fmla="*/ 24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19" name="Freeform 3584"/>
          <p:cNvSpPr>
            <a:spLocks noChangeAspect="1"/>
          </p:cNvSpPr>
          <p:nvPr/>
        </p:nvSpPr>
        <p:spPr bwMode="auto">
          <a:xfrm>
            <a:off x="2414589" y="2466075"/>
            <a:ext cx="36513" cy="11113"/>
          </a:xfrm>
          <a:custGeom>
            <a:avLst/>
            <a:gdLst>
              <a:gd name="T0" fmla="*/ 10 w 19"/>
              <a:gd name="T1" fmla="*/ 2 h 6"/>
              <a:gd name="T2" fmla="*/ 18 w 19"/>
              <a:gd name="T3" fmla="*/ 0 h 6"/>
              <a:gd name="T4" fmla="*/ 22 w 19"/>
              <a:gd name="T5" fmla="*/ 1 h 6"/>
              <a:gd name="T6" fmla="*/ 12 w 19"/>
              <a:gd name="T7" fmla="*/ 4 h 6"/>
              <a:gd name="T8" fmla="*/ 5 w 19"/>
              <a:gd name="T9" fmla="*/ 7 h 6"/>
              <a:gd name="T10" fmla="*/ 1 w 19"/>
              <a:gd name="T11" fmla="*/ 5 h 6"/>
              <a:gd name="T12" fmla="*/ 10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0" name="Freeform 3585"/>
          <p:cNvSpPr>
            <a:spLocks noChangeAspect="1"/>
          </p:cNvSpPr>
          <p:nvPr/>
        </p:nvSpPr>
        <p:spPr bwMode="auto">
          <a:xfrm>
            <a:off x="2427288" y="2470836"/>
            <a:ext cx="26988" cy="14288"/>
          </a:xfrm>
          <a:custGeom>
            <a:avLst/>
            <a:gdLst>
              <a:gd name="T0" fmla="*/ 0 w 14"/>
              <a:gd name="T1" fmla="*/ 6 h 7"/>
              <a:gd name="T2" fmla="*/ 5 w 14"/>
              <a:gd name="T3" fmla="*/ 8 h 7"/>
              <a:gd name="T4" fmla="*/ 11 w 14"/>
              <a:gd name="T5" fmla="*/ 4 h 7"/>
              <a:gd name="T6" fmla="*/ 17 w 14"/>
              <a:gd name="T7" fmla="*/ 1 h 7"/>
              <a:gd name="T8" fmla="*/ 15 w 14"/>
              <a:gd name="T9" fmla="*/ 0 h 7"/>
              <a:gd name="T10" fmla="*/ 5 w 14"/>
              <a:gd name="T11" fmla="*/ 3 h 7"/>
              <a:gd name="T12" fmla="*/ 0 w 14"/>
              <a:gd name="T13" fmla="*/ 6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1" name="Freeform 3586"/>
          <p:cNvSpPr>
            <a:spLocks noChangeAspect="1"/>
          </p:cNvSpPr>
          <p:nvPr/>
        </p:nvSpPr>
        <p:spPr bwMode="auto">
          <a:xfrm>
            <a:off x="2435226" y="2439086"/>
            <a:ext cx="112713" cy="76200"/>
          </a:xfrm>
          <a:custGeom>
            <a:avLst/>
            <a:gdLst>
              <a:gd name="T0" fmla="*/ 26 w 59"/>
              <a:gd name="T1" fmla="*/ 34 h 40"/>
              <a:gd name="T2" fmla="*/ 24 w 59"/>
              <a:gd name="T3" fmla="*/ 37 h 40"/>
              <a:gd name="T4" fmla="*/ 28 w 59"/>
              <a:gd name="T5" fmla="*/ 40 h 40"/>
              <a:gd name="T6" fmla="*/ 24 w 59"/>
              <a:gd name="T7" fmla="*/ 41 h 40"/>
              <a:gd name="T8" fmla="*/ 25 w 59"/>
              <a:gd name="T9" fmla="*/ 47 h 40"/>
              <a:gd name="T10" fmla="*/ 31 w 59"/>
              <a:gd name="T11" fmla="*/ 47 h 40"/>
              <a:gd name="T12" fmla="*/ 36 w 59"/>
              <a:gd name="T13" fmla="*/ 44 h 40"/>
              <a:gd name="T14" fmla="*/ 40 w 59"/>
              <a:gd name="T15" fmla="*/ 47 h 40"/>
              <a:gd name="T16" fmla="*/ 46 w 59"/>
              <a:gd name="T17" fmla="*/ 47 h 40"/>
              <a:gd name="T18" fmla="*/ 55 w 59"/>
              <a:gd name="T19" fmla="*/ 46 h 40"/>
              <a:gd name="T20" fmla="*/ 55 w 59"/>
              <a:gd name="T21" fmla="*/ 42 h 40"/>
              <a:gd name="T22" fmla="*/ 60 w 59"/>
              <a:gd name="T23" fmla="*/ 43 h 40"/>
              <a:gd name="T24" fmla="*/ 58 w 59"/>
              <a:gd name="T25" fmla="*/ 38 h 40"/>
              <a:gd name="T26" fmla="*/ 58 w 59"/>
              <a:gd name="T27" fmla="*/ 34 h 40"/>
              <a:gd name="T28" fmla="*/ 61 w 59"/>
              <a:gd name="T29" fmla="*/ 31 h 40"/>
              <a:gd name="T30" fmla="*/ 66 w 59"/>
              <a:gd name="T31" fmla="*/ 35 h 40"/>
              <a:gd name="T32" fmla="*/ 69 w 59"/>
              <a:gd name="T33" fmla="*/ 29 h 40"/>
              <a:gd name="T34" fmla="*/ 65 w 59"/>
              <a:gd name="T35" fmla="*/ 25 h 40"/>
              <a:gd name="T36" fmla="*/ 69 w 59"/>
              <a:gd name="T37" fmla="*/ 17 h 40"/>
              <a:gd name="T38" fmla="*/ 70 w 59"/>
              <a:gd name="T39" fmla="*/ 11 h 40"/>
              <a:gd name="T40" fmla="*/ 71 w 59"/>
              <a:gd name="T41" fmla="*/ 5 h 40"/>
              <a:gd name="T42" fmla="*/ 65 w 59"/>
              <a:gd name="T43" fmla="*/ 0 h 40"/>
              <a:gd name="T44" fmla="*/ 60 w 59"/>
              <a:gd name="T45" fmla="*/ 1 h 40"/>
              <a:gd name="T46" fmla="*/ 57 w 59"/>
              <a:gd name="T47" fmla="*/ 6 h 40"/>
              <a:gd name="T48" fmla="*/ 47 w 59"/>
              <a:gd name="T49" fmla="*/ 1 h 40"/>
              <a:gd name="T50" fmla="*/ 34 w 59"/>
              <a:gd name="T51" fmla="*/ 2 h 40"/>
              <a:gd name="T52" fmla="*/ 31 w 59"/>
              <a:gd name="T53" fmla="*/ 7 h 40"/>
              <a:gd name="T54" fmla="*/ 36 w 59"/>
              <a:gd name="T55" fmla="*/ 8 h 40"/>
              <a:gd name="T56" fmla="*/ 35 w 59"/>
              <a:gd name="T57" fmla="*/ 12 h 40"/>
              <a:gd name="T58" fmla="*/ 41 w 59"/>
              <a:gd name="T59" fmla="*/ 12 h 40"/>
              <a:gd name="T60" fmla="*/ 39 w 59"/>
              <a:gd name="T61" fmla="*/ 17 h 40"/>
              <a:gd name="T62" fmla="*/ 42 w 59"/>
              <a:gd name="T63" fmla="*/ 22 h 40"/>
              <a:gd name="T64" fmla="*/ 32 w 59"/>
              <a:gd name="T65" fmla="*/ 18 h 40"/>
              <a:gd name="T66" fmla="*/ 26 w 59"/>
              <a:gd name="T67" fmla="*/ 8 h 40"/>
              <a:gd name="T68" fmla="*/ 18 w 59"/>
              <a:gd name="T69" fmla="*/ 6 h 40"/>
              <a:gd name="T70" fmla="*/ 13 w 59"/>
              <a:gd name="T71" fmla="*/ 12 h 40"/>
              <a:gd name="T72" fmla="*/ 19 w 59"/>
              <a:gd name="T73" fmla="*/ 14 h 40"/>
              <a:gd name="T74" fmla="*/ 16 w 59"/>
              <a:gd name="T75" fmla="*/ 18 h 40"/>
              <a:gd name="T76" fmla="*/ 20 w 59"/>
              <a:gd name="T77" fmla="*/ 18 h 40"/>
              <a:gd name="T78" fmla="*/ 22 w 59"/>
              <a:gd name="T79" fmla="*/ 24 h 40"/>
              <a:gd name="T80" fmla="*/ 14 w 59"/>
              <a:gd name="T81" fmla="*/ 23 h 40"/>
              <a:gd name="T82" fmla="*/ 7 w 59"/>
              <a:gd name="T83" fmla="*/ 28 h 40"/>
              <a:gd name="T84" fmla="*/ 1 w 59"/>
              <a:gd name="T85" fmla="*/ 29 h 40"/>
              <a:gd name="T86" fmla="*/ 1 w 59"/>
              <a:gd name="T87" fmla="*/ 34 h 40"/>
              <a:gd name="T88" fmla="*/ 13 w 59"/>
              <a:gd name="T89" fmla="*/ 31 h 40"/>
              <a:gd name="T90" fmla="*/ 18 w 59"/>
              <a:gd name="T91" fmla="*/ 29 h 40"/>
              <a:gd name="T92" fmla="*/ 26 w 59"/>
              <a:gd name="T93" fmla="*/ 29 h 40"/>
              <a:gd name="T94" fmla="*/ 34 w 59"/>
              <a:gd name="T95" fmla="*/ 26 h 40"/>
              <a:gd name="T96" fmla="*/ 43 w 59"/>
              <a:gd name="T97" fmla="*/ 26 h 40"/>
              <a:gd name="T98" fmla="*/ 39 w 59"/>
              <a:gd name="T99" fmla="*/ 29 h 40"/>
              <a:gd name="T100" fmla="*/ 34 w 59"/>
              <a:gd name="T101" fmla="*/ 32 h 40"/>
              <a:gd name="T102" fmla="*/ 26 w 59"/>
              <a:gd name="T103" fmla="*/ 34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2" name="Freeform 3587"/>
          <p:cNvSpPr>
            <a:spLocks noChangeAspect="1"/>
          </p:cNvSpPr>
          <p:nvPr/>
        </p:nvSpPr>
        <p:spPr bwMode="auto">
          <a:xfrm>
            <a:off x="2471738" y="2435913"/>
            <a:ext cx="25400" cy="9525"/>
          </a:xfrm>
          <a:custGeom>
            <a:avLst/>
            <a:gdLst>
              <a:gd name="T0" fmla="*/ 0 w 13"/>
              <a:gd name="T1" fmla="*/ 5 h 5"/>
              <a:gd name="T2" fmla="*/ 0 w 13"/>
              <a:gd name="T3" fmla="*/ 6 h 5"/>
              <a:gd name="T4" fmla="*/ 6 w 13"/>
              <a:gd name="T5" fmla="*/ 6 h 5"/>
              <a:gd name="T6" fmla="*/ 15 w 13"/>
              <a:gd name="T7" fmla="*/ 1 h 5"/>
              <a:gd name="T8" fmla="*/ 12 w 13"/>
              <a:gd name="T9" fmla="*/ 1 h 5"/>
              <a:gd name="T10" fmla="*/ 6 w 13"/>
              <a:gd name="T11" fmla="*/ 1 h 5"/>
              <a:gd name="T12" fmla="*/ 4 w 13"/>
              <a:gd name="T13" fmla="*/ 4 h 5"/>
              <a:gd name="T14" fmla="*/ 0 w 1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3" name="Freeform 3588"/>
          <p:cNvSpPr>
            <a:spLocks noChangeAspect="1"/>
          </p:cNvSpPr>
          <p:nvPr/>
        </p:nvSpPr>
        <p:spPr bwMode="auto">
          <a:xfrm>
            <a:off x="2468563" y="2381938"/>
            <a:ext cx="30163" cy="11113"/>
          </a:xfrm>
          <a:custGeom>
            <a:avLst/>
            <a:gdLst>
              <a:gd name="T0" fmla="*/ 0 w 16"/>
              <a:gd name="T1" fmla="*/ 4 h 6"/>
              <a:gd name="T2" fmla="*/ 6 w 16"/>
              <a:gd name="T3" fmla="*/ 7 h 6"/>
              <a:gd name="T4" fmla="*/ 13 w 16"/>
              <a:gd name="T5" fmla="*/ 4 h 6"/>
              <a:gd name="T6" fmla="*/ 18 w 16"/>
              <a:gd name="T7" fmla="*/ 5 h 6"/>
              <a:gd name="T8" fmla="*/ 12 w 16"/>
              <a:gd name="T9" fmla="*/ 1 h 6"/>
              <a:gd name="T10" fmla="*/ 6 w 16"/>
              <a:gd name="T11" fmla="*/ 1 h 6"/>
              <a:gd name="T12" fmla="*/ 0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4" name="Freeform 3589"/>
          <p:cNvSpPr>
            <a:spLocks noChangeAspect="1"/>
          </p:cNvSpPr>
          <p:nvPr/>
        </p:nvSpPr>
        <p:spPr bwMode="auto">
          <a:xfrm>
            <a:off x="2414589" y="2313675"/>
            <a:ext cx="123825" cy="79375"/>
          </a:xfrm>
          <a:custGeom>
            <a:avLst/>
            <a:gdLst>
              <a:gd name="T0" fmla="*/ 68 w 65"/>
              <a:gd name="T1" fmla="*/ 33 h 42"/>
              <a:gd name="T2" fmla="*/ 77 w 65"/>
              <a:gd name="T3" fmla="*/ 39 h 42"/>
              <a:gd name="T4" fmla="*/ 73 w 65"/>
              <a:gd name="T5" fmla="*/ 45 h 42"/>
              <a:gd name="T6" fmla="*/ 62 w 65"/>
              <a:gd name="T7" fmla="*/ 49 h 42"/>
              <a:gd name="T8" fmla="*/ 56 w 65"/>
              <a:gd name="T9" fmla="*/ 44 h 42"/>
              <a:gd name="T10" fmla="*/ 52 w 65"/>
              <a:gd name="T11" fmla="*/ 36 h 42"/>
              <a:gd name="T12" fmla="*/ 44 w 65"/>
              <a:gd name="T13" fmla="*/ 35 h 42"/>
              <a:gd name="T14" fmla="*/ 34 w 65"/>
              <a:gd name="T15" fmla="*/ 35 h 42"/>
              <a:gd name="T16" fmla="*/ 29 w 65"/>
              <a:gd name="T17" fmla="*/ 31 h 42"/>
              <a:gd name="T18" fmla="*/ 16 w 65"/>
              <a:gd name="T19" fmla="*/ 36 h 42"/>
              <a:gd name="T20" fmla="*/ 6 w 65"/>
              <a:gd name="T21" fmla="*/ 30 h 42"/>
              <a:gd name="T22" fmla="*/ 8 w 65"/>
              <a:gd name="T23" fmla="*/ 25 h 42"/>
              <a:gd name="T24" fmla="*/ 19 w 65"/>
              <a:gd name="T25" fmla="*/ 27 h 42"/>
              <a:gd name="T26" fmla="*/ 26 w 65"/>
              <a:gd name="T27" fmla="*/ 27 h 42"/>
              <a:gd name="T28" fmla="*/ 25 w 65"/>
              <a:gd name="T29" fmla="*/ 23 h 42"/>
              <a:gd name="T30" fmla="*/ 28 w 65"/>
              <a:gd name="T31" fmla="*/ 20 h 42"/>
              <a:gd name="T32" fmla="*/ 18 w 65"/>
              <a:gd name="T33" fmla="*/ 19 h 42"/>
              <a:gd name="T34" fmla="*/ 20 w 65"/>
              <a:gd name="T35" fmla="*/ 15 h 42"/>
              <a:gd name="T36" fmla="*/ 16 w 65"/>
              <a:gd name="T37" fmla="*/ 15 h 42"/>
              <a:gd name="T38" fmla="*/ 10 w 65"/>
              <a:gd name="T39" fmla="*/ 19 h 42"/>
              <a:gd name="T40" fmla="*/ 11 w 65"/>
              <a:gd name="T41" fmla="*/ 13 h 42"/>
              <a:gd name="T42" fmla="*/ 10 w 65"/>
              <a:gd name="T43" fmla="*/ 12 h 42"/>
              <a:gd name="T44" fmla="*/ 5 w 65"/>
              <a:gd name="T45" fmla="*/ 15 h 42"/>
              <a:gd name="T46" fmla="*/ 0 w 65"/>
              <a:gd name="T47" fmla="*/ 8 h 42"/>
              <a:gd name="T48" fmla="*/ 6 w 65"/>
              <a:gd name="T49" fmla="*/ 5 h 42"/>
              <a:gd name="T50" fmla="*/ 6 w 65"/>
              <a:gd name="T51" fmla="*/ 1 h 42"/>
              <a:gd name="T52" fmla="*/ 13 w 65"/>
              <a:gd name="T53" fmla="*/ 5 h 42"/>
              <a:gd name="T54" fmla="*/ 24 w 65"/>
              <a:gd name="T55" fmla="*/ 0 h 42"/>
              <a:gd name="T56" fmla="*/ 35 w 65"/>
              <a:gd name="T57" fmla="*/ 2 h 42"/>
              <a:gd name="T58" fmla="*/ 38 w 65"/>
              <a:gd name="T59" fmla="*/ 11 h 42"/>
              <a:gd name="T60" fmla="*/ 40 w 65"/>
              <a:gd name="T61" fmla="*/ 14 h 42"/>
              <a:gd name="T62" fmla="*/ 48 w 65"/>
              <a:gd name="T63" fmla="*/ 11 h 42"/>
              <a:gd name="T64" fmla="*/ 56 w 65"/>
              <a:gd name="T65" fmla="*/ 17 h 42"/>
              <a:gd name="T66" fmla="*/ 56 w 65"/>
              <a:gd name="T67" fmla="*/ 20 h 42"/>
              <a:gd name="T68" fmla="*/ 66 w 65"/>
              <a:gd name="T69" fmla="*/ 19 h 42"/>
              <a:gd name="T70" fmla="*/ 71 w 65"/>
              <a:gd name="T71" fmla="*/ 26 h 42"/>
              <a:gd name="T72" fmla="*/ 68 w 65"/>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5" name="Freeform 3590"/>
          <p:cNvSpPr>
            <a:spLocks noChangeAspect="1"/>
          </p:cNvSpPr>
          <p:nvPr/>
        </p:nvSpPr>
        <p:spPr bwMode="auto">
          <a:xfrm>
            <a:off x="2551114" y="2278748"/>
            <a:ext cx="28575" cy="25400"/>
          </a:xfrm>
          <a:custGeom>
            <a:avLst/>
            <a:gdLst>
              <a:gd name="T0" fmla="*/ 6 w 15"/>
              <a:gd name="T1" fmla="*/ 1 h 13"/>
              <a:gd name="T2" fmla="*/ 1 w 15"/>
              <a:gd name="T3" fmla="*/ 10 h 13"/>
              <a:gd name="T4" fmla="*/ 8 w 15"/>
              <a:gd name="T5" fmla="*/ 12 h 13"/>
              <a:gd name="T6" fmla="*/ 12 w 15"/>
              <a:gd name="T7" fmla="*/ 16 h 13"/>
              <a:gd name="T8" fmla="*/ 16 w 15"/>
              <a:gd name="T9" fmla="*/ 12 h 13"/>
              <a:gd name="T10" fmla="*/ 16 w 15"/>
              <a:gd name="T11" fmla="*/ 4 h 13"/>
              <a:gd name="T12" fmla="*/ 10 w 15"/>
              <a:gd name="T13" fmla="*/ 4 h 13"/>
              <a:gd name="T14" fmla="*/ 6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6" name="Freeform 3591"/>
          <p:cNvSpPr>
            <a:spLocks noChangeAspect="1"/>
          </p:cNvSpPr>
          <p:nvPr/>
        </p:nvSpPr>
        <p:spPr bwMode="auto">
          <a:xfrm>
            <a:off x="2559050" y="2337488"/>
            <a:ext cx="66675" cy="55563"/>
          </a:xfrm>
          <a:custGeom>
            <a:avLst/>
            <a:gdLst>
              <a:gd name="T0" fmla="*/ 6 w 35"/>
              <a:gd name="T1" fmla="*/ 0 h 29"/>
              <a:gd name="T2" fmla="*/ 22 w 35"/>
              <a:gd name="T3" fmla="*/ 5 h 29"/>
              <a:gd name="T4" fmla="*/ 28 w 35"/>
              <a:gd name="T5" fmla="*/ 8 h 29"/>
              <a:gd name="T6" fmla="*/ 34 w 35"/>
              <a:gd name="T7" fmla="*/ 11 h 29"/>
              <a:gd name="T8" fmla="*/ 41 w 35"/>
              <a:gd name="T9" fmla="*/ 16 h 29"/>
              <a:gd name="T10" fmla="*/ 36 w 35"/>
              <a:gd name="T11" fmla="*/ 21 h 29"/>
              <a:gd name="T12" fmla="*/ 37 w 35"/>
              <a:gd name="T13" fmla="*/ 28 h 29"/>
              <a:gd name="T14" fmla="*/ 24 w 35"/>
              <a:gd name="T15" fmla="*/ 33 h 29"/>
              <a:gd name="T16" fmla="*/ 18 w 35"/>
              <a:gd name="T17" fmla="*/ 30 h 29"/>
              <a:gd name="T18" fmla="*/ 10 w 35"/>
              <a:gd name="T19" fmla="*/ 35 h 29"/>
              <a:gd name="T20" fmla="*/ 8 w 35"/>
              <a:gd name="T21" fmla="*/ 29 h 29"/>
              <a:gd name="T22" fmla="*/ 4 w 35"/>
              <a:gd name="T23" fmla="*/ 24 h 29"/>
              <a:gd name="T24" fmla="*/ 0 w 35"/>
              <a:gd name="T25" fmla="*/ 12 h 29"/>
              <a:gd name="T26" fmla="*/ 2 w 35"/>
              <a:gd name="T27" fmla="*/ 2 h 29"/>
              <a:gd name="T28" fmla="*/ 6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7" name="Freeform 3592"/>
          <p:cNvSpPr>
            <a:spLocks noChangeAspect="1"/>
          </p:cNvSpPr>
          <p:nvPr/>
        </p:nvSpPr>
        <p:spPr bwMode="auto">
          <a:xfrm>
            <a:off x="2587626" y="2394638"/>
            <a:ext cx="66675" cy="17463"/>
          </a:xfrm>
          <a:custGeom>
            <a:avLst/>
            <a:gdLst>
              <a:gd name="T0" fmla="*/ 11 w 35"/>
              <a:gd name="T1" fmla="*/ 0 h 9"/>
              <a:gd name="T2" fmla="*/ 1 w 35"/>
              <a:gd name="T3" fmla="*/ 2 h 9"/>
              <a:gd name="T4" fmla="*/ 2 w 35"/>
              <a:gd name="T5" fmla="*/ 9 h 9"/>
              <a:gd name="T6" fmla="*/ 22 w 35"/>
              <a:gd name="T7" fmla="*/ 9 h 9"/>
              <a:gd name="T8" fmla="*/ 35 w 35"/>
              <a:gd name="T9" fmla="*/ 10 h 9"/>
              <a:gd name="T10" fmla="*/ 38 w 35"/>
              <a:gd name="T11" fmla="*/ 5 h 9"/>
              <a:gd name="T12" fmla="*/ 41 w 35"/>
              <a:gd name="T13" fmla="*/ 2 h 9"/>
              <a:gd name="T14" fmla="*/ 36 w 35"/>
              <a:gd name="T15" fmla="*/ 0 h 9"/>
              <a:gd name="T16" fmla="*/ 30 w 35"/>
              <a:gd name="T17" fmla="*/ 1 h 9"/>
              <a:gd name="T18" fmla="*/ 16 w 35"/>
              <a:gd name="T19" fmla="*/ 0 h 9"/>
              <a:gd name="T20" fmla="*/ 11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8" name="Freeform 3593"/>
          <p:cNvSpPr>
            <a:spLocks noChangeAspect="1"/>
          </p:cNvSpPr>
          <p:nvPr/>
        </p:nvSpPr>
        <p:spPr bwMode="auto">
          <a:xfrm>
            <a:off x="2692401" y="2399400"/>
            <a:ext cx="23813" cy="17463"/>
          </a:xfrm>
          <a:custGeom>
            <a:avLst/>
            <a:gdLst>
              <a:gd name="T0" fmla="*/ 4 w 12"/>
              <a:gd name="T1" fmla="*/ 1 h 9"/>
              <a:gd name="T2" fmla="*/ 0 w 12"/>
              <a:gd name="T3" fmla="*/ 5 h 9"/>
              <a:gd name="T4" fmla="*/ 5 w 12"/>
              <a:gd name="T5" fmla="*/ 10 h 9"/>
              <a:gd name="T6" fmla="*/ 11 w 12"/>
              <a:gd name="T7" fmla="*/ 10 h 9"/>
              <a:gd name="T8" fmla="*/ 14 w 12"/>
              <a:gd name="T9" fmla="*/ 4 h 9"/>
              <a:gd name="T10" fmla="*/ 8 w 12"/>
              <a:gd name="T11" fmla="*/ 2 h 9"/>
              <a:gd name="T12" fmla="*/ 4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29" name="Freeform 3594"/>
          <p:cNvSpPr>
            <a:spLocks noChangeAspect="1"/>
          </p:cNvSpPr>
          <p:nvPr/>
        </p:nvSpPr>
        <p:spPr bwMode="auto">
          <a:xfrm>
            <a:off x="2563814" y="2423211"/>
            <a:ext cx="336550" cy="120650"/>
          </a:xfrm>
          <a:custGeom>
            <a:avLst/>
            <a:gdLst>
              <a:gd name="T0" fmla="*/ 205 w 177"/>
              <a:gd name="T1" fmla="*/ 42 h 63"/>
              <a:gd name="T2" fmla="*/ 210 w 177"/>
              <a:gd name="T3" fmla="*/ 51 h 63"/>
              <a:gd name="T4" fmla="*/ 202 w 177"/>
              <a:gd name="T5" fmla="*/ 59 h 63"/>
              <a:gd name="T6" fmla="*/ 210 w 177"/>
              <a:gd name="T7" fmla="*/ 62 h 63"/>
              <a:gd name="T8" fmla="*/ 200 w 177"/>
              <a:gd name="T9" fmla="*/ 62 h 63"/>
              <a:gd name="T10" fmla="*/ 201 w 177"/>
              <a:gd name="T11" fmla="*/ 70 h 63"/>
              <a:gd name="T12" fmla="*/ 187 w 177"/>
              <a:gd name="T13" fmla="*/ 69 h 63"/>
              <a:gd name="T14" fmla="*/ 168 w 177"/>
              <a:gd name="T15" fmla="*/ 72 h 63"/>
              <a:gd name="T16" fmla="*/ 158 w 177"/>
              <a:gd name="T17" fmla="*/ 71 h 63"/>
              <a:gd name="T18" fmla="*/ 140 w 177"/>
              <a:gd name="T19" fmla="*/ 71 h 63"/>
              <a:gd name="T20" fmla="*/ 135 w 177"/>
              <a:gd name="T21" fmla="*/ 71 h 63"/>
              <a:gd name="T22" fmla="*/ 128 w 177"/>
              <a:gd name="T23" fmla="*/ 74 h 63"/>
              <a:gd name="T24" fmla="*/ 121 w 177"/>
              <a:gd name="T25" fmla="*/ 72 h 63"/>
              <a:gd name="T26" fmla="*/ 115 w 177"/>
              <a:gd name="T27" fmla="*/ 74 h 63"/>
              <a:gd name="T28" fmla="*/ 93 w 177"/>
              <a:gd name="T29" fmla="*/ 63 h 63"/>
              <a:gd name="T30" fmla="*/ 86 w 177"/>
              <a:gd name="T31" fmla="*/ 65 h 63"/>
              <a:gd name="T32" fmla="*/ 72 w 177"/>
              <a:gd name="T33" fmla="*/ 70 h 63"/>
              <a:gd name="T34" fmla="*/ 60 w 177"/>
              <a:gd name="T35" fmla="*/ 69 h 63"/>
              <a:gd name="T36" fmla="*/ 50 w 177"/>
              <a:gd name="T37" fmla="*/ 55 h 63"/>
              <a:gd name="T38" fmla="*/ 50 w 177"/>
              <a:gd name="T39" fmla="*/ 52 h 63"/>
              <a:gd name="T40" fmla="*/ 56 w 177"/>
              <a:gd name="T41" fmla="*/ 41 h 63"/>
              <a:gd name="T42" fmla="*/ 50 w 177"/>
              <a:gd name="T43" fmla="*/ 29 h 63"/>
              <a:gd name="T44" fmla="*/ 42 w 177"/>
              <a:gd name="T45" fmla="*/ 24 h 63"/>
              <a:gd name="T46" fmla="*/ 20 w 177"/>
              <a:gd name="T47" fmla="*/ 24 h 63"/>
              <a:gd name="T48" fmla="*/ 22 w 177"/>
              <a:gd name="T49" fmla="*/ 19 h 63"/>
              <a:gd name="T50" fmla="*/ 8 w 177"/>
              <a:gd name="T51" fmla="*/ 16 h 63"/>
              <a:gd name="T52" fmla="*/ 4 w 177"/>
              <a:gd name="T53" fmla="*/ 13 h 63"/>
              <a:gd name="T54" fmla="*/ 6 w 177"/>
              <a:gd name="T55" fmla="*/ 8 h 63"/>
              <a:gd name="T56" fmla="*/ 10 w 177"/>
              <a:gd name="T57" fmla="*/ 1 h 63"/>
              <a:gd name="T58" fmla="*/ 29 w 177"/>
              <a:gd name="T59" fmla="*/ 1 h 63"/>
              <a:gd name="T60" fmla="*/ 43 w 177"/>
              <a:gd name="T61" fmla="*/ 4 h 63"/>
              <a:gd name="T62" fmla="*/ 48 w 177"/>
              <a:gd name="T63" fmla="*/ 11 h 63"/>
              <a:gd name="T64" fmla="*/ 52 w 177"/>
              <a:gd name="T65" fmla="*/ 12 h 63"/>
              <a:gd name="T66" fmla="*/ 72 w 177"/>
              <a:gd name="T67" fmla="*/ 10 h 63"/>
              <a:gd name="T68" fmla="*/ 80 w 177"/>
              <a:gd name="T69" fmla="*/ 18 h 63"/>
              <a:gd name="T70" fmla="*/ 71 w 177"/>
              <a:gd name="T71" fmla="*/ 18 h 63"/>
              <a:gd name="T72" fmla="*/ 91 w 177"/>
              <a:gd name="T73" fmla="*/ 21 h 63"/>
              <a:gd name="T74" fmla="*/ 93 w 177"/>
              <a:gd name="T75" fmla="*/ 27 h 63"/>
              <a:gd name="T76" fmla="*/ 66 w 177"/>
              <a:gd name="T77" fmla="*/ 21 h 63"/>
              <a:gd name="T78" fmla="*/ 77 w 177"/>
              <a:gd name="T79" fmla="*/ 29 h 63"/>
              <a:gd name="T80" fmla="*/ 71 w 177"/>
              <a:gd name="T81" fmla="*/ 35 h 63"/>
              <a:gd name="T82" fmla="*/ 85 w 177"/>
              <a:gd name="T83" fmla="*/ 35 h 63"/>
              <a:gd name="T84" fmla="*/ 87 w 177"/>
              <a:gd name="T85" fmla="*/ 41 h 63"/>
              <a:gd name="T86" fmla="*/ 84 w 177"/>
              <a:gd name="T87" fmla="*/ 45 h 63"/>
              <a:gd name="T88" fmla="*/ 91 w 177"/>
              <a:gd name="T89" fmla="*/ 48 h 63"/>
              <a:gd name="T90" fmla="*/ 95 w 177"/>
              <a:gd name="T91" fmla="*/ 43 h 63"/>
              <a:gd name="T92" fmla="*/ 104 w 177"/>
              <a:gd name="T93" fmla="*/ 46 h 63"/>
              <a:gd name="T94" fmla="*/ 111 w 177"/>
              <a:gd name="T95" fmla="*/ 46 h 63"/>
              <a:gd name="T96" fmla="*/ 125 w 177"/>
              <a:gd name="T97" fmla="*/ 47 h 63"/>
              <a:gd name="T98" fmla="*/ 135 w 177"/>
              <a:gd name="T99" fmla="*/ 49 h 63"/>
              <a:gd name="T100" fmla="*/ 144 w 177"/>
              <a:gd name="T101" fmla="*/ 41 h 63"/>
              <a:gd name="T102" fmla="*/ 162 w 177"/>
              <a:gd name="T103" fmla="*/ 35 h 63"/>
              <a:gd name="T104" fmla="*/ 181 w 177"/>
              <a:gd name="T105" fmla="*/ 34 h 63"/>
              <a:gd name="T106" fmla="*/ 196 w 177"/>
              <a:gd name="T107" fmla="*/ 3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0" name="Freeform 3595"/>
          <p:cNvSpPr>
            <a:spLocks noChangeAspect="1"/>
          </p:cNvSpPr>
          <p:nvPr/>
        </p:nvSpPr>
        <p:spPr bwMode="auto">
          <a:xfrm>
            <a:off x="2693988" y="2427975"/>
            <a:ext cx="14288" cy="23813"/>
          </a:xfrm>
          <a:custGeom>
            <a:avLst/>
            <a:gdLst>
              <a:gd name="T0" fmla="*/ 0 w 7"/>
              <a:gd name="T1" fmla="*/ 2 h 13"/>
              <a:gd name="T2" fmla="*/ 8 w 7"/>
              <a:gd name="T3" fmla="*/ 1 h 13"/>
              <a:gd name="T4" fmla="*/ 6 w 7"/>
              <a:gd name="T5" fmla="*/ 14 h 13"/>
              <a:gd name="T6" fmla="*/ 4 w 7"/>
              <a:gd name="T7" fmla="*/ 13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1" name="Freeform 3596"/>
          <p:cNvSpPr>
            <a:spLocks noChangeAspect="1"/>
          </p:cNvSpPr>
          <p:nvPr/>
        </p:nvSpPr>
        <p:spPr bwMode="auto">
          <a:xfrm>
            <a:off x="2620963" y="2212073"/>
            <a:ext cx="214313" cy="166688"/>
          </a:xfrm>
          <a:custGeom>
            <a:avLst/>
            <a:gdLst>
              <a:gd name="T0" fmla="*/ 63 w 113"/>
              <a:gd name="T1" fmla="*/ 5 h 87"/>
              <a:gd name="T2" fmla="*/ 81 w 113"/>
              <a:gd name="T3" fmla="*/ 31 h 87"/>
              <a:gd name="T4" fmla="*/ 100 w 113"/>
              <a:gd name="T5" fmla="*/ 43 h 87"/>
              <a:gd name="T6" fmla="*/ 111 w 113"/>
              <a:gd name="T7" fmla="*/ 37 h 87"/>
              <a:gd name="T8" fmla="*/ 111 w 113"/>
              <a:gd name="T9" fmla="*/ 49 h 87"/>
              <a:gd name="T10" fmla="*/ 118 w 113"/>
              <a:gd name="T11" fmla="*/ 54 h 87"/>
              <a:gd name="T12" fmla="*/ 127 w 113"/>
              <a:gd name="T13" fmla="*/ 58 h 87"/>
              <a:gd name="T14" fmla="*/ 112 w 113"/>
              <a:gd name="T15" fmla="*/ 74 h 87"/>
              <a:gd name="T16" fmla="*/ 104 w 113"/>
              <a:gd name="T17" fmla="*/ 76 h 87"/>
              <a:gd name="T18" fmla="*/ 92 w 113"/>
              <a:gd name="T19" fmla="*/ 76 h 87"/>
              <a:gd name="T20" fmla="*/ 90 w 113"/>
              <a:gd name="T21" fmla="*/ 92 h 87"/>
              <a:gd name="T22" fmla="*/ 79 w 113"/>
              <a:gd name="T23" fmla="*/ 99 h 87"/>
              <a:gd name="T24" fmla="*/ 63 w 113"/>
              <a:gd name="T25" fmla="*/ 92 h 87"/>
              <a:gd name="T26" fmla="*/ 59 w 113"/>
              <a:gd name="T27" fmla="*/ 97 h 87"/>
              <a:gd name="T28" fmla="*/ 42 w 113"/>
              <a:gd name="T29" fmla="*/ 101 h 87"/>
              <a:gd name="T30" fmla="*/ 41 w 113"/>
              <a:gd name="T31" fmla="*/ 92 h 87"/>
              <a:gd name="T32" fmla="*/ 29 w 113"/>
              <a:gd name="T33" fmla="*/ 84 h 87"/>
              <a:gd name="T34" fmla="*/ 24 w 113"/>
              <a:gd name="T35" fmla="*/ 78 h 87"/>
              <a:gd name="T36" fmla="*/ 54 w 113"/>
              <a:gd name="T37" fmla="*/ 70 h 87"/>
              <a:gd name="T38" fmla="*/ 47 w 113"/>
              <a:gd name="T39" fmla="*/ 68 h 87"/>
              <a:gd name="T40" fmla="*/ 41 w 113"/>
              <a:gd name="T41" fmla="*/ 62 h 87"/>
              <a:gd name="T42" fmla="*/ 25 w 113"/>
              <a:gd name="T43" fmla="*/ 64 h 87"/>
              <a:gd name="T44" fmla="*/ 8 w 113"/>
              <a:gd name="T45" fmla="*/ 59 h 87"/>
              <a:gd name="T46" fmla="*/ 20 w 113"/>
              <a:gd name="T47" fmla="*/ 54 h 87"/>
              <a:gd name="T48" fmla="*/ 1 w 113"/>
              <a:gd name="T49" fmla="*/ 47 h 87"/>
              <a:gd name="T50" fmla="*/ 24 w 113"/>
              <a:gd name="T51" fmla="*/ 47 h 87"/>
              <a:gd name="T52" fmla="*/ 17 w 113"/>
              <a:gd name="T53" fmla="*/ 42 h 87"/>
              <a:gd name="T54" fmla="*/ 11 w 113"/>
              <a:gd name="T55" fmla="*/ 33 h 87"/>
              <a:gd name="T56" fmla="*/ 35 w 113"/>
              <a:gd name="T57" fmla="*/ 30 h 87"/>
              <a:gd name="T58" fmla="*/ 22 w 113"/>
              <a:gd name="T59" fmla="*/ 22 h 87"/>
              <a:gd name="T60" fmla="*/ 38 w 113"/>
              <a:gd name="T61" fmla="*/ 17 h 87"/>
              <a:gd name="T62" fmla="*/ 49 w 113"/>
              <a:gd name="T63" fmla="*/ 10 h 87"/>
              <a:gd name="T64" fmla="*/ 33 w 113"/>
              <a:gd name="T65" fmla="*/ 5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2" name="Freeform 3597"/>
          <p:cNvSpPr>
            <a:spLocks noChangeAspect="1"/>
          </p:cNvSpPr>
          <p:nvPr/>
        </p:nvSpPr>
        <p:spPr bwMode="auto">
          <a:xfrm>
            <a:off x="2709864" y="2127938"/>
            <a:ext cx="625475" cy="339725"/>
          </a:xfrm>
          <a:custGeom>
            <a:avLst/>
            <a:gdLst>
              <a:gd name="T0" fmla="*/ 68 w 328"/>
              <a:gd name="T1" fmla="*/ 99 h 178"/>
              <a:gd name="T2" fmla="*/ 88 w 328"/>
              <a:gd name="T3" fmla="*/ 120 h 178"/>
              <a:gd name="T4" fmla="*/ 77 w 328"/>
              <a:gd name="T5" fmla="*/ 130 h 178"/>
              <a:gd name="T6" fmla="*/ 100 w 328"/>
              <a:gd name="T7" fmla="*/ 137 h 178"/>
              <a:gd name="T8" fmla="*/ 70 w 328"/>
              <a:gd name="T9" fmla="*/ 133 h 178"/>
              <a:gd name="T10" fmla="*/ 40 w 328"/>
              <a:gd name="T11" fmla="*/ 155 h 178"/>
              <a:gd name="T12" fmla="*/ 71 w 328"/>
              <a:gd name="T13" fmla="*/ 145 h 178"/>
              <a:gd name="T14" fmla="*/ 60 w 328"/>
              <a:gd name="T15" fmla="*/ 164 h 178"/>
              <a:gd name="T16" fmla="*/ 68 w 328"/>
              <a:gd name="T17" fmla="*/ 174 h 178"/>
              <a:gd name="T18" fmla="*/ 96 w 328"/>
              <a:gd name="T19" fmla="*/ 167 h 178"/>
              <a:gd name="T20" fmla="*/ 54 w 328"/>
              <a:gd name="T21" fmla="*/ 177 h 178"/>
              <a:gd name="T22" fmla="*/ 30 w 328"/>
              <a:gd name="T23" fmla="*/ 176 h 178"/>
              <a:gd name="T24" fmla="*/ 22 w 328"/>
              <a:gd name="T25" fmla="*/ 185 h 178"/>
              <a:gd name="T26" fmla="*/ 11 w 328"/>
              <a:gd name="T27" fmla="*/ 201 h 178"/>
              <a:gd name="T28" fmla="*/ 20 w 328"/>
              <a:gd name="T29" fmla="*/ 208 h 178"/>
              <a:gd name="T30" fmla="*/ 48 w 328"/>
              <a:gd name="T31" fmla="*/ 208 h 178"/>
              <a:gd name="T32" fmla="*/ 60 w 328"/>
              <a:gd name="T33" fmla="*/ 206 h 178"/>
              <a:gd name="T34" fmla="*/ 85 w 328"/>
              <a:gd name="T35" fmla="*/ 198 h 178"/>
              <a:gd name="T36" fmla="*/ 94 w 328"/>
              <a:gd name="T37" fmla="*/ 196 h 178"/>
              <a:gd name="T38" fmla="*/ 108 w 328"/>
              <a:gd name="T39" fmla="*/ 213 h 178"/>
              <a:gd name="T40" fmla="*/ 151 w 328"/>
              <a:gd name="T41" fmla="*/ 198 h 178"/>
              <a:gd name="T42" fmla="*/ 131 w 328"/>
              <a:gd name="T43" fmla="*/ 182 h 178"/>
              <a:gd name="T44" fmla="*/ 103 w 328"/>
              <a:gd name="T45" fmla="*/ 180 h 178"/>
              <a:gd name="T46" fmla="*/ 126 w 328"/>
              <a:gd name="T47" fmla="*/ 179 h 178"/>
              <a:gd name="T48" fmla="*/ 172 w 328"/>
              <a:gd name="T49" fmla="*/ 161 h 178"/>
              <a:gd name="T50" fmla="*/ 199 w 328"/>
              <a:gd name="T51" fmla="*/ 142 h 178"/>
              <a:gd name="T52" fmla="*/ 171 w 328"/>
              <a:gd name="T53" fmla="*/ 127 h 178"/>
              <a:gd name="T54" fmla="*/ 209 w 328"/>
              <a:gd name="T55" fmla="*/ 129 h 178"/>
              <a:gd name="T56" fmla="*/ 209 w 328"/>
              <a:gd name="T57" fmla="*/ 115 h 178"/>
              <a:gd name="T58" fmla="*/ 225 w 328"/>
              <a:gd name="T59" fmla="*/ 106 h 178"/>
              <a:gd name="T60" fmla="*/ 245 w 328"/>
              <a:gd name="T61" fmla="*/ 96 h 178"/>
              <a:gd name="T62" fmla="*/ 308 w 328"/>
              <a:gd name="T63" fmla="*/ 72 h 178"/>
              <a:gd name="T64" fmla="*/ 332 w 328"/>
              <a:gd name="T65" fmla="*/ 54 h 178"/>
              <a:gd name="T66" fmla="*/ 342 w 328"/>
              <a:gd name="T67" fmla="*/ 47 h 178"/>
              <a:gd name="T68" fmla="*/ 384 w 328"/>
              <a:gd name="T69" fmla="*/ 22 h 178"/>
              <a:gd name="T70" fmla="*/ 342 w 328"/>
              <a:gd name="T71" fmla="*/ 11 h 178"/>
              <a:gd name="T72" fmla="*/ 324 w 328"/>
              <a:gd name="T73" fmla="*/ 6 h 178"/>
              <a:gd name="T74" fmla="*/ 268 w 328"/>
              <a:gd name="T75" fmla="*/ 7 h 178"/>
              <a:gd name="T76" fmla="*/ 240 w 328"/>
              <a:gd name="T77" fmla="*/ 14 h 178"/>
              <a:gd name="T78" fmla="*/ 192 w 328"/>
              <a:gd name="T79" fmla="*/ 2 h 178"/>
              <a:gd name="T80" fmla="*/ 174 w 328"/>
              <a:gd name="T81" fmla="*/ 12 h 178"/>
              <a:gd name="T82" fmla="*/ 155 w 328"/>
              <a:gd name="T83" fmla="*/ 18 h 178"/>
              <a:gd name="T84" fmla="*/ 133 w 328"/>
              <a:gd name="T85" fmla="*/ 18 h 178"/>
              <a:gd name="T86" fmla="*/ 150 w 328"/>
              <a:gd name="T87" fmla="*/ 35 h 178"/>
              <a:gd name="T88" fmla="*/ 121 w 328"/>
              <a:gd name="T89" fmla="*/ 35 h 178"/>
              <a:gd name="T90" fmla="*/ 78 w 328"/>
              <a:gd name="T91" fmla="*/ 23 h 178"/>
              <a:gd name="T92" fmla="*/ 70 w 328"/>
              <a:gd name="T93" fmla="*/ 38 h 178"/>
              <a:gd name="T94" fmla="*/ 84 w 328"/>
              <a:gd name="T95" fmla="*/ 60 h 178"/>
              <a:gd name="T96" fmla="*/ 42 w 328"/>
              <a:gd name="T97" fmla="*/ 70 h 178"/>
              <a:gd name="T98" fmla="*/ 91 w 328"/>
              <a:gd name="T99" fmla="*/ 66 h 178"/>
              <a:gd name="T100" fmla="*/ 76 w 328"/>
              <a:gd name="T101" fmla="*/ 79 h 178"/>
              <a:gd name="T102" fmla="*/ 108 w 328"/>
              <a:gd name="T103" fmla="*/ 81 h 178"/>
              <a:gd name="T104" fmla="*/ 127 w 328"/>
              <a:gd name="T105" fmla="*/ 85 h 178"/>
              <a:gd name="T106" fmla="*/ 183 w 328"/>
              <a:gd name="T107" fmla="*/ 54 h 178"/>
              <a:gd name="T108" fmla="*/ 197 w 328"/>
              <a:gd name="T109" fmla="*/ 71 h 178"/>
              <a:gd name="T110" fmla="*/ 145 w 328"/>
              <a:gd name="T111" fmla="*/ 82 h 178"/>
              <a:gd name="T112" fmla="*/ 141 w 328"/>
              <a:gd name="T113" fmla="*/ 88 h 178"/>
              <a:gd name="T114" fmla="*/ 123 w 328"/>
              <a:gd name="T115" fmla="*/ 107 h 178"/>
              <a:gd name="T116" fmla="*/ 118 w 328"/>
              <a:gd name="T117" fmla="*/ 111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3" name="Freeform 3598"/>
          <p:cNvSpPr>
            <a:spLocks noChangeAspect="1"/>
          </p:cNvSpPr>
          <p:nvPr/>
        </p:nvSpPr>
        <p:spPr bwMode="auto">
          <a:xfrm>
            <a:off x="2898776" y="2459725"/>
            <a:ext cx="20638" cy="23813"/>
          </a:xfrm>
          <a:custGeom>
            <a:avLst/>
            <a:gdLst>
              <a:gd name="T0" fmla="*/ 11 w 11"/>
              <a:gd name="T1" fmla="*/ 1 h 12"/>
              <a:gd name="T2" fmla="*/ 1 w 11"/>
              <a:gd name="T3" fmla="*/ 11 h 12"/>
              <a:gd name="T4" fmla="*/ 4 w 11"/>
              <a:gd name="T5" fmla="*/ 15 h 12"/>
              <a:gd name="T6" fmla="*/ 7 w 11"/>
              <a:gd name="T7" fmla="*/ 10 h 12"/>
              <a:gd name="T8" fmla="*/ 12 w 11"/>
              <a:gd name="T9" fmla="*/ 13 h 12"/>
              <a:gd name="T10" fmla="*/ 9 w 11"/>
              <a:gd name="T11" fmla="*/ 8 h 12"/>
              <a:gd name="T12" fmla="*/ 13 w 11"/>
              <a:gd name="T13" fmla="*/ 3 h 12"/>
              <a:gd name="T14" fmla="*/ 11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4" name="Freeform 3599"/>
          <p:cNvSpPr>
            <a:spLocks noChangeAspect="1"/>
          </p:cNvSpPr>
          <p:nvPr/>
        </p:nvSpPr>
        <p:spPr bwMode="auto">
          <a:xfrm>
            <a:off x="2798763" y="2327961"/>
            <a:ext cx="25400" cy="14288"/>
          </a:xfrm>
          <a:custGeom>
            <a:avLst/>
            <a:gdLst>
              <a:gd name="T0" fmla="*/ 10 w 13"/>
              <a:gd name="T1" fmla="*/ 0 h 7"/>
              <a:gd name="T2" fmla="*/ 15 w 13"/>
              <a:gd name="T3" fmla="*/ 3 h 7"/>
              <a:gd name="T4" fmla="*/ 5 w 13"/>
              <a:gd name="T5" fmla="*/ 6 h 7"/>
              <a:gd name="T6" fmla="*/ 1 w 13"/>
              <a:gd name="T7" fmla="*/ 8 h 7"/>
              <a:gd name="T8" fmla="*/ 4 w 13"/>
              <a:gd name="T9" fmla="*/ 3 h 7"/>
              <a:gd name="T10" fmla="*/ 10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5" name="Freeform 3600"/>
          <p:cNvSpPr>
            <a:spLocks noChangeAspect="1"/>
          </p:cNvSpPr>
          <p:nvPr/>
        </p:nvSpPr>
        <p:spPr bwMode="auto">
          <a:xfrm>
            <a:off x="2633663" y="2251761"/>
            <a:ext cx="25400" cy="6350"/>
          </a:xfrm>
          <a:custGeom>
            <a:avLst/>
            <a:gdLst>
              <a:gd name="T0" fmla="*/ 12 w 13"/>
              <a:gd name="T1" fmla="*/ 0 h 3"/>
              <a:gd name="T2" fmla="*/ 15 w 13"/>
              <a:gd name="T3" fmla="*/ 3 h 3"/>
              <a:gd name="T4" fmla="*/ 7 w 13"/>
              <a:gd name="T5" fmla="*/ 3 h 3"/>
              <a:gd name="T6" fmla="*/ 1 w 13"/>
              <a:gd name="T7" fmla="*/ 3 h 3"/>
              <a:gd name="T8" fmla="*/ 5 w 13"/>
              <a:gd name="T9" fmla="*/ 0 h 3"/>
              <a:gd name="T10" fmla="*/ 12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0"/>
                </a:moveTo>
                <a:cubicBezTo>
                  <a:pt x="11" y="0"/>
                  <a:pt x="13" y="2"/>
                  <a:pt x="12" y="2"/>
                </a:cubicBezTo>
                <a:cubicBezTo>
                  <a:pt x="11" y="3"/>
                  <a:pt x="8" y="2"/>
                  <a:pt x="6" y="2"/>
                </a:cubicBezTo>
                <a:cubicBezTo>
                  <a:pt x="5" y="2"/>
                  <a:pt x="2" y="3"/>
                  <a:pt x="1" y="2"/>
                </a:cubicBezTo>
                <a:cubicBezTo>
                  <a:pt x="0" y="1"/>
                  <a:pt x="3" y="0"/>
                  <a:pt x="4" y="0"/>
                </a:cubicBezTo>
                <a:cubicBezTo>
                  <a:pt x="6" y="0"/>
                  <a:pt x="8" y="0"/>
                  <a:pt x="1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6" name="Freeform 3601"/>
          <p:cNvSpPr>
            <a:spLocks noChangeAspect="1"/>
          </p:cNvSpPr>
          <p:nvPr/>
        </p:nvSpPr>
        <p:spPr bwMode="auto">
          <a:xfrm>
            <a:off x="3068639" y="2107298"/>
            <a:ext cx="1228725" cy="1014413"/>
          </a:xfrm>
          <a:custGeom>
            <a:avLst/>
            <a:gdLst>
              <a:gd name="T0" fmla="*/ 702 w 645"/>
              <a:gd name="T1" fmla="*/ 88 h 532"/>
              <a:gd name="T2" fmla="*/ 726 w 645"/>
              <a:gd name="T3" fmla="*/ 98 h 532"/>
              <a:gd name="T4" fmla="*/ 685 w 645"/>
              <a:gd name="T5" fmla="*/ 112 h 532"/>
              <a:gd name="T6" fmla="*/ 683 w 645"/>
              <a:gd name="T7" fmla="*/ 136 h 532"/>
              <a:gd name="T8" fmla="*/ 661 w 645"/>
              <a:gd name="T9" fmla="*/ 174 h 532"/>
              <a:gd name="T10" fmla="*/ 684 w 645"/>
              <a:gd name="T11" fmla="*/ 193 h 532"/>
              <a:gd name="T12" fmla="*/ 665 w 645"/>
              <a:gd name="T13" fmla="*/ 207 h 532"/>
              <a:gd name="T14" fmla="*/ 671 w 645"/>
              <a:gd name="T15" fmla="*/ 223 h 532"/>
              <a:gd name="T16" fmla="*/ 674 w 645"/>
              <a:gd name="T17" fmla="*/ 251 h 532"/>
              <a:gd name="T18" fmla="*/ 646 w 645"/>
              <a:gd name="T19" fmla="*/ 256 h 532"/>
              <a:gd name="T20" fmla="*/ 678 w 645"/>
              <a:gd name="T21" fmla="*/ 274 h 532"/>
              <a:gd name="T22" fmla="*/ 641 w 645"/>
              <a:gd name="T23" fmla="*/ 291 h 532"/>
              <a:gd name="T24" fmla="*/ 637 w 645"/>
              <a:gd name="T25" fmla="*/ 303 h 532"/>
              <a:gd name="T26" fmla="*/ 598 w 645"/>
              <a:gd name="T27" fmla="*/ 297 h 532"/>
              <a:gd name="T28" fmla="*/ 594 w 645"/>
              <a:gd name="T29" fmla="*/ 310 h 532"/>
              <a:gd name="T30" fmla="*/ 599 w 645"/>
              <a:gd name="T31" fmla="*/ 324 h 532"/>
              <a:gd name="T32" fmla="*/ 629 w 645"/>
              <a:gd name="T33" fmla="*/ 340 h 532"/>
              <a:gd name="T34" fmla="*/ 640 w 645"/>
              <a:gd name="T35" fmla="*/ 362 h 532"/>
              <a:gd name="T36" fmla="*/ 622 w 645"/>
              <a:gd name="T37" fmla="*/ 376 h 532"/>
              <a:gd name="T38" fmla="*/ 554 w 645"/>
              <a:gd name="T39" fmla="*/ 336 h 532"/>
              <a:gd name="T40" fmla="*/ 584 w 645"/>
              <a:gd name="T41" fmla="*/ 359 h 532"/>
              <a:gd name="T42" fmla="*/ 540 w 645"/>
              <a:gd name="T43" fmla="*/ 380 h 532"/>
              <a:gd name="T44" fmla="*/ 580 w 645"/>
              <a:gd name="T45" fmla="*/ 383 h 532"/>
              <a:gd name="T46" fmla="*/ 598 w 645"/>
              <a:gd name="T47" fmla="*/ 405 h 532"/>
              <a:gd name="T48" fmla="*/ 487 w 645"/>
              <a:gd name="T49" fmla="*/ 429 h 532"/>
              <a:gd name="T50" fmla="*/ 434 w 645"/>
              <a:gd name="T51" fmla="*/ 492 h 532"/>
              <a:gd name="T52" fmla="*/ 406 w 645"/>
              <a:gd name="T53" fmla="*/ 500 h 532"/>
              <a:gd name="T54" fmla="*/ 377 w 645"/>
              <a:gd name="T55" fmla="*/ 531 h 532"/>
              <a:gd name="T56" fmla="*/ 344 w 645"/>
              <a:gd name="T57" fmla="*/ 590 h 532"/>
              <a:gd name="T58" fmla="*/ 299 w 645"/>
              <a:gd name="T59" fmla="*/ 614 h 532"/>
              <a:gd name="T60" fmla="*/ 238 w 645"/>
              <a:gd name="T61" fmla="*/ 565 h 532"/>
              <a:gd name="T62" fmla="*/ 210 w 645"/>
              <a:gd name="T63" fmla="*/ 494 h 532"/>
              <a:gd name="T64" fmla="*/ 208 w 645"/>
              <a:gd name="T65" fmla="*/ 437 h 532"/>
              <a:gd name="T66" fmla="*/ 253 w 645"/>
              <a:gd name="T67" fmla="*/ 392 h 532"/>
              <a:gd name="T68" fmla="*/ 222 w 645"/>
              <a:gd name="T69" fmla="*/ 370 h 532"/>
              <a:gd name="T70" fmla="*/ 217 w 645"/>
              <a:gd name="T71" fmla="*/ 352 h 532"/>
              <a:gd name="T72" fmla="*/ 193 w 645"/>
              <a:gd name="T73" fmla="*/ 270 h 532"/>
              <a:gd name="T74" fmla="*/ 85 w 645"/>
              <a:gd name="T75" fmla="*/ 221 h 532"/>
              <a:gd name="T76" fmla="*/ 50 w 645"/>
              <a:gd name="T77" fmla="*/ 211 h 532"/>
              <a:gd name="T78" fmla="*/ 34 w 645"/>
              <a:gd name="T79" fmla="*/ 195 h 532"/>
              <a:gd name="T80" fmla="*/ 65 w 645"/>
              <a:gd name="T81" fmla="*/ 181 h 532"/>
              <a:gd name="T82" fmla="*/ 37 w 645"/>
              <a:gd name="T83" fmla="*/ 148 h 532"/>
              <a:gd name="T84" fmla="*/ 122 w 645"/>
              <a:gd name="T85" fmla="*/ 106 h 532"/>
              <a:gd name="T86" fmla="*/ 132 w 645"/>
              <a:gd name="T87" fmla="*/ 79 h 532"/>
              <a:gd name="T88" fmla="*/ 254 w 645"/>
              <a:gd name="T89" fmla="*/ 43 h 532"/>
              <a:gd name="T90" fmla="*/ 300 w 645"/>
              <a:gd name="T91" fmla="*/ 55 h 532"/>
              <a:gd name="T92" fmla="*/ 362 w 645"/>
              <a:gd name="T93" fmla="*/ 61 h 532"/>
              <a:gd name="T94" fmla="*/ 388 w 645"/>
              <a:gd name="T95" fmla="*/ 32 h 532"/>
              <a:gd name="T96" fmla="*/ 407 w 645"/>
              <a:gd name="T97" fmla="*/ 20 h 532"/>
              <a:gd name="T98" fmla="*/ 458 w 645"/>
              <a:gd name="T99" fmla="*/ 11 h 532"/>
              <a:gd name="T100" fmla="*/ 592 w 645"/>
              <a:gd name="T101" fmla="*/ 7 h 532"/>
              <a:gd name="T102" fmla="*/ 522 w 645"/>
              <a:gd name="T103" fmla="*/ 25 h 532"/>
              <a:gd name="T104" fmla="*/ 655 w 645"/>
              <a:gd name="T105" fmla="*/ 30 h 532"/>
              <a:gd name="T106" fmla="*/ 508 w 645"/>
              <a:gd name="T107" fmla="*/ 55 h 532"/>
              <a:gd name="T108" fmla="*/ 622 w 645"/>
              <a:gd name="T109" fmla="*/ 52 h 532"/>
              <a:gd name="T110" fmla="*/ 634 w 645"/>
              <a:gd name="T111" fmla="*/ 85 h 532"/>
              <a:gd name="T112" fmla="*/ 701 w 645"/>
              <a:gd name="T113" fmla="*/ 6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7" name="Freeform 3602"/>
          <p:cNvSpPr>
            <a:spLocks noChangeAspect="1"/>
          </p:cNvSpPr>
          <p:nvPr/>
        </p:nvSpPr>
        <p:spPr bwMode="auto">
          <a:xfrm>
            <a:off x="3376614" y="2712138"/>
            <a:ext cx="66675" cy="47625"/>
          </a:xfrm>
          <a:custGeom>
            <a:avLst/>
            <a:gdLst>
              <a:gd name="T0" fmla="*/ 7 w 35"/>
              <a:gd name="T1" fmla="*/ 0 h 25"/>
              <a:gd name="T2" fmla="*/ 23 w 35"/>
              <a:gd name="T3" fmla="*/ 4 h 25"/>
              <a:gd name="T4" fmla="*/ 34 w 35"/>
              <a:gd name="T5" fmla="*/ 11 h 25"/>
              <a:gd name="T6" fmla="*/ 41 w 35"/>
              <a:gd name="T7" fmla="*/ 14 h 25"/>
              <a:gd name="T8" fmla="*/ 36 w 35"/>
              <a:gd name="T9" fmla="*/ 25 h 25"/>
              <a:gd name="T10" fmla="*/ 18 w 35"/>
              <a:gd name="T11" fmla="*/ 29 h 25"/>
              <a:gd name="T12" fmla="*/ 10 w 35"/>
              <a:gd name="T13" fmla="*/ 26 h 25"/>
              <a:gd name="T14" fmla="*/ 18 w 35"/>
              <a:gd name="T15" fmla="*/ 22 h 25"/>
              <a:gd name="T16" fmla="*/ 2 w 35"/>
              <a:gd name="T17" fmla="*/ 19 h 25"/>
              <a:gd name="T18" fmla="*/ 4 w 35"/>
              <a:gd name="T19" fmla="*/ 14 h 25"/>
              <a:gd name="T20" fmla="*/ 4 w 35"/>
              <a:gd name="T21" fmla="*/ 10 h 25"/>
              <a:gd name="T22" fmla="*/ 8 w 35"/>
              <a:gd name="T23" fmla="*/ 10 h 25"/>
              <a:gd name="T24" fmla="*/ 4 w 35"/>
              <a:gd name="T25" fmla="*/ 5 h 25"/>
              <a:gd name="T26" fmla="*/ 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8" name="Freeform 3603"/>
          <p:cNvSpPr>
            <a:spLocks noChangeAspect="1"/>
          </p:cNvSpPr>
          <p:nvPr/>
        </p:nvSpPr>
        <p:spPr bwMode="auto">
          <a:xfrm>
            <a:off x="3136901" y="2404161"/>
            <a:ext cx="55563" cy="14288"/>
          </a:xfrm>
          <a:custGeom>
            <a:avLst/>
            <a:gdLst>
              <a:gd name="T0" fmla="*/ 6 w 29"/>
              <a:gd name="T1" fmla="*/ 1 h 7"/>
              <a:gd name="T2" fmla="*/ 1 w 29"/>
              <a:gd name="T3" fmla="*/ 4 h 7"/>
              <a:gd name="T4" fmla="*/ 12 w 29"/>
              <a:gd name="T5" fmla="*/ 6 h 7"/>
              <a:gd name="T6" fmla="*/ 25 w 29"/>
              <a:gd name="T7" fmla="*/ 8 h 7"/>
              <a:gd name="T8" fmla="*/ 35 w 29"/>
              <a:gd name="T9" fmla="*/ 9 h 7"/>
              <a:gd name="T10" fmla="*/ 35 w 29"/>
              <a:gd name="T11" fmla="*/ 6 h 7"/>
              <a:gd name="T12" fmla="*/ 24 w 29"/>
              <a:gd name="T13" fmla="*/ 1 h 7"/>
              <a:gd name="T14" fmla="*/ 13 w 29"/>
              <a:gd name="T15" fmla="*/ 3 h 7"/>
              <a:gd name="T16" fmla="*/ 6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39" name="Freeform 3604"/>
          <p:cNvSpPr>
            <a:spLocks noChangeAspect="1"/>
          </p:cNvSpPr>
          <p:nvPr/>
        </p:nvSpPr>
        <p:spPr bwMode="auto">
          <a:xfrm>
            <a:off x="3089275" y="2402573"/>
            <a:ext cx="26988" cy="7938"/>
          </a:xfrm>
          <a:custGeom>
            <a:avLst/>
            <a:gdLst>
              <a:gd name="T0" fmla="*/ 9 w 14"/>
              <a:gd name="T1" fmla="*/ 1 h 4"/>
              <a:gd name="T2" fmla="*/ 16 w 14"/>
              <a:gd name="T3" fmla="*/ 3 h 4"/>
              <a:gd name="T4" fmla="*/ 16 w 14"/>
              <a:gd name="T5" fmla="*/ 5 h 4"/>
              <a:gd name="T6" fmla="*/ 5 w 14"/>
              <a:gd name="T7" fmla="*/ 5 h 4"/>
              <a:gd name="T8" fmla="*/ 1 w 14"/>
              <a:gd name="T9" fmla="*/ 3 h 4"/>
              <a:gd name="T10" fmla="*/ 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0" name="Freeform 3605"/>
          <p:cNvSpPr>
            <a:spLocks noChangeAspect="1"/>
          </p:cNvSpPr>
          <p:nvPr/>
        </p:nvSpPr>
        <p:spPr bwMode="auto">
          <a:xfrm>
            <a:off x="3062288" y="2408923"/>
            <a:ext cx="25400" cy="7938"/>
          </a:xfrm>
          <a:custGeom>
            <a:avLst/>
            <a:gdLst>
              <a:gd name="T0" fmla="*/ 4 w 13"/>
              <a:gd name="T1" fmla="*/ 0 h 4"/>
              <a:gd name="T2" fmla="*/ 12 w 13"/>
              <a:gd name="T3" fmla="*/ 1 h 4"/>
              <a:gd name="T4" fmla="*/ 16 w 13"/>
              <a:gd name="T5" fmla="*/ 3 h 4"/>
              <a:gd name="T6" fmla="*/ 12 w 13"/>
              <a:gd name="T7" fmla="*/ 5 h 4"/>
              <a:gd name="T8" fmla="*/ 5 w 13"/>
              <a:gd name="T9" fmla="*/ 3 h 4"/>
              <a:gd name="T10" fmla="*/ 0 w 13"/>
              <a:gd name="T11" fmla="*/ 1 h 4"/>
              <a:gd name="T12" fmla="*/ 4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3" y="0"/>
                </a:moveTo>
                <a:cubicBezTo>
                  <a:pt x="5" y="0"/>
                  <a:pt x="8" y="0"/>
                  <a:pt x="10" y="1"/>
                </a:cubicBezTo>
                <a:cubicBezTo>
                  <a:pt x="11" y="1"/>
                  <a:pt x="13" y="1"/>
                  <a:pt x="13" y="2"/>
                </a:cubicBezTo>
                <a:cubicBezTo>
                  <a:pt x="13" y="3"/>
                  <a:pt x="11" y="4"/>
                  <a:pt x="10" y="4"/>
                </a:cubicBezTo>
                <a:cubicBezTo>
                  <a:pt x="8" y="4"/>
                  <a:pt x="6" y="3"/>
                  <a:pt x="4" y="2"/>
                </a:cubicBezTo>
                <a:cubicBezTo>
                  <a:pt x="3" y="2"/>
                  <a:pt x="1" y="2"/>
                  <a:pt x="0" y="1"/>
                </a:cubicBezTo>
                <a:cubicBezTo>
                  <a:pt x="0" y="0"/>
                  <a:pt x="2"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1" name="Freeform 3606"/>
          <p:cNvSpPr>
            <a:spLocks noChangeAspect="1"/>
          </p:cNvSpPr>
          <p:nvPr/>
        </p:nvSpPr>
        <p:spPr bwMode="auto">
          <a:xfrm>
            <a:off x="3479801" y="2169213"/>
            <a:ext cx="34925" cy="22225"/>
          </a:xfrm>
          <a:custGeom>
            <a:avLst/>
            <a:gdLst>
              <a:gd name="T0" fmla="*/ 1 w 18"/>
              <a:gd name="T1" fmla="*/ 0 h 12"/>
              <a:gd name="T2" fmla="*/ 1 w 18"/>
              <a:gd name="T3" fmla="*/ 6 h 12"/>
              <a:gd name="T4" fmla="*/ 16 w 18"/>
              <a:gd name="T5" fmla="*/ 12 h 12"/>
              <a:gd name="T6" fmla="*/ 22 w 18"/>
              <a:gd name="T7" fmla="*/ 12 h 12"/>
              <a:gd name="T8" fmla="*/ 17 w 18"/>
              <a:gd name="T9" fmla="*/ 8 h 12"/>
              <a:gd name="T10" fmla="*/ 9 w 18"/>
              <a:gd name="T11" fmla="*/ 5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2" name="Freeform 3607"/>
          <p:cNvSpPr>
            <a:spLocks noChangeAspect="1"/>
          </p:cNvSpPr>
          <p:nvPr/>
        </p:nvSpPr>
        <p:spPr bwMode="auto">
          <a:xfrm>
            <a:off x="3586163" y="2162861"/>
            <a:ext cx="55563" cy="26988"/>
          </a:xfrm>
          <a:custGeom>
            <a:avLst/>
            <a:gdLst>
              <a:gd name="T0" fmla="*/ 2 w 29"/>
              <a:gd name="T1" fmla="*/ 0 h 14"/>
              <a:gd name="T2" fmla="*/ 10 w 29"/>
              <a:gd name="T3" fmla="*/ 0 h 14"/>
              <a:gd name="T4" fmla="*/ 21 w 29"/>
              <a:gd name="T5" fmla="*/ 1 h 14"/>
              <a:gd name="T6" fmla="*/ 34 w 29"/>
              <a:gd name="T7" fmla="*/ 5 h 14"/>
              <a:gd name="T8" fmla="*/ 35 w 29"/>
              <a:gd name="T9" fmla="*/ 7 h 14"/>
              <a:gd name="T10" fmla="*/ 29 w 29"/>
              <a:gd name="T11" fmla="*/ 10 h 14"/>
              <a:gd name="T12" fmla="*/ 31 w 29"/>
              <a:gd name="T13" fmla="*/ 13 h 14"/>
              <a:gd name="T14" fmla="*/ 28 w 29"/>
              <a:gd name="T15" fmla="*/ 17 h 14"/>
              <a:gd name="T16" fmla="*/ 8 w 29"/>
              <a:gd name="T17" fmla="*/ 6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3" name="Freeform 3608"/>
          <p:cNvSpPr>
            <a:spLocks noChangeAspect="1"/>
          </p:cNvSpPr>
          <p:nvPr/>
        </p:nvSpPr>
        <p:spPr bwMode="auto">
          <a:xfrm>
            <a:off x="3573463" y="2146986"/>
            <a:ext cx="12700" cy="12700"/>
          </a:xfrm>
          <a:custGeom>
            <a:avLst/>
            <a:gdLst>
              <a:gd name="T0" fmla="*/ 1 w 7"/>
              <a:gd name="T1" fmla="*/ 0 h 6"/>
              <a:gd name="T2" fmla="*/ 1 w 7"/>
              <a:gd name="T3" fmla="*/ 5 h 6"/>
              <a:gd name="T4" fmla="*/ 8 w 7"/>
              <a:gd name="T5" fmla="*/ 5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4" name="Freeform 3609"/>
          <p:cNvSpPr>
            <a:spLocks noChangeAspect="1"/>
          </p:cNvSpPr>
          <p:nvPr/>
        </p:nvSpPr>
        <p:spPr bwMode="auto">
          <a:xfrm>
            <a:off x="3600450" y="2132698"/>
            <a:ext cx="38100" cy="26988"/>
          </a:xfrm>
          <a:custGeom>
            <a:avLst/>
            <a:gdLst>
              <a:gd name="T0" fmla="*/ 1 w 20"/>
              <a:gd name="T1" fmla="*/ 9 h 14"/>
              <a:gd name="T2" fmla="*/ 11 w 20"/>
              <a:gd name="T3" fmla="*/ 17 h 14"/>
              <a:gd name="T4" fmla="*/ 23 w 20"/>
              <a:gd name="T5" fmla="*/ 13 h 14"/>
              <a:gd name="T6" fmla="*/ 16 w 20"/>
              <a:gd name="T7" fmla="*/ 7 h 14"/>
              <a:gd name="T8" fmla="*/ 11 w 20"/>
              <a:gd name="T9" fmla="*/ 1 h 14"/>
              <a:gd name="T10" fmla="*/ 5 w 20"/>
              <a:gd name="T11" fmla="*/ 5 h 14"/>
              <a:gd name="T12" fmla="*/ 8 w 20"/>
              <a:gd name="T13" fmla="*/ 10 h 14"/>
              <a:gd name="T14" fmla="*/ 1 w 20"/>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5" name="Freeform 3610"/>
          <p:cNvSpPr>
            <a:spLocks noChangeAspect="1"/>
          </p:cNvSpPr>
          <p:nvPr/>
        </p:nvSpPr>
        <p:spPr bwMode="auto">
          <a:xfrm>
            <a:off x="4148139" y="2435911"/>
            <a:ext cx="9525" cy="39688"/>
          </a:xfrm>
          <a:custGeom>
            <a:avLst/>
            <a:gdLst>
              <a:gd name="T0" fmla="*/ 2 w 5"/>
              <a:gd name="T1" fmla="*/ 1 h 21"/>
              <a:gd name="T2" fmla="*/ 0 w 5"/>
              <a:gd name="T3" fmla="*/ 7 h 21"/>
              <a:gd name="T4" fmla="*/ 4 w 5"/>
              <a:gd name="T5" fmla="*/ 24 h 21"/>
              <a:gd name="T6" fmla="*/ 6 w 5"/>
              <a:gd name="T7" fmla="*/ 24 h 21"/>
              <a:gd name="T8" fmla="*/ 5 w 5"/>
              <a:gd name="T9" fmla="*/ 5 h 21"/>
              <a:gd name="T10" fmla="*/ 2 w 5"/>
              <a:gd name="T11" fmla="*/ 1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2" y="1"/>
                </a:moveTo>
                <a:cubicBezTo>
                  <a:pt x="0" y="2"/>
                  <a:pt x="0" y="4"/>
                  <a:pt x="0" y="6"/>
                </a:cubicBezTo>
                <a:cubicBezTo>
                  <a:pt x="0" y="11"/>
                  <a:pt x="1" y="16"/>
                  <a:pt x="3" y="20"/>
                </a:cubicBezTo>
                <a:cubicBezTo>
                  <a:pt x="3" y="21"/>
                  <a:pt x="5" y="20"/>
                  <a:pt x="5" y="20"/>
                </a:cubicBezTo>
                <a:cubicBezTo>
                  <a:pt x="5" y="14"/>
                  <a:pt x="5" y="9"/>
                  <a:pt x="4" y="4"/>
                </a:cubicBezTo>
                <a:cubicBezTo>
                  <a:pt x="4" y="3"/>
                  <a:pt x="3"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6" name="Freeform 3611"/>
          <p:cNvSpPr>
            <a:spLocks noChangeAspect="1"/>
          </p:cNvSpPr>
          <p:nvPr/>
        </p:nvSpPr>
        <p:spPr bwMode="auto">
          <a:xfrm>
            <a:off x="4149726" y="2496236"/>
            <a:ext cx="36513" cy="22225"/>
          </a:xfrm>
          <a:custGeom>
            <a:avLst/>
            <a:gdLst>
              <a:gd name="T0" fmla="*/ 1 w 19"/>
              <a:gd name="T1" fmla="*/ 2 h 12"/>
              <a:gd name="T2" fmla="*/ 1 w 19"/>
              <a:gd name="T3" fmla="*/ 12 h 12"/>
              <a:gd name="T4" fmla="*/ 11 w 19"/>
              <a:gd name="T5" fmla="*/ 12 h 12"/>
              <a:gd name="T6" fmla="*/ 19 w 19"/>
              <a:gd name="T7" fmla="*/ 12 h 12"/>
              <a:gd name="T8" fmla="*/ 23 w 19"/>
              <a:gd name="T9" fmla="*/ 8 h 12"/>
              <a:gd name="T10" fmla="*/ 22 w 19"/>
              <a:gd name="T11" fmla="*/ 6 h 12"/>
              <a:gd name="T12" fmla="*/ 17 w 19"/>
              <a:gd name="T13" fmla="*/ 8 h 12"/>
              <a:gd name="T14" fmla="*/ 12 w 19"/>
              <a:gd name="T15" fmla="*/ 5 h 12"/>
              <a:gd name="T16" fmla="*/ 15 w 19"/>
              <a:gd name="T17" fmla="*/ 2 h 12"/>
              <a:gd name="T18" fmla="*/ 13 w 19"/>
              <a:gd name="T19" fmla="*/ 0 h 12"/>
              <a:gd name="T20" fmla="*/ 10 w 19"/>
              <a:gd name="T21" fmla="*/ 5 h 12"/>
              <a:gd name="T22" fmla="*/ 6 w 19"/>
              <a:gd name="T23" fmla="*/ 1 h 12"/>
              <a:gd name="T24" fmla="*/ 1 w 19"/>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 y="2"/>
                </a:moveTo>
                <a:cubicBezTo>
                  <a:pt x="2" y="4"/>
                  <a:pt x="1" y="8"/>
                  <a:pt x="1" y="10"/>
                </a:cubicBezTo>
                <a:cubicBezTo>
                  <a:pt x="2" y="12"/>
                  <a:pt x="7" y="10"/>
                  <a:pt x="9" y="10"/>
                </a:cubicBezTo>
                <a:cubicBezTo>
                  <a:pt x="11" y="10"/>
                  <a:pt x="14" y="11"/>
                  <a:pt x="16" y="10"/>
                </a:cubicBezTo>
                <a:cubicBezTo>
                  <a:pt x="17" y="10"/>
                  <a:pt x="18" y="9"/>
                  <a:pt x="19" y="7"/>
                </a:cubicBezTo>
                <a:cubicBezTo>
                  <a:pt x="19" y="7"/>
                  <a:pt x="19" y="5"/>
                  <a:pt x="18" y="5"/>
                </a:cubicBezTo>
                <a:cubicBezTo>
                  <a:pt x="17" y="5"/>
                  <a:pt x="16" y="8"/>
                  <a:pt x="14" y="7"/>
                </a:cubicBezTo>
                <a:cubicBezTo>
                  <a:pt x="13" y="7"/>
                  <a:pt x="11" y="6"/>
                  <a:pt x="10" y="4"/>
                </a:cubicBezTo>
                <a:cubicBezTo>
                  <a:pt x="10" y="3"/>
                  <a:pt x="12" y="3"/>
                  <a:pt x="12" y="2"/>
                </a:cubicBezTo>
                <a:cubicBezTo>
                  <a:pt x="12" y="1"/>
                  <a:pt x="12" y="0"/>
                  <a:pt x="11" y="0"/>
                </a:cubicBezTo>
                <a:cubicBezTo>
                  <a:pt x="9" y="1"/>
                  <a:pt x="10" y="4"/>
                  <a:pt x="8" y="4"/>
                </a:cubicBezTo>
                <a:cubicBezTo>
                  <a:pt x="7" y="4"/>
                  <a:pt x="7" y="1"/>
                  <a:pt x="5" y="1"/>
                </a:cubicBezTo>
                <a:cubicBezTo>
                  <a:pt x="4" y="1"/>
                  <a:pt x="0" y="0"/>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7" name="Freeform 3612"/>
          <p:cNvSpPr>
            <a:spLocks noChangeAspect="1"/>
          </p:cNvSpPr>
          <p:nvPr/>
        </p:nvSpPr>
        <p:spPr bwMode="auto">
          <a:xfrm>
            <a:off x="4117975" y="2512113"/>
            <a:ext cx="12700" cy="15875"/>
          </a:xfrm>
          <a:custGeom>
            <a:avLst/>
            <a:gdLst>
              <a:gd name="T0" fmla="*/ 2 w 7"/>
              <a:gd name="T1" fmla="*/ 1 h 9"/>
              <a:gd name="T2" fmla="*/ 1 w 7"/>
              <a:gd name="T3" fmla="*/ 9 h 9"/>
              <a:gd name="T4" fmla="*/ 6 w 7"/>
              <a:gd name="T5" fmla="*/ 9 h 9"/>
              <a:gd name="T6" fmla="*/ 8 w 7"/>
              <a:gd name="T7" fmla="*/ 7 h 9"/>
              <a:gd name="T8" fmla="*/ 6 w 7"/>
              <a:gd name="T9" fmla="*/ 4 h 9"/>
              <a:gd name="T10" fmla="*/ 7 w 7"/>
              <a:gd name="T11" fmla="*/ 2 h 9"/>
              <a:gd name="T12" fmla="*/ 2 w 7"/>
              <a:gd name="T13" fmla="*/ 1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2" y="1"/>
                </a:moveTo>
                <a:cubicBezTo>
                  <a:pt x="1" y="3"/>
                  <a:pt x="0" y="6"/>
                  <a:pt x="1" y="8"/>
                </a:cubicBezTo>
                <a:cubicBezTo>
                  <a:pt x="2" y="9"/>
                  <a:pt x="4" y="9"/>
                  <a:pt x="5" y="8"/>
                </a:cubicBezTo>
                <a:cubicBezTo>
                  <a:pt x="6" y="8"/>
                  <a:pt x="7" y="7"/>
                  <a:pt x="7" y="6"/>
                </a:cubicBezTo>
                <a:cubicBezTo>
                  <a:pt x="7" y="5"/>
                  <a:pt x="6" y="5"/>
                  <a:pt x="5" y="4"/>
                </a:cubicBezTo>
                <a:cubicBezTo>
                  <a:pt x="5" y="3"/>
                  <a:pt x="6" y="2"/>
                  <a:pt x="6" y="2"/>
                </a:cubicBezTo>
                <a:cubicBezTo>
                  <a:pt x="5" y="1"/>
                  <a:pt x="3" y="0"/>
                  <a:pt x="2"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8" name="Freeform 3613"/>
          <p:cNvSpPr>
            <a:spLocks noChangeAspect="1"/>
          </p:cNvSpPr>
          <p:nvPr/>
        </p:nvSpPr>
        <p:spPr bwMode="auto">
          <a:xfrm>
            <a:off x="4087814" y="2540686"/>
            <a:ext cx="36513" cy="19050"/>
          </a:xfrm>
          <a:custGeom>
            <a:avLst/>
            <a:gdLst>
              <a:gd name="T0" fmla="*/ 1 w 19"/>
              <a:gd name="T1" fmla="*/ 1 h 10"/>
              <a:gd name="T2" fmla="*/ 1 w 19"/>
              <a:gd name="T3" fmla="*/ 5 h 10"/>
              <a:gd name="T4" fmla="*/ 8 w 19"/>
              <a:gd name="T5" fmla="*/ 7 h 10"/>
              <a:gd name="T6" fmla="*/ 13 w 19"/>
              <a:gd name="T7" fmla="*/ 10 h 10"/>
              <a:gd name="T8" fmla="*/ 22 w 19"/>
              <a:gd name="T9" fmla="*/ 10 h 10"/>
              <a:gd name="T10" fmla="*/ 19 w 19"/>
              <a:gd name="T11" fmla="*/ 5 h 10"/>
              <a:gd name="T12" fmla="*/ 16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49" name="Freeform 3614"/>
          <p:cNvSpPr>
            <a:spLocks noChangeAspect="1"/>
          </p:cNvSpPr>
          <p:nvPr/>
        </p:nvSpPr>
        <p:spPr bwMode="auto">
          <a:xfrm>
            <a:off x="4022725" y="2607363"/>
            <a:ext cx="63500" cy="30163"/>
          </a:xfrm>
          <a:custGeom>
            <a:avLst/>
            <a:gdLst>
              <a:gd name="T0" fmla="*/ 1 w 33"/>
              <a:gd name="T1" fmla="*/ 1 h 16"/>
              <a:gd name="T2" fmla="*/ 1 w 33"/>
              <a:gd name="T3" fmla="*/ 5 h 16"/>
              <a:gd name="T4" fmla="*/ 11 w 33"/>
              <a:gd name="T5" fmla="*/ 11 h 16"/>
              <a:gd name="T6" fmla="*/ 19 w 33"/>
              <a:gd name="T7" fmla="*/ 12 h 16"/>
              <a:gd name="T8" fmla="*/ 36 w 33"/>
              <a:gd name="T9" fmla="*/ 19 h 16"/>
              <a:gd name="T10" fmla="*/ 36 w 33"/>
              <a:gd name="T11" fmla="*/ 17 h 16"/>
              <a:gd name="T12" fmla="*/ 25 w 33"/>
              <a:gd name="T13" fmla="*/ 11 h 16"/>
              <a:gd name="T14" fmla="*/ 28 w 33"/>
              <a:gd name="T15" fmla="*/ 10 h 16"/>
              <a:gd name="T16" fmla="*/ 39 w 33"/>
              <a:gd name="T17" fmla="*/ 13 h 16"/>
              <a:gd name="T18" fmla="*/ 38 w 33"/>
              <a:gd name="T19" fmla="*/ 10 h 16"/>
              <a:gd name="T20" fmla="*/ 22 w 33"/>
              <a:gd name="T21" fmla="*/ 4 h 16"/>
              <a:gd name="T22" fmla="*/ 11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0" name="Freeform 3615"/>
          <p:cNvSpPr>
            <a:spLocks noChangeAspect="1"/>
          </p:cNvSpPr>
          <p:nvPr/>
        </p:nvSpPr>
        <p:spPr bwMode="auto">
          <a:xfrm>
            <a:off x="4003676" y="2586725"/>
            <a:ext cx="60325" cy="11113"/>
          </a:xfrm>
          <a:custGeom>
            <a:avLst/>
            <a:gdLst>
              <a:gd name="T0" fmla="*/ 5 w 32"/>
              <a:gd name="T1" fmla="*/ 1 h 6"/>
              <a:gd name="T2" fmla="*/ 1 w 32"/>
              <a:gd name="T3" fmla="*/ 5 h 6"/>
              <a:gd name="T4" fmla="*/ 14 w 32"/>
              <a:gd name="T5" fmla="*/ 7 h 6"/>
              <a:gd name="T6" fmla="*/ 31 w 32"/>
              <a:gd name="T7" fmla="*/ 7 h 6"/>
              <a:gd name="T8" fmla="*/ 37 w 32"/>
              <a:gd name="T9" fmla="*/ 6 h 6"/>
              <a:gd name="T10" fmla="*/ 30 w 32"/>
              <a:gd name="T11" fmla="*/ 5 h 6"/>
              <a:gd name="T12" fmla="*/ 14 w 32"/>
              <a:gd name="T13" fmla="*/ 4 h 6"/>
              <a:gd name="T14" fmla="*/ 13 w 32"/>
              <a:gd name="T15" fmla="*/ 2 h 6"/>
              <a:gd name="T16" fmla="*/ 28 w 32"/>
              <a:gd name="T17" fmla="*/ 4 h 6"/>
              <a:gd name="T18" fmla="*/ 28 w 32"/>
              <a:gd name="T19" fmla="*/ 1 h 6"/>
              <a:gd name="T20" fmla="*/ 14 w 32"/>
              <a:gd name="T21" fmla="*/ 0 h 6"/>
              <a:gd name="T22" fmla="*/ 5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1" name="Freeform 3616"/>
          <p:cNvSpPr>
            <a:spLocks noChangeAspect="1"/>
          </p:cNvSpPr>
          <p:nvPr/>
        </p:nvSpPr>
        <p:spPr bwMode="auto">
          <a:xfrm>
            <a:off x="4024313" y="2599424"/>
            <a:ext cx="58738" cy="15875"/>
          </a:xfrm>
          <a:custGeom>
            <a:avLst/>
            <a:gdLst>
              <a:gd name="T0" fmla="*/ 1 w 31"/>
              <a:gd name="T1" fmla="*/ 1 h 8"/>
              <a:gd name="T2" fmla="*/ 2 w 31"/>
              <a:gd name="T3" fmla="*/ 4 h 8"/>
              <a:gd name="T4" fmla="*/ 19 w 31"/>
              <a:gd name="T5" fmla="*/ 4 h 8"/>
              <a:gd name="T6" fmla="*/ 27 w 31"/>
              <a:gd name="T7" fmla="*/ 9 h 8"/>
              <a:gd name="T8" fmla="*/ 36 w 31"/>
              <a:gd name="T9" fmla="*/ 9 h 8"/>
              <a:gd name="T10" fmla="*/ 33 w 31"/>
              <a:gd name="T11" fmla="*/ 6 h 8"/>
              <a:gd name="T12" fmla="*/ 35 w 31"/>
              <a:gd name="T13" fmla="*/ 3 h 8"/>
              <a:gd name="T14" fmla="*/ 30 w 31"/>
              <a:gd name="T15" fmla="*/ 0 h 8"/>
              <a:gd name="T16" fmla="*/ 18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2" name="Freeform 3617"/>
          <p:cNvSpPr>
            <a:spLocks noChangeAspect="1"/>
          </p:cNvSpPr>
          <p:nvPr/>
        </p:nvSpPr>
        <p:spPr bwMode="auto">
          <a:xfrm>
            <a:off x="3946525" y="2683562"/>
            <a:ext cx="63500" cy="23813"/>
          </a:xfrm>
          <a:custGeom>
            <a:avLst/>
            <a:gdLst>
              <a:gd name="T0" fmla="*/ 6 w 33"/>
              <a:gd name="T1" fmla="*/ 10 h 13"/>
              <a:gd name="T2" fmla="*/ 13 w 33"/>
              <a:gd name="T3" fmla="*/ 5 h 13"/>
              <a:gd name="T4" fmla="*/ 22 w 33"/>
              <a:gd name="T5" fmla="*/ 3 h 13"/>
              <a:gd name="T6" fmla="*/ 29 w 33"/>
              <a:gd name="T7" fmla="*/ 0 h 13"/>
              <a:gd name="T8" fmla="*/ 36 w 33"/>
              <a:gd name="T9" fmla="*/ 2 h 13"/>
              <a:gd name="T10" fmla="*/ 34 w 33"/>
              <a:gd name="T11" fmla="*/ 6 h 13"/>
              <a:gd name="T12" fmla="*/ 39 w 33"/>
              <a:gd name="T13" fmla="*/ 10 h 13"/>
              <a:gd name="T14" fmla="*/ 25 w 33"/>
              <a:gd name="T15" fmla="*/ 13 h 13"/>
              <a:gd name="T16" fmla="*/ 22 w 33"/>
              <a:gd name="T17" fmla="*/ 12 h 13"/>
              <a:gd name="T18" fmla="*/ 15 w 33"/>
              <a:gd name="T19" fmla="*/ 14 h 13"/>
              <a:gd name="T20" fmla="*/ 8 w 33"/>
              <a:gd name="T21" fmla="*/ 15 h 13"/>
              <a:gd name="T22" fmla="*/ 1 w 33"/>
              <a:gd name="T23" fmla="*/ 14 h 13"/>
              <a:gd name="T24" fmla="*/ 2 w 33"/>
              <a:gd name="T25" fmla="*/ 12 h 13"/>
              <a:gd name="T26" fmla="*/ 6 w 33"/>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3" name="Freeform 3618"/>
          <p:cNvSpPr>
            <a:spLocks noChangeAspect="1"/>
          </p:cNvSpPr>
          <p:nvPr/>
        </p:nvSpPr>
        <p:spPr bwMode="auto">
          <a:xfrm>
            <a:off x="1633538" y="3428098"/>
            <a:ext cx="93663" cy="88900"/>
          </a:xfrm>
          <a:custGeom>
            <a:avLst/>
            <a:gdLst>
              <a:gd name="T0" fmla="*/ 4 w 49"/>
              <a:gd name="T1" fmla="*/ 1 h 47"/>
              <a:gd name="T2" fmla="*/ 30 w 49"/>
              <a:gd name="T3" fmla="*/ 12 h 47"/>
              <a:gd name="T4" fmla="*/ 36 w 49"/>
              <a:gd name="T5" fmla="*/ 13 h 47"/>
              <a:gd name="T6" fmla="*/ 41 w 49"/>
              <a:gd name="T7" fmla="*/ 25 h 47"/>
              <a:gd name="T8" fmla="*/ 41 w 49"/>
              <a:gd name="T9" fmla="*/ 30 h 47"/>
              <a:gd name="T10" fmla="*/ 52 w 49"/>
              <a:gd name="T11" fmla="*/ 33 h 47"/>
              <a:gd name="T12" fmla="*/ 57 w 49"/>
              <a:gd name="T13" fmla="*/ 46 h 47"/>
              <a:gd name="T14" fmla="*/ 57 w 49"/>
              <a:gd name="T15" fmla="*/ 54 h 47"/>
              <a:gd name="T16" fmla="*/ 47 w 49"/>
              <a:gd name="T17" fmla="*/ 55 h 47"/>
              <a:gd name="T18" fmla="*/ 35 w 49"/>
              <a:gd name="T19" fmla="*/ 48 h 47"/>
              <a:gd name="T20" fmla="*/ 39 w 49"/>
              <a:gd name="T21" fmla="*/ 42 h 47"/>
              <a:gd name="T22" fmla="*/ 29 w 49"/>
              <a:gd name="T23" fmla="*/ 42 h 47"/>
              <a:gd name="T24" fmla="*/ 24 w 49"/>
              <a:gd name="T25" fmla="*/ 38 h 47"/>
              <a:gd name="T26" fmla="*/ 23 w 49"/>
              <a:gd name="T27" fmla="*/ 32 h 47"/>
              <a:gd name="T28" fmla="*/ 17 w 49"/>
              <a:gd name="T29" fmla="*/ 27 h 47"/>
              <a:gd name="T30" fmla="*/ 12 w 49"/>
              <a:gd name="T31" fmla="*/ 20 h 47"/>
              <a:gd name="T32" fmla="*/ 12 w 49"/>
              <a:gd name="T33" fmla="*/ 15 h 47"/>
              <a:gd name="T34" fmla="*/ 5 w 49"/>
              <a:gd name="T35" fmla="*/ 15 h 47"/>
              <a:gd name="T36" fmla="*/ 8 w 49"/>
              <a:gd name="T37" fmla="*/ 10 h 47"/>
              <a:gd name="T38" fmla="*/ 2 w 49"/>
              <a:gd name="T39" fmla="*/ 7 h 47"/>
              <a:gd name="T40" fmla="*/ 0 w 49"/>
              <a:gd name="T41" fmla="*/ 2 h 47"/>
              <a:gd name="T42" fmla="*/ 4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4" name="Freeform 3619"/>
          <p:cNvSpPr>
            <a:spLocks noChangeAspect="1"/>
          </p:cNvSpPr>
          <p:nvPr/>
        </p:nvSpPr>
        <p:spPr bwMode="auto">
          <a:xfrm>
            <a:off x="1550988" y="3315388"/>
            <a:ext cx="33338" cy="36513"/>
          </a:xfrm>
          <a:custGeom>
            <a:avLst/>
            <a:gdLst>
              <a:gd name="T0" fmla="*/ 21 w 17"/>
              <a:gd name="T1" fmla="*/ 4 h 19"/>
              <a:gd name="T2" fmla="*/ 16 w 17"/>
              <a:gd name="T3" fmla="*/ 13 h 19"/>
              <a:gd name="T4" fmla="*/ 12 w 17"/>
              <a:gd name="T5" fmla="*/ 22 h 19"/>
              <a:gd name="T6" fmla="*/ 5 w 17"/>
              <a:gd name="T7" fmla="*/ 23 h 19"/>
              <a:gd name="T8" fmla="*/ 1 w 17"/>
              <a:gd name="T9" fmla="*/ 18 h 19"/>
              <a:gd name="T10" fmla="*/ 2 w 17"/>
              <a:gd name="T11" fmla="*/ 7 h 19"/>
              <a:gd name="T12" fmla="*/ 2 w 17"/>
              <a:gd name="T13" fmla="*/ 1 h 19"/>
              <a:gd name="T14" fmla="*/ 15 w 17"/>
              <a:gd name="T15" fmla="*/ 4 h 19"/>
              <a:gd name="T16" fmla="*/ 21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5" name="Freeform 3620"/>
          <p:cNvSpPr>
            <a:spLocks noChangeAspect="1"/>
          </p:cNvSpPr>
          <p:nvPr/>
        </p:nvSpPr>
        <p:spPr bwMode="auto">
          <a:xfrm>
            <a:off x="1557338" y="3350313"/>
            <a:ext cx="28575" cy="42863"/>
          </a:xfrm>
          <a:custGeom>
            <a:avLst/>
            <a:gdLst>
              <a:gd name="T0" fmla="*/ 12 w 15"/>
              <a:gd name="T1" fmla="*/ 1 h 23"/>
              <a:gd name="T2" fmla="*/ 1 w 15"/>
              <a:gd name="T3" fmla="*/ 4 h 23"/>
              <a:gd name="T4" fmla="*/ 6 w 15"/>
              <a:gd name="T5" fmla="*/ 7 h 23"/>
              <a:gd name="T6" fmla="*/ 7 w 15"/>
              <a:gd name="T7" fmla="*/ 15 h 23"/>
              <a:gd name="T8" fmla="*/ 16 w 15"/>
              <a:gd name="T9" fmla="*/ 26 h 23"/>
              <a:gd name="T10" fmla="*/ 17 w 15"/>
              <a:gd name="T11" fmla="*/ 23 h 23"/>
              <a:gd name="T12" fmla="*/ 12 w 15"/>
              <a:gd name="T13" fmla="*/ 18 h 23"/>
              <a:gd name="T14" fmla="*/ 10 w 15"/>
              <a:gd name="T15" fmla="*/ 7 h 23"/>
              <a:gd name="T16" fmla="*/ 12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6" name="Freeform 3621"/>
          <p:cNvSpPr>
            <a:spLocks noChangeAspect="1"/>
          </p:cNvSpPr>
          <p:nvPr/>
        </p:nvSpPr>
        <p:spPr bwMode="auto">
          <a:xfrm>
            <a:off x="804864" y="2967725"/>
            <a:ext cx="65088" cy="30163"/>
          </a:xfrm>
          <a:custGeom>
            <a:avLst/>
            <a:gdLst>
              <a:gd name="T0" fmla="*/ 5 w 34"/>
              <a:gd name="T1" fmla="*/ 2 h 16"/>
              <a:gd name="T2" fmla="*/ 1 w 34"/>
              <a:gd name="T3" fmla="*/ 13 h 16"/>
              <a:gd name="T4" fmla="*/ 10 w 34"/>
              <a:gd name="T5" fmla="*/ 13 h 16"/>
              <a:gd name="T6" fmla="*/ 17 w 34"/>
              <a:gd name="T7" fmla="*/ 12 h 16"/>
              <a:gd name="T8" fmla="*/ 24 w 34"/>
              <a:gd name="T9" fmla="*/ 15 h 16"/>
              <a:gd name="T10" fmla="*/ 30 w 34"/>
              <a:gd name="T11" fmla="*/ 19 h 16"/>
              <a:gd name="T12" fmla="*/ 41 w 34"/>
              <a:gd name="T13" fmla="*/ 13 h 16"/>
              <a:gd name="T14" fmla="*/ 30 w 34"/>
              <a:gd name="T15" fmla="*/ 8 h 16"/>
              <a:gd name="T16" fmla="*/ 28 w 34"/>
              <a:gd name="T17" fmla="*/ 5 h 16"/>
              <a:gd name="T18" fmla="*/ 23 w 34"/>
              <a:gd name="T19" fmla="*/ 5 h 16"/>
              <a:gd name="T20" fmla="*/ 16 w 34"/>
              <a:gd name="T21" fmla="*/ 8 h 16"/>
              <a:gd name="T22" fmla="*/ 7 w 34"/>
              <a:gd name="T23" fmla="*/ 8 h 16"/>
              <a:gd name="T24" fmla="*/ 5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7" name="Freeform 3622"/>
          <p:cNvSpPr>
            <a:spLocks noChangeAspect="1"/>
          </p:cNvSpPr>
          <p:nvPr/>
        </p:nvSpPr>
        <p:spPr bwMode="auto">
          <a:xfrm>
            <a:off x="1549401" y="3243948"/>
            <a:ext cx="34925" cy="57150"/>
          </a:xfrm>
          <a:custGeom>
            <a:avLst/>
            <a:gdLst>
              <a:gd name="T0" fmla="*/ 13 w 18"/>
              <a:gd name="T1" fmla="*/ 4 h 30"/>
              <a:gd name="T2" fmla="*/ 21 w 18"/>
              <a:gd name="T3" fmla="*/ 17 h 30"/>
              <a:gd name="T4" fmla="*/ 22 w 18"/>
              <a:gd name="T5" fmla="*/ 31 h 30"/>
              <a:gd name="T6" fmla="*/ 20 w 18"/>
              <a:gd name="T7" fmla="*/ 35 h 30"/>
              <a:gd name="T8" fmla="*/ 12 w 18"/>
              <a:gd name="T9" fmla="*/ 26 h 30"/>
              <a:gd name="T10" fmla="*/ 7 w 18"/>
              <a:gd name="T11" fmla="*/ 24 h 30"/>
              <a:gd name="T12" fmla="*/ 10 w 18"/>
              <a:gd name="T13" fmla="*/ 17 h 30"/>
              <a:gd name="T14" fmla="*/ 6 w 18"/>
              <a:gd name="T15" fmla="*/ 14 h 30"/>
              <a:gd name="T16" fmla="*/ 11 w 18"/>
              <a:gd name="T17" fmla="*/ 8 h 30"/>
              <a:gd name="T18" fmla="*/ 1 w 18"/>
              <a:gd name="T19" fmla="*/ 10 h 30"/>
              <a:gd name="T20" fmla="*/ 6 w 18"/>
              <a:gd name="T21" fmla="*/ 1 h 30"/>
              <a:gd name="T22" fmla="*/ 13 w 18"/>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8" name="Freeform 3623"/>
          <p:cNvSpPr>
            <a:spLocks noChangeAspect="1"/>
          </p:cNvSpPr>
          <p:nvPr/>
        </p:nvSpPr>
        <p:spPr bwMode="auto">
          <a:xfrm>
            <a:off x="1558926" y="3218548"/>
            <a:ext cx="28575" cy="25400"/>
          </a:xfrm>
          <a:custGeom>
            <a:avLst/>
            <a:gdLst>
              <a:gd name="T0" fmla="*/ 1 w 15"/>
              <a:gd name="T1" fmla="*/ 2 h 13"/>
              <a:gd name="T2" fmla="*/ 1 w 15"/>
              <a:gd name="T3" fmla="*/ 15 h 13"/>
              <a:gd name="T4" fmla="*/ 10 w 15"/>
              <a:gd name="T5" fmla="*/ 14 h 13"/>
              <a:gd name="T6" fmla="*/ 10 w 15"/>
              <a:gd name="T7" fmla="*/ 10 h 13"/>
              <a:gd name="T8" fmla="*/ 14 w 15"/>
              <a:gd name="T9" fmla="*/ 12 h 13"/>
              <a:gd name="T10" fmla="*/ 17 w 15"/>
              <a:gd name="T11" fmla="*/ 12 h 13"/>
              <a:gd name="T12" fmla="*/ 12 w 15"/>
              <a:gd name="T13" fmla="*/ 5 h 13"/>
              <a:gd name="T14" fmla="*/ 6 w 15"/>
              <a:gd name="T15" fmla="*/ 4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59" name="Freeform 3624"/>
          <p:cNvSpPr>
            <a:spLocks noChangeAspect="1"/>
          </p:cNvSpPr>
          <p:nvPr/>
        </p:nvSpPr>
        <p:spPr bwMode="auto">
          <a:xfrm>
            <a:off x="1543050" y="3224900"/>
            <a:ext cx="14288" cy="28575"/>
          </a:xfrm>
          <a:custGeom>
            <a:avLst/>
            <a:gdLst>
              <a:gd name="T0" fmla="*/ 4 w 7"/>
              <a:gd name="T1" fmla="*/ 1 h 15"/>
              <a:gd name="T2" fmla="*/ 3 w 7"/>
              <a:gd name="T3" fmla="*/ 11 h 15"/>
              <a:gd name="T4" fmla="*/ 3 w 7"/>
              <a:gd name="T5" fmla="*/ 18 h 15"/>
              <a:gd name="T6" fmla="*/ 8 w 7"/>
              <a:gd name="T7" fmla="*/ 11 h 15"/>
              <a:gd name="T8" fmla="*/ 8 w 7"/>
              <a:gd name="T9" fmla="*/ 5 h 15"/>
              <a:gd name="T10" fmla="*/ 6 w 7"/>
              <a:gd name="T11" fmla="*/ 1 h 15"/>
              <a:gd name="T12" fmla="*/ 4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0" name="Freeform 3625"/>
          <p:cNvSpPr>
            <a:spLocks noChangeAspect="1"/>
          </p:cNvSpPr>
          <p:nvPr/>
        </p:nvSpPr>
        <p:spPr bwMode="auto">
          <a:xfrm>
            <a:off x="1527175" y="3209023"/>
            <a:ext cx="15875" cy="38100"/>
          </a:xfrm>
          <a:custGeom>
            <a:avLst/>
            <a:gdLst>
              <a:gd name="T0" fmla="*/ 1 w 9"/>
              <a:gd name="T1" fmla="*/ 0 h 20"/>
              <a:gd name="T2" fmla="*/ 1 w 9"/>
              <a:gd name="T3" fmla="*/ 4 h 20"/>
              <a:gd name="T4" fmla="*/ 3 w 9"/>
              <a:gd name="T5" fmla="*/ 17 h 20"/>
              <a:gd name="T6" fmla="*/ 6 w 9"/>
              <a:gd name="T7" fmla="*/ 24 h 20"/>
              <a:gd name="T8" fmla="*/ 10 w 9"/>
              <a:gd name="T9" fmla="*/ 16 h 20"/>
              <a:gd name="T10" fmla="*/ 8 w 9"/>
              <a:gd name="T11" fmla="*/ 4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1" name="Freeform 3626"/>
          <p:cNvSpPr>
            <a:spLocks noChangeAspect="1"/>
          </p:cNvSpPr>
          <p:nvPr/>
        </p:nvSpPr>
        <p:spPr bwMode="auto">
          <a:xfrm>
            <a:off x="1509713" y="3183625"/>
            <a:ext cx="38100" cy="28575"/>
          </a:xfrm>
          <a:custGeom>
            <a:avLst/>
            <a:gdLst>
              <a:gd name="T0" fmla="*/ 1 w 20"/>
              <a:gd name="T1" fmla="*/ 2 h 15"/>
              <a:gd name="T2" fmla="*/ 1 w 20"/>
              <a:gd name="T3" fmla="*/ 6 h 15"/>
              <a:gd name="T4" fmla="*/ 10 w 20"/>
              <a:gd name="T5" fmla="*/ 17 h 15"/>
              <a:gd name="T6" fmla="*/ 11 w 20"/>
              <a:gd name="T7" fmla="*/ 13 h 15"/>
              <a:gd name="T8" fmla="*/ 11 w 20"/>
              <a:gd name="T9" fmla="*/ 11 h 15"/>
              <a:gd name="T10" fmla="*/ 22 w 20"/>
              <a:gd name="T11" fmla="*/ 14 h 15"/>
              <a:gd name="T12" fmla="*/ 22 w 20"/>
              <a:gd name="T13" fmla="*/ 10 h 15"/>
              <a:gd name="T14" fmla="*/ 13 w 20"/>
              <a:gd name="T15" fmla="*/ 6 h 15"/>
              <a:gd name="T16" fmla="*/ 17 w 20"/>
              <a:gd name="T17" fmla="*/ 6 h 15"/>
              <a:gd name="T18" fmla="*/ 23 w 20"/>
              <a:gd name="T19" fmla="*/ 7 h 15"/>
              <a:gd name="T20" fmla="*/ 22 w 20"/>
              <a:gd name="T21" fmla="*/ 2 h 15"/>
              <a:gd name="T22" fmla="*/ 13 w 20"/>
              <a:gd name="T23" fmla="*/ 0 h 15"/>
              <a:gd name="T24" fmla="*/ 5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2" name="Freeform 3627"/>
          <p:cNvSpPr>
            <a:spLocks noChangeAspect="1"/>
          </p:cNvSpPr>
          <p:nvPr/>
        </p:nvSpPr>
        <p:spPr bwMode="auto">
          <a:xfrm>
            <a:off x="1595438" y="3256648"/>
            <a:ext cx="19050" cy="26988"/>
          </a:xfrm>
          <a:custGeom>
            <a:avLst/>
            <a:gdLst>
              <a:gd name="T0" fmla="*/ 4 w 10"/>
              <a:gd name="T1" fmla="*/ 4 h 14"/>
              <a:gd name="T2" fmla="*/ 1 w 10"/>
              <a:gd name="T3" fmla="*/ 12 h 14"/>
              <a:gd name="T4" fmla="*/ 8 w 10"/>
              <a:gd name="T5" fmla="*/ 16 h 14"/>
              <a:gd name="T6" fmla="*/ 12 w 10"/>
              <a:gd name="T7" fmla="*/ 6 h 14"/>
              <a:gd name="T8" fmla="*/ 11 w 10"/>
              <a:gd name="T9" fmla="*/ 1 h 14"/>
              <a:gd name="T10" fmla="*/ 4 w 10"/>
              <a:gd name="T11" fmla="*/ 4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3" name="Freeform 3628"/>
          <p:cNvSpPr>
            <a:spLocks noChangeAspect="1"/>
          </p:cNvSpPr>
          <p:nvPr/>
        </p:nvSpPr>
        <p:spPr bwMode="auto">
          <a:xfrm>
            <a:off x="1576389" y="3245536"/>
            <a:ext cx="11113" cy="12700"/>
          </a:xfrm>
          <a:custGeom>
            <a:avLst/>
            <a:gdLst>
              <a:gd name="T0" fmla="*/ 4 w 6"/>
              <a:gd name="T1" fmla="*/ 1 h 7"/>
              <a:gd name="T2" fmla="*/ 0 w 6"/>
              <a:gd name="T3" fmla="*/ 3 h 7"/>
              <a:gd name="T4" fmla="*/ 4 w 6"/>
              <a:gd name="T5" fmla="*/ 7 h 7"/>
              <a:gd name="T6" fmla="*/ 7 w 6"/>
              <a:gd name="T7" fmla="*/ 5 h 7"/>
              <a:gd name="T8" fmla="*/ 4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1"/>
                </a:moveTo>
                <a:cubicBezTo>
                  <a:pt x="2" y="0"/>
                  <a:pt x="0" y="2"/>
                  <a:pt x="0" y="3"/>
                </a:cubicBezTo>
                <a:cubicBezTo>
                  <a:pt x="0" y="4"/>
                  <a:pt x="2" y="6"/>
                  <a:pt x="3" y="6"/>
                </a:cubicBezTo>
                <a:cubicBezTo>
                  <a:pt x="4" y="7"/>
                  <a:pt x="6" y="5"/>
                  <a:pt x="6" y="4"/>
                </a:cubicBezTo>
                <a:cubicBezTo>
                  <a:pt x="6" y="2"/>
                  <a:pt x="5" y="1"/>
                  <a:pt x="3"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4" name="Freeform 3629"/>
          <p:cNvSpPr>
            <a:spLocks noChangeAspect="1"/>
          </p:cNvSpPr>
          <p:nvPr/>
        </p:nvSpPr>
        <p:spPr bwMode="auto">
          <a:xfrm>
            <a:off x="1281113" y="3101075"/>
            <a:ext cx="28575" cy="23813"/>
          </a:xfrm>
          <a:custGeom>
            <a:avLst/>
            <a:gdLst>
              <a:gd name="T0" fmla="*/ 1 w 15"/>
              <a:gd name="T1" fmla="*/ 12 h 13"/>
              <a:gd name="T2" fmla="*/ 5 w 15"/>
              <a:gd name="T3" fmla="*/ 15 h 13"/>
              <a:gd name="T4" fmla="*/ 18 w 15"/>
              <a:gd name="T5" fmla="*/ 1 h 13"/>
              <a:gd name="T6" fmla="*/ 17 w 15"/>
              <a:gd name="T7" fmla="*/ 0 h 13"/>
              <a:gd name="T8" fmla="*/ 1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5" name="Freeform 3630"/>
          <p:cNvSpPr>
            <a:spLocks noChangeAspect="1"/>
          </p:cNvSpPr>
          <p:nvPr/>
        </p:nvSpPr>
        <p:spPr bwMode="auto">
          <a:xfrm>
            <a:off x="1100138" y="3193150"/>
            <a:ext cx="65088" cy="41275"/>
          </a:xfrm>
          <a:custGeom>
            <a:avLst/>
            <a:gdLst>
              <a:gd name="T0" fmla="*/ 1 w 34"/>
              <a:gd name="T1" fmla="*/ 7 h 21"/>
              <a:gd name="T2" fmla="*/ 0 w 34"/>
              <a:gd name="T3" fmla="*/ 14 h 21"/>
              <a:gd name="T4" fmla="*/ 2 w 34"/>
              <a:gd name="T5" fmla="*/ 20 h 21"/>
              <a:gd name="T6" fmla="*/ 2 w 34"/>
              <a:gd name="T7" fmla="*/ 26 h 21"/>
              <a:gd name="T8" fmla="*/ 8 w 34"/>
              <a:gd name="T9" fmla="*/ 22 h 21"/>
              <a:gd name="T10" fmla="*/ 14 w 34"/>
              <a:gd name="T11" fmla="*/ 25 h 21"/>
              <a:gd name="T12" fmla="*/ 25 w 34"/>
              <a:gd name="T13" fmla="*/ 16 h 21"/>
              <a:gd name="T14" fmla="*/ 39 w 34"/>
              <a:gd name="T15" fmla="*/ 10 h 21"/>
              <a:gd name="T16" fmla="*/ 37 w 34"/>
              <a:gd name="T17" fmla="*/ 1 h 21"/>
              <a:gd name="T18" fmla="*/ 30 w 34"/>
              <a:gd name="T19" fmla="*/ 1 h 21"/>
              <a:gd name="T20" fmla="*/ 23 w 34"/>
              <a:gd name="T21" fmla="*/ 4 h 21"/>
              <a:gd name="T22" fmla="*/ 18 w 34"/>
              <a:gd name="T23" fmla="*/ 1 h 21"/>
              <a:gd name="T24" fmla="*/ 16 w 34"/>
              <a:gd name="T25" fmla="*/ 9 h 21"/>
              <a:gd name="T26" fmla="*/ 13 w 34"/>
              <a:gd name="T27" fmla="*/ 12 h 21"/>
              <a:gd name="T28" fmla="*/ 13 w 34"/>
              <a:gd name="T29" fmla="*/ 6 h 21"/>
              <a:gd name="T30" fmla="*/ 6 w 34"/>
              <a:gd name="T31" fmla="*/ 6 h 21"/>
              <a:gd name="T32" fmla="*/ 1 w 34"/>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6" name="Freeform 3631"/>
          <p:cNvSpPr>
            <a:spLocks noChangeAspect="1"/>
          </p:cNvSpPr>
          <p:nvPr/>
        </p:nvSpPr>
        <p:spPr bwMode="auto">
          <a:xfrm>
            <a:off x="1146175" y="3174100"/>
            <a:ext cx="30163" cy="17463"/>
          </a:xfrm>
          <a:custGeom>
            <a:avLst/>
            <a:gdLst>
              <a:gd name="T0" fmla="*/ 12 w 16"/>
              <a:gd name="T1" fmla="*/ 0 h 9"/>
              <a:gd name="T2" fmla="*/ 1 w 16"/>
              <a:gd name="T3" fmla="*/ 7 h 9"/>
              <a:gd name="T4" fmla="*/ 6 w 16"/>
              <a:gd name="T5" fmla="*/ 11 h 9"/>
              <a:gd name="T6" fmla="*/ 18 w 16"/>
              <a:gd name="T7" fmla="*/ 6 h 9"/>
              <a:gd name="T8" fmla="*/ 13 w 16"/>
              <a:gd name="T9" fmla="*/ 2 h 9"/>
              <a:gd name="T10" fmla="*/ 12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7" name="Freeform 3632"/>
          <p:cNvSpPr>
            <a:spLocks noChangeAspect="1"/>
          </p:cNvSpPr>
          <p:nvPr/>
        </p:nvSpPr>
        <p:spPr bwMode="auto">
          <a:xfrm>
            <a:off x="846139" y="3288400"/>
            <a:ext cx="36513" cy="23813"/>
          </a:xfrm>
          <a:custGeom>
            <a:avLst/>
            <a:gdLst>
              <a:gd name="T0" fmla="*/ 23 w 19"/>
              <a:gd name="T1" fmla="*/ 0 h 12"/>
              <a:gd name="T2" fmla="*/ 23 w 19"/>
              <a:gd name="T3" fmla="*/ 8 h 12"/>
              <a:gd name="T4" fmla="*/ 10 w 19"/>
              <a:gd name="T5" fmla="*/ 10 h 12"/>
              <a:gd name="T6" fmla="*/ 2 w 19"/>
              <a:gd name="T7" fmla="*/ 15 h 12"/>
              <a:gd name="T8" fmla="*/ 1 w 19"/>
              <a:gd name="T9" fmla="*/ 11 h 12"/>
              <a:gd name="T10" fmla="*/ 8 w 19"/>
              <a:gd name="T11" fmla="*/ 4 h 12"/>
              <a:gd name="T12" fmla="*/ 16 w 19"/>
              <a:gd name="T13" fmla="*/ 3 h 12"/>
              <a:gd name="T14" fmla="*/ 23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8" name="Freeform 3633"/>
          <p:cNvSpPr>
            <a:spLocks noChangeAspect="1"/>
          </p:cNvSpPr>
          <p:nvPr/>
        </p:nvSpPr>
        <p:spPr bwMode="auto">
          <a:xfrm>
            <a:off x="769938" y="3320150"/>
            <a:ext cx="39688" cy="28575"/>
          </a:xfrm>
          <a:custGeom>
            <a:avLst/>
            <a:gdLst>
              <a:gd name="T0" fmla="*/ 24 w 21"/>
              <a:gd name="T1" fmla="*/ 7 h 15"/>
              <a:gd name="T2" fmla="*/ 1 w 21"/>
              <a:gd name="T3" fmla="*/ 17 h 15"/>
              <a:gd name="T4" fmla="*/ 2 w 21"/>
              <a:gd name="T5" fmla="*/ 13 h 15"/>
              <a:gd name="T6" fmla="*/ 11 w 21"/>
              <a:gd name="T7" fmla="*/ 10 h 15"/>
              <a:gd name="T8" fmla="*/ 17 w 21"/>
              <a:gd name="T9" fmla="*/ 6 h 15"/>
              <a:gd name="T10" fmla="*/ 11 w 21"/>
              <a:gd name="T11" fmla="*/ 2 h 15"/>
              <a:gd name="T12" fmla="*/ 21 w 21"/>
              <a:gd name="T13" fmla="*/ 1 h 15"/>
              <a:gd name="T14" fmla="*/ 20 w 21"/>
              <a:gd name="T15" fmla="*/ 6 h 15"/>
              <a:gd name="T16" fmla="*/ 24 w 2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69" name="Freeform 3634"/>
          <p:cNvSpPr>
            <a:spLocks noChangeAspect="1"/>
          </p:cNvSpPr>
          <p:nvPr/>
        </p:nvSpPr>
        <p:spPr bwMode="auto">
          <a:xfrm>
            <a:off x="738188" y="3331261"/>
            <a:ext cx="31750" cy="26988"/>
          </a:xfrm>
          <a:custGeom>
            <a:avLst/>
            <a:gdLst>
              <a:gd name="T0" fmla="*/ 0 w 17"/>
              <a:gd name="T1" fmla="*/ 17 h 14"/>
              <a:gd name="T2" fmla="*/ 12 w 17"/>
              <a:gd name="T3" fmla="*/ 9 h 14"/>
              <a:gd name="T4" fmla="*/ 20 w 17"/>
              <a:gd name="T5" fmla="*/ 2 h 14"/>
              <a:gd name="T6" fmla="*/ 14 w 17"/>
              <a:gd name="T7" fmla="*/ 1 h 14"/>
              <a:gd name="T8" fmla="*/ 12 w 17"/>
              <a:gd name="T9" fmla="*/ 9 h 14"/>
              <a:gd name="T10" fmla="*/ 6 w 17"/>
              <a:gd name="T11" fmla="*/ 9 h 14"/>
              <a:gd name="T12" fmla="*/ 0 w 17"/>
              <a:gd name="T13" fmla="*/ 17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0" name="Freeform 3635"/>
          <p:cNvSpPr>
            <a:spLocks noChangeAspect="1"/>
          </p:cNvSpPr>
          <p:nvPr/>
        </p:nvSpPr>
        <p:spPr bwMode="auto">
          <a:xfrm>
            <a:off x="581026" y="3374123"/>
            <a:ext cx="36513" cy="19050"/>
          </a:xfrm>
          <a:custGeom>
            <a:avLst/>
            <a:gdLst>
              <a:gd name="T0" fmla="*/ 21 w 19"/>
              <a:gd name="T1" fmla="*/ 1 h 10"/>
              <a:gd name="T2" fmla="*/ 22 w 19"/>
              <a:gd name="T3" fmla="*/ 6 h 10"/>
              <a:gd name="T4" fmla="*/ 13 w 19"/>
              <a:gd name="T5" fmla="*/ 8 h 10"/>
              <a:gd name="T6" fmla="*/ 2 w 19"/>
              <a:gd name="T7" fmla="*/ 10 h 10"/>
              <a:gd name="T8" fmla="*/ 18 w 19"/>
              <a:gd name="T9" fmla="*/ 4 h 10"/>
              <a:gd name="T10" fmla="*/ 21 w 19"/>
              <a:gd name="T11" fmla="*/ 1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7" y="1"/>
                </a:moveTo>
                <a:cubicBezTo>
                  <a:pt x="18" y="1"/>
                  <a:pt x="19" y="4"/>
                  <a:pt x="18" y="5"/>
                </a:cubicBezTo>
                <a:cubicBezTo>
                  <a:pt x="17" y="7"/>
                  <a:pt x="13" y="6"/>
                  <a:pt x="11" y="7"/>
                </a:cubicBezTo>
                <a:cubicBezTo>
                  <a:pt x="8" y="8"/>
                  <a:pt x="0" y="10"/>
                  <a:pt x="2" y="8"/>
                </a:cubicBezTo>
                <a:cubicBezTo>
                  <a:pt x="6" y="5"/>
                  <a:pt x="11" y="5"/>
                  <a:pt x="15" y="3"/>
                </a:cubicBezTo>
                <a:cubicBezTo>
                  <a:pt x="16" y="2"/>
                  <a:pt x="16" y="0"/>
                  <a:pt x="17"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1" name="Freeform 3636"/>
          <p:cNvSpPr>
            <a:spLocks noChangeAspect="1"/>
          </p:cNvSpPr>
          <p:nvPr/>
        </p:nvSpPr>
        <p:spPr bwMode="auto">
          <a:xfrm>
            <a:off x="560389" y="3386825"/>
            <a:ext cx="11113" cy="11113"/>
          </a:xfrm>
          <a:custGeom>
            <a:avLst/>
            <a:gdLst>
              <a:gd name="T0" fmla="*/ 4 w 6"/>
              <a:gd name="T1" fmla="*/ 0 h 6"/>
              <a:gd name="T2" fmla="*/ 1 w 6"/>
              <a:gd name="T3" fmla="*/ 2 h 6"/>
              <a:gd name="T4" fmla="*/ 4 w 6"/>
              <a:gd name="T5" fmla="*/ 6 h 6"/>
              <a:gd name="T6" fmla="*/ 7 w 6"/>
              <a:gd name="T7" fmla="*/ 2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0"/>
                </a:moveTo>
                <a:cubicBezTo>
                  <a:pt x="2" y="0"/>
                  <a:pt x="0" y="1"/>
                  <a:pt x="1" y="2"/>
                </a:cubicBezTo>
                <a:cubicBezTo>
                  <a:pt x="1" y="4"/>
                  <a:pt x="2" y="6"/>
                  <a:pt x="3" y="5"/>
                </a:cubicBezTo>
                <a:cubicBezTo>
                  <a:pt x="5" y="5"/>
                  <a:pt x="6" y="3"/>
                  <a:pt x="6" y="2"/>
                </a:cubicBezTo>
                <a:cubicBezTo>
                  <a:pt x="6" y="0"/>
                  <a:pt x="4" y="0"/>
                  <a:pt x="3"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2" name="Freeform 3637"/>
          <p:cNvSpPr>
            <a:spLocks noChangeAspect="1"/>
          </p:cNvSpPr>
          <p:nvPr/>
        </p:nvSpPr>
        <p:spPr bwMode="auto">
          <a:xfrm>
            <a:off x="541338" y="3393175"/>
            <a:ext cx="19050" cy="15875"/>
          </a:xfrm>
          <a:custGeom>
            <a:avLst/>
            <a:gdLst>
              <a:gd name="T0" fmla="*/ 6 w 10"/>
              <a:gd name="T1" fmla="*/ 1 h 8"/>
              <a:gd name="T2" fmla="*/ 6 w 10"/>
              <a:gd name="T3" fmla="*/ 4 h 8"/>
              <a:gd name="T4" fmla="*/ 1 w 10"/>
              <a:gd name="T5" fmla="*/ 7 h 8"/>
              <a:gd name="T6" fmla="*/ 8 w 10"/>
              <a:gd name="T7" fmla="*/ 6 h 8"/>
              <a:gd name="T8" fmla="*/ 11 w 10"/>
              <a:gd name="T9" fmla="*/ 1 h 8"/>
              <a:gd name="T10" fmla="*/ 6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5" y="1"/>
                </a:moveTo>
                <a:cubicBezTo>
                  <a:pt x="4" y="1"/>
                  <a:pt x="5" y="2"/>
                  <a:pt x="5" y="3"/>
                </a:cubicBezTo>
                <a:cubicBezTo>
                  <a:pt x="4" y="4"/>
                  <a:pt x="0" y="5"/>
                  <a:pt x="1" y="6"/>
                </a:cubicBezTo>
                <a:cubicBezTo>
                  <a:pt x="2" y="8"/>
                  <a:pt x="5" y="6"/>
                  <a:pt x="7" y="5"/>
                </a:cubicBezTo>
                <a:cubicBezTo>
                  <a:pt x="8" y="5"/>
                  <a:pt x="10" y="3"/>
                  <a:pt x="9" y="1"/>
                </a:cubicBezTo>
                <a:cubicBezTo>
                  <a:pt x="8" y="0"/>
                  <a:pt x="6" y="0"/>
                  <a:pt x="5"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3" name="Freeform 3638"/>
          <p:cNvSpPr>
            <a:spLocks noChangeAspect="1"/>
          </p:cNvSpPr>
          <p:nvPr/>
        </p:nvSpPr>
        <p:spPr bwMode="auto">
          <a:xfrm>
            <a:off x="514350" y="3393173"/>
            <a:ext cx="14288" cy="14288"/>
          </a:xfrm>
          <a:custGeom>
            <a:avLst/>
            <a:gdLst>
              <a:gd name="T0" fmla="*/ 6 w 7"/>
              <a:gd name="T1" fmla="*/ 0 h 7"/>
              <a:gd name="T2" fmla="*/ 8 w 7"/>
              <a:gd name="T3" fmla="*/ 4 h 7"/>
              <a:gd name="T4" fmla="*/ 3 w 7"/>
              <a:gd name="T5" fmla="*/ 8 h 7"/>
              <a:gd name="T6" fmla="*/ 0 w 7"/>
              <a:gd name="T7" fmla="*/ 6 h 7"/>
              <a:gd name="T8" fmla="*/ 3 w 7"/>
              <a:gd name="T9" fmla="*/ 3 h 7"/>
              <a:gd name="T10" fmla="*/ 3 w 7"/>
              <a:gd name="T11" fmla="*/ 1 h 7"/>
              <a:gd name="T12" fmla="*/ 6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0"/>
                </a:moveTo>
                <a:cubicBezTo>
                  <a:pt x="6" y="1"/>
                  <a:pt x="7" y="2"/>
                  <a:pt x="6" y="3"/>
                </a:cubicBezTo>
                <a:cubicBezTo>
                  <a:pt x="6" y="5"/>
                  <a:pt x="4" y="6"/>
                  <a:pt x="2" y="6"/>
                </a:cubicBezTo>
                <a:cubicBezTo>
                  <a:pt x="1" y="7"/>
                  <a:pt x="0" y="6"/>
                  <a:pt x="0" y="5"/>
                </a:cubicBezTo>
                <a:cubicBezTo>
                  <a:pt x="0" y="4"/>
                  <a:pt x="2" y="3"/>
                  <a:pt x="2" y="2"/>
                </a:cubicBezTo>
                <a:cubicBezTo>
                  <a:pt x="2" y="2"/>
                  <a:pt x="2" y="1"/>
                  <a:pt x="2" y="1"/>
                </a:cubicBezTo>
                <a:cubicBezTo>
                  <a:pt x="3" y="0"/>
                  <a:pt x="4" y="0"/>
                  <a:pt x="5"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4" name="Freeform 3639"/>
          <p:cNvSpPr>
            <a:spLocks noChangeAspect="1"/>
          </p:cNvSpPr>
          <p:nvPr/>
        </p:nvSpPr>
        <p:spPr bwMode="auto">
          <a:xfrm>
            <a:off x="430213" y="3396348"/>
            <a:ext cx="17463" cy="14288"/>
          </a:xfrm>
          <a:custGeom>
            <a:avLst/>
            <a:gdLst>
              <a:gd name="T0" fmla="*/ 2 w 9"/>
              <a:gd name="T1" fmla="*/ 0 h 8"/>
              <a:gd name="T2" fmla="*/ 11 w 9"/>
              <a:gd name="T3" fmla="*/ 8 h 8"/>
              <a:gd name="T4" fmla="*/ 9 w 9"/>
              <a:gd name="T5" fmla="*/ 8 h 8"/>
              <a:gd name="T6" fmla="*/ 0 w 9"/>
              <a:gd name="T7" fmla="*/ 1 h 8"/>
              <a:gd name="T8" fmla="*/ 2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2" y="0"/>
                </a:moveTo>
                <a:cubicBezTo>
                  <a:pt x="5" y="2"/>
                  <a:pt x="7" y="4"/>
                  <a:pt x="9" y="7"/>
                </a:cubicBezTo>
                <a:cubicBezTo>
                  <a:pt x="9" y="7"/>
                  <a:pt x="7" y="8"/>
                  <a:pt x="7" y="7"/>
                </a:cubicBezTo>
                <a:cubicBezTo>
                  <a:pt x="4" y="6"/>
                  <a:pt x="2" y="4"/>
                  <a:pt x="0" y="1"/>
                </a:cubicBezTo>
                <a:cubicBezTo>
                  <a:pt x="0" y="1"/>
                  <a:pt x="1" y="0"/>
                  <a:pt x="2"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5" name="Freeform 3640"/>
          <p:cNvSpPr>
            <a:spLocks noChangeAspect="1"/>
          </p:cNvSpPr>
          <p:nvPr/>
        </p:nvSpPr>
        <p:spPr bwMode="auto">
          <a:xfrm>
            <a:off x="396876" y="3382063"/>
            <a:ext cx="22225" cy="11113"/>
          </a:xfrm>
          <a:custGeom>
            <a:avLst/>
            <a:gdLst>
              <a:gd name="T0" fmla="*/ 12 w 12"/>
              <a:gd name="T1" fmla="*/ 4 h 6"/>
              <a:gd name="T2" fmla="*/ 13 w 12"/>
              <a:gd name="T3" fmla="*/ 1 h 6"/>
              <a:gd name="T4" fmla="*/ 7 w 12"/>
              <a:gd name="T5" fmla="*/ 2 h 6"/>
              <a:gd name="T6" fmla="*/ 2 w 12"/>
              <a:gd name="T7" fmla="*/ 6 h 6"/>
              <a:gd name="T8" fmla="*/ 12 w 12"/>
              <a:gd name="T9" fmla="*/ 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0" y="3"/>
                </a:moveTo>
                <a:cubicBezTo>
                  <a:pt x="11" y="3"/>
                  <a:pt x="12" y="1"/>
                  <a:pt x="11" y="1"/>
                </a:cubicBezTo>
                <a:cubicBezTo>
                  <a:pt x="9" y="0"/>
                  <a:pt x="8" y="1"/>
                  <a:pt x="6" y="2"/>
                </a:cubicBezTo>
                <a:cubicBezTo>
                  <a:pt x="5" y="3"/>
                  <a:pt x="0" y="5"/>
                  <a:pt x="2" y="5"/>
                </a:cubicBezTo>
                <a:cubicBezTo>
                  <a:pt x="5" y="6"/>
                  <a:pt x="8" y="4"/>
                  <a:pt x="10"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6" name="Freeform 3641"/>
          <p:cNvSpPr>
            <a:spLocks noChangeAspect="1"/>
          </p:cNvSpPr>
          <p:nvPr/>
        </p:nvSpPr>
        <p:spPr bwMode="auto">
          <a:xfrm>
            <a:off x="860425" y="3097898"/>
            <a:ext cx="38100" cy="26988"/>
          </a:xfrm>
          <a:custGeom>
            <a:avLst/>
            <a:gdLst>
              <a:gd name="T0" fmla="*/ 1 w 20"/>
              <a:gd name="T1" fmla="*/ 5 h 14"/>
              <a:gd name="T2" fmla="*/ 1 w 20"/>
              <a:gd name="T3" fmla="*/ 10 h 14"/>
              <a:gd name="T4" fmla="*/ 12 w 20"/>
              <a:gd name="T5" fmla="*/ 17 h 14"/>
              <a:gd name="T6" fmla="*/ 17 w 20"/>
              <a:gd name="T7" fmla="*/ 13 h 14"/>
              <a:gd name="T8" fmla="*/ 20 w 20"/>
              <a:gd name="T9" fmla="*/ 13 h 14"/>
              <a:gd name="T10" fmla="*/ 24 w 20"/>
              <a:gd name="T11" fmla="*/ 2 h 14"/>
              <a:gd name="T12" fmla="*/ 20 w 20"/>
              <a:gd name="T13" fmla="*/ 1 h 14"/>
              <a:gd name="T14" fmla="*/ 11 w 20"/>
              <a:gd name="T15" fmla="*/ 6 h 14"/>
              <a:gd name="T16" fmla="*/ 1 w 20"/>
              <a:gd name="T17" fmla="*/ 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7" name="Freeform 3642"/>
          <p:cNvSpPr>
            <a:spLocks noChangeAspect="1"/>
          </p:cNvSpPr>
          <p:nvPr/>
        </p:nvSpPr>
        <p:spPr bwMode="auto">
          <a:xfrm>
            <a:off x="722314" y="4312338"/>
            <a:ext cx="17463" cy="15875"/>
          </a:xfrm>
          <a:custGeom>
            <a:avLst/>
            <a:gdLst>
              <a:gd name="T0" fmla="*/ 1 w 9"/>
              <a:gd name="T1" fmla="*/ 1 h 8"/>
              <a:gd name="T2" fmla="*/ 1 w 9"/>
              <a:gd name="T3" fmla="*/ 7 h 8"/>
              <a:gd name="T4" fmla="*/ 7 w 9"/>
              <a:gd name="T5" fmla="*/ 9 h 8"/>
              <a:gd name="T6" fmla="*/ 9 w 9"/>
              <a:gd name="T7" fmla="*/ 3 h 8"/>
              <a:gd name="T8" fmla="*/ 1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1" y="1"/>
                </a:moveTo>
                <a:cubicBezTo>
                  <a:pt x="0" y="2"/>
                  <a:pt x="0" y="5"/>
                  <a:pt x="1" y="6"/>
                </a:cubicBezTo>
                <a:cubicBezTo>
                  <a:pt x="2" y="7"/>
                  <a:pt x="5" y="8"/>
                  <a:pt x="6" y="7"/>
                </a:cubicBezTo>
                <a:cubicBezTo>
                  <a:pt x="8" y="6"/>
                  <a:pt x="9" y="3"/>
                  <a:pt x="7" y="2"/>
                </a:cubicBezTo>
                <a:cubicBezTo>
                  <a:pt x="6" y="0"/>
                  <a:pt x="3" y="0"/>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8" name="Freeform 3643"/>
          <p:cNvSpPr>
            <a:spLocks noChangeAspect="1"/>
          </p:cNvSpPr>
          <p:nvPr/>
        </p:nvSpPr>
        <p:spPr bwMode="auto">
          <a:xfrm>
            <a:off x="757238" y="4328211"/>
            <a:ext cx="19050" cy="12700"/>
          </a:xfrm>
          <a:custGeom>
            <a:avLst/>
            <a:gdLst>
              <a:gd name="T0" fmla="*/ 1 w 10"/>
              <a:gd name="T1" fmla="*/ 2 h 7"/>
              <a:gd name="T2" fmla="*/ 7 w 10"/>
              <a:gd name="T3" fmla="*/ 0 h 7"/>
              <a:gd name="T4" fmla="*/ 12 w 10"/>
              <a:gd name="T5" fmla="*/ 7 h 7"/>
              <a:gd name="T6" fmla="*/ 6 w 10"/>
              <a:gd name="T7" fmla="*/ 7 h 7"/>
              <a:gd name="T8" fmla="*/ 1 w 10"/>
              <a:gd name="T9" fmla="*/ 2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 y="2"/>
                </a:moveTo>
                <a:cubicBezTo>
                  <a:pt x="1" y="0"/>
                  <a:pt x="4" y="0"/>
                  <a:pt x="6" y="0"/>
                </a:cubicBezTo>
                <a:cubicBezTo>
                  <a:pt x="8" y="1"/>
                  <a:pt x="10" y="4"/>
                  <a:pt x="10" y="6"/>
                </a:cubicBezTo>
                <a:cubicBezTo>
                  <a:pt x="10" y="7"/>
                  <a:pt x="7" y="6"/>
                  <a:pt x="5" y="6"/>
                </a:cubicBezTo>
                <a:cubicBezTo>
                  <a:pt x="3" y="5"/>
                  <a:pt x="0" y="4"/>
                  <a:pt x="1"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79" name="Freeform 3644"/>
          <p:cNvSpPr>
            <a:spLocks noChangeAspect="1"/>
          </p:cNvSpPr>
          <p:nvPr/>
        </p:nvSpPr>
        <p:spPr bwMode="auto">
          <a:xfrm>
            <a:off x="792163" y="4348848"/>
            <a:ext cx="17463" cy="12700"/>
          </a:xfrm>
          <a:custGeom>
            <a:avLst/>
            <a:gdLst>
              <a:gd name="T0" fmla="*/ 1 w 9"/>
              <a:gd name="T1" fmla="*/ 1 h 7"/>
              <a:gd name="T2" fmla="*/ 7 w 9"/>
              <a:gd name="T3" fmla="*/ 2 h 7"/>
              <a:gd name="T4" fmla="*/ 11 w 9"/>
              <a:gd name="T5" fmla="*/ 7 h 7"/>
              <a:gd name="T6" fmla="*/ 4 w 9"/>
              <a:gd name="T7" fmla="*/ 8 h 7"/>
              <a:gd name="T8" fmla="*/ 1 w 9"/>
              <a:gd name="T9" fmla="*/ 5 h 7"/>
              <a:gd name="T10" fmla="*/ 1 w 9"/>
              <a:gd name="T11" fmla="*/ 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1" y="1"/>
                </a:moveTo>
                <a:cubicBezTo>
                  <a:pt x="3" y="0"/>
                  <a:pt x="4" y="1"/>
                  <a:pt x="6" y="2"/>
                </a:cubicBezTo>
                <a:cubicBezTo>
                  <a:pt x="7" y="3"/>
                  <a:pt x="9" y="4"/>
                  <a:pt x="9" y="6"/>
                </a:cubicBezTo>
                <a:cubicBezTo>
                  <a:pt x="8" y="7"/>
                  <a:pt x="5" y="7"/>
                  <a:pt x="3" y="7"/>
                </a:cubicBezTo>
                <a:cubicBezTo>
                  <a:pt x="2" y="6"/>
                  <a:pt x="2" y="5"/>
                  <a:pt x="1" y="4"/>
                </a:cubicBezTo>
                <a:cubicBezTo>
                  <a:pt x="1" y="3"/>
                  <a:pt x="0" y="1"/>
                  <a:pt x="1" y="1"/>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0" name="Freeform 3645"/>
          <p:cNvSpPr>
            <a:spLocks noChangeAspect="1"/>
          </p:cNvSpPr>
          <p:nvPr/>
        </p:nvSpPr>
        <p:spPr bwMode="auto">
          <a:xfrm>
            <a:off x="801689" y="4372663"/>
            <a:ext cx="33338" cy="36513"/>
          </a:xfrm>
          <a:custGeom>
            <a:avLst/>
            <a:gdLst>
              <a:gd name="T0" fmla="*/ 5 w 17"/>
              <a:gd name="T1" fmla="*/ 0 h 19"/>
              <a:gd name="T2" fmla="*/ 6 w 17"/>
              <a:gd name="T3" fmla="*/ 4 h 19"/>
              <a:gd name="T4" fmla="*/ 0 w 17"/>
              <a:gd name="T5" fmla="*/ 10 h 19"/>
              <a:gd name="T6" fmla="*/ 4 w 17"/>
              <a:gd name="T7" fmla="*/ 16 h 19"/>
              <a:gd name="T8" fmla="*/ 4 w 17"/>
              <a:gd name="T9" fmla="*/ 23 h 19"/>
              <a:gd name="T10" fmla="*/ 14 w 17"/>
              <a:gd name="T11" fmla="*/ 17 h 19"/>
              <a:gd name="T12" fmla="*/ 20 w 17"/>
              <a:gd name="T13" fmla="*/ 12 h 19"/>
              <a:gd name="T14" fmla="*/ 17 w 17"/>
              <a:gd name="T15" fmla="*/ 8 h 19"/>
              <a:gd name="T16" fmla="*/ 16 w 17"/>
              <a:gd name="T17" fmla="*/ 5 h 19"/>
              <a:gd name="T18" fmla="*/ 5 w 17"/>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9"/>
              <a:gd name="T32" fmla="*/ 17 w 1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9">
                <a:moveTo>
                  <a:pt x="4" y="0"/>
                </a:moveTo>
                <a:cubicBezTo>
                  <a:pt x="3" y="0"/>
                  <a:pt x="5" y="2"/>
                  <a:pt x="5" y="3"/>
                </a:cubicBezTo>
                <a:cubicBezTo>
                  <a:pt x="4" y="5"/>
                  <a:pt x="1" y="6"/>
                  <a:pt x="0" y="8"/>
                </a:cubicBezTo>
                <a:cubicBezTo>
                  <a:pt x="0" y="10"/>
                  <a:pt x="2" y="11"/>
                  <a:pt x="3" y="13"/>
                </a:cubicBezTo>
                <a:cubicBezTo>
                  <a:pt x="3" y="15"/>
                  <a:pt x="2" y="19"/>
                  <a:pt x="3" y="19"/>
                </a:cubicBezTo>
                <a:cubicBezTo>
                  <a:pt x="6" y="19"/>
                  <a:pt x="8" y="16"/>
                  <a:pt x="11" y="14"/>
                </a:cubicBezTo>
                <a:cubicBezTo>
                  <a:pt x="13" y="13"/>
                  <a:pt x="15" y="12"/>
                  <a:pt x="16" y="10"/>
                </a:cubicBezTo>
                <a:cubicBezTo>
                  <a:pt x="17" y="9"/>
                  <a:pt x="15" y="8"/>
                  <a:pt x="14" y="7"/>
                </a:cubicBezTo>
                <a:cubicBezTo>
                  <a:pt x="14" y="6"/>
                  <a:pt x="14" y="4"/>
                  <a:pt x="13" y="4"/>
                </a:cubicBezTo>
                <a:cubicBezTo>
                  <a:pt x="10" y="2"/>
                  <a:pt x="8" y="0"/>
                  <a:pt x="4" y="0"/>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1" name="Freeform 3646"/>
          <p:cNvSpPr>
            <a:spLocks noChangeAspect="1"/>
          </p:cNvSpPr>
          <p:nvPr/>
        </p:nvSpPr>
        <p:spPr bwMode="auto">
          <a:xfrm>
            <a:off x="3168650" y="6444350"/>
            <a:ext cx="38100" cy="30163"/>
          </a:xfrm>
          <a:custGeom>
            <a:avLst/>
            <a:gdLst>
              <a:gd name="T0" fmla="*/ 7 w 20"/>
              <a:gd name="T1" fmla="*/ 18 h 16"/>
              <a:gd name="T2" fmla="*/ 23 w 20"/>
              <a:gd name="T3" fmla="*/ 2 h 16"/>
              <a:gd name="T4" fmla="*/ 20 w 20"/>
              <a:gd name="T5" fmla="*/ 0 h 16"/>
              <a:gd name="T6" fmla="*/ 13 w 20"/>
              <a:gd name="T7" fmla="*/ 2 h 16"/>
              <a:gd name="T8" fmla="*/ 7 w 20"/>
              <a:gd name="T9" fmla="*/ 1 h 16"/>
              <a:gd name="T10" fmla="*/ 7 w 20"/>
              <a:gd name="T11" fmla="*/ 4 h 16"/>
              <a:gd name="T12" fmla="*/ 5 w 20"/>
              <a:gd name="T13" fmla="*/ 6 h 16"/>
              <a:gd name="T14" fmla="*/ 11 w 20"/>
              <a:gd name="T15" fmla="*/ 7 h 16"/>
              <a:gd name="T16" fmla="*/ 6 w 20"/>
              <a:gd name="T17" fmla="*/ 12 h 16"/>
              <a:gd name="T18" fmla="*/ 0 w 20"/>
              <a:gd name="T19" fmla="*/ 15 h 16"/>
              <a:gd name="T20" fmla="*/ 7 w 20"/>
              <a:gd name="T21" fmla="*/ 1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2" name="Freeform 3647"/>
          <p:cNvSpPr>
            <a:spLocks noChangeAspect="1"/>
          </p:cNvSpPr>
          <p:nvPr/>
        </p:nvSpPr>
        <p:spPr bwMode="auto">
          <a:xfrm>
            <a:off x="3198814" y="6444348"/>
            <a:ext cx="44450" cy="33338"/>
          </a:xfrm>
          <a:custGeom>
            <a:avLst/>
            <a:gdLst>
              <a:gd name="T0" fmla="*/ 1 w 23"/>
              <a:gd name="T1" fmla="*/ 11 h 17"/>
              <a:gd name="T2" fmla="*/ 22 w 23"/>
              <a:gd name="T3" fmla="*/ 1 h 17"/>
              <a:gd name="T4" fmla="*/ 28 w 23"/>
              <a:gd name="T5" fmla="*/ 5 h 17"/>
              <a:gd name="T6" fmla="*/ 23 w 23"/>
              <a:gd name="T7" fmla="*/ 9 h 17"/>
              <a:gd name="T8" fmla="*/ 18 w 23"/>
              <a:gd name="T9" fmla="*/ 10 h 17"/>
              <a:gd name="T10" fmla="*/ 12 w 23"/>
              <a:gd name="T11" fmla="*/ 14 h 17"/>
              <a:gd name="T12" fmla="*/ 7 w 23"/>
              <a:gd name="T13" fmla="*/ 15 h 17"/>
              <a:gd name="T14" fmla="*/ 7 w 23"/>
              <a:gd name="T15" fmla="*/ 19 h 17"/>
              <a:gd name="T16" fmla="*/ 1 w 23"/>
              <a:gd name="T17" fmla="*/ 20 h 17"/>
              <a:gd name="T18" fmla="*/ 1 w 23"/>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3" name="Freeform 3648"/>
          <p:cNvSpPr>
            <a:spLocks noChangeAspect="1"/>
          </p:cNvSpPr>
          <p:nvPr/>
        </p:nvSpPr>
        <p:spPr bwMode="auto">
          <a:xfrm>
            <a:off x="3692525" y="6534836"/>
            <a:ext cx="50800" cy="33338"/>
          </a:xfrm>
          <a:custGeom>
            <a:avLst/>
            <a:gdLst>
              <a:gd name="T0" fmla="*/ 32 w 26"/>
              <a:gd name="T1" fmla="*/ 19 h 18"/>
              <a:gd name="T2" fmla="*/ 27 w 26"/>
              <a:gd name="T3" fmla="*/ 11 h 18"/>
              <a:gd name="T4" fmla="*/ 18 w 26"/>
              <a:gd name="T5" fmla="*/ 2 h 18"/>
              <a:gd name="T6" fmla="*/ 7 w 26"/>
              <a:gd name="T7" fmla="*/ 0 h 18"/>
              <a:gd name="T8" fmla="*/ 0 w 26"/>
              <a:gd name="T9" fmla="*/ 0 h 18"/>
              <a:gd name="T10" fmla="*/ 10 w 26"/>
              <a:gd name="T11" fmla="*/ 5 h 18"/>
              <a:gd name="T12" fmla="*/ 23 w 26"/>
              <a:gd name="T13" fmla="*/ 15 h 18"/>
              <a:gd name="T14" fmla="*/ 30 w 26"/>
              <a:gd name="T15" fmla="*/ 21 h 18"/>
              <a:gd name="T16" fmla="*/ 32 w 26"/>
              <a:gd name="T17" fmla="*/ 19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26" y="16"/>
                </a:moveTo>
                <a:cubicBezTo>
                  <a:pt x="25" y="13"/>
                  <a:pt x="24" y="11"/>
                  <a:pt x="22" y="9"/>
                </a:cubicBezTo>
                <a:cubicBezTo>
                  <a:pt x="20" y="6"/>
                  <a:pt x="18" y="4"/>
                  <a:pt x="15" y="2"/>
                </a:cubicBezTo>
                <a:cubicBezTo>
                  <a:pt x="12" y="1"/>
                  <a:pt x="9" y="1"/>
                  <a:pt x="6" y="0"/>
                </a:cubicBezTo>
                <a:cubicBezTo>
                  <a:pt x="4" y="0"/>
                  <a:pt x="2" y="0"/>
                  <a:pt x="0" y="0"/>
                </a:cubicBezTo>
                <a:cubicBezTo>
                  <a:pt x="3" y="2"/>
                  <a:pt x="5" y="2"/>
                  <a:pt x="8" y="4"/>
                </a:cubicBezTo>
                <a:cubicBezTo>
                  <a:pt x="12" y="7"/>
                  <a:pt x="16" y="10"/>
                  <a:pt x="19" y="13"/>
                </a:cubicBezTo>
                <a:cubicBezTo>
                  <a:pt x="21" y="14"/>
                  <a:pt x="23" y="16"/>
                  <a:pt x="24" y="18"/>
                </a:cubicBezTo>
                <a:cubicBezTo>
                  <a:pt x="25" y="17"/>
                  <a:pt x="26" y="17"/>
                  <a:pt x="26" y="16"/>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4" name="Freeform 3649"/>
          <p:cNvSpPr>
            <a:spLocks noChangeAspect="1"/>
          </p:cNvSpPr>
          <p:nvPr/>
        </p:nvSpPr>
        <p:spPr bwMode="auto">
          <a:xfrm>
            <a:off x="7142163" y="4818750"/>
            <a:ext cx="19050" cy="17463"/>
          </a:xfrm>
          <a:custGeom>
            <a:avLst/>
            <a:gdLst>
              <a:gd name="T0" fmla="*/ 1 w 10"/>
              <a:gd name="T1" fmla="*/ 4 h 9"/>
              <a:gd name="T2" fmla="*/ 7 w 10"/>
              <a:gd name="T3" fmla="*/ 1 h 9"/>
              <a:gd name="T4" fmla="*/ 11 w 10"/>
              <a:gd name="T5" fmla="*/ 9 h 9"/>
              <a:gd name="T6" fmla="*/ 5 w 10"/>
              <a:gd name="T7" fmla="*/ 7 h 9"/>
              <a:gd name="T8" fmla="*/ 1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5" name="Freeform 3650"/>
          <p:cNvSpPr>
            <a:spLocks noChangeAspect="1"/>
          </p:cNvSpPr>
          <p:nvPr/>
        </p:nvSpPr>
        <p:spPr bwMode="auto">
          <a:xfrm>
            <a:off x="7473950" y="4680636"/>
            <a:ext cx="119063" cy="109538"/>
          </a:xfrm>
          <a:custGeom>
            <a:avLst/>
            <a:gdLst>
              <a:gd name="T0" fmla="*/ 69 w 63"/>
              <a:gd name="T1" fmla="*/ 56 h 58"/>
              <a:gd name="T2" fmla="*/ 69 w 63"/>
              <a:gd name="T3" fmla="*/ 45 h 58"/>
              <a:gd name="T4" fmla="*/ 75 w 63"/>
              <a:gd name="T5" fmla="*/ 38 h 58"/>
              <a:gd name="T6" fmla="*/ 70 w 63"/>
              <a:gd name="T7" fmla="*/ 29 h 58"/>
              <a:gd name="T8" fmla="*/ 69 w 63"/>
              <a:gd name="T9" fmla="*/ 17 h 58"/>
              <a:gd name="T10" fmla="*/ 64 w 63"/>
              <a:gd name="T11" fmla="*/ 17 h 58"/>
              <a:gd name="T12" fmla="*/ 69 w 63"/>
              <a:gd name="T13" fmla="*/ 11 h 58"/>
              <a:gd name="T14" fmla="*/ 64 w 63"/>
              <a:gd name="T15" fmla="*/ 5 h 58"/>
              <a:gd name="T16" fmla="*/ 57 w 63"/>
              <a:gd name="T17" fmla="*/ 1 h 58"/>
              <a:gd name="T18" fmla="*/ 54 w 63"/>
              <a:gd name="T19" fmla="*/ 8 h 58"/>
              <a:gd name="T20" fmla="*/ 49 w 63"/>
              <a:gd name="T21" fmla="*/ 6 h 58"/>
              <a:gd name="T22" fmla="*/ 48 w 63"/>
              <a:gd name="T23" fmla="*/ 10 h 58"/>
              <a:gd name="T24" fmla="*/ 43 w 63"/>
              <a:gd name="T25" fmla="*/ 8 h 58"/>
              <a:gd name="T26" fmla="*/ 40 w 63"/>
              <a:gd name="T27" fmla="*/ 18 h 58"/>
              <a:gd name="T28" fmla="*/ 36 w 63"/>
              <a:gd name="T29" fmla="*/ 17 h 58"/>
              <a:gd name="T30" fmla="*/ 35 w 63"/>
              <a:gd name="T31" fmla="*/ 24 h 58"/>
              <a:gd name="T32" fmla="*/ 27 w 63"/>
              <a:gd name="T33" fmla="*/ 25 h 58"/>
              <a:gd name="T34" fmla="*/ 30 w 63"/>
              <a:gd name="T35" fmla="*/ 18 h 58"/>
              <a:gd name="T36" fmla="*/ 23 w 63"/>
              <a:gd name="T37" fmla="*/ 17 h 58"/>
              <a:gd name="T38" fmla="*/ 17 w 63"/>
              <a:gd name="T39" fmla="*/ 21 h 58"/>
              <a:gd name="T40" fmla="*/ 10 w 63"/>
              <a:gd name="T41" fmla="*/ 25 h 58"/>
              <a:gd name="T42" fmla="*/ 1 w 63"/>
              <a:gd name="T43" fmla="*/ 37 h 58"/>
              <a:gd name="T44" fmla="*/ 2 w 63"/>
              <a:gd name="T45" fmla="*/ 45 h 58"/>
              <a:gd name="T46" fmla="*/ 13 w 63"/>
              <a:gd name="T47" fmla="*/ 31 h 58"/>
              <a:gd name="T48" fmla="*/ 14 w 63"/>
              <a:gd name="T49" fmla="*/ 36 h 58"/>
              <a:gd name="T50" fmla="*/ 19 w 63"/>
              <a:gd name="T51" fmla="*/ 30 h 58"/>
              <a:gd name="T52" fmla="*/ 24 w 63"/>
              <a:gd name="T53" fmla="*/ 36 h 58"/>
              <a:gd name="T54" fmla="*/ 27 w 63"/>
              <a:gd name="T55" fmla="*/ 30 h 58"/>
              <a:gd name="T56" fmla="*/ 38 w 63"/>
              <a:gd name="T57" fmla="*/ 36 h 58"/>
              <a:gd name="T58" fmla="*/ 32 w 63"/>
              <a:gd name="T59" fmla="*/ 43 h 58"/>
              <a:gd name="T60" fmla="*/ 37 w 63"/>
              <a:gd name="T61" fmla="*/ 56 h 58"/>
              <a:gd name="T62" fmla="*/ 49 w 63"/>
              <a:gd name="T63" fmla="*/ 63 h 58"/>
              <a:gd name="T64" fmla="*/ 54 w 63"/>
              <a:gd name="T65" fmla="*/ 58 h 58"/>
              <a:gd name="T66" fmla="*/ 56 w 63"/>
              <a:gd name="T67" fmla="*/ 68 h 58"/>
              <a:gd name="T68" fmla="*/ 61 w 63"/>
              <a:gd name="T69" fmla="*/ 59 h 58"/>
              <a:gd name="T70" fmla="*/ 57 w 63"/>
              <a:gd name="T71" fmla="*/ 51 h 58"/>
              <a:gd name="T72" fmla="*/ 55 w 63"/>
              <a:gd name="T73" fmla="*/ 44 h 58"/>
              <a:gd name="T74" fmla="*/ 62 w 63"/>
              <a:gd name="T75" fmla="*/ 38 h 58"/>
              <a:gd name="T76" fmla="*/ 64 w 63"/>
              <a:gd name="T77" fmla="*/ 51 h 58"/>
              <a:gd name="T78" fmla="*/ 69 w 63"/>
              <a:gd name="T79" fmla="*/ 5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6" name="Freeform 3651"/>
          <p:cNvSpPr>
            <a:spLocks noChangeAspect="1"/>
          </p:cNvSpPr>
          <p:nvPr/>
        </p:nvSpPr>
        <p:spPr bwMode="auto">
          <a:xfrm>
            <a:off x="2479675" y="4613963"/>
            <a:ext cx="4763" cy="4763"/>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187" name="Freeform 3652"/>
          <p:cNvSpPr>
            <a:spLocks noChangeAspect="1"/>
          </p:cNvSpPr>
          <p:nvPr/>
        </p:nvSpPr>
        <p:spPr bwMode="auto">
          <a:xfrm>
            <a:off x="3098801" y="6558650"/>
            <a:ext cx="23813" cy="9525"/>
          </a:xfrm>
          <a:custGeom>
            <a:avLst/>
            <a:gdLst>
              <a:gd name="T0" fmla="*/ 1 w 13"/>
              <a:gd name="T1" fmla="*/ 4 h 5"/>
              <a:gd name="T2" fmla="*/ 5 w 13"/>
              <a:gd name="T3" fmla="*/ 1 h 5"/>
              <a:gd name="T4" fmla="*/ 14 w 13"/>
              <a:gd name="T5" fmla="*/ 1 h 5"/>
              <a:gd name="T6" fmla="*/ 12 w 13"/>
              <a:gd name="T7" fmla="*/ 4 h 5"/>
              <a:gd name="T8" fmla="*/ 6 w 13"/>
              <a:gd name="T9" fmla="*/ 4 h 5"/>
              <a:gd name="T10" fmla="*/ 3 w 13"/>
              <a:gd name="T11" fmla="*/ 6 h 5"/>
              <a:gd name="T12" fmla="*/ 1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chemeClr val="bg1">
              <a:lumMod val="75000"/>
            </a:schemeClr>
          </a:solidFill>
          <a:ln w="3175" cap="rnd">
            <a:solidFill>
              <a:schemeClr val="bg1"/>
            </a:solidFill>
            <a:round/>
            <a:headEnd/>
            <a:tailEnd/>
          </a:ln>
        </p:spPr>
        <p:txBody>
          <a:bodyPr/>
          <a:lstStyle/>
          <a:p>
            <a:endParaRPr lang="en-US" dirty="0">
              <a:solidFill>
                <a:srgbClr val="53565A"/>
              </a:solidFill>
            </a:endParaRPr>
          </a:p>
        </p:txBody>
      </p:sp>
      <p:sp>
        <p:nvSpPr>
          <p:cNvPr id="13" name="Title 12"/>
          <p:cNvSpPr>
            <a:spLocks noGrp="1"/>
          </p:cNvSpPr>
          <p:nvPr>
            <p:ph type="title"/>
          </p:nvPr>
        </p:nvSpPr>
        <p:spPr>
          <a:xfrm>
            <a:off x="439709" y="277013"/>
            <a:ext cx="8035926" cy="963511"/>
          </a:xfrm>
        </p:spPr>
        <p:txBody>
          <a:bodyPr/>
          <a:lstStyle/>
          <a:p>
            <a:r>
              <a:rPr lang="zh-CN" altLang="en-US" dirty="0">
                <a:solidFill>
                  <a:srgbClr val="007398"/>
                </a:solidFill>
              </a:rPr>
              <a:t>提</a:t>
            </a:r>
            <a:r>
              <a:rPr lang="zh-CN" altLang="en-US" dirty="0" smtClean="0">
                <a:solidFill>
                  <a:srgbClr val="007398"/>
                </a:solidFill>
              </a:rPr>
              <a:t>供全方位的科研咨询服务</a:t>
            </a:r>
            <a:r>
              <a:rPr lang="en-US" altLang="zh-CN" dirty="0" smtClean="0">
                <a:solidFill>
                  <a:srgbClr val="007398"/>
                </a:solidFill>
              </a:rPr>
              <a:t>…..</a:t>
            </a:r>
            <a:endParaRPr lang="en-US" dirty="0">
              <a:solidFill>
                <a:srgbClr val="007398"/>
              </a:solidFill>
            </a:endParaRPr>
          </a:p>
        </p:txBody>
      </p:sp>
      <p:pic>
        <p:nvPicPr>
          <p:cNvPr id="16" name="Picture 13"/>
          <p:cNvPicPr>
            <a:picLocks noChangeAspect="1" noChangeArrowheads="1"/>
          </p:cNvPicPr>
          <p:nvPr/>
        </p:nvPicPr>
        <p:blipFill>
          <a:blip r:embed="rId3" cstate="print"/>
          <a:srcRect/>
          <a:stretch>
            <a:fillRect/>
          </a:stretch>
        </p:blipFill>
        <p:spPr bwMode="auto">
          <a:xfrm>
            <a:off x="7910514" y="2803313"/>
            <a:ext cx="520000" cy="769817"/>
          </a:xfrm>
          <a:prstGeom prst="rect">
            <a:avLst/>
          </a:prstGeom>
          <a:ln>
            <a:noFill/>
          </a:ln>
          <a:effectLst>
            <a:outerShdw blurRad="292100" dist="139700" dir="2700000" algn="tl" rotWithShape="0">
              <a:srgbClr val="333333">
                <a:alpha val="65000"/>
              </a:srgbClr>
            </a:outerShdw>
          </a:effec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1234" y="2049645"/>
            <a:ext cx="482501" cy="654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7192" y="3155969"/>
            <a:ext cx="459584" cy="609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8873" y="1824714"/>
            <a:ext cx="553140" cy="782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descr="C:\Users\ObaI\AppData\Local\Temp\SNAGHTML1a3d03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0180" y="4094403"/>
            <a:ext cx="644937" cy="39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189700" y="2919439"/>
            <a:ext cx="929293" cy="184666"/>
          </a:xfrm>
          <a:prstGeom prst="rect">
            <a:avLst/>
          </a:prstGeom>
          <a:noFill/>
        </p:spPr>
        <p:txBody>
          <a:bodyPr wrap="none" lIns="0" tIns="0" rIns="0" bIns="0" rtlCol="0">
            <a:spAutoFit/>
          </a:bodyPr>
          <a:lstStyle/>
          <a:p>
            <a:r>
              <a:rPr lang="en-US" sz="1200" dirty="0" smtClean="0">
                <a:solidFill>
                  <a:srgbClr val="53565A"/>
                </a:solidFill>
              </a:rPr>
              <a:t>MD Anderson</a:t>
            </a:r>
          </a:p>
        </p:txBody>
      </p:sp>
      <p:sp>
        <p:nvSpPr>
          <p:cNvPr id="30" name="TextBox 29"/>
          <p:cNvSpPr txBox="1"/>
          <p:nvPr/>
        </p:nvSpPr>
        <p:spPr>
          <a:xfrm>
            <a:off x="8158164" y="3613322"/>
            <a:ext cx="728661" cy="369332"/>
          </a:xfrm>
          <a:prstGeom prst="rect">
            <a:avLst/>
          </a:prstGeom>
          <a:solidFill>
            <a:schemeClr val="bg1">
              <a:alpha val="75000"/>
            </a:schemeClr>
          </a:solidFill>
        </p:spPr>
        <p:txBody>
          <a:bodyPr wrap="none" lIns="27432" tIns="0" rIns="27432" bIns="0" rtlCol="0">
            <a:spAutoFit/>
          </a:bodyPr>
          <a:lstStyle/>
          <a:p>
            <a:r>
              <a:rPr lang="en-US" sz="1200" dirty="0" smtClean="0">
                <a:solidFill>
                  <a:srgbClr val="53565A"/>
                </a:solidFill>
              </a:rPr>
              <a:t>Keio</a:t>
            </a:r>
            <a:br>
              <a:rPr lang="en-US" sz="1200" dirty="0" smtClean="0">
                <a:solidFill>
                  <a:srgbClr val="53565A"/>
                </a:solidFill>
              </a:rPr>
            </a:br>
            <a:r>
              <a:rPr lang="en-US" sz="1200" dirty="0" smtClean="0">
                <a:solidFill>
                  <a:srgbClr val="53565A"/>
                </a:solidFill>
              </a:rPr>
              <a:t>University</a:t>
            </a:r>
          </a:p>
        </p:txBody>
      </p:sp>
      <p:sp>
        <p:nvSpPr>
          <p:cNvPr id="31" name="TextBox 30"/>
          <p:cNvSpPr txBox="1"/>
          <p:nvPr/>
        </p:nvSpPr>
        <p:spPr>
          <a:xfrm>
            <a:off x="5491234" y="1616482"/>
            <a:ext cx="759823" cy="369332"/>
          </a:xfrm>
          <a:prstGeom prst="rect">
            <a:avLst/>
          </a:prstGeom>
          <a:noFill/>
        </p:spPr>
        <p:txBody>
          <a:bodyPr wrap="none" lIns="0" tIns="0" rIns="0" bIns="0" rtlCol="0">
            <a:spAutoFit/>
          </a:bodyPr>
          <a:lstStyle/>
          <a:p>
            <a:r>
              <a:rPr lang="en-US" sz="1200" dirty="0" smtClean="0">
                <a:solidFill>
                  <a:srgbClr val="53565A"/>
                </a:solidFill>
              </a:rPr>
              <a:t>Kiel</a:t>
            </a:r>
            <a:br>
              <a:rPr lang="en-US" sz="1200" dirty="0" smtClean="0">
                <a:solidFill>
                  <a:srgbClr val="53565A"/>
                </a:solidFill>
              </a:rPr>
            </a:br>
            <a:r>
              <a:rPr lang="en-US" sz="1200" dirty="0" smtClean="0">
                <a:solidFill>
                  <a:srgbClr val="53565A"/>
                </a:solidFill>
              </a:rPr>
              <a:t>University  </a:t>
            </a:r>
          </a:p>
        </p:txBody>
      </p:sp>
      <p:sp>
        <p:nvSpPr>
          <p:cNvPr id="32" name="TextBox 31"/>
          <p:cNvSpPr txBox="1"/>
          <p:nvPr/>
        </p:nvSpPr>
        <p:spPr>
          <a:xfrm>
            <a:off x="3841466" y="4155873"/>
            <a:ext cx="716543" cy="369332"/>
          </a:xfrm>
          <a:prstGeom prst="rect">
            <a:avLst/>
          </a:prstGeom>
          <a:noFill/>
        </p:spPr>
        <p:txBody>
          <a:bodyPr wrap="none" lIns="0" tIns="0" rIns="0" bIns="0" rtlCol="0">
            <a:spAutoFit/>
          </a:bodyPr>
          <a:lstStyle/>
          <a:p>
            <a:r>
              <a:rPr lang="en-US" sz="1200" dirty="0" err="1">
                <a:solidFill>
                  <a:srgbClr val="53565A"/>
                </a:solidFill>
              </a:rPr>
              <a:t>Gazi</a:t>
            </a:r>
            <a:r>
              <a:rPr lang="en-US" sz="1200" dirty="0">
                <a:solidFill>
                  <a:srgbClr val="53565A"/>
                </a:solidFill>
              </a:rPr>
              <a:t> </a:t>
            </a:r>
            <a:r>
              <a:rPr lang="en-US" sz="1200" dirty="0" smtClean="0">
                <a:solidFill>
                  <a:srgbClr val="53565A"/>
                </a:solidFill>
              </a:rPr>
              <a:t/>
            </a:r>
            <a:br>
              <a:rPr lang="en-US" sz="1200" dirty="0" smtClean="0">
                <a:solidFill>
                  <a:srgbClr val="53565A"/>
                </a:solidFill>
              </a:rPr>
            </a:br>
            <a:r>
              <a:rPr lang="en-US" sz="1200" dirty="0" smtClean="0">
                <a:solidFill>
                  <a:srgbClr val="53565A"/>
                </a:solidFill>
              </a:rPr>
              <a:t>University </a:t>
            </a:r>
          </a:p>
        </p:txBody>
      </p:sp>
      <p:sp>
        <p:nvSpPr>
          <p:cNvPr id="33" name="TextBox 32"/>
          <p:cNvSpPr txBox="1"/>
          <p:nvPr/>
        </p:nvSpPr>
        <p:spPr>
          <a:xfrm>
            <a:off x="2949627" y="1938811"/>
            <a:ext cx="798508" cy="553998"/>
          </a:xfrm>
          <a:prstGeom prst="rect">
            <a:avLst/>
          </a:prstGeom>
          <a:solidFill>
            <a:schemeClr val="bg1">
              <a:alpha val="75000"/>
            </a:schemeClr>
          </a:solidFill>
        </p:spPr>
        <p:txBody>
          <a:bodyPr wrap="square" lIns="27432" tIns="0" rIns="27432" bIns="0" rtlCol="0">
            <a:spAutoFit/>
          </a:bodyPr>
          <a:lstStyle/>
          <a:p>
            <a:r>
              <a:rPr lang="en-US" sz="1200" dirty="0" smtClean="0">
                <a:solidFill>
                  <a:srgbClr val="53565A"/>
                </a:solidFill>
              </a:rPr>
              <a:t>Queen’s University Belfast</a:t>
            </a:r>
          </a:p>
        </p:txBody>
      </p:sp>
      <p:sp>
        <p:nvSpPr>
          <p:cNvPr id="34" name="TextBox 33"/>
          <p:cNvSpPr txBox="1"/>
          <p:nvPr/>
        </p:nvSpPr>
        <p:spPr>
          <a:xfrm>
            <a:off x="6941241" y="1982774"/>
            <a:ext cx="935274" cy="424732"/>
          </a:xfrm>
          <a:prstGeom prst="rect">
            <a:avLst/>
          </a:prstGeom>
          <a:noFill/>
        </p:spPr>
        <p:txBody>
          <a:bodyPr wrap="square" lIns="0" tIns="27432" rIns="0" bIns="27432" rtlCol="0">
            <a:spAutoFit/>
          </a:bodyPr>
          <a:lstStyle/>
          <a:p>
            <a:r>
              <a:rPr lang="en-US" sz="1200" dirty="0">
                <a:solidFill>
                  <a:srgbClr val="53565A"/>
                </a:solidFill>
              </a:rPr>
              <a:t>Ural Federal University</a:t>
            </a:r>
            <a:endParaRPr lang="en-US" sz="1200" dirty="0" smtClean="0">
              <a:solidFill>
                <a:srgbClr val="53565A"/>
              </a:solidFill>
            </a:endParaRPr>
          </a:p>
        </p:txBody>
      </p:sp>
      <p:pic>
        <p:nvPicPr>
          <p:cNvPr id="4113"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3455" y="4904107"/>
            <a:ext cx="813117" cy="615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903455" y="5606312"/>
            <a:ext cx="947375" cy="184666"/>
          </a:xfrm>
          <a:prstGeom prst="rect">
            <a:avLst/>
          </a:prstGeom>
          <a:noFill/>
        </p:spPr>
        <p:txBody>
          <a:bodyPr wrap="none" lIns="0" tIns="0" rIns="0" bIns="0" rtlCol="0">
            <a:spAutoFit/>
          </a:bodyPr>
          <a:lstStyle/>
          <a:p>
            <a:r>
              <a:rPr lang="en-US" sz="1200" dirty="0" smtClean="0">
                <a:solidFill>
                  <a:srgbClr val="53565A"/>
                </a:solidFill>
              </a:rPr>
              <a:t>CAPES Brazil</a:t>
            </a:r>
          </a:p>
        </p:txBody>
      </p:sp>
      <p:sp>
        <p:nvSpPr>
          <p:cNvPr id="40" name="TextBox 39"/>
          <p:cNvSpPr txBox="1"/>
          <p:nvPr/>
        </p:nvSpPr>
        <p:spPr>
          <a:xfrm>
            <a:off x="5608638" y="5263248"/>
            <a:ext cx="1001736" cy="553998"/>
          </a:xfrm>
          <a:prstGeom prst="rect">
            <a:avLst/>
          </a:prstGeom>
          <a:noFill/>
        </p:spPr>
        <p:txBody>
          <a:bodyPr wrap="square" lIns="0" tIns="0" rIns="0" bIns="0" rtlCol="0">
            <a:spAutoFit/>
          </a:bodyPr>
          <a:lstStyle/>
          <a:p>
            <a:r>
              <a:rPr lang="en-US" sz="1200" dirty="0" err="1" smtClean="0">
                <a:solidFill>
                  <a:srgbClr val="53565A"/>
                </a:solidFill>
              </a:rPr>
              <a:t>Nanyang</a:t>
            </a:r>
            <a:r>
              <a:rPr lang="en-US" sz="1200" dirty="0" smtClean="0">
                <a:solidFill>
                  <a:srgbClr val="53565A"/>
                </a:solidFill>
              </a:rPr>
              <a:t> Technological University</a:t>
            </a:r>
          </a:p>
        </p:txBody>
      </p:sp>
      <p:pic>
        <p:nvPicPr>
          <p:cNvPr id="4115" name="Picture 19" descr="C:\Users\ObaI\AppData\Local\Temp\SNAGHTML1b829c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1359" y="5047349"/>
            <a:ext cx="715509" cy="645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89572" y="2049645"/>
            <a:ext cx="548817" cy="77583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5" name="TextBox 24"/>
          <p:cNvSpPr txBox="1"/>
          <p:nvPr/>
        </p:nvSpPr>
        <p:spPr>
          <a:xfrm>
            <a:off x="4387078" y="1824714"/>
            <a:ext cx="520976" cy="184666"/>
          </a:xfrm>
          <a:prstGeom prst="rect">
            <a:avLst/>
          </a:prstGeom>
          <a:noFill/>
        </p:spPr>
        <p:txBody>
          <a:bodyPr wrap="none" lIns="0" tIns="0" rIns="0" bIns="0" rtlCol="0">
            <a:spAutoFit/>
          </a:bodyPr>
          <a:lstStyle/>
          <a:p>
            <a:r>
              <a:rPr lang="en-US" sz="1200" dirty="0" smtClean="0">
                <a:solidFill>
                  <a:srgbClr val="53565A"/>
                </a:solidFill>
              </a:rPr>
              <a:t>UK BIS</a:t>
            </a:r>
          </a:p>
        </p:txBody>
      </p:sp>
      <p:pic>
        <p:nvPicPr>
          <p:cNvPr id="5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1177" y="5712109"/>
            <a:ext cx="797848" cy="549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8" name="TextBox 57"/>
          <p:cNvSpPr txBox="1"/>
          <p:nvPr/>
        </p:nvSpPr>
        <p:spPr>
          <a:xfrm>
            <a:off x="7911177" y="6354159"/>
            <a:ext cx="756617" cy="184666"/>
          </a:xfrm>
          <a:prstGeom prst="rect">
            <a:avLst/>
          </a:prstGeom>
          <a:noFill/>
        </p:spPr>
        <p:txBody>
          <a:bodyPr wrap="none" lIns="27432" tIns="0" rIns="27432" bIns="0" rtlCol="0">
            <a:spAutoFit/>
          </a:bodyPr>
          <a:lstStyle/>
          <a:p>
            <a:r>
              <a:rPr lang="en-US" sz="1200" dirty="0" smtClean="0">
                <a:solidFill>
                  <a:srgbClr val="53565A"/>
                </a:solidFill>
              </a:rPr>
              <a:t>ERA 2012</a:t>
            </a:r>
          </a:p>
        </p:txBody>
      </p:sp>
      <p:pic>
        <p:nvPicPr>
          <p:cNvPr id="307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64029" y="1507205"/>
            <a:ext cx="784931" cy="268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3888459" y="1549229"/>
            <a:ext cx="572273" cy="184666"/>
          </a:xfrm>
          <a:prstGeom prst="rect">
            <a:avLst/>
          </a:prstGeom>
          <a:noFill/>
        </p:spPr>
        <p:txBody>
          <a:bodyPr wrap="none" lIns="0" tIns="0" rIns="0" bIns="0" rtlCol="0">
            <a:spAutoFit/>
          </a:bodyPr>
          <a:lstStyle/>
          <a:p>
            <a:r>
              <a:rPr lang="en-US" sz="1200" dirty="0" smtClean="0">
                <a:solidFill>
                  <a:srgbClr val="53565A"/>
                </a:solidFill>
              </a:rPr>
              <a:t>UK REF</a:t>
            </a:r>
          </a:p>
        </p:txBody>
      </p:sp>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04016" y="4897892"/>
            <a:ext cx="705754" cy="46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8" name="TextBox 1187"/>
          <p:cNvSpPr txBox="1"/>
          <p:nvPr/>
        </p:nvSpPr>
        <p:spPr>
          <a:xfrm>
            <a:off x="4104016" y="5425243"/>
            <a:ext cx="844783" cy="369332"/>
          </a:xfrm>
          <a:prstGeom prst="rect">
            <a:avLst/>
          </a:prstGeom>
          <a:noFill/>
        </p:spPr>
        <p:txBody>
          <a:bodyPr wrap="none" lIns="0" tIns="0" rIns="0" bIns="0" rtlCol="0">
            <a:spAutoFit/>
          </a:bodyPr>
          <a:lstStyle/>
          <a:p>
            <a:r>
              <a:rPr lang="en-US" sz="1200" dirty="0" smtClean="0">
                <a:solidFill>
                  <a:srgbClr val="53565A"/>
                </a:solidFill>
              </a:rPr>
              <a:t>Nigerian</a:t>
            </a:r>
            <a:br>
              <a:rPr lang="en-US" sz="1200" dirty="0" smtClean="0">
                <a:solidFill>
                  <a:srgbClr val="53565A"/>
                </a:solidFill>
              </a:rPr>
            </a:br>
            <a:r>
              <a:rPr lang="en-US" sz="1200" dirty="0" smtClean="0">
                <a:solidFill>
                  <a:srgbClr val="53565A"/>
                </a:solidFill>
              </a:rPr>
              <a:t>Government</a:t>
            </a:r>
          </a:p>
        </p:txBody>
      </p:sp>
      <p:sp>
        <p:nvSpPr>
          <p:cNvPr id="1191" name="TextBox 1190"/>
          <p:cNvSpPr txBox="1"/>
          <p:nvPr/>
        </p:nvSpPr>
        <p:spPr>
          <a:xfrm>
            <a:off x="5409026" y="4476311"/>
            <a:ext cx="449739" cy="184666"/>
          </a:xfrm>
          <a:prstGeom prst="rect">
            <a:avLst/>
          </a:prstGeom>
          <a:solidFill>
            <a:schemeClr val="bg1">
              <a:alpha val="75000"/>
            </a:schemeClr>
          </a:solidFill>
        </p:spPr>
        <p:txBody>
          <a:bodyPr wrap="none" lIns="27432" tIns="0" rIns="27432" bIns="0" rtlCol="0">
            <a:spAutoFit/>
          </a:bodyPr>
          <a:lstStyle/>
          <a:p>
            <a:r>
              <a:rPr lang="en-US" sz="1200" dirty="0" smtClean="0">
                <a:solidFill>
                  <a:srgbClr val="53565A"/>
                </a:solidFill>
              </a:rPr>
              <a:t>ISTIC</a:t>
            </a:r>
          </a:p>
        </p:txBody>
      </p:sp>
      <p:pic>
        <p:nvPicPr>
          <p:cNvPr id="3076" name="Picture 4" descr="C:\Users\ObaI\AppData\Local\Temp\SNAGHTML172763f.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64713" y="3589545"/>
            <a:ext cx="874488" cy="544377"/>
          </a:xfrm>
          <a:prstGeom prst="rect">
            <a:avLst/>
          </a:prstGeom>
          <a:noFill/>
          <a:extLst>
            <a:ext uri="{909E8E84-426E-40DD-AFC4-6F175D3DCCD1}">
              <a14:hiddenFill xmlns:a14="http://schemas.microsoft.com/office/drawing/2010/main">
                <a:solidFill>
                  <a:srgbClr val="FFFFFF"/>
                </a:solidFill>
              </a14:hiddenFill>
            </a:ext>
          </a:extLst>
        </p:spPr>
      </p:pic>
      <p:sp>
        <p:nvSpPr>
          <p:cNvPr id="1192" name="TextBox 1191"/>
          <p:cNvSpPr txBox="1"/>
          <p:nvPr/>
        </p:nvSpPr>
        <p:spPr>
          <a:xfrm>
            <a:off x="5564713" y="4695698"/>
            <a:ext cx="754606" cy="369332"/>
          </a:xfrm>
          <a:prstGeom prst="rect">
            <a:avLst/>
          </a:prstGeom>
          <a:noFill/>
        </p:spPr>
        <p:txBody>
          <a:bodyPr wrap="square" lIns="0" tIns="0" rIns="0" bIns="0" rtlCol="0">
            <a:spAutoFit/>
          </a:bodyPr>
          <a:lstStyle/>
          <a:p>
            <a:r>
              <a:rPr lang="en-US" sz="1200" dirty="0" smtClean="0">
                <a:solidFill>
                  <a:srgbClr val="53565A"/>
                </a:solidFill>
              </a:rPr>
              <a:t>Peking University</a:t>
            </a:r>
          </a:p>
        </p:txBody>
      </p:sp>
      <p:pic>
        <p:nvPicPr>
          <p:cNvPr id="3078" name="Picture 6" descr="C:\Users\ObaI\AppData\Local\Temp\SNAGHTML179438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32713" y="4003978"/>
            <a:ext cx="1041930" cy="660783"/>
          </a:xfrm>
          <a:prstGeom prst="rect">
            <a:avLst/>
          </a:prstGeom>
          <a:noFill/>
          <a:extLst>
            <a:ext uri="{909E8E84-426E-40DD-AFC4-6F175D3DCCD1}">
              <a14:hiddenFill xmlns:a14="http://schemas.microsoft.com/office/drawing/2010/main">
                <a:solidFill>
                  <a:srgbClr val="FFFFFF"/>
                </a:solidFill>
              </a14:hiddenFill>
            </a:ext>
          </a:extLst>
        </p:spPr>
      </p:pic>
      <p:sp>
        <p:nvSpPr>
          <p:cNvPr id="1193" name="TextBox 1192"/>
          <p:cNvSpPr txBox="1"/>
          <p:nvPr/>
        </p:nvSpPr>
        <p:spPr>
          <a:xfrm>
            <a:off x="8046225" y="4714661"/>
            <a:ext cx="989053" cy="184666"/>
          </a:xfrm>
          <a:prstGeom prst="rect">
            <a:avLst/>
          </a:prstGeom>
          <a:noFill/>
        </p:spPr>
        <p:txBody>
          <a:bodyPr wrap="none" lIns="0" tIns="0" rIns="0" bIns="0" rtlCol="0">
            <a:spAutoFit/>
          </a:bodyPr>
          <a:lstStyle/>
          <a:p>
            <a:r>
              <a:rPr lang="en-US" sz="1200" dirty="0"/>
              <a:t>ECSAC-Korea</a:t>
            </a:r>
            <a:endParaRPr lang="en-US" sz="1200" dirty="0" smtClean="0">
              <a:solidFill>
                <a:srgbClr val="53565A"/>
              </a:solidFill>
            </a:endParaRPr>
          </a:p>
        </p:txBody>
      </p:sp>
      <p:sp>
        <p:nvSpPr>
          <p:cNvPr id="1194" name="TextBox 1193"/>
          <p:cNvSpPr txBox="1"/>
          <p:nvPr/>
        </p:nvSpPr>
        <p:spPr>
          <a:xfrm>
            <a:off x="3159659" y="3734830"/>
            <a:ext cx="910955" cy="184666"/>
          </a:xfrm>
          <a:prstGeom prst="rect">
            <a:avLst/>
          </a:prstGeom>
          <a:noFill/>
        </p:spPr>
        <p:txBody>
          <a:bodyPr wrap="none" lIns="0" tIns="0" rIns="0" bIns="0" rtlCol="0">
            <a:spAutoFit/>
          </a:bodyPr>
          <a:lstStyle/>
          <a:p>
            <a:r>
              <a:rPr lang="en-US" sz="1200" dirty="0" smtClean="0">
                <a:solidFill>
                  <a:srgbClr val="53565A"/>
                </a:solidFill>
              </a:rPr>
              <a:t>FCT Portugal</a:t>
            </a:r>
          </a:p>
        </p:txBody>
      </p:sp>
      <p:sp>
        <p:nvSpPr>
          <p:cNvPr id="1195" name="TextBox 1194"/>
          <p:cNvSpPr txBox="1"/>
          <p:nvPr/>
        </p:nvSpPr>
        <p:spPr>
          <a:xfrm>
            <a:off x="3804464" y="2900374"/>
            <a:ext cx="759823" cy="184666"/>
          </a:xfrm>
          <a:prstGeom prst="rect">
            <a:avLst/>
          </a:prstGeom>
          <a:noFill/>
        </p:spPr>
        <p:txBody>
          <a:bodyPr wrap="none" lIns="0" tIns="0" rIns="0" bIns="0" rtlCol="0">
            <a:spAutoFit/>
          </a:bodyPr>
          <a:lstStyle/>
          <a:p>
            <a:r>
              <a:rPr lang="en-US" sz="1200" dirty="0" smtClean="0">
                <a:solidFill>
                  <a:srgbClr val="53565A"/>
                </a:solidFill>
              </a:rPr>
              <a:t>Danish BFI</a:t>
            </a:r>
          </a:p>
        </p:txBody>
      </p:sp>
      <p:sp>
        <p:nvSpPr>
          <p:cNvPr id="1196" name="TextBox 1195"/>
          <p:cNvSpPr txBox="1"/>
          <p:nvPr/>
        </p:nvSpPr>
        <p:spPr>
          <a:xfrm>
            <a:off x="3357092" y="3178526"/>
            <a:ext cx="966610" cy="184666"/>
          </a:xfrm>
          <a:prstGeom prst="rect">
            <a:avLst/>
          </a:prstGeom>
          <a:noFill/>
        </p:spPr>
        <p:txBody>
          <a:bodyPr wrap="none" lIns="0" tIns="0" rIns="0" bIns="0" rtlCol="0">
            <a:spAutoFit/>
          </a:bodyPr>
          <a:lstStyle/>
          <a:p>
            <a:pPr algn="r"/>
            <a:r>
              <a:rPr lang="en-US" sz="1200" dirty="0" smtClean="0">
                <a:solidFill>
                  <a:srgbClr val="53565A"/>
                </a:solidFill>
              </a:rPr>
              <a:t>Germany IFQ</a:t>
            </a:r>
          </a:p>
        </p:txBody>
      </p:sp>
      <p:cxnSp>
        <p:nvCxnSpPr>
          <p:cNvPr id="7" name="Straight Connector 6"/>
          <p:cNvCxnSpPr>
            <a:stCxn id="1194" idx="3"/>
            <a:endCxn id="116" idx="18"/>
          </p:cNvCxnSpPr>
          <p:nvPr/>
        </p:nvCxnSpPr>
        <p:spPr>
          <a:xfrm flipV="1">
            <a:off x="4070614" y="3776926"/>
            <a:ext cx="270246" cy="502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97" name="TextBox 1196"/>
          <p:cNvSpPr txBox="1"/>
          <p:nvPr/>
        </p:nvSpPr>
        <p:spPr>
          <a:xfrm>
            <a:off x="3215260" y="3985824"/>
            <a:ext cx="853952" cy="184666"/>
          </a:xfrm>
          <a:prstGeom prst="rect">
            <a:avLst/>
          </a:prstGeom>
          <a:noFill/>
        </p:spPr>
        <p:txBody>
          <a:bodyPr wrap="none" lIns="0" tIns="0" rIns="0" bIns="0" rtlCol="0">
            <a:spAutoFit/>
          </a:bodyPr>
          <a:lstStyle/>
          <a:p>
            <a:pPr algn="r"/>
            <a:r>
              <a:rPr lang="en-US" sz="1200" dirty="0" smtClean="0">
                <a:solidFill>
                  <a:srgbClr val="53565A"/>
                </a:solidFill>
              </a:rPr>
              <a:t>Italy ANVUR</a:t>
            </a:r>
          </a:p>
        </p:txBody>
      </p:sp>
      <p:cxnSp>
        <p:nvCxnSpPr>
          <p:cNvPr id="1198" name="Straight Connector 1197"/>
          <p:cNvCxnSpPr>
            <a:endCxn id="119" idx="22"/>
          </p:cNvCxnSpPr>
          <p:nvPr/>
        </p:nvCxnSpPr>
        <p:spPr>
          <a:xfrm flipV="1">
            <a:off x="4101220" y="3717827"/>
            <a:ext cx="696524" cy="3562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9" name="Straight Connector 1198"/>
          <p:cNvCxnSpPr>
            <a:stCxn id="190" idx="15"/>
            <a:endCxn id="187" idx="21"/>
          </p:cNvCxnSpPr>
          <p:nvPr/>
        </p:nvCxnSpPr>
        <p:spPr>
          <a:xfrm>
            <a:off x="4377557" y="3330945"/>
            <a:ext cx="302084" cy="1426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0" name="Straight Connector 1199"/>
          <p:cNvCxnSpPr>
            <a:endCxn id="184" idx="0"/>
          </p:cNvCxnSpPr>
          <p:nvPr/>
        </p:nvCxnSpPr>
        <p:spPr>
          <a:xfrm>
            <a:off x="4648234" y="3053778"/>
            <a:ext cx="144707" cy="1567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03" name="TextBox 1202"/>
          <p:cNvSpPr txBox="1"/>
          <p:nvPr/>
        </p:nvSpPr>
        <p:spPr>
          <a:xfrm>
            <a:off x="3357092" y="3456678"/>
            <a:ext cx="444031" cy="184666"/>
          </a:xfrm>
          <a:prstGeom prst="rect">
            <a:avLst/>
          </a:prstGeom>
          <a:noFill/>
        </p:spPr>
        <p:txBody>
          <a:bodyPr wrap="none" lIns="0" tIns="0" rIns="0" bIns="0" rtlCol="0">
            <a:spAutoFit/>
          </a:bodyPr>
          <a:lstStyle/>
          <a:p>
            <a:pPr algn="r"/>
            <a:r>
              <a:rPr lang="en-US" sz="1200" dirty="0" smtClean="0">
                <a:solidFill>
                  <a:srgbClr val="53565A"/>
                </a:solidFill>
              </a:rPr>
              <a:t>OECD</a:t>
            </a:r>
          </a:p>
        </p:txBody>
      </p:sp>
      <p:cxnSp>
        <p:nvCxnSpPr>
          <p:cNvPr id="1204" name="Straight Connector 1203"/>
          <p:cNvCxnSpPr/>
          <p:nvPr/>
        </p:nvCxnSpPr>
        <p:spPr>
          <a:xfrm>
            <a:off x="3874883" y="3494632"/>
            <a:ext cx="589098" cy="1342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074" name="Picture 2" descr="C:\Users\ObaI\AppData\Local\Temp\SNAGHTML1704feb.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09026" y="3916506"/>
            <a:ext cx="865641" cy="538870"/>
          </a:xfrm>
          <a:prstGeom prst="rect">
            <a:avLst/>
          </a:prstGeom>
          <a:noFill/>
          <a:extLst>
            <a:ext uri="{909E8E84-426E-40DD-AFC4-6F175D3DCCD1}">
              <a14:hiddenFill xmlns:a14="http://schemas.microsoft.com/office/drawing/2010/main">
                <a:solidFill>
                  <a:srgbClr val="FFFFFF"/>
                </a:solidFill>
              </a14:hiddenFill>
            </a:ext>
          </a:extLst>
        </p:spPr>
      </p:pic>
      <p:sp>
        <p:nvSpPr>
          <p:cNvPr id="1206" name="TextBox 1205"/>
          <p:cNvSpPr txBox="1"/>
          <p:nvPr/>
        </p:nvSpPr>
        <p:spPr>
          <a:xfrm>
            <a:off x="6242051" y="4723499"/>
            <a:ext cx="448521" cy="184666"/>
          </a:xfrm>
          <a:prstGeom prst="rect">
            <a:avLst/>
          </a:prstGeom>
          <a:noFill/>
        </p:spPr>
        <p:txBody>
          <a:bodyPr wrap="none" lIns="45720" tIns="0" rIns="0" bIns="0" rtlCol="0">
            <a:spAutoFit/>
          </a:bodyPr>
          <a:lstStyle/>
          <a:p>
            <a:r>
              <a:rPr lang="en-US" sz="1200" dirty="0" smtClean="0">
                <a:solidFill>
                  <a:srgbClr val="53565A"/>
                </a:solidFill>
              </a:rPr>
              <a:t>IISER</a:t>
            </a:r>
          </a:p>
        </p:txBody>
      </p:sp>
      <p:cxnSp>
        <p:nvCxnSpPr>
          <p:cNvPr id="1207" name="Straight Connector 1206"/>
          <p:cNvCxnSpPr>
            <a:stCxn id="164" idx="9"/>
          </p:cNvCxnSpPr>
          <p:nvPr/>
        </p:nvCxnSpPr>
        <p:spPr>
          <a:xfrm flipH="1">
            <a:off x="6303964" y="4496663"/>
            <a:ext cx="3741" cy="2188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088" name="Picture 16" descr="http://www.topuniversities.com/sites/qs.topuni/files/logo_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7591" y="1940798"/>
            <a:ext cx="1275490" cy="275013"/>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18" descr="Organisation for Economic Co-operation and Develo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3565A"/>
              </a:solidFill>
            </a:endParaRPr>
          </a:p>
        </p:txBody>
      </p:sp>
      <p:pic>
        <p:nvPicPr>
          <p:cNvPr id="3092" name="Picture 20" descr="Organisation for Economic Co-operation and Developmen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42300" y="1408303"/>
            <a:ext cx="1267713" cy="466518"/>
          </a:xfrm>
          <a:prstGeom prst="rect">
            <a:avLst/>
          </a:prstGeom>
          <a:noFill/>
          <a:extLst>
            <a:ext uri="{909E8E84-426E-40DD-AFC4-6F175D3DCCD1}">
              <a14:hiddenFill xmlns:a14="http://schemas.microsoft.com/office/drawing/2010/main">
                <a:solidFill>
                  <a:srgbClr val="FFFFFF"/>
                </a:solidFill>
              </a14:hiddenFill>
            </a:ext>
          </a:extLst>
        </p:spPr>
      </p:pic>
      <p:sp>
        <p:nvSpPr>
          <p:cNvPr id="1213" name="TextBox 1212"/>
          <p:cNvSpPr txBox="1"/>
          <p:nvPr/>
        </p:nvSpPr>
        <p:spPr>
          <a:xfrm>
            <a:off x="4777525" y="2345228"/>
            <a:ext cx="445635" cy="184666"/>
          </a:xfrm>
          <a:prstGeom prst="rect">
            <a:avLst/>
          </a:prstGeom>
          <a:noFill/>
        </p:spPr>
        <p:txBody>
          <a:bodyPr wrap="none" lIns="0" tIns="0" rIns="0" bIns="0" rtlCol="0">
            <a:spAutoFit/>
          </a:bodyPr>
          <a:lstStyle/>
          <a:p>
            <a:r>
              <a:rPr lang="en-US" sz="1200" dirty="0" smtClean="0">
                <a:solidFill>
                  <a:srgbClr val="53565A"/>
                </a:solidFill>
              </a:rPr>
              <a:t>STINT</a:t>
            </a:r>
          </a:p>
        </p:txBody>
      </p:sp>
      <p:cxnSp>
        <p:nvCxnSpPr>
          <p:cNvPr id="1214" name="Straight Connector 1213"/>
          <p:cNvCxnSpPr>
            <a:endCxn id="185" idx="28"/>
          </p:cNvCxnSpPr>
          <p:nvPr/>
        </p:nvCxnSpPr>
        <p:spPr>
          <a:xfrm flipH="1">
            <a:off x="4973577" y="2666020"/>
            <a:ext cx="48865" cy="97766"/>
          </a:xfrm>
          <a:prstGeom prst="line">
            <a:avLst/>
          </a:prstGeom>
        </p:spPr>
        <p:style>
          <a:lnRef idx="2">
            <a:schemeClr val="accent1"/>
          </a:lnRef>
          <a:fillRef idx="0">
            <a:schemeClr val="accent1"/>
          </a:fillRef>
          <a:effectRef idx="1">
            <a:schemeClr val="accent1"/>
          </a:effectRef>
          <a:fontRef idx="minor">
            <a:schemeClr val="tx1"/>
          </a:fontRef>
        </p:style>
      </p:cxnSp>
      <p:sp>
        <p:nvSpPr>
          <p:cNvPr id="1217" name="TextBox 1216"/>
          <p:cNvSpPr txBox="1"/>
          <p:nvPr/>
        </p:nvSpPr>
        <p:spPr>
          <a:xfrm>
            <a:off x="468313" y="2465972"/>
            <a:ext cx="1638677" cy="369332"/>
          </a:xfrm>
          <a:prstGeom prst="rect">
            <a:avLst/>
          </a:prstGeom>
          <a:noFill/>
        </p:spPr>
        <p:txBody>
          <a:bodyPr wrap="square" lIns="0" tIns="0" rIns="0" bIns="0" rtlCol="0">
            <a:spAutoFit/>
          </a:bodyPr>
          <a:lstStyle/>
          <a:p>
            <a:r>
              <a:rPr lang="en-US" sz="1200" dirty="0" smtClean="0">
                <a:solidFill>
                  <a:srgbClr val="53565A"/>
                </a:solidFill>
              </a:rPr>
              <a:t>Michigan Corporate Relations Network</a:t>
            </a:r>
          </a:p>
        </p:txBody>
      </p:sp>
      <p:pic>
        <p:nvPicPr>
          <p:cNvPr id="2" name="Picture 2" descr="C:\Users\ObaI\AppData\Local\Temp\SNAGHTML9dbec.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8313" y="3790244"/>
            <a:ext cx="966908" cy="772697"/>
          </a:xfrm>
          <a:prstGeom prst="rect">
            <a:avLst/>
          </a:prstGeom>
          <a:noFill/>
          <a:extLst>
            <a:ext uri="{909E8E84-426E-40DD-AFC4-6F175D3DCCD1}">
              <a14:hiddenFill xmlns:a14="http://schemas.microsoft.com/office/drawing/2010/main">
                <a:solidFill>
                  <a:srgbClr val="FFFFFF"/>
                </a:solidFill>
              </a14:hiddenFill>
            </a:ext>
          </a:extLst>
        </p:spPr>
      </p:pic>
      <p:sp>
        <p:nvSpPr>
          <p:cNvPr id="1201" name="TextBox 1200"/>
          <p:cNvSpPr txBox="1"/>
          <p:nvPr/>
        </p:nvSpPr>
        <p:spPr>
          <a:xfrm>
            <a:off x="468313" y="4606591"/>
            <a:ext cx="1002950" cy="184666"/>
          </a:xfrm>
          <a:prstGeom prst="rect">
            <a:avLst/>
          </a:prstGeom>
          <a:noFill/>
        </p:spPr>
        <p:txBody>
          <a:bodyPr wrap="square" lIns="0" tIns="0" rIns="0" bIns="0" rtlCol="0">
            <a:spAutoFit/>
          </a:bodyPr>
          <a:lstStyle/>
          <a:p>
            <a:r>
              <a:rPr lang="en-US" sz="1200" dirty="0" err="1" smtClean="0">
                <a:solidFill>
                  <a:srgbClr val="53565A"/>
                </a:solidFill>
              </a:rPr>
              <a:t>ReachNC</a:t>
            </a:r>
            <a:endParaRPr lang="en-US" sz="1200" dirty="0" smtClean="0">
              <a:solidFill>
                <a:srgbClr val="53565A"/>
              </a:solidFill>
            </a:endParaRPr>
          </a:p>
        </p:txBody>
      </p:sp>
      <p:pic>
        <p:nvPicPr>
          <p:cNvPr id="2052" name="Picture 4" descr="C:\Users\ObaI\AppData\Local\Temp\SNAGHTMLba64c.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8313" y="2934689"/>
            <a:ext cx="970527" cy="758438"/>
          </a:xfrm>
          <a:prstGeom prst="rect">
            <a:avLst/>
          </a:prstGeom>
          <a:noFill/>
          <a:extLst>
            <a:ext uri="{909E8E84-426E-40DD-AFC4-6F175D3DCCD1}">
              <a14:hiddenFill xmlns:a14="http://schemas.microsoft.com/office/drawing/2010/main">
                <a:solidFill>
                  <a:srgbClr val="FFFFFF"/>
                </a:solidFill>
              </a14:hiddenFill>
            </a:ext>
          </a:extLst>
        </p:spPr>
      </p:pic>
      <p:sp>
        <p:nvSpPr>
          <p:cNvPr id="1202" name="TextBox 1201"/>
          <p:cNvSpPr txBox="1"/>
          <p:nvPr/>
        </p:nvSpPr>
        <p:spPr>
          <a:xfrm>
            <a:off x="5960916" y="1240524"/>
            <a:ext cx="1482778" cy="424732"/>
          </a:xfrm>
          <a:prstGeom prst="rect">
            <a:avLst/>
          </a:prstGeom>
          <a:noFill/>
        </p:spPr>
        <p:txBody>
          <a:bodyPr wrap="square" lIns="0" tIns="27432" rIns="0" bIns="27432" rtlCol="0">
            <a:spAutoFit/>
          </a:bodyPr>
          <a:lstStyle/>
          <a:p>
            <a:r>
              <a:rPr lang="en-US" sz="1200" dirty="0" smtClean="0">
                <a:solidFill>
                  <a:srgbClr val="53565A"/>
                </a:solidFill>
              </a:rPr>
              <a:t>Russian Foundation</a:t>
            </a:r>
            <a:br>
              <a:rPr lang="en-US" sz="1200" dirty="0" smtClean="0">
                <a:solidFill>
                  <a:srgbClr val="53565A"/>
                </a:solidFill>
              </a:rPr>
            </a:br>
            <a:r>
              <a:rPr lang="en-US" sz="1200" dirty="0" smtClean="0">
                <a:solidFill>
                  <a:srgbClr val="53565A"/>
                </a:solidFill>
              </a:rPr>
              <a:t>of Basic Research</a:t>
            </a:r>
          </a:p>
        </p:txBody>
      </p:sp>
      <p:cxnSp>
        <p:nvCxnSpPr>
          <p:cNvPr id="1205" name="Straight Connector 1204"/>
          <p:cNvCxnSpPr/>
          <p:nvPr/>
        </p:nvCxnSpPr>
        <p:spPr>
          <a:xfrm>
            <a:off x="6663351" y="1656779"/>
            <a:ext cx="117695" cy="10049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8" name="Straight Connector 1207"/>
          <p:cNvCxnSpPr>
            <a:stCxn id="34" idx="2"/>
          </p:cNvCxnSpPr>
          <p:nvPr/>
        </p:nvCxnSpPr>
        <p:spPr>
          <a:xfrm flipH="1">
            <a:off x="7207174" y="2407506"/>
            <a:ext cx="201704" cy="4847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09" name="TextBox 1208"/>
          <p:cNvSpPr txBox="1"/>
          <p:nvPr/>
        </p:nvSpPr>
        <p:spPr>
          <a:xfrm>
            <a:off x="7194921" y="4618467"/>
            <a:ext cx="632866" cy="369332"/>
          </a:xfrm>
          <a:prstGeom prst="rect">
            <a:avLst/>
          </a:prstGeom>
          <a:solidFill>
            <a:srgbClr val="FFFFFF">
              <a:alpha val="69804"/>
            </a:srgbClr>
          </a:solidFill>
        </p:spPr>
        <p:txBody>
          <a:bodyPr wrap="none" lIns="45720" tIns="0" rIns="0" bIns="0" rtlCol="0">
            <a:spAutoFit/>
          </a:bodyPr>
          <a:lstStyle/>
          <a:p>
            <a:r>
              <a:rPr lang="en-US" sz="1200" dirty="0" smtClean="0"/>
              <a:t>ECSAC-</a:t>
            </a:r>
          </a:p>
          <a:p>
            <a:r>
              <a:rPr lang="en-US" sz="1200" dirty="0" smtClean="0">
                <a:solidFill>
                  <a:srgbClr val="53565A"/>
                </a:solidFill>
              </a:rPr>
              <a:t>Thailand</a:t>
            </a:r>
          </a:p>
        </p:txBody>
      </p:sp>
      <p:cxnSp>
        <p:nvCxnSpPr>
          <p:cNvPr id="1210" name="Straight Connector 1209"/>
          <p:cNvCxnSpPr>
            <a:stCxn id="171" idx="22"/>
          </p:cNvCxnSpPr>
          <p:nvPr/>
        </p:nvCxnSpPr>
        <p:spPr>
          <a:xfrm>
            <a:off x="6991276" y="4459591"/>
            <a:ext cx="265559" cy="150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98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noAutofit/>
          </a:bodyPr>
          <a:lstStyle/>
          <a:p>
            <a:r>
              <a:rPr lang="en-US" altLang="zh-CN" sz="2800" dirty="0" smtClean="0"/>
              <a:t>Scopus-3000</a:t>
            </a:r>
            <a:r>
              <a:rPr lang="zh-CN" altLang="en-US" sz="2800" dirty="0" smtClean="0"/>
              <a:t>多家机构都在使用</a:t>
            </a:r>
            <a:endParaRPr lang="en-US" sz="2800" dirty="0" smtClean="0"/>
          </a:p>
        </p:txBody>
      </p:sp>
      <p:graphicFrame>
        <p:nvGraphicFramePr>
          <p:cNvPr id="26" name="Chart 25"/>
          <p:cNvGraphicFramePr/>
          <p:nvPr>
            <p:extLst>
              <p:ext uri="{D42A27DB-BD31-4B8C-83A1-F6EECF244321}">
                <p14:modId xmlns:p14="http://schemas.microsoft.com/office/powerpoint/2010/main" val="3491777958"/>
              </p:ext>
            </p:extLst>
          </p:nvPr>
        </p:nvGraphicFramePr>
        <p:xfrm>
          <a:off x="-416596" y="932773"/>
          <a:ext cx="2743200" cy="1289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116612784"/>
              </p:ext>
            </p:extLst>
          </p:nvPr>
        </p:nvGraphicFramePr>
        <p:xfrm>
          <a:off x="152400" y="2078678"/>
          <a:ext cx="3352800" cy="4620318"/>
        </p:xfrm>
        <a:graphic>
          <a:graphicData uri="http://schemas.openxmlformats.org/drawingml/2006/table">
            <a:tbl>
              <a:tblPr firstRow="1" bandRow="1">
                <a:tableStyleId>{073A0DAA-6AF3-43AB-8588-CEC1D06C72B9}</a:tableStyleId>
              </a:tblPr>
              <a:tblGrid>
                <a:gridCol w="2743200"/>
                <a:gridCol w="609600"/>
              </a:tblGrid>
              <a:tr h="256310">
                <a:tc>
                  <a:txBody>
                    <a:bodyPr/>
                    <a:lstStyle/>
                    <a:p>
                      <a:pPr marL="174625" marR="0" lvl="0" indent="-174625"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bg1"/>
                          </a:solidFill>
                          <a:effectLst/>
                        </a:rPr>
                        <a:t>Institute</a:t>
                      </a:r>
                      <a:endParaRPr kumimoji="0" lang="en-US" sz="1050" b="1" i="0" u="none" strike="noStrike" cap="none" normalizeH="0" baseline="0" dirty="0" smtClean="0">
                        <a:ln>
                          <a:noFill/>
                        </a:ln>
                        <a:solidFill>
                          <a:schemeClr val="bg1"/>
                        </a:solidFill>
                        <a:effectLst/>
                        <a:latin typeface="Arial" charset="0"/>
                      </a:endParaRPr>
                    </a:p>
                  </a:txBody>
                  <a:tcPr marL="45720" marR="45720" marT="18288" marB="18288" anchor="ctr" horzOverflow="overflow">
                    <a:solidFill>
                      <a:schemeClr val="accent1"/>
                    </a:solidFill>
                  </a:tcPr>
                </a:tc>
                <a:tc>
                  <a:txBody>
                    <a:bodyPr/>
                    <a:lstStyle/>
                    <a:p>
                      <a:pPr marL="174625" marR="0" lvl="0" indent="-174625"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00" u="none" strike="noStrike" cap="none" normalizeH="0" baseline="0" dirty="0" smtClean="0">
                          <a:ln>
                            <a:noFill/>
                          </a:ln>
                          <a:solidFill>
                            <a:schemeClr val="bg1"/>
                          </a:solidFill>
                          <a:effectLst/>
                        </a:rPr>
                        <a:t>Country</a:t>
                      </a:r>
                      <a:endParaRPr kumimoji="0" lang="en-US" sz="1000" b="1" i="0" u="none" strike="noStrike" cap="none" normalizeH="0" baseline="0" dirty="0" smtClean="0">
                        <a:ln>
                          <a:noFill/>
                        </a:ln>
                        <a:solidFill>
                          <a:schemeClr val="bg1"/>
                        </a:solidFill>
                        <a:effectLst/>
                        <a:latin typeface="Arial" charset="0"/>
                      </a:endParaRPr>
                    </a:p>
                  </a:txBody>
                  <a:tcPr marL="45720" marR="45720" marT="18288" marB="18288" anchor="ctr" horzOverflow="overflow">
                    <a:solidFill>
                      <a:schemeClr val="accent1"/>
                    </a:solidFill>
                  </a:tcPr>
                </a:tc>
              </a:tr>
              <a:tr h="223588">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kern="1200" cap="none" normalizeH="0" baseline="0" dirty="0" smtClean="0">
                          <a:ln>
                            <a:noFill/>
                          </a:ln>
                          <a:solidFill>
                            <a:schemeClr val="tx1"/>
                          </a:solidFill>
                          <a:effectLst/>
                        </a:rPr>
                        <a:t>Massachusetts Institute of Technology</a:t>
                      </a:r>
                      <a:endParaRPr kumimoji="0" lang="en-US" sz="1050" b="0" i="0" u="none" strike="noStrike" kern="1200" cap="none" normalizeH="0" baseline="0" dirty="0" smtClean="0">
                        <a:ln>
                          <a:noFill/>
                        </a:ln>
                        <a:solidFill>
                          <a:schemeClr val="tx1"/>
                        </a:solidFill>
                        <a:effectLst/>
                        <a:latin typeface="Arial" charset="0"/>
                        <a:ea typeface="+mn-ea"/>
                        <a:cs typeface="+mn-cs"/>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197796">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Harvard University </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 </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University of Cambridge</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UK</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University College London</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UK</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kern="1200" cap="none" normalizeH="0" baseline="0" dirty="0" smtClean="0">
                          <a:ln>
                            <a:noFill/>
                          </a:ln>
                          <a:solidFill>
                            <a:schemeClr val="tx1"/>
                          </a:solidFill>
                          <a:effectLst/>
                        </a:rPr>
                        <a:t>Imperial College London</a:t>
                      </a:r>
                      <a:endParaRPr kumimoji="0" lang="en-US" sz="1050" b="0" i="0" u="none" strike="noStrike" kern="1200" cap="none" normalizeH="0" baseline="0" dirty="0" smtClean="0">
                        <a:ln>
                          <a:noFill/>
                        </a:ln>
                        <a:solidFill>
                          <a:schemeClr val="tx1"/>
                        </a:solidFill>
                        <a:effectLst/>
                        <a:latin typeface="Arial" charset="0"/>
                        <a:ea typeface="+mn-ea"/>
                        <a:cs typeface="+mn-cs"/>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kern="1200" cap="none" normalizeH="0" baseline="0" dirty="0" smtClean="0">
                          <a:ln>
                            <a:noFill/>
                          </a:ln>
                          <a:solidFill>
                            <a:schemeClr val="tx1"/>
                          </a:solidFill>
                          <a:effectLst/>
                        </a:rPr>
                        <a:t>UK</a:t>
                      </a:r>
                      <a:endParaRPr kumimoji="0" lang="en-US" sz="1050" b="0" i="0" u="none" strike="noStrike" kern="1200" cap="none" normalizeH="0" baseline="0" dirty="0" smtClean="0">
                        <a:ln>
                          <a:noFill/>
                        </a:ln>
                        <a:solidFill>
                          <a:schemeClr val="tx1"/>
                        </a:solidFill>
                        <a:effectLst/>
                        <a:latin typeface="Arial" charset="0"/>
                        <a:ea typeface="+mn-ea"/>
                        <a:cs typeface="+mn-cs"/>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University of Oxford</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UK</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Stanford University</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GB" sz="1050" u="none" strike="noStrike" kern="1200" cap="none" normalizeH="0" baseline="0" dirty="0" smtClean="0">
                          <a:ln>
                            <a:noFill/>
                          </a:ln>
                          <a:solidFill>
                            <a:schemeClr val="tx1"/>
                          </a:solidFill>
                          <a:effectLst/>
                        </a:rPr>
                        <a:t>US</a:t>
                      </a:r>
                      <a:endParaRPr kumimoji="0" lang="en-US" sz="1050" b="0" i="0" u="none" strike="noStrike" kern="1200" cap="none" normalizeH="0" baseline="0" dirty="0" smtClean="0">
                        <a:ln>
                          <a:noFill/>
                        </a:ln>
                        <a:solidFill>
                          <a:schemeClr val="tx1"/>
                        </a:solidFill>
                        <a:effectLst/>
                        <a:latin typeface="Arial" charset="0"/>
                        <a:ea typeface="+mn-ea"/>
                        <a:cs typeface="+mn-cs"/>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Yale University</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University of Chicago</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California Institute of Technology</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8600">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Princeton University</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12387">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ETH Zurich </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GB" sz="1050" u="none" strike="noStrike" cap="none" normalizeH="0" baseline="0" dirty="0" smtClean="0">
                          <a:ln>
                            <a:noFill/>
                          </a:ln>
                          <a:solidFill>
                            <a:schemeClr val="tx1"/>
                          </a:solidFill>
                          <a:effectLst/>
                        </a:rPr>
                        <a:t>CH</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17251">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University of Pennsylvania</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181583">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Columbia University</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3023">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Cornell University</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14009">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defRPr/>
                      </a:pPr>
                      <a:r>
                        <a:rPr kumimoji="0" lang="en-US" sz="1050" u="none" strike="noStrike" cap="none" normalizeH="0" baseline="0" dirty="0" smtClean="0">
                          <a:ln>
                            <a:noFill/>
                          </a:ln>
                          <a:solidFill>
                            <a:schemeClr val="tx1"/>
                          </a:solidFill>
                          <a:effectLst/>
                        </a:rPr>
                        <a:t>Johns Hopkins University</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US </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33463">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GB" sz="1050" u="none" strike="noStrike" cap="none" normalizeH="0" baseline="0" dirty="0" smtClean="0">
                          <a:ln>
                            <a:noFill/>
                          </a:ln>
                          <a:solidFill>
                            <a:schemeClr val="tx1"/>
                          </a:solidFill>
                          <a:effectLst/>
                        </a:rPr>
                        <a:t>University of Edinburgh</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UK</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04281">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GB" sz="1050" u="none" strike="noStrike" cap="none" normalizeH="0" baseline="0" dirty="0" smtClean="0">
                          <a:ln>
                            <a:noFill/>
                          </a:ln>
                          <a:solidFill>
                            <a:schemeClr val="tx1"/>
                          </a:solidFill>
                          <a:effectLst/>
                        </a:rPr>
                        <a:t>University of Toronto</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CA</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223736">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GB" sz="1050" u="none" strike="noStrike" cap="none" normalizeH="0" baseline="0" dirty="0" err="1" smtClean="0">
                          <a:ln>
                            <a:noFill/>
                          </a:ln>
                          <a:solidFill>
                            <a:schemeClr val="tx1"/>
                          </a:solidFill>
                          <a:effectLst/>
                        </a:rPr>
                        <a:t>Ecole</a:t>
                      </a:r>
                      <a:r>
                        <a:rPr kumimoji="0" lang="en-GB" sz="1050" u="none" strike="noStrike" cap="none" normalizeH="0" baseline="0" dirty="0" smtClean="0">
                          <a:ln>
                            <a:noFill/>
                          </a:ln>
                          <a:solidFill>
                            <a:schemeClr val="tx1"/>
                          </a:solidFill>
                          <a:effectLst/>
                        </a:rPr>
                        <a:t> </a:t>
                      </a:r>
                      <a:r>
                        <a:rPr kumimoji="0" lang="en-GB" sz="1050" u="none" strike="noStrike" cap="none" normalizeH="0" baseline="0" dirty="0" err="1" smtClean="0">
                          <a:ln>
                            <a:noFill/>
                          </a:ln>
                          <a:solidFill>
                            <a:schemeClr val="tx1"/>
                          </a:solidFill>
                          <a:effectLst/>
                        </a:rPr>
                        <a:t>Polytechnique</a:t>
                      </a:r>
                      <a:r>
                        <a:rPr kumimoji="0" lang="en-GB" sz="1050" u="none" strike="noStrike" cap="none" normalizeH="0" baseline="0" dirty="0" smtClean="0">
                          <a:ln>
                            <a:noFill/>
                          </a:ln>
                          <a:solidFill>
                            <a:schemeClr val="tx1"/>
                          </a:solidFill>
                          <a:effectLst/>
                        </a:rPr>
                        <a:t> </a:t>
                      </a:r>
                      <a:r>
                        <a:rPr kumimoji="0" lang="en-GB" sz="1050" u="none" strike="noStrike" cap="none" normalizeH="0" baseline="0" dirty="0" err="1" smtClean="0">
                          <a:ln>
                            <a:noFill/>
                          </a:ln>
                          <a:solidFill>
                            <a:schemeClr val="tx1"/>
                          </a:solidFill>
                          <a:effectLst/>
                        </a:rPr>
                        <a:t>Federale</a:t>
                      </a:r>
                      <a:r>
                        <a:rPr kumimoji="0" lang="en-GB" sz="1050" u="none" strike="noStrike" cap="none" normalizeH="0" baseline="0" dirty="0" smtClean="0">
                          <a:ln>
                            <a:noFill/>
                          </a:ln>
                          <a:solidFill>
                            <a:schemeClr val="tx1"/>
                          </a:solidFill>
                          <a:effectLst/>
                        </a:rPr>
                        <a:t> de Lausanne</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CH</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r h="175491">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GB" sz="1050" u="none" strike="noStrike" cap="none" normalizeH="0" baseline="0" dirty="0" smtClean="0">
                          <a:ln>
                            <a:noFill/>
                          </a:ln>
                          <a:solidFill>
                            <a:schemeClr val="tx1"/>
                          </a:solidFill>
                          <a:effectLst/>
                        </a:rPr>
                        <a:t>King’s College London</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c>
                  <a:txBody>
                    <a:bodyPr/>
                    <a:lstStyle/>
                    <a:p>
                      <a:pPr marL="0" marR="0" lvl="0" indent="0" algn="l" defTabSz="914400" rtl="0" eaLnBrk="1" fontAlgn="base" latinLnBrk="0" hangingPunct="1">
                        <a:lnSpc>
                          <a:spcPct val="85000"/>
                        </a:lnSpc>
                        <a:spcBef>
                          <a:spcPct val="35000"/>
                        </a:spcBef>
                        <a:spcAft>
                          <a:spcPct val="0"/>
                        </a:spcAft>
                        <a:buClr>
                          <a:srgbClr val="000099"/>
                        </a:buClr>
                        <a:buSzPct val="70000"/>
                        <a:buFont typeface="Wingdings" pitchFamily="2" charset="2"/>
                        <a:buNone/>
                        <a:tabLst/>
                      </a:pPr>
                      <a:r>
                        <a:rPr kumimoji="0" lang="en-US" sz="1050" u="none" strike="noStrike" cap="none" normalizeH="0" baseline="0" dirty="0" smtClean="0">
                          <a:ln>
                            <a:noFill/>
                          </a:ln>
                          <a:solidFill>
                            <a:schemeClr val="tx1"/>
                          </a:solidFill>
                          <a:effectLst/>
                        </a:rPr>
                        <a:t>UK</a:t>
                      </a:r>
                      <a:endParaRPr kumimoji="0" lang="en-US" sz="1050" b="0" i="0" u="none" strike="noStrike" cap="none" normalizeH="0" baseline="0" dirty="0" smtClean="0">
                        <a:ln>
                          <a:noFill/>
                        </a:ln>
                        <a:solidFill>
                          <a:schemeClr val="tx1"/>
                        </a:solidFill>
                        <a:effectLst/>
                        <a:latin typeface="Arial" charset="0"/>
                      </a:endParaRPr>
                    </a:p>
                  </a:txBody>
                  <a:tcPr marL="45720" marR="45720" marT="18288" marB="18288" anchor="ctr" horzOverflow="overflow">
                    <a:solidFill>
                      <a:schemeClr val="bg1">
                        <a:lumMod val="95000"/>
                      </a:schemeClr>
                    </a:solidFill>
                  </a:tcPr>
                </a:tc>
              </a:tr>
            </a:tbl>
          </a:graphicData>
        </a:graphic>
      </p:graphicFrame>
      <p:sp>
        <p:nvSpPr>
          <p:cNvPr id="28" name="LegendRectangle1"/>
          <p:cNvSpPr>
            <a:spLocks noChangeArrowheads="1"/>
          </p:cNvSpPr>
          <p:nvPr/>
        </p:nvSpPr>
        <p:spPr bwMode="auto">
          <a:xfrm>
            <a:off x="1481859" y="1835851"/>
            <a:ext cx="219075" cy="163513"/>
          </a:xfrm>
          <a:prstGeom prst="rect">
            <a:avLst/>
          </a:prstGeom>
          <a:solidFill>
            <a:schemeClr val="accent1"/>
          </a:solidFill>
          <a:ln w="9525">
            <a:noFill/>
            <a:miter lim="800000"/>
            <a:headEnd/>
            <a:tailEnd/>
          </a:ln>
        </p:spPr>
        <p:txBody>
          <a:bodyPr lIns="0" tIns="0" rIns="0" bIns="0"/>
          <a:lstStyle/>
          <a:p>
            <a:pPr defTabSz="933450">
              <a:defRPr/>
            </a:pPr>
            <a:endParaRPr lang="en-GB" sz="1000">
              <a:solidFill>
                <a:srgbClr val="53565A"/>
              </a:solidFill>
            </a:endParaRPr>
          </a:p>
        </p:txBody>
      </p:sp>
      <p:grpSp>
        <p:nvGrpSpPr>
          <p:cNvPr id="29" name="Group 185"/>
          <p:cNvGrpSpPr>
            <a:grpSpLocks/>
          </p:cNvGrpSpPr>
          <p:nvPr/>
        </p:nvGrpSpPr>
        <p:grpSpPr bwMode="auto">
          <a:xfrm>
            <a:off x="1482054" y="1590580"/>
            <a:ext cx="844550" cy="425451"/>
            <a:chOff x="3518" y="940"/>
            <a:chExt cx="532" cy="268"/>
          </a:xfrm>
        </p:grpSpPr>
        <p:sp>
          <p:nvSpPr>
            <p:cNvPr id="30" name="LegendRectangle2"/>
            <p:cNvSpPr>
              <a:spLocks noChangeArrowheads="1"/>
            </p:cNvSpPr>
            <p:nvPr/>
          </p:nvSpPr>
          <p:spPr bwMode="auto">
            <a:xfrm>
              <a:off x="3518" y="940"/>
              <a:ext cx="138" cy="103"/>
            </a:xfrm>
            <a:prstGeom prst="rect">
              <a:avLst/>
            </a:prstGeom>
            <a:solidFill>
              <a:schemeClr val="tx1"/>
            </a:solidFill>
            <a:ln w="9525">
              <a:solidFill>
                <a:schemeClr val="bg2"/>
              </a:solidFill>
              <a:miter lim="800000"/>
              <a:headEnd/>
              <a:tailEnd/>
            </a:ln>
          </p:spPr>
          <p:txBody>
            <a:bodyPr lIns="0" tIns="0" rIns="0" bIns="0"/>
            <a:lstStyle/>
            <a:p>
              <a:pPr defTabSz="933450"/>
              <a:endParaRPr lang="en-GB" sz="1600">
                <a:solidFill>
                  <a:srgbClr val="00966C">
                    <a:lumMod val="75000"/>
                  </a:srgbClr>
                </a:solidFill>
              </a:endParaRPr>
            </a:p>
          </p:txBody>
        </p:sp>
        <p:sp>
          <p:nvSpPr>
            <p:cNvPr id="31" name="Legend2"/>
            <p:cNvSpPr>
              <a:spLocks noChangeArrowheads="1"/>
            </p:cNvSpPr>
            <p:nvPr/>
          </p:nvSpPr>
          <p:spPr bwMode="auto">
            <a:xfrm>
              <a:off x="3700" y="1092"/>
              <a:ext cx="350" cy="116"/>
            </a:xfrm>
            <a:prstGeom prst="rect">
              <a:avLst/>
            </a:prstGeom>
            <a:noFill/>
            <a:ln w="9525">
              <a:noFill/>
              <a:miter lim="800000"/>
              <a:headEnd/>
              <a:tailEnd/>
            </a:ln>
          </p:spPr>
          <p:txBody>
            <a:bodyPr wrap="none" lIns="0" tIns="0" rIns="0" bIns="0">
              <a:spAutoFit/>
            </a:bodyPr>
            <a:lstStyle/>
            <a:p>
              <a:pPr>
                <a:spcBef>
                  <a:spcPct val="20000"/>
                </a:spcBef>
                <a:buClr>
                  <a:srgbClr val="036635"/>
                </a:buClr>
                <a:buSzPct val="140000"/>
                <a:buFont typeface="Arial" pitchFamily="34" charset="0"/>
                <a:buNone/>
                <a:defRPr/>
              </a:pPr>
              <a:r>
                <a:rPr lang="en-US" sz="1200" b="1" dirty="0">
                  <a:solidFill>
                    <a:srgbClr val="53565A"/>
                  </a:solidFill>
                </a:rPr>
                <a:t>Scopus</a:t>
              </a:r>
            </a:p>
          </p:txBody>
        </p:sp>
      </p:grpSp>
      <p:sp>
        <p:nvSpPr>
          <p:cNvPr id="32" name="Legend2"/>
          <p:cNvSpPr>
            <a:spLocks noChangeArrowheads="1"/>
          </p:cNvSpPr>
          <p:nvPr/>
        </p:nvSpPr>
        <p:spPr bwMode="auto">
          <a:xfrm>
            <a:off x="1770979" y="1590581"/>
            <a:ext cx="907300" cy="184666"/>
          </a:xfrm>
          <a:prstGeom prst="rect">
            <a:avLst/>
          </a:prstGeom>
          <a:noFill/>
          <a:ln w="9525">
            <a:noFill/>
            <a:miter lim="800000"/>
            <a:headEnd/>
            <a:tailEnd/>
          </a:ln>
        </p:spPr>
        <p:txBody>
          <a:bodyPr wrap="none" lIns="0" tIns="0" rIns="0" bIns="0">
            <a:spAutoFit/>
          </a:bodyPr>
          <a:lstStyle/>
          <a:p>
            <a:pPr>
              <a:spcBef>
                <a:spcPct val="20000"/>
              </a:spcBef>
              <a:buClr>
                <a:srgbClr val="036635"/>
              </a:buClr>
              <a:buSzPct val="140000"/>
              <a:buFont typeface="Arial" pitchFamily="34" charset="0"/>
              <a:buNone/>
              <a:defRPr/>
            </a:pPr>
            <a:r>
              <a:rPr lang="en-US" sz="1200" b="1" dirty="0">
                <a:solidFill>
                  <a:srgbClr val="53565A"/>
                </a:solidFill>
              </a:rPr>
              <a:t>Non-Scopus</a:t>
            </a:r>
          </a:p>
        </p:txBody>
      </p:sp>
      <p:pic>
        <p:nvPicPr>
          <p:cNvPr id="33" name="Picture 100"/>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326604" y="1122110"/>
            <a:ext cx="1447800" cy="436843"/>
          </a:xfrm>
          <a:prstGeom prst="rect">
            <a:avLst/>
          </a:prstGeom>
          <a:noFill/>
          <a:ln w="9525">
            <a:noFill/>
            <a:miter lim="800000"/>
            <a:headEnd/>
            <a:tailEnd/>
          </a:ln>
        </p:spPr>
      </p:pic>
      <p:pic>
        <p:nvPicPr>
          <p:cNvPr id="34" name="Picture 6" descr="https://encrypted-tbn2.gstatic.com/images?q=tbn:ANd9GcQSl2IAjmME95hwwL59UyAkSjxfgz7LPWnyGuaJK7RcXfuze1x4pQ"/>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266341" y="2667000"/>
            <a:ext cx="1953570" cy="6562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945573" y="1503135"/>
            <a:ext cx="702443" cy="702443"/>
          </a:xfrm>
          <a:prstGeom prst="rect">
            <a:avLst/>
          </a:prstGeom>
          <a:noFill/>
          <a:ln w="9525">
            <a:solidFill>
              <a:schemeClr val="bg1">
                <a:lumMod val="65000"/>
              </a:schemeClr>
            </a:solidFill>
            <a:miter lim="800000"/>
            <a:headEnd/>
            <a:tailEnd/>
          </a:ln>
        </p:spPr>
      </p:pic>
      <p:pic>
        <p:nvPicPr>
          <p:cNvPr id="36" name="Picture 16" descr="http://www.businesspundit.com/wp-content/uploads/2009/01/zzusda.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277259" y="1577651"/>
            <a:ext cx="891737" cy="612443"/>
          </a:xfrm>
          <a:prstGeom prst="rect">
            <a:avLst/>
          </a:prstGeom>
          <a:noFill/>
          <a:ln w="9525">
            <a:noFill/>
            <a:miter lim="800000"/>
            <a:headEnd/>
            <a:tailEnd/>
          </a:ln>
        </p:spPr>
      </p:pic>
      <p:pic>
        <p:nvPicPr>
          <p:cNvPr id="37" name="Picture 11"/>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727845" y="2593490"/>
            <a:ext cx="983585" cy="797929"/>
          </a:xfrm>
          <a:prstGeom prst="rect">
            <a:avLst/>
          </a:prstGeom>
          <a:noFill/>
          <a:ln w="9525">
            <a:noFill/>
            <a:miter lim="800000"/>
            <a:headEnd/>
            <a:tailEnd/>
          </a:ln>
        </p:spPr>
      </p:pic>
      <p:pic>
        <p:nvPicPr>
          <p:cNvPr id="38" name="Picture 2"/>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162511" y="4506236"/>
            <a:ext cx="1316103" cy="1856602"/>
          </a:xfrm>
          <a:prstGeom prst="rect">
            <a:avLst/>
          </a:prstGeom>
          <a:noFill/>
          <a:ln w="12700">
            <a:solidFill>
              <a:schemeClr val="accent1"/>
            </a:solidFill>
            <a:miter lim="800000"/>
            <a:headEnd/>
            <a:tailEnd/>
          </a:ln>
          <a:effectLst>
            <a:outerShdw dist="127000" dir="2700000" algn="ctr" rotWithShape="0">
              <a:schemeClr val="bg1">
                <a:lumMod val="75000"/>
                <a:alpha val="50000"/>
              </a:schemeClr>
            </a:outerShdw>
          </a:effectLst>
          <a:extLst>
            <a:ext uri="{909E8E84-426E-40DD-AFC4-6F175D3DCCD1}">
              <a14:hiddenFill xmlns:a14="http://schemas.microsoft.com/office/drawing/2010/main">
                <a:solidFill>
                  <a:schemeClr val="accent1"/>
                </a:solidFill>
              </a14:hiddenFill>
            </a:ext>
          </a:extLst>
        </p:spPr>
      </p:pic>
      <p:pic>
        <p:nvPicPr>
          <p:cNvPr id="39"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861350" y="4495800"/>
            <a:ext cx="1316625" cy="1867037"/>
          </a:xfrm>
          <a:prstGeom prst="rect">
            <a:avLst/>
          </a:prstGeom>
          <a:noFill/>
          <a:ln w="12700">
            <a:solidFill>
              <a:schemeClr val="accent1"/>
            </a:solidFill>
            <a:miter lim="800000"/>
            <a:headEnd/>
            <a:tailEnd/>
          </a:ln>
          <a:effectLst>
            <a:outerShdw dist="127000" dir="2700000" algn="ctr" rotWithShape="0">
              <a:schemeClr val="bg1">
                <a:lumMod val="75000"/>
                <a:alpha val="50000"/>
              </a:schemeClr>
            </a:outerShdw>
          </a:effectLst>
          <a:extLst>
            <a:ext uri="{909E8E84-426E-40DD-AFC4-6F175D3DCCD1}">
              <a14:hiddenFill xmlns:a14="http://schemas.microsoft.com/office/drawing/2010/main">
                <a:solidFill>
                  <a:schemeClr val="accent1"/>
                </a:solidFill>
              </a14:hiddenFill>
            </a:ext>
          </a:extLst>
        </p:spPr>
      </p:pic>
      <p:pic>
        <p:nvPicPr>
          <p:cNvPr id="40" name="Picture 3"/>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7515506" y="4496604"/>
            <a:ext cx="1317770" cy="1866234"/>
          </a:xfrm>
          <a:prstGeom prst="rect">
            <a:avLst/>
          </a:prstGeom>
          <a:noFill/>
          <a:ln w="12700">
            <a:solidFill>
              <a:schemeClr val="accent1"/>
            </a:solidFill>
            <a:miter lim="800000"/>
            <a:headEnd/>
            <a:tailEnd/>
          </a:ln>
          <a:effectLst>
            <a:outerShdw dist="127000" dir="2700000" algn="ctr" rotWithShape="0">
              <a:schemeClr val="bg1">
                <a:lumMod val="75000"/>
                <a:alpha val="50000"/>
              </a:schemeClr>
            </a:outerShdw>
          </a:effectLst>
          <a:extLst>
            <a:ext uri="{909E8E84-426E-40DD-AFC4-6F175D3DCCD1}">
              <a14:hiddenFill xmlns:a14="http://schemas.microsoft.com/office/drawing/2010/main">
                <a:solidFill>
                  <a:schemeClr val="accent1"/>
                </a:solidFill>
              </a14:hiddenFill>
            </a:ext>
          </a:extLst>
        </p:spPr>
      </p:pic>
      <p:pic>
        <p:nvPicPr>
          <p:cNvPr id="41" name="Picture 12" descr="https://encrypted-tbn1.gstatic.com/images?q=tbn:ANd9GcTjsFN-EWGguEPHcG7Nghq0vxvUBA6W_R8V3_GwEUmDXw0g9_8"/>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4161361" y="3719372"/>
            <a:ext cx="1631267" cy="60894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https://encrypted-tbn1.gstatic.com/images?q=tbn:ANd9GcSgF7WohlhSNJcheEQfUuwhpdXR45dA4RL7pGUv2Owf_LrygFxYdA"/>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6441022" y="2571079"/>
            <a:ext cx="1109803" cy="7380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0556" y="3635902"/>
            <a:ext cx="1875355" cy="63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4010111" y="1219200"/>
            <a:ext cx="4981489" cy="5486400"/>
          </a:xfrm>
          <a:prstGeom prst="roundRect">
            <a:avLst>
              <a:gd name="adj" fmla="val 335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600" dirty="0">
              <a:solidFill>
                <a:prstClr val="white"/>
              </a:solidFill>
            </a:endParaRPr>
          </a:p>
        </p:txBody>
      </p:sp>
      <p:sp>
        <p:nvSpPr>
          <p:cNvPr id="45" name="TextBox 44"/>
          <p:cNvSpPr txBox="1"/>
          <p:nvPr/>
        </p:nvSpPr>
        <p:spPr>
          <a:xfrm>
            <a:off x="7179365" y="1373555"/>
            <a:ext cx="1153620" cy="830997"/>
          </a:xfrm>
          <a:prstGeom prst="rect">
            <a:avLst/>
          </a:prstGeom>
          <a:noFill/>
        </p:spPr>
        <p:txBody>
          <a:bodyPr wrap="square" rtlCol="0">
            <a:spAutoFit/>
          </a:bodyPr>
          <a:lstStyle/>
          <a:p>
            <a:r>
              <a:rPr lang="en-US" sz="1600" dirty="0" smtClean="0">
                <a:solidFill>
                  <a:srgbClr val="53565A"/>
                </a:solidFill>
              </a:rPr>
              <a:t>Australian Research Council</a:t>
            </a:r>
            <a:endParaRPr lang="en-US" sz="1600" dirty="0">
              <a:solidFill>
                <a:srgbClr val="53565A"/>
              </a:solidFill>
            </a:endParaRPr>
          </a:p>
        </p:txBody>
      </p:sp>
    </p:spTree>
    <p:extLst>
      <p:ext uri="{BB962C8B-B14F-4D97-AF65-F5344CB8AC3E}">
        <p14:creationId xmlns:p14="http://schemas.microsoft.com/office/powerpoint/2010/main" val="303390159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Vh1e4TiH0C9PHkCOHSxNA"/>
</p:tagLst>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4_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14523</TotalTime>
  <Words>4493</Words>
  <Application>Microsoft Office PowerPoint</Application>
  <PresentationFormat>On-screen Show (4:3)</PresentationFormat>
  <Paragraphs>404</Paragraphs>
  <Slides>38</Slides>
  <Notes>18</Notes>
  <HiddenSlides>0</HiddenSlides>
  <MMClips>0</MMClips>
  <ScaleCrop>false</ScaleCrop>
  <HeadingPairs>
    <vt:vector size="4" baseType="variant">
      <vt:variant>
        <vt:lpstr>Theme</vt:lpstr>
      </vt:variant>
      <vt:variant>
        <vt:i4>15</vt:i4>
      </vt:variant>
      <vt:variant>
        <vt:lpstr>Slide Titles</vt:lpstr>
      </vt:variant>
      <vt:variant>
        <vt:i4>38</vt:i4>
      </vt:variant>
    </vt:vector>
  </HeadingPairs>
  <TitlesOfParts>
    <vt:vector size="53" baseType="lpstr">
      <vt:lpstr>Elsevier Content Slides</vt:lpstr>
      <vt:lpstr>1_Elsevier Content Slides</vt:lpstr>
      <vt:lpstr>2_Office Theme</vt:lpstr>
      <vt:lpstr>Elesvier Research Intelligence Master Slide</vt:lpstr>
      <vt:lpstr>1_Elesvier Research Intelligence Master Slide</vt:lpstr>
      <vt:lpstr>2_Elesvier Research Intelligence Master Slide</vt:lpstr>
      <vt:lpstr>3_Elesvier Research Intelligence Master Slide</vt:lpstr>
      <vt:lpstr>3_Office Theme</vt:lpstr>
      <vt:lpstr>4_Office Theme</vt:lpstr>
      <vt:lpstr>5_Office Theme</vt:lpstr>
      <vt:lpstr>6_Office Theme</vt:lpstr>
      <vt:lpstr>7_Office Theme</vt:lpstr>
      <vt:lpstr>4_Elesvier Research Intelligence Master Slide</vt:lpstr>
      <vt:lpstr>2_Elsevier Content Slides</vt:lpstr>
      <vt:lpstr>3_Elsevier Content Slides</vt:lpstr>
      <vt:lpstr>SCOPUS: 55 million records and counting 五千五百万条记录, 还在继续…</vt:lpstr>
      <vt:lpstr>大纲</vt:lpstr>
      <vt:lpstr>PowerPoint Presentation</vt:lpstr>
      <vt:lpstr>爱思唯尔致力与用其数据信息来服务科研工作</vt:lpstr>
      <vt:lpstr>爱思唯尔科研管理系列工具</vt:lpstr>
      <vt:lpstr>PowerPoint Presentation</vt:lpstr>
      <vt:lpstr>Scopus-全球最大的文摘与引文数据库</vt:lpstr>
      <vt:lpstr>提供全方位的科研咨询服务…..</vt:lpstr>
      <vt:lpstr>Scopus-3000多家机构都在使用</vt:lpstr>
      <vt:lpstr>PowerPoint Presentation</vt:lpstr>
      <vt:lpstr>‘2015最好大学排名’</vt:lpstr>
      <vt:lpstr>2014年中国高被引学者榜单发布</vt:lpstr>
      <vt:lpstr>Scopus内容概述</vt:lpstr>
      <vt:lpstr>Scopus 正持续进行的内容扩展计划</vt:lpstr>
      <vt:lpstr> Breadth of coverage in China 覆盖中国内容的广度</vt:lpstr>
      <vt:lpstr>Broader coverage does not mean lower standards 内容的广度并不意味着要降低标准</vt:lpstr>
      <vt:lpstr>Scopus内容的收录标准</vt:lpstr>
      <vt:lpstr>Scopus期刊的评估结果</vt:lpstr>
      <vt:lpstr>PowerPoint Presentation</vt:lpstr>
      <vt:lpstr>PowerPoint Presentation</vt:lpstr>
      <vt:lpstr>检索语言</vt:lpstr>
      <vt:lpstr>中文页面</vt:lpstr>
      <vt:lpstr>期刊对比分析Compare  Journals</vt:lpstr>
      <vt:lpstr>主题检索结果—chromatography</vt:lpstr>
      <vt:lpstr>主题+机构检索结果分析</vt:lpstr>
      <vt:lpstr>机构检索结果分析</vt:lpstr>
      <vt:lpstr>文章分析</vt:lpstr>
      <vt:lpstr>CSV保存格式</vt:lpstr>
      <vt:lpstr>学科领域现状与前沿分析——北京大学实例 </vt:lpstr>
      <vt:lpstr>材料科学热点分析——2013</vt:lpstr>
      <vt:lpstr>总结热门研究方向</vt:lpstr>
      <vt:lpstr>人名清理和人才评估</vt:lpstr>
      <vt:lpstr>Scopus Author Profiles 作者概览和分析</vt:lpstr>
      <vt:lpstr>Author Evaluator 作者评价分析功能</vt:lpstr>
      <vt:lpstr>Scopus页面支持作者进行人名清理 Request  author details correction</vt:lpstr>
      <vt:lpstr>学者分析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Christopher D (ELS-AMS)</dc:creator>
  <cp:lastModifiedBy>Reed Elsevier</cp:lastModifiedBy>
  <cp:revision>360</cp:revision>
  <cp:lastPrinted>2014-05-05T10:52:25Z</cp:lastPrinted>
  <dcterms:created xsi:type="dcterms:W3CDTF">2014-02-05T16:49:45Z</dcterms:created>
  <dcterms:modified xsi:type="dcterms:W3CDTF">2015-04-30T09:37:12Z</dcterms:modified>
</cp:coreProperties>
</file>