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369" r:id="rId2"/>
    <p:sldId id="370" r:id="rId3"/>
    <p:sldId id="371" r:id="rId4"/>
    <p:sldId id="372" r:id="rId5"/>
    <p:sldId id="373" r:id="rId6"/>
    <p:sldId id="374" r:id="rId7"/>
    <p:sldId id="375" r:id="rId8"/>
    <p:sldId id="376" r:id="rId9"/>
    <p:sldId id="377" r:id="rId10"/>
    <p:sldId id="378" r:id="rId11"/>
    <p:sldId id="379" r:id="rId12"/>
    <p:sldId id="380" r:id="rId13"/>
    <p:sldId id="381" r:id="rId14"/>
    <p:sldId id="438" r:id="rId15"/>
    <p:sldId id="383" r:id="rId16"/>
    <p:sldId id="384" r:id="rId17"/>
    <p:sldId id="385" r:id="rId18"/>
    <p:sldId id="386" r:id="rId19"/>
    <p:sldId id="387" r:id="rId20"/>
    <p:sldId id="388" r:id="rId21"/>
    <p:sldId id="389" r:id="rId22"/>
    <p:sldId id="394" r:id="rId23"/>
    <p:sldId id="396" r:id="rId24"/>
    <p:sldId id="397" r:id="rId25"/>
    <p:sldId id="398" r:id="rId26"/>
    <p:sldId id="399" r:id="rId27"/>
    <p:sldId id="400" r:id="rId28"/>
    <p:sldId id="401" r:id="rId29"/>
    <p:sldId id="402" r:id="rId30"/>
    <p:sldId id="403" r:id="rId31"/>
    <p:sldId id="404" r:id="rId32"/>
    <p:sldId id="405" r:id="rId33"/>
    <p:sldId id="406" r:id="rId34"/>
    <p:sldId id="407" r:id="rId35"/>
    <p:sldId id="408" r:id="rId36"/>
    <p:sldId id="409" r:id="rId37"/>
    <p:sldId id="410" r:id="rId38"/>
    <p:sldId id="411" r:id="rId39"/>
    <p:sldId id="412" r:id="rId40"/>
    <p:sldId id="413" r:id="rId41"/>
    <p:sldId id="414" r:id="rId42"/>
    <p:sldId id="415" r:id="rId43"/>
    <p:sldId id="416" r:id="rId44"/>
    <p:sldId id="417" r:id="rId45"/>
    <p:sldId id="418" r:id="rId46"/>
    <p:sldId id="419" r:id="rId47"/>
    <p:sldId id="420" r:id="rId48"/>
    <p:sldId id="421" r:id="rId49"/>
    <p:sldId id="422" r:id="rId50"/>
    <p:sldId id="423" r:id="rId51"/>
    <p:sldId id="424" r:id="rId52"/>
    <p:sldId id="429" r:id="rId53"/>
    <p:sldId id="430" r:id="rId54"/>
    <p:sldId id="431" r:id="rId55"/>
    <p:sldId id="432" r:id="rId56"/>
    <p:sldId id="433" r:id="rId57"/>
    <p:sldId id="434" r:id="rId58"/>
    <p:sldId id="435" r:id="rId59"/>
    <p:sldId id="436" r:id="rId60"/>
    <p:sldId id="425" r:id="rId61"/>
    <p:sldId id="426" r:id="rId62"/>
    <p:sldId id="427" r:id="rId63"/>
    <p:sldId id="428" r:id="rId6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1195">
          <p15:clr>
            <a:srgbClr val="A4A3A4"/>
          </p15:clr>
        </p15:guide>
        <p15:guide id="2" orient="horz" pos="963">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0F20"/>
    <a:srgbClr val="D7D9E5"/>
    <a:srgbClr val="BBBDCE"/>
    <a:srgbClr val="C7CDD3"/>
    <a:srgbClr val="AEB2C8"/>
    <a:srgbClr val="C20D20"/>
    <a:srgbClr val="0076B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varScale="1">
        <p:scale>
          <a:sx n="65" d="100"/>
          <a:sy n="65" d="100"/>
        </p:scale>
        <p:origin x="-1536" y="-114"/>
      </p:cViewPr>
      <p:guideLst>
        <p:guide orient="horz" pos="1195"/>
        <p:guide orient="horz" pos="963"/>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AppData\Local\Microsoft\Windows\Temporary%20Internet%20Files\Content.Outlook\SBX9JYDN\Ad%20Hoc%20-%20CALIS%20Conf%20Prep%202014%20Rick%20Liu%2012%2002%202015.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AppData\Local\Microsoft\Windows\Temporary%20Internet%20Files\Content.Outlook\SBX9JYDN\Ad%20Hoc%20-%20CALIS%20Conf%20Prep%202014%20Rick%20Liu%2012%2002%202015.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min\AppData\Local\Microsoft\Windows\Temporary%20Internet%20Files\Content.Outlook\SBX9JYDN\Ad%20Hoc%20-%20CALIS%20Conf%20Prep%202014%20Rick%20Liu%2012%2002%202015.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dmin\AppData\Local\Microsoft\Windows\Temporary%20Internet%20Files\Content.Outlook\SBX9JYDN\Ad%20Hoc%20-%20CALIS%20Conf%20Prep%202014%20Rick%20Liu%2012%2002%202015.xls"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__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sz="1000" b="1" i="0" u="none" strike="noStrike" baseline="0">
                <a:solidFill>
                  <a:srgbClr val="000000"/>
                </a:solidFill>
                <a:latin typeface="Arial"/>
                <a:ea typeface="Arial"/>
                <a:cs typeface="Arial"/>
              </a:defRPr>
            </a:pPr>
            <a:r>
              <a:rPr lang="zh-CN" altLang="en-US" sz="2200" baseline="0" dirty="0" smtClean="0">
                <a:solidFill>
                  <a:srgbClr val="FF0000"/>
                </a:solidFill>
                <a:latin typeface="宋体" pitchFamily="2" charset="-122"/>
                <a:ea typeface="楷体_GB2312"/>
              </a:rPr>
              <a:t>物理学文章出版量比较图</a:t>
            </a:r>
            <a:endParaRPr lang="en-US" altLang="en-US" sz="2200" baseline="0" dirty="0">
              <a:solidFill>
                <a:srgbClr val="FF0000"/>
              </a:solidFill>
              <a:latin typeface="宋体" pitchFamily="2" charset="-122"/>
              <a:ea typeface="楷体_GB2312"/>
            </a:endParaRPr>
          </a:p>
        </c:rich>
      </c:tx>
      <c:layout/>
      <c:spPr>
        <a:noFill/>
        <a:ln w="25400">
          <a:noFill/>
        </a:ln>
      </c:spPr>
    </c:title>
    <c:plotArea>
      <c:layout>
        <c:manualLayout>
          <c:layoutTarget val="inner"/>
          <c:xMode val="edge"/>
          <c:yMode val="edge"/>
          <c:x val="7.1491630926265551E-2"/>
          <c:y val="9.0813024015421059E-2"/>
          <c:w val="0.92850838481906306"/>
          <c:h val="0.84034474539053461"/>
        </c:manualLayout>
      </c:layout>
      <c:lineChart>
        <c:grouping val="standard"/>
        <c:ser>
          <c:idx val="1"/>
          <c:order val="0"/>
          <c:tx>
            <c:strRef>
              <c:f>'Other Stats'!$B$73</c:f>
              <c:strCache>
                <c:ptCount val="1"/>
                <c:pt idx="0">
                  <c:v>USA</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cat>
            <c:numRef>
              <c:f>'Other Stats'!$C$72:$T$72</c:f>
              <c:numCache>
                <c:formatCode>General</c:formatCode>
                <c:ptCount val="1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numCache>
            </c:numRef>
          </c:cat>
          <c:val>
            <c:numRef>
              <c:f>'Other Stats'!$C$73:$T$73</c:f>
              <c:numCache>
                <c:formatCode>#,##0</c:formatCode>
                <c:ptCount val="18"/>
                <c:pt idx="0">
                  <c:v>35722</c:v>
                </c:pt>
                <c:pt idx="1">
                  <c:v>37089</c:v>
                </c:pt>
                <c:pt idx="2">
                  <c:v>37685</c:v>
                </c:pt>
                <c:pt idx="3">
                  <c:v>37461</c:v>
                </c:pt>
                <c:pt idx="4">
                  <c:v>36326</c:v>
                </c:pt>
                <c:pt idx="5">
                  <c:v>38924</c:v>
                </c:pt>
                <c:pt idx="6">
                  <c:v>40387</c:v>
                </c:pt>
                <c:pt idx="7">
                  <c:v>43432</c:v>
                </c:pt>
                <c:pt idx="8">
                  <c:v>49686</c:v>
                </c:pt>
                <c:pt idx="9">
                  <c:v>54050</c:v>
                </c:pt>
                <c:pt idx="10">
                  <c:v>51859</c:v>
                </c:pt>
                <c:pt idx="11">
                  <c:v>54502</c:v>
                </c:pt>
                <c:pt idx="12">
                  <c:v>59762</c:v>
                </c:pt>
                <c:pt idx="13">
                  <c:v>62042</c:v>
                </c:pt>
                <c:pt idx="14">
                  <c:v>62793</c:v>
                </c:pt>
                <c:pt idx="15">
                  <c:v>63871</c:v>
                </c:pt>
                <c:pt idx="16">
                  <c:v>60011</c:v>
                </c:pt>
                <c:pt idx="17">
                  <c:v>52175</c:v>
                </c:pt>
              </c:numCache>
            </c:numRef>
          </c:val>
        </c:ser>
        <c:ser>
          <c:idx val="0"/>
          <c:order val="1"/>
          <c:tx>
            <c:strRef>
              <c:f>'Other Stats'!$B$74</c:f>
              <c:strCache>
                <c:ptCount val="1"/>
                <c:pt idx="0">
                  <c:v>Germany</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numRef>
              <c:f>'Other Stats'!$C$72:$T$72</c:f>
              <c:numCache>
                <c:formatCode>General</c:formatCode>
                <c:ptCount val="1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numCache>
            </c:numRef>
          </c:cat>
          <c:val>
            <c:numRef>
              <c:f>'Other Stats'!$C$74:$T$74</c:f>
              <c:numCache>
                <c:formatCode>#,##0</c:formatCode>
                <c:ptCount val="18"/>
                <c:pt idx="0">
                  <c:v>14767</c:v>
                </c:pt>
                <c:pt idx="1">
                  <c:v>15139</c:v>
                </c:pt>
                <c:pt idx="2">
                  <c:v>15404</c:v>
                </c:pt>
                <c:pt idx="3">
                  <c:v>15780</c:v>
                </c:pt>
                <c:pt idx="4">
                  <c:v>14217</c:v>
                </c:pt>
                <c:pt idx="5">
                  <c:v>15303</c:v>
                </c:pt>
                <c:pt idx="6">
                  <c:v>16610</c:v>
                </c:pt>
                <c:pt idx="7">
                  <c:v>16998</c:v>
                </c:pt>
                <c:pt idx="8">
                  <c:v>19849</c:v>
                </c:pt>
                <c:pt idx="9">
                  <c:v>20794</c:v>
                </c:pt>
                <c:pt idx="10">
                  <c:v>21153</c:v>
                </c:pt>
                <c:pt idx="11">
                  <c:v>22642</c:v>
                </c:pt>
                <c:pt idx="12">
                  <c:v>25707</c:v>
                </c:pt>
                <c:pt idx="13">
                  <c:v>27163</c:v>
                </c:pt>
                <c:pt idx="14">
                  <c:v>28025</c:v>
                </c:pt>
                <c:pt idx="15">
                  <c:v>28227</c:v>
                </c:pt>
                <c:pt idx="16">
                  <c:v>27169</c:v>
                </c:pt>
                <c:pt idx="17">
                  <c:v>23195</c:v>
                </c:pt>
              </c:numCache>
            </c:numRef>
          </c:val>
        </c:ser>
        <c:ser>
          <c:idx val="2"/>
          <c:order val="2"/>
          <c:tx>
            <c:strRef>
              <c:f>'Other Stats'!$B$75</c:f>
              <c:strCache>
                <c:ptCount val="1"/>
                <c:pt idx="0">
                  <c:v>Japan</c:v>
                </c:pt>
              </c:strCache>
            </c:strRef>
          </c:tx>
          <c:spPr>
            <a:ln w="12700">
              <a:solidFill>
                <a:srgbClr val="FFC000"/>
              </a:solidFill>
              <a:prstDash val="solid"/>
            </a:ln>
          </c:spPr>
          <c:marker>
            <c:symbol val="triangle"/>
            <c:size val="5"/>
            <c:spPr>
              <a:solidFill>
                <a:srgbClr val="FFC000"/>
              </a:solidFill>
              <a:ln>
                <a:solidFill>
                  <a:srgbClr val="FFC000"/>
                </a:solidFill>
                <a:prstDash val="solid"/>
              </a:ln>
            </c:spPr>
          </c:marker>
          <c:cat>
            <c:numRef>
              <c:f>'Other Stats'!$C$72:$T$72</c:f>
              <c:numCache>
                <c:formatCode>General</c:formatCode>
                <c:ptCount val="1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numCache>
            </c:numRef>
          </c:cat>
          <c:val>
            <c:numRef>
              <c:f>'Other Stats'!$C$75:$T$75</c:f>
              <c:numCache>
                <c:formatCode>#,##0</c:formatCode>
                <c:ptCount val="18"/>
                <c:pt idx="0">
                  <c:v>15007</c:v>
                </c:pt>
                <c:pt idx="1">
                  <c:v>15173</c:v>
                </c:pt>
                <c:pt idx="2">
                  <c:v>16886</c:v>
                </c:pt>
                <c:pt idx="3">
                  <c:v>17713</c:v>
                </c:pt>
                <c:pt idx="4">
                  <c:v>17519</c:v>
                </c:pt>
                <c:pt idx="5">
                  <c:v>17786</c:v>
                </c:pt>
                <c:pt idx="6">
                  <c:v>18413</c:v>
                </c:pt>
                <c:pt idx="7">
                  <c:v>18428</c:v>
                </c:pt>
                <c:pt idx="8">
                  <c:v>20886</c:v>
                </c:pt>
                <c:pt idx="9">
                  <c:v>22305</c:v>
                </c:pt>
                <c:pt idx="10">
                  <c:v>22415</c:v>
                </c:pt>
                <c:pt idx="11">
                  <c:v>22813</c:v>
                </c:pt>
                <c:pt idx="12">
                  <c:v>24709</c:v>
                </c:pt>
                <c:pt idx="13">
                  <c:v>25256</c:v>
                </c:pt>
                <c:pt idx="14">
                  <c:v>25486</c:v>
                </c:pt>
                <c:pt idx="15">
                  <c:v>23703</c:v>
                </c:pt>
                <c:pt idx="16">
                  <c:v>23105</c:v>
                </c:pt>
                <c:pt idx="17">
                  <c:v>19186</c:v>
                </c:pt>
              </c:numCache>
            </c:numRef>
          </c:val>
        </c:ser>
        <c:ser>
          <c:idx val="3"/>
          <c:order val="3"/>
          <c:tx>
            <c:strRef>
              <c:f>'Other Stats'!$B$76</c:f>
              <c:strCache>
                <c:ptCount val="1"/>
                <c:pt idx="0">
                  <c:v>France</c:v>
                </c:pt>
              </c:strCache>
            </c:strRef>
          </c:tx>
          <c:spPr>
            <a:ln w="12700">
              <a:solidFill>
                <a:srgbClr val="00FFFF"/>
              </a:solidFill>
              <a:prstDash val="solid"/>
            </a:ln>
          </c:spPr>
          <c:marker>
            <c:symbol val="x"/>
            <c:size val="5"/>
            <c:spPr>
              <a:noFill/>
              <a:ln>
                <a:solidFill>
                  <a:srgbClr val="00FFFF"/>
                </a:solidFill>
                <a:prstDash val="solid"/>
              </a:ln>
            </c:spPr>
          </c:marker>
          <c:cat>
            <c:numRef>
              <c:f>'Other Stats'!$C$72:$T$72</c:f>
              <c:numCache>
                <c:formatCode>General</c:formatCode>
                <c:ptCount val="1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numCache>
            </c:numRef>
          </c:cat>
          <c:val>
            <c:numRef>
              <c:f>'Other Stats'!$C$76:$T$76</c:f>
              <c:numCache>
                <c:formatCode>#,##0</c:formatCode>
                <c:ptCount val="18"/>
                <c:pt idx="0">
                  <c:v>10013</c:v>
                </c:pt>
                <c:pt idx="1">
                  <c:v>9860</c:v>
                </c:pt>
                <c:pt idx="2">
                  <c:v>10173</c:v>
                </c:pt>
                <c:pt idx="3">
                  <c:v>10898</c:v>
                </c:pt>
                <c:pt idx="4">
                  <c:v>9456</c:v>
                </c:pt>
                <c:pt idx="5">
                  <c:v>10065</c:v>
                </c:pt>
                <c:pt idx="6">
                  <c:v>10743</c:v>
                </c:pt>
                <c:pt idx="7">
                  <c:v>11939</c:v>
                </c:pt>
                <c:pt idx="8">
                  <c:v>13099</c:v>
                </c:pt>
                <c:pt idx="9">
                  <c:v>14430</c:v>
                </c:pt>
                <c:pt idx="10">
                  <c:v>14763</c:v>
                </c:pt>
                <c:pt idx="11">
                  <c:v>16236</c:v>
                </c:pt>
                <c:pt idx="12">
                  <c:v>18229</c:v>
                </c:pt>
                <c:pt idx="13">
                  <c:v>18894</c:v>
                </c:pt>
                <c:pt idx="14">
                  <c:v>19358</c:v>
                </c:pt>
                <c:pt idx="15">
                  <c:v>19256</c:v>
                </c:pt>
                <c:pt idx="16">
                  <c:v>18757</c:v>
                </c:pt>
                <c:pt idx="17">
                  <c:v>16381</c:v>
                </c:pt>
              </c:numCache>
            </c:numRef>
          </c:val>
        </c:ser>
        <c:ser>
          <c:idx val="4"/>
          <c:order val="4"/>
          <c:tx>
            <c:strRef>
              <c:f>'Other Stats'!$B$77</c:f>
              <c:strCache>
                <c:ptCount val="1"/>
                <c:pt idx="0">
                  <c:v>United Kingdom</c:v>
                </c:pt>
              </c:strCache>
            </c:strRef>
          </c:tx>
          <c:spPr>
            <a:ln w="12700">
              <a:solidFill>
                <a:srgbClr val="800080"/>
              </a:solidFill>
              <a:prstDash val="solid"/>
            </a:ln>
          </c:spPr>
          <c:marker>
            <c:symbol val="star"/>
            <c:size val="5"/>
            <c:spPr>
              <a:noFill/>
              <a:ln>
                <a:solidFill>
                  <a:srgbClr val="800080"/>
                </a:solidFill>
                <a:prstDash val="solid"/>
              </a:ln>
            </c:spPr>
          </c:marker>
          <c:cat>
            <c:numRef>
              <c:f>'Other Stats'!$C$72:$T$72</c:f>
              <c:numCache>
                <c:formatCode>General</c:formatCode>
                <c:ptCount val="1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numCache>
            </c:numRef>
          </c:cat>
          <c:val>
            <c:numRef>
              <c:f>'Other Stats'!$C$77:$T$77</c:f>
              <c:numCache>
                <c:formatCode>#,##0</c:formatCode>
                <c:ptCount val="18"/>
                <c:pt idx="0">
                  <c:v>8881</c:v>
                </c:pt>
                <c:pt idx="1">
                  <c:v>9030</c:v>
                </c:pt>
                <c:pt idx="2">
                  <c:v>9285</c:v>
                </c:pt>
                <c:pt idx="3">
                  <c:v>9923</c:v>
                </c:pt>
                <c:pt idx="4">
                  <c:v>8730</c:v>
                </c:pt>
                <c:pt idx="5">
                  <c:v>9164</c:v>
                </c:pt>
                <c:pt idx="6">
                  <c:v>10143</c:v>
                </c:pt>
                <c:pt idx="7">
                  <c:v>10840</c:v>
                </c:pt>
                <c:pt idx="8">
                  <c:v>12544</c:v>
                </c:pt>
                <c:pt idx="9">
                  <c:v>13932</c:v>
                </c:pt>
                <c:pt idx="10">
                  <c:v>13846</c:v>
                </c:pt>
                <c:pt idx="11">
                  <c:v>14956</c:v>
                </c:pt>
                <c:pt idx="12">
                  <c:v>17126</c:v>
                </c:pt>
                <c:pt idx="13">
                  <c:v>17370</c:v>
                </c:pt>
                <c:pt idx="14">
                  <c:v>17743</c:v>
                </c:pt>
                <c:pt idx="15">
                  <c:v>17834</c:v>
                </c:pt>
                <c:pt idx="16">
                  <c:v>17692</c:v>
                </c:pt>
                <c:pt idx="17">
                  <c:v>16109</c:v>
                </c:pt>
              </c:numCache>
            </c:numRef>
          </c:val>
        </c:ser>
        <c:ser>
          <c:idx val="5"/>
          <c:order val="5"/>
          <c:tx>
            <c:strRef>
              <c:f>'Other Stats'!$B$78</c:f>
              <c:strCache>
                <c:ptCount val="1"/>
                <c:pt idx="0">
                  <c:v>China</c:v>
                </c:pt>
              </c:strCache>
            </c:strRef>
          </c:tx>
          <c:spPr>
            <a:ln w="12700">
              <a:solidFill>
                <a:srgbClr val="BF0000"/>
              </a:solidFill>
              <a:prstDash val="solid"/>
            </a:ln>
          </c:spPr>
          <c:marker>
            <c:symbol val="circle"/>
            <c:size val="5"/>
            <c:spPr>
              <a:solidFill>
                <a:srgbClr val="BF0000"/>
              </a:solidFill>
              <a:ln>
                <a:solidFill>
                  <a:srgbClr val="BF0000"/>
                </a:solidFill>
                <a:prstDash val="solid"/>
              </a:ln>
            </c:spPr>
          </c:marker>
          <c:cat>
            <c:numRef>
              <c:f>'Other Stats'!$C$72:$T$72</c:f>
              <c:numCache>
                <c:formatCode>General</c:formatCode>
                <c:ptCount val="1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numCache>
            </c:numRef>
          </c:cat>
          <c:val>
            <c:numRef>
              <c:f>'Other Stats'!$C$78:$T$78</c:f>
              <c:numCache>
                <c:formatCode>#,##0</c:formatCode>
                <c:ptCount val="18"/>
                <c:pt idx="0">
                  <c:v>6775</c:v>
                </c:pt>
                <c:pt idx="1">
                  <c:v>8109</c:v>
                </c:pt>
                <c:pt idx="2">
                  <c:v>7701</c:v>
                </c:pt>
                <c:pt idx="3">
                  <c:v>8868</c:v>
                </c:pt>
                <c:pt idx="4">
                  <c:v>9768</c:v>
                </c:pt>
                <c:pt idx="5">
                  <c:v>10359</c:v>
                </c:pt>
                <c:pt idx="6">
                  <c:v>11804</c:v>
                </c:pt>
                <c:pt idx="7">
                  <c:v>15402</c:v>
                </c:pt>
                <c:pt idx="8">
                  <c:v>25844</c:v>
                </c:pt>
                <c:pt idx="9">
                  <c:v>28873</c:v>
                </c:pt>
                <c:pt idx="10">
                  <c:v>32992</c:v>
                </c:pt>
                <c:pt idx="11">
                  <c:v>40757</c:v>
                </c:pt>
                <c:pt idx="12">
                  <c:v>52087</c:v>
                </c:pt>
                <c:pt idx="13">
                  <c:v>52684</c:v>
                </c:pt>
                <c:pt idx="14">
                  <c:v>59176</c:v>
                </c:pt>
                <c:pt idx="15">
                  <c:v>60505</c:v>
                </c:pt>
                <c:pt idx="16">
                  <c:v>67023</c:v>
                </c:pt>
                <c:pt idx="17">
                  <c:v>64136</c:v>
                </c:pt>
              </c:numCache>
            </c:numRef>
          </c:val>
        </c:ser>
        <c:ser>
          <c:idx val="6"/>
          <c:order val="6"/>
          <c:tx>
            <c:strRef>
              <c:f>'Other Stats'!$B$79</c:f>
              <c:strCache>
                <c:ptCount val="1"/>
                <c:pt idx="0">
                  <c:v>South Korea</c:v>
                </c:pt>
              </c:strCache>
            </c:strRef>
          </c:tx>
          <c:spPr>
            <a:ln w="12700">
              <a:solidFill>
                <a:srgbClr val="008080"/>
              </a:solidFill>
              <a:prstDash val="solid"/>
            </a:ln>
          </c:spPr>
          <c:marker>
            <c:symbol val="plus"/>
            <c:size val="5"/>
            <c:spPr>
              <a:noFill/>
              <a:ln>
                <a:solidFill>
                  <a:srgbClr val="008080"/>
                </a:solidFill>
                <a:prstDash val="solid"/>
              </a:ln>
            </c:spPr>
          </c:marker>
          <c:cat>
            <c:numRef>
              <c:f>'Other Stats'!$C$72:$T$72</c:f>
              <c:numCache>
                <c:formatCode>General</c:formatCode>
                <c:ptCount val="1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numCache>
            </c:numRef>
          </c:cat>
          <c:val>
            <c:numRef>
              <c:f>'Other Stats'!$C$79:$T$79</c:f>
              <c:numCache>
                <c:formatCode>#,##0</c:formatCode>
                <c:ptCount val="18"/>
                <c:pt idx="0">
                  <c:v>2520</c:v>
                </c:pt>
                <c:pt idx="1">
                  <c:v>3010</c:v>
                </c:pt>
                <c:pt idx="2">
                  <c:v>3693</c:v>
                </c:pt>
                <c:pt idx="3">
                  <c:v>3569</c:v>
                </c:pt>
                <c:pt idx="4">
                  <c:v>4285</c:v>
                </c:pt>
                <c:pt idx="5">
                  <c:v>4579</c:v>
                </c:pt>
                <c:pt idx="6">
                  <c:v>5422</c:v>
                </c:pt>
                <c:pt idx="7">
                  <c:v>5939</c:v>
                </c:pt>
                <c:pt idx="8">
                  <c:v>6596</c:v>
                </c:pt>
                <c:pt idx="9">
                  <c:v>7726</c:v>
                </c:pt>
                <c:pt idx="10">
                  <c:v>8912</c:v>
                </c:pt>
                <c:pt idx="11">
                  <c:v>9264</c:v>
                </c:pt>
                <c:pt idx="12">
                  <c:v>10633</c:v>
                </c:pt>
                <c:pt idx="13">
                  <c:v>11421</c:v>
                </c:pt>
                <c:pt idx="14">
                  <c:v>12216</c:v>
                </c:pt>
                <c:pt idx="15">
                  <c:v>12343</c:v>
                </c:pt>
                <c:pt idx="16">
                  <c:v>11829</c:v>
                </c:pt>
                <c:pt idx="17">
                  <c:v>10905</c:v>
                </c:pt>
              </c:numCache>
            </c:numRef>
          </c:val>
        </c:ser>
        <c:ser>
          <c:idx val="7"/>
          <c:order val="7"/>
          <c:tx>
            <c:strRef>
              <c:f>'Other Stats'!$B$80</c:f>
              <c:strCache>
                <c:ptCount val="1"/>
                <c:pt idx="0">
                  <c:v>India</c:v>
                </c:pt>
              </c:strCache>
            </c:strRef>
          </c:tx>
          <c:spPr>
            <a:ln w="12700">
              <a:solidFill>
                <a:srgbClr val="0000FF"/>
              </a:solidFill>
              <a:prstDash val="solid"/>
            </a:ln>
          </c:spPr>
          <c:marker>
            <c:symbol val="dot"/>
            <c:size val="5"/>
            <c:spPr>
              <a:noFill/>
              <a:ln>
                <a:solidFill>
                  <a:srgbClr val="0000FF"/>
                </a:solidFill>
                <a:prstDash val="solid"/>
              </a:ln>
            </c:spPr>
          </c:marker>
          <c:cat>
            <c:numRef>
              <c:f>'Other Stats'!$C$72:$T$72</c:f>
              <c:numCache>
                <c:formatCode>General</c:formatCode>
                <c:ptCount val="1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numCache>
            </c:numRef>
          </c:cat>
          <c:val>
            <c:numRef>
              <c:f>'Other Stats'!$C$80:$T$80</c:f>
              <c:numCache>
                <c:formatCode>#,##0</c:formatCode>
                <c:ptCount val="18"/>
                <c:pt idx="0">
                  <c:v>3235</c:v>
                </c:pt>
                <c:pt idx="1">
                  <c:v>3442</c:v>
                </c:pt>
                <c:pt idx="2">
                  <c:v>3366</c:v>
                </c:pt>
                <c:pt idx="3">
                  <c:v>3505</c:v>
                </c:pt>
                <c:pt idx="4">
                  <c:v>3419</c:v>
                </c:pt>
                <c:pt idx="5">
                  <c:v>3995</c:v>
                </c:pt>
                <c:pt idx="6">
                  <c:v>4113</c:v>
                </c:pt>
                <c:pt idx="7">
                  <c:v>4354</c:v>
                </c:pt>
                <c:pt idx="8">
                  <c:v>5471</c:v>
                </c:pt>
                <c:pt idx="9">
                  <c:v>6459</c:v>
                </c:pt>
                <c:pt idx="10">
                  <c:v>6903</c:v>
                </c:pt>
                <c:pt idx="11">
                  <c:v>8334</c:v>
                </c:pt>
                <c:pt idx="12">
                  <c:v>9982</c:v>
                </c:pt>
                <c:pt idx="13">
                  <c:v>11684</c:v>
                </c:pt>
                <c:pt idx="14">
                  <c:v>13713</c:v>
                </c:pt>
                <c:pt idx="15">
                  <c:v>13956</c:v>
                </c:pt>
                <c:pt idx="16">
                  <c:v>15216</c:v>
                </c:pt>
                <c:pt idx="17">
                  <c:v>15019</c:v>
                </c:pt>
              </c:numCache>
            </c:numRef>
          </c:val>
        </c:ser>
        <c:marker val="1"/>
        <c:axId val="69247360"/>
        <c:axId val="69249280"/>
      </c:lineChart>
      <c:catAx>
        <c:axId val="69247360"/>
        <c:scaling>
          <c:orientation val="minMax"/>
        </c:scaling>
        <c:axPos val="b"/>
        <c:numFmt formatCode="General" sourceLinked="1"/>
        <c:tickLblPos val="nextTo"/>
        <c:spPr>
          <a:ln w="3175">
            <a:solidFill>
              <a:srgbClr val="000000"/>
            </a:solidFill>
            <a:prstDash val="solid"/>
          </a:ln>
        </c:spPr>
        <c:txPr>
          <a:bodyPr rot="0" vert="horz"/>
          <a:lstStyle/>
          <a:p>
            <a:pPr>
              <a:defRPr sz="1050" b="0" i="0" u="none" strike="noStrike" baseline="0">
                <a:solidFill>
                  <a:srgbClr val="000000"/>
                </a:solidFill>
                <a:latin typeface="Arial"/>
                <a:ea typeface="Arial"/>
                <a:cs typeface="Arial"/>
              </a:defRPr>
            </a:pPr>
            <a:endParaRPr lang="zh-CN"/>
          </a:p>
        </c:txPr>
        <c:crossAx val="69249280"/>
        <c:crosses val="autoZero"/>
        <c:auto val="1"/>
        <c:lblAlgn val="ctr"/>
        <c:lblOffset val="100"/>
        <c:tickLblSkip val="1"/>
        <c:tickMarkSkip val="1"/>
      </c:catAx>
      <c:valAx>
        <c:axId val="69249280"/>
        <c:scaling>
          <c:orientation val="minMax"/>
        </c:scaling>
        <c:axPos val="l"/>
        <c:numFmt formatCode="#,##0" sourceLinked="1"/>
        <c:tickLblPos val="nextTo"/>
        <c:spPr>
          <a:ln w="3175">
            <a:solidFill>
              <a:srgbClr val="000000"/>
            </a:solidFill>
            <a:prstDash val="solid"/>
          </a:ln>
        </c:spPr>
        <c:txPr>
          <a:bodyPr rot="0" vert="horz"/>
          <a:lstStyle/>
          <a:p>
            <a:pPr>
              <a:defRPr sz="1050" b="0" i="0" u="none" strike="noStrike" baseline="0">
                <a:solidFill>
                  <a:srgbClr val="000000"/>
                </a:solidFill>
                <a:latin typeface="Arial"/>
                <a:ea typeface="Arial"/>
                <a:cs typeface="Arial"/>
              </a:defRPr>
            </a:pPr>
            <a:endParaRPr lang="zh-CN"/>
          </a:p>
        </c:txPr>
        <c:crossAx val="69247360"/>
        <c:crosses val="autoZero"/>
        <c:crossBetween val="between"/>
      </c:valAx>
      <c:spPr>
        <a:solidFill>
          <a:srgbClr val="E7EDF6"/>
        </a:solidFill>
        <a:ln w="12700">
          <a:solidFill>
            <a:srgbClr val="808080"/>
          </a:solidFill>
          <a:prstDash val="solid"/>
        </a:ln>
      </c:spPr>
    </c:plotArea>
    <c:legend>
      <c:legendPos val="b"/>
      <c:layout>
        <c:manualLayout>
          <c:xMode val="edge"/>
          <c:yMode val="edge"/>
          <c:x val="0.14113115162625939"/>
          <c:y val="0.96010946597334501"/>
          <c:w val="0.75969346083627665"/>
          <c:h val="3.9890606234848788E-2"/>
        </c:manualLayout>
      </c:layout>
      <c:spPr>
        <a:solidFill>
          <a:srgbClr val="FFFFFF"/>
        </a:solidFill>
        <a:ln w="3175">
          <a:solidFill>
            <a:srgbClr val="000000"/>
          </a:solidFill>
          <a:prstDash val="solid"/>
        </a:ln>
      </c:spPr>
      <c:txPr>
        <a:bodyPr/>
        <a:lstStyle/>
        <a:p>
          <a:pPr>
            <a:defRPr sz="885" b="0" i="0" u="none" strike="noStrike" baseline="0">
              <a:solidFill>
                <a:srgbClr val="000000"/>
              </a:solidFill>
              <a:latin typeface="Arial"/>
              <a:ea typeface="Arial"/>
              <a:cs typeface="Arial"/>
            </a:defRPr>
          </a:pPr>
          <a:endParaRPr lang="zh-CN"/>
        </a:p>
      </c:txPr>
    </c:legend>
    <c:plotVisOnly val="1"/>
    <c:dispBlanksAs val="gap"/>
  </c:chart>
  <c:spPr>
    <a:solidFill>
      <a:srgbClr val="FFFFFF"/>
    </a:solidFill>
    <a:ln w="3175">
      <a:solidFill>
        <a:srgbClr val="000000"/>
      </a:solidFill>
      <a:prstDash val="solid"/>
    </a:ln>
  </c:spPr>
  <c:txPr>
    <a:bodyPr/>
    <a:lstStyle/>
    <a:p>
      <a:pPr>
        <a:defRPr sz="1050" b="0" i="0" u="none" strike="noStrike" baseline="0">
          <a:solidFill>
            <a:srgbClr val="000000"/>
          </a:solidFill>
          <a:latin typeface="Arial"/>
          <a:ea typeface="Arial"/>
          <a:cs typeface="Arial"/>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rgbClr val="000000"/>
                </a:solidFill>
                <a:latin typeface="Arial"/>
                <a:ea typeface="Arial"/>
                <a:cs typeface="Arial"/>
              </a:defRPr>
            </a:pPr>
            <a:r>
              <a:rPr lang="en-US" altLang="en-US" sz="2400" baseline="0" dirty="0" smtClean="0">
                <a:solidFill>
                  <a:srgbClr val="FF0000"/>
                </a:solidFill>
                <a:latin typeface="宋体" pitchFamily="2" charset="-122"/>
                <a:ea typeface="楷体_GB2312"/>
              </a:rPr>
              <a:t>IOP2014</a:t>
            </a:r>
            <a:r>
              <a:rPr lang="zh-CN" altLang="en-US" sz="2400" baseline="0" dirty="0" smtClean="0">
                <a:solidFill>
                  <a:srgbClr val="FF0000"/>
                </a:solidFill>
                <a:latin typeface="宋体" pitchFamily="2" charset="-122"/>
                <a:ea typeface="楷体_GB2312"/>
              </a:rPr>
              <a:t>年作者分布情况</a:t>
            </a:r>
            <a:r>
              <a:rPr lang="en-US" altLang="en-US" sz="2400" baseline="0" dirty="0">
                <a:solidFill>
                  <a:srgbClr val="FF0000"/>
                </a:solidFill>
                <a:latin typeface="宋体" pitchFamily="2" charset="-122"/>
                <a:ea typeface="楷体_GB2312"/>
              </a:rPr>
              <a:t>
</a:t>
            </a:r>
          </a:p>
        </c:rich>
      </c:tx>
      <c:layout/>
      <c:spPr>
        <a:noFill/>
        <a:ln w="25400">
          <a:noFill/>
        </a:ln>
      </c:spPr>
    </c:title>
    <c:view3D>
      <c:perspective val="0"/>
    </c:view3D>
    <c:plotArea>
      <c:layout>
        <c:manualLayout>
          <c:layoutTarget val="inner"/>
          <c:xMode val="edge"/>
          <c:yMode val="edge"/>
          <c:x val="0.15180935569285117"/>
          <c:y val="0.30420193031277132"/>
          <c:w val="0.69726390114739556"/>
          <c:h val="0.5260508518668362"/>
        </c:manualLayout>
      </c:layout>
      <c:pie3DChart>
        <c:varyColors val="1"/>
        <c:ser>
          <c:idx val="0"/>
          <c:order val="0"/>
          <c:spPr>
            <a:solidFill>
              <a:srgbClr val="9999FF"/>
            </a:solidFill>
            <a:ln w="12700">
              <a:solidFill>
                <a:srgbClr val="000000"/>
              </a:solidFill>
              <a:prstDash val="solid"/>
            </a:ln>
          </c:spPr>
          <c:dPt>
            <c:idx val="0"/>
            <c:spPr>
              <a:solidFill>
                <a:srgbClr val="00B0F0"/>
              </a:solidFill>
              <a:ln w="12700">
                <a:solidFill>
                  <a:srgbClr val="000000"/>
                </a:solidFill>
                <a:prstDash val="solid"/>
              </a:ln>
            </c:spPr>
          </c:dPt>
          <c:dPt>
            <c:idx val="1"/>
            <c:spPr>
              <a:solidFill>
                <a:srgbClr val="BF0000"/>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92D050"/>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dPt>
            <c:idx val="6"/>
            <c:spPr>
              <a:solidFill>
                <a:srgbClr val="0066CC"/>
              </a:solidFill>
              <a:ln w="12700">
                <a:solidFill>
                  <a:srgbClr val="000000"/>
                </a:solidFill>
                <a:prstDash val="solid"/>
              </a:ln>
            </c:spPr>
          </c:dPt>
          <c:dPt>
            <c:idx val="7"/>
            <c:spPr>
              <a:solidFill>
                <a:srgbClr val="CAC9D9"/>
              </a:solidFill>
              <a:ln w="12700">
                <a:solidFill>
                  <a:srgbClr val="000000"/>
                </a:solidFill>
                <a:prstDash val="solid"/>
              </a:ln>
            </c:spPr>
          </c:dPt>
          <c:dPt>
            <c:idx val="8"/>
            <c:spPr>
              <a:solidFill>
                <a:srgbClr val="000080"/>
              </a:solidFill>
              <a:ln w="12700">
                <a:solidFill>
                  <a:srgbClr val="000000"/>
                </a:solidFill>
                <a:prstDash val="solid"/>
              </a:ln>
            </c:spPr>
          </c:dPt>
          <c:dPt>
            <c:idx val="9"/>
            <c:spPr>
              <a:solidFill>
                <a:srgbClr val="FF00FF"/>
              </a:solidFill>
              <a:ln w="12700">
                <a:solidFill>
                  <a:srgbClr val="000000"/>
                </a:solidFill>
                <a:prstDash val="solid"/>
              </a:ln>
            </c:spPr>
          </c:dPt>
          <c:dPt>
            <c:idx val="10"/>
            <c:spPr>
              <a:solidFill>
                <a:srgbClr val="FFC000"/>
              </a:solidFill>
              <a:ln w="12700">
                <a:solidFill>
                  <a:srgbClr val="000000"/>
                </a:solidFill>
                <a:prstDash val="solid"/>
              </a:ln>
            </c:spPr>
          </c:dPt>
          <c:dLbls>
            <c:numFmt formatCode="0%" sourceLinked="0"/>
            <c:spPr>
              <a:noFill/>
              <a:ln w="25400">
                <a:noFill/>
              </a:ln>
            </c:spPr>
            <c:txPr>
              <a:bodyPr/>
              <a:lstStyle/>
              <a:p>
                <a:pPr>
                  <a:defRPr sz="1200" b="0" i="0" u="none" strike="noStrike" baseline="0">
                    <a:solidFill>
                      <a:srgbClr val="000000"/>
                    </a:solidFill>
                    <a:latin typeface="Arial"/>
                    <a:ea typeface="Arial"/>
                    <a:cs typeface="Arial"/>
                  </a:defRPr>
                </a:pPr>
                <a:endParaRPr lang="zh-CN"/>
              </a:p>
            </c:txPr>
            <c:showCatName val="1"/>
            <c:showPercent val="1"/>
            <c:showLeaderLines val="1"/>
          </c:dLbls>
          <c:cat>
            <c:strRef>
              <c:f>'[Ad Hoc - CALIS Conf Prep 2014 Rick Liu 12 02 2015.xls]Other Stats'!$C$212:$M$212</c:f>
              <c:strCache>
                <c:ptCount val="11"/>
                <c:pt idx="0">
                  <c:v>Canada</c:v>
                </c:pt>
                <c:pt idx="1">
                  <c:v>China</c:v>
                </c:pt>
                <c:pt idx="2">
                  <c:v>France</c:v>
                </c:pt>
                <c:pt idx="3">
                  <c:v>Germany</c:v>
                </c:pt>
                <c:pt idx="4">
                  <c:v>Italy</c:v>
                </c:pt>
                <c:pt idx="5">
                  <c:v>Japan</c:v>
                </c:pt>
                <c:pt idx="6">
                  <c:v>ROW</c:v>
                </c:pt>
                <c:pt idx="7">
                  <c:v>Russia</c:v>
                </c:pt>
                <c:pt idx="8">
                  <c:v>Spain</c:v>
                </c:pt>
                <c:pt idx="9">
                  <c:v>UK</c:v>
                </c:pt>
                <c:pt idx="10">
                  <c:v>USA</c:v>
                </c:pt>
              </c:strCache>
            </c:strRef>
          </c:cat>
          <c:val>
            <c:numRef>
              <c:f>'[Ad Hoc - CALIS Conf Prep 2014 Rick Liu 12 02 2015.xls]Other Stats'!$C$213:$M$213</c:f>
              <c:numCache>
                <c:formatCode>0%</c:formatCode>
                <c:ptCount val="11"/>
                <c:pt idx="0">
                  <c:v>2.5090555702800599E-2</c:v>
                </c:pt>
                <c:pt idx="1">
                  <c:v>0.12571781959537098</c:v>
                </c:pt>
                <c:pt idx="2">
                  <c:v>4.797243572753785E-2</c:v>
                </c:pt>
                <c:pt idx="3">
                  <c:v>8.7551903878434548E-2</c:v>
                </c:pt>
                <c:pt idx="4">
                  <c:v>3.7812527608446035E-2</c:v>
                </c:pt>
                <c:pt idx="5">
                  <c:v>4.4173513561268661E-2</c:v>
                </c:pt>
                <c:pt idx="6">
                  <c:v>0.32352681332273298</c:v>
                </c:pt>
                <c:pt idx="7">
                  <c:v>2.0231469211061049E-2</c:v>
                </c:pt>
                <c:pt idx="8">
                  <c:v>2.8006007597844385E-2</c:v>
                </c:pt>
                <c:pt idx="9">
                  <c:v>7.712695467797509E-2</c:v>
                </c:pt>
                <c:pt idx="10">
                  <c:v>0.18278999911653013</c:v>
                </c:pt>
              </c:numCache>
            </c:numRef>
          </c:val>
        </c:ser>
      </c:pie3DChart>
      <c:spPr>
        <a:noFill/>
        <a:ln w="25400">
          <a:noFill/>
        </a:ln>
      </c:spPr>
    </c:plotArea>
    <c:plotVisOnly val="1"/>
    <c:dispBlanksAs val="zero"/>
  </c:chart>
  <c:spPr>
    <a:solidFill>
      <a:sysClr val="window" lastClr="FFFFFF"/>
    </a:solidFill>
    <a:ln w="3175">
      <a:solidFill>
        <a:srgbClr val="000000"/>
      </a:solidFill>
      <a:prstDash val="solid"/>
    </a:ln>
  </c:spPr>
  <c:txPr>
    <a:bodyPr/>
    <a:lstStyle/>
    <a:p>
      <a:pPr>
        <a:defRPr sz="1025" b="0" i="0" u="none" strike="noStrike" baseline="0">
          <a:solidFill>
            <a:srgbClr val="000000"/>
          </a:solidFill>
          <a:latin typeface="Arial"/>
          <a:ea typeface="Arial"/>
          <a:cs typeface="Arial"/>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autoTitleDeleted val="1"/>
    <c:view3D>
      <c:perspective val="0"/>
    </c:view3D>
    <c:plotArea>
      <c:layout>
        <c:manualLayout>
          <c:layoutTarget val="inner"/>
          <c:xMode val="edge"/>
          <c:yMode val="edge"/>
          <c:x val="0.16151809355692912"/>
          <c:y val="0.29075654112767696"/>
          <c:w val="0.67784642541924223"/>
          <c:h val="0.51260546268174256"/>
        </c:manualLayout>
      </c:layout>
      <c:pie3DChart>
        <c:varyColors val="1"/>
        <c:ser>
          <c:idx val="0"/>
          <c:order val="0"/>
          <c:spPr>
            <a:solidFill>
              <a:srgbClr val="9999FF"/>
            </a:solidFill>
            <a:ln w="12700">
              <a:solidFill>
                <a:srgbClr val="000000"/>
              </a:solidFill>
              <a:prstDash val="solid"/>
            </a:ln>
          </c:spPr>
          <c:dPt>
            <c:idx val="0"/>
            <c:spPr>
              <a:solidFill>
                <a:srgbClr val="BF0000"/>
              </a:solidFill>
              <a:ln w="12700">
                <a:solidFill>
                  <a:srgbClr val="000000"/>
                </a:solidFill>
                <a:prstDash val="solid"/>
              </a:ln>
            </c:spPr>
          </c:dPt>
          <c:dPt>
            <c:idx val="1"/>
            <c:spPr>
              <a:solidFill>
                <a:srgbClr val="00B050"/>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FFC000"/>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dPt>
            <c:idx val="6"/>
            <c:spPr>
              <a:solidFill>
                <a:schemeClr val="accent4">
                  <a:lumMod val="60000"/>
                  <a:lumOff val="40000"/>
                </a:schemeClr>
              </a:solidFill>
              <a:ln w="12700">
                <a:solidFill>
                  <a:srgbClr val="000000"/>
                </a:solidFill>
                <a:prstDash val="solid"/>
              </a:ln>
            </c:spPr>
          </c:dPt>
          <c:dPt>
            <c:idx val="7"/>
            <c:spPr>
              <a:solidFill>
                <a:srgbClr val="92D050"/>
              </a:solidFill>
              <a:ln w="12700">
                <a:solidFill>
                  <a:srgbClr val="000000"/>
                </a:solidFill>
                <a:prstDash val="solid"/>
              </a:ln>
            </c:spPr>
          </c:dPt>
          <c:dPt>
            <c:idx val="8"/>
            <c:spPr>
              <a:solidFill>
                <a:srgbClr val="006EB2"/>
              </a:solidFill>
              <a:ln w="12700">
                <a:solidFill>
                  <a:srgbClr val="000000"/>
                </a:solidFill>
                <a:prstDash val="solid"/>
              </a:ln>
            </c:spPr>
          </c:dPt>
          <c:dPt>
            <c:idx val="9"/>
            <c:spPr>
              <a:solidFill>
                <a:srgbClr val="FF00FF"/>
              </a:solidFill>
              <a:ln w="12700">
                <a:solidFill>
                  <a:srgbClr val="000000"/>
                </a:solidFill>
                <a:prstDash val="solid"/>
              </a:ln>
            </c:spPr>
          </c:dPt>
          <c:dLbls>
            <c:numFmt formatCode="0%" sourceLinked="0"/>
            <c:spPr>
              <a:noFill/>
              <a:ln w="25400">
                <a:noFill/>
              </a:ln>
            </c:spPr>
            <c:txPr>
              <a:bodyPr/>
              <a:lstStyle/>
              <a:p>
                <a:pPr>
                  <a:defRPr sz="1200" b="0" i="0" u="none" strike="noStrike" baseline="0">
                    <a:solidFill>
                      <a:srgbClr val="000000"/>
                    </a:solidFill>
                    <a:latin typeface="Arial"/>
                    <a:ea typeface="Arial"/>
                    <a:cs typeface="Arial"/>
                  </a:defRPr>
                </a:pPr>
                <a:endParaRPr lang="zh-CN"/>
              </a:p>
            </c:txPr>
            <c:showCatName val="1"/>
            <c:showPercent val="1"/>
            <c:showLeaderLines val="1"/>
          </c:dLbls>
          <c:cat>
            <c:strRef>
              <c:f>'Other Stats'!$C$300:$M$300</c:f>
              <c:strCache>
                <c:ptCount val="11"/>
                <c:pt idx="0">
                  <c:v>Canada</c:v>
                </c:pt>
                <c:pt idx="1">
                  <c:v>China</c:v>
                </c:pt>
                <c:pt idx="2">
                  <c:v>France</c:v>
                </c:pt>
                <c:pt idx="3">
                  <c:v>Germany</c:v>
                </c:pt>
                <c:pt idx="4">
                  <c:v>India</c:v>
                </c:pt>
                <c:pt idx="5">
                  <c:v>Italy</c:v>
                </c:pt>
                <c:pt idx="6">
                  <c:v>Japan</c:v>
                </c:pt>
                <c:pt idx="7">
                  <c:v>N America</c:v>
                </c:pt>
                <c:pt idx="8">
                  <c:v>ROW</c:v>
                </c:pt>
                <c:pt idx="9">
                  <c:v>S Korea</c:v>
                </c:pt>
                <c:pt idx="10">
                  <c:v>UK</c:v>
                </c:pt>
              </c:strCache>
            </c:strRef>
          </c:cat>
          <c:val>
            <c:numRef>
              <c:f>'Other Stats'!$C$301:$M$301</c:f>
              <c:numCache>
                <c:formatCode>0%</c:formatCode>
                <c:ptCount val="11"/>
                <c:pt idx="0">
                  <c:v>2.2713952172430014E-2</c:v>
                </c:pt>
                <c:pt idx="1">
                  <c:v>0.16392192974221781</c:v>
                </c:pt>
                <c:pt idx="2">
                  <c:v>3.0106317515597319E-2</c:v>
                </c:pt>
                <c:pt idx="3">
                  <c:v>7.1634546336559857E-2</c:v>
                </c:pt>
                <c:pt idx="4">
                  <c:v>4.9739690393374933E-2</c:v>
                </c:pt>
                <c:pt idx="5">
                  <c:v>2.0805144219309363E-2</c:v>
                </c:pt>
                <c:pt idx="6">
                  <c:v>6.4776787215349199E-2</c:v>
                </c:pt>
                <c:pt idx="7">
                  <c:v>0.20984144181935646</c:v>
                </c:pt>
                <c:pt idx="8">
                  <c:v>0.25794468969277506</c:v>
                </c:pt>
                <c:pt idx="9">
                  <c:v>5.1277573875217627E-2</c:v>
                </c:pt>
                <c:pt idx="10">
                  <c:v>5.7237927017813627E-2</c:v>
                </c:pt>
              </c:numCache>
            </c:numRef>
          </c:val>
        </c:ser>
      </c:pie3DChart>
      <c:spPr>
        <a:noFill/>
        <a:ln w="25400">
          <a:noFill/>
        </a:ln>
      </c:spPr>
    </c:plotArea>
    <c:plotVisOnly val="1"/>
    <c:dispBlanksAs val="zero"/>
  </c:chart>
  <c:spPr>
    <a:solidFill>
      <a:srgbClr val="FFFFFF"/>
    </a:solidFill>
    <a:ln w="3175">
      <a:solidFill>
        <a:srgbClr val="000000"/>
      </a:solidFill>
      <a:prstDash val="solid"/>
    </a:ln>
  </c:spPr>
  <c:txPr>
    <a:bodyPr/>
    <a:lstStyle/>
    <a:p>
      <a:pPr>
        <a:defRPr sz="1025" b="0" i="0" u="none" strike="noStrike" baseline="0">
          <a:solidFill>
            <a:srgbClr val="000000"/>
          </a:solidFill>
          <a:latin typeface="Arial"/>
          <a:ea typeface="Arial"/>
          <a:cs typeface="Arial"/>
        </a:defRPr>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sz="2200" b="1" i="0" u="none" strike="noStrike" baseline="0">
                <a:solidFill>
                  <a:srgbClr val="FF0000"/>
                </a:solidFill>
                <a:latin typeface="宋体" pitchFamily="2" charset="-122"/>
                <a:ea typeface="Arial"/>
                <a:cs typeface="Arial"/>
              </a:defRPr>
            </a:pPr>
            <a:r>
              <a:rPr lang="en-US" altLang="zh-CN" sz="2200" baseline="0" dirty="0" smtClean="0">
                <a:solidFill>
                  <a:srgbClr val="FF0000"/>
                </a:solidFill>
                <a:latin typeface="宋体" pitchFamily="2" charset="-122"/>
                <a:ea typeface="楷体_GB2312"/>
              </a:rPr>
              <a:t>IOP</a:t>
            </a:r>
            <a:r>
              <a:rPr lang="zh-CN" altLang="en-US" sz="2200" baseline="0" dirty="0" smtClean="0">
                <a:solidFill>
                  <a:srgbClr val="FF0000"/>
                </a:solidFill>
                <a:latin typeface="宋体" pitchFamily="2" charset="-122"/>
                <a:ea typeface="楷体_GB2312"/>
              </a:rPr>
              <a:t>接受中国作者投稿与成功发表的比例</a:t>
            </a:r>
            <a:endParaRPr lang="en-US" altLang="en-US" sz="2200" baseline="0" dirty="0">
              <a:solidFill>
                <a:srgbClr val="FF0000"/>
              </a:solidFill>
              <a:latin typeface="宋体" pitchFamily="2" charset="-122"/>
              <a:ea typeface="楷体_GB2312"/>
            </a:endParaRPr>
          </a:p>
        </c:rich>
      </c:tx>
      <c:layout/>
      <c:spPr>
        <a:noFill/>
        <a:ln w="25400">
          <a:noFill/>
        </a:ln>
      </c:spPr>
    </c:title>
    <c:plotArea>
      <c:layout>
        <c:manualLayout>
          <c:layoutTarget val="inner"/>
          <c:xMode val="edge"/>
          <c:yMode val="edge"/>
          <c:x val="6.5313299040466635E-2"/>
          <c:y val="8.9686188105160228E-2"/>
          <c:w val="0.93468667255075133"/>
          <c:h val="0.82155017221395632"/>
        </c:manualLayout>
      </c:layout>
      <c:barChart>
        <c:barDir val="col"/>
        <c:grouping val="clustered"/>
        <c:ser>
          <c:idx val="1"/>
          <c:order val="0"/>
          <c:spPr>
            <a:solidFill>
              <a:srgbClr val="006EB2"/>
            </a:solidFill>
            <a:ln w="12700">
              <a:solidFill>
                <a:srgbClr val="000000"/>
              </a:solidFill>
              <a:prstDash val="solid"/>
            </a:ln>
          </c:spPr>
          <c:cat>
            <c:numRef>
              <c:f>'Other Stats'!$C$167:$P$167</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'Other Stats'!$C$168:$P$168</c:f>
              <c:numCache>
                <c:formatCode>#,##0</c:formatCode>
                <c:ptCount val="14"/>
                <c:pt idx="0">
                  <c:v>1218</c:v>
                </c:pt>
                <c:pt idx="1">
                  <c:v>1657</c:v>
                </c:pt>
                <c:pt idx="2">
                  <c:v>2143</c:v>
                </c:pt>
                <c:pt idx="3">
                  <c:v>2623</c:v>
                </c:pt>
                <c:pt idx="4">
                  <c:v>3608</c:v>
                </c:pt>
                <c:pt idx="5">
                  <c:v>4415</c:v>
                </c:pt>
                <c:pt idx="6">
                  <c:v>5677</c:v>
                </c:pt>
                <c:pt idx="7">
                  <c:v>6649</c:v>
                </c:pt>
                <c:pt idx="8">
                  <c:v>7001</c:v>
                </c:pt>
                <c:pt idx="9">
                  <c:v>6999</c:v>
                </c:pt>
                <c:pt idx="10">
                  <c:v>7115</c:v>
                </c:pt>
                <c:pt idx="11">
                  <c:v>7369</c:v>
                </c:pt>
                <c:pt idx="12">
                  <c:v>8094</c:v>
                </c:pt>
                <c:pt idx="13">
                  <c:v>8062</c:v>
                </c:pt>
              </c:numCache>
            </c:numRef>
          </c:val>
        </c:ser>
        <c:ser>
          <c:idx val="0"/>
          <c:order val="1"/>
          <c:spPr>
            <a:solidFill>
              <a:srgbClr val="BF0000"/>
            </a:solidFill>
            <a:ln w="12700">
              <a:solidFill>
                <a:srgbClr val="000000"/>
              </a:solidFill>
              <a:prstDash val="solid"/>
            </a:ln>
          </c:spPr>
          <c:cat>
            <c:numRef>
              <c:f>'Other Stats'!$C$167:$P$167</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'Other Stats'!$C$169:$P$169</c:f>
              <c:numCache>
                <c:formatCode>#,##0</c:formatCode>
                <c:ptCount val="14"/>
                <c:pt idx="0">
                  <c:v>423</c:v>
                </c:pt>
                <c:pt idx="1">
                  <c:v>502</c:v>
                </c:pt>
                <c:pt idx="2">
                  <c:v>575</c:v>
                </c:pt>
                <c:pt idx="3">
                  <c:v>635</c:v>
                </c:pt>
                <c:pt idx="4">
                  <c:v>835</c:v>
                </c:pt>
                <c:pt idx="5">
                  <c:v>1137</c:v>
                </c:pt>
                <c:pt idx="6">
                  <c:v>1478</c:v>
                </c:pt>
                <c:pt idx="7">
                  <c:v>1510</c:v>
                </c:pt>
                <c:pt idx="8">
                  <c:v>1451</c:v>
                </c:pt>
                <c:pt idx="9">
                  <c:v>1305</c:v>
                </c:pt>
                <c:pt idx="10">
                  <c:v>1217</c:v>
                </c:pt>
                <c:pt idx="11">
                  <c:v>1235</c:v>
                </c:pt>
                <c:pt idx="12">
                  <c:v>1444</c:v>
                </c:pt>
                <c:pt idx="13">
                  <c:v>1471</c:v>
                </c:pt>
              </c:numCache>
            </c:numRef>
          </c:val>
        </c:ser>
        <c:axId val="69828608"/>
        <c:axId val="69830144"/>
      </c:barChart>
      <c:catAx>
        <c:axId val="69828608"/>
        <c:scaling>
          <c:orientation val="minMax"/>
        </c:scaling>
        <c:axPos val="b"/>
        <c:numFmt formatCode="General" sourceLinked="1"/>
        <c:tickLblPos val="nextTo"/>
        <c:spPr>
          <a:ln w="3175">
            <a:solidFill>
              <a:srgbClr val="000000"/>
            </a:solidFill>
            <a:prstDash val="solid"/>
          </a:ln>
        </c:spPr>
        <c:txPr>
          <a:bodyPr rot="0" vert="horz"/>
          <a:lstStyle/>
          <a:p>
            <a:pPr>
              <a:defRPr sz="1025" b="0" i="0" u="none" strike="noStrike" baseline="0">
                <a:solidFill>
                  <a:srgbClr val="000000"/>
                </a:solidFill>
                <a:latin typeface="Arial"/>
                <a:ea typeface="Arial"/>
                <a:cs typeface="Arial"/>
              </a:defRPr>
            </a:pPr>
            <a:endParaRPr lang="zh-CN"/>
          </a:p>
        </c:txPr>
        <c:crossAx val="69830144"/>
        <c:crosses val="autoZero"/>
        <c:auto val="1"/>
        <c:lblAlgn val="ctr"/>
        <c:lblOffset val="100"/>
        <c:tickLblSkip val="1"/>
        <c:tickMarkSkip val="1"/>
      </c:catAx>
      <c:valAx>
        <c:axId val="69830144"/>
        <c:scaling>
          <c:orientation val="minMax"/>
        </c:scaling>
        <c:axPos val="l"/>
        <c:numFmt formatCode="#,##0" sourceLinked="1"/>
        <c:tickLblPos val="nextTo"/>
        <c:spPr>
          <a:ln w="3175">
            <a:solidFill>
              <a:srgbClr val="000000"/>
            </a:solidFill>
            <a:prstDash val="solid"/>
          </a:ln>
        </c:spPr>
        <c:txPr>
          <a:bodyPr rot="0" vert="horz"/>
          <a:lstStyle/>
          <a:p>
            <a:pPr>
              <a:defRPr sz="1025" b="0" i="0" u="none" strike="noStrike" baseline="0">
                <a:solidFill>
                  <a:srgbClr val="000000"/>
                </a:solidFill>
                <a:latin typeface="Arial"/>
                <a:ea typeface="Arial"/>
                <a:cs typeface="Arial"/>
              </a:defRPr>
            </a:pPr>
            <a:endParaRPr lang="zh-CN"/>
          </a:p>
        </c:txPr>
        <c:crossAx val="69828608"/>
        <c:crosses val="autoZero"/>
        <c:crossBetween val="between"/>
      </c:valAx>
      <c:spPr>
        <a:solidFill>
          <a:srgbClr val="E7EDF6"/>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025" b="0" i="0" u="none" strike="noStrike" baseline="0">
          <a:solidFill>
            <a:srgbClr val="000000"/>
          </a:solidFill>
          <a:latin typeface="Arial"/>
          <a:ea typeface="Arial"/>
          <a:cs typeface="Arial"/>
        </a:defRPr>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a:pPr>
            <a:r>
              <a:rPr lang="en-GB"/>
              <a:t>Journal Articles Published - Core Physics</a:t>
            </a:r>
          </a:p>
        </c:rich>
      </c:tx>
      <c:layout/>
    </c:title>
    <c:plotArea>
      <c:layout/>
      <c:barChart>
        <c:barDir val="col"/>
        <c:grouping val="percentStacked"/>
        <c:ser>
          <c:idx val="0"/>
          <c:order val="0"/>
          <c:tx>
            <c:strRef>
              <c:f>Sheet1!$C$28</c:f>
              <c:strCache>
                <c:ptCount val="1"/>
                <c:pt idx="0">
                  <c:v>AIP, APS and IOP</c:v>
                </c:pt>
              </c:strCache>
            </c:strRef>
          </c:tx>
          <c:cat>
            <c:numRef>
              <c:f>Sheet1!$D$27:$M$27</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Sheet1!$D$28:$M$28</c:f>
              <c:numCache>
                <c:formatCode>0%</c:formatCode>
                <c:ptCount val="10"/>
                <c:pt idx="0">
                  <c:v>0.40777927020371618</c:v>
                </c:pt>
                <c:pt idx="1">
                  <c:v>0.41541276729231336</c:v>
                </c:pt>
                <c:pt idx="2">
                  <c:v>0.42418086820645939</c:v>
                </c:pt>
                <c:pt idx="3">
                  <c:v>0.42710835994987989</c:v>
                </c:pt>
                <c:pt idx="4">
                  <c:v>0.41742232115163797</c:v>
                </c:pt>
                <c:pt idx="5">
                  <c:v>0.43447421651533108</c:v>
                </c:pt>
                <c:pt idx="6">
                  <c:v>0.41793141969436481</c:v>
                </c:pt>
                <c:pt idx="7">
                  <c:v>0.39162075592569268</c:v>
                </c:pt>
                <c:pt idx="8">
                  <c:v>0.38286561898652982</c:v>
                </c:pt>
                <c:pt idx="9">
                  <c:v>0.39833701648674857</c:v>
                </c:pt>
              </c:numCache>
            </c:numRef>
          </c:val>
        </c:ser>
        <c:ser>
          <c:idx val="1"/>
          <c:order val="1"/>
          <c:tx>
            <c:strRef>
              <c:f>Sheet1!$C$29</c:f>
              <c:strCache>
                <c:ptCount val="1"/>
                <c:pt idx="0">
                  <c:v>Other</c:v>
                </c:pt>
              </c:strCache>
            </c:strRef>
          </c:tx>
          <c:cat>
            <c:numRef>
              <c:f>Sheet1!$D$27:$M$27</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Sheet1!$D$29:$M$29</c:f>
              <c:numCache>
                <c:formatCode>0%</c:formatCode>
                <c:ptCount val="10"/>
                <c:pt idx="0">
                  <c:v>0.5922207297962786</c:v>
                </c:pt>
                <c:pt idx="1">
                  <c:v>0.58458723270768675</c:v>
                </c:pt>
                <c:pt idx="2">
                  <c:v>0.5758191317935446</c:v>
                </c:pt>
                <c:pt idx="3">
                  <c:v>0.57289164005012838</c:v>
                </c:pt>
                <c:pt idx="4">
                  <c:v>0.58257767884836043</c:v>
                </c:pt>
                <c:pt idx="5">
                  <c:v>0.56552578348466898</c:v>
                </c:pt>
                <c:pt idx="6">
                  <c:v>0.58206858030562947</c:v>
                </c:pt>
                <c:pt idx="7">
                  <c:v>0.60837924407431165</c:v>
                </c:pt>
                <c:pt idx="8">
                  <c:v>0.61713438101347062</c:v>
                </c:pt>
                <c:pt idx="9">
                  <c:v>0.60166298351325143</c:v>
                </c:pt>
              </c:numCache>
            </c:numRef>
          </c:val>
        </c:ser>
        <c:overlap val="100"/>
        <c:axId val="77658752"/>
        <c:axId val="78160256"/>
      </c:barChart>
      <c:catAx>
        <c:axId val="77658752"/>
        <c:scaling>
          <c:orientation val="minMax"/>
        </c:scaling>
        <c:axPos val="b"/>
        <c:numFmt formatCode="General" sourceLinked="1"/>
        <c:tickLblPos val="nextTo"/>
        <c:crossAx val="78160256"/>
        <c:crosses val="autoZero"/>
        <c:auto val="1"/>
        <c:lblAlgn val="ctr"/>
        <c:lblOffset val="100"/>
      </c:catAx>
      <c:valAx>
        <c:axId val="78160256"/>
        <c:scaling>
          <c:orientation val="minMax"/>
        </c:scaling>
        <c:axPos val="l"/>
        <c:majorGridlines/>
        <c:numFmt formatCode="0%" sourceLinked="1"/>
        <c:tickLblPos val="nextTo"/>
        <c:crossAx val="77658752"/>
        <c:crosses val="autoZero"/>
        <c:crossBetween val="between"/>
      </c:valAx>
    </c:plotArea>
    <c:legend>
      <c:legendPos val="r"/>
      <c:layout/>
    </c:legend>
    <c:plotVisOnly val="1"/>
    <c:dispBlanksAs val="gap"/>
  </c:chart>
  <c:spPr>
    <a:ln>
      <a:solidFill>
        <a:srgbClr val="000000"/>
      </a:solidFill>
    </a:ln>
  </c:spPr>
  <c:externalData r:id="rId2"/>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50A7B-AEA6-4E8F-8458-AC0DFBC533D8}"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55CC4E50-68AF-4944-96EE-A13836B23CA9}">
      <dgm:prSet phldrT="[Text]" custT="1"/>
      <dgm:spPr>
        <a:xfrm>
          <a:off x="0" y="4862"/>
          <a:ext cx="6115685" cy="1042470"/>
        </a:xfr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gm:spPr>
      <dgm:t>
        <a:bodyPr/>
        <a:lstStyle/>
        <a:p>
          <a:r>
            <a:rPr lang="zh-CN" altLang="en-US" sz="2400" b="1" dirty="0" smtClean="0">
              <a:solidFill>
                <a:sysClr val="windowText" lastClr="000000">
                  <a:hueOff val="0"/>
                  <a:satOff val="0"/>
                  <a:lumOff val="0"/>
                  <a:alphaOff val="0"/>
                </a:sysClr>
              </a:solidFill>
              <a:latin typeface="Calibri"/>
              <a:ea typeface="+mn-ea"/>
              <a:cs typeface="+mn-cs"/>
            </a:rPr>
            <a:t>数字图书</a:t>
          </a:r>
          <a:r>
            <a:rPr lang="zh-CN" altLang="en-US" sz="2400" dirty="0" smtClean="0">
              <a:solidFill>
                <a:sysClr val="windowText" lastClr="000000">
                  <a:hueOff val="0"/>
                  <a:satOff val="0"/>
                  <a:lumOff val="0"/>
                  <a:alphaOff val="0"/>
                </a:sysClr>
              </a:solidFill>
              <a:latin typeface="Calibri"/>
              <a:ea typeface="+mn-ea"/>
              <a:cs typeface="+mn-cs"/>
            </a:rPr>
            <a:t>可以提供比纸质图书更丰富的功能</a:t>
          </a:r>
          <a:endParaRPr lang="en-GB" sz="2400" dirty="0">
            <a:solidFill>
              <a:sysClr val="windowText" lastClr="000000">
                <a:hueOff val="0"/>
                <a:satOff val="0"/>
                <a:lumOff val="0"/>
                <a:alphaOff val="0"/>
              </a:sysClr>
            </a:solidFill>
            <a:latin typeface="Calibri"/>
            <a:ea typeface="+mn-ea"/>
            <a:cs typeface="+mn-cs"/>
          </a:endParaRPr>
        </a:p>
      </dgm:t>
    </dgm:pt>
    <dgm:pt modelId="{270F3D39-EBF1-4418-B3D6-AEA8F7B930ED}" type="parTrans" cxnId="{5654E7DF-BB85-40F7-AE5C-85900309D02D}">
      <dgm:prSet/>
      <dgm:spPr/>
      <dgm:t>
        <a:bodyPr/>
        <a:lstStyle/>
        <a:p>
          <a:endParaRPr lang="en-GB"/>
        </a:p>
      </dgm:t>
    </dgm:pt>
    <dgm:pt modelId="{432713CB-DC77-44B5-9951-0909A7DD1B62}" type="sibTrans" cxnId="{5654E7DF-BB85-40F7-AE5C-85900309D02D}">
      <dgm:prSet/>
      <dgm:spPr/>
      <dgm:t>
        <a:bodyPr/>
        <a:lstStyle/>
        <a:p>
          <a:endParaRPr lang="en-GB"/>
        </a:p>
      </dgm:t>
    </dgm:pt>
    <dgm:pt modelId="{8ABF869F-6F1C-4EB9-82AB-6ECD02438275}" type="pres">
      <dgm:prSet presAssocID="{C3850A7B-AEA6-4E8F-8458-AC0DFBC533D8}" presName="linear" presStyleCnt="0">
        <dgm:presLayoutVars>
          <dgm:animLvl val="lvl"/>
          <dgm:resizeHandles val="exact"/>
        </dgm:presLayoutVars>
      </dgm:prSet>
      <dgm:spPr/>
      <dgm:t>
        <a:bodyPr/>
        <a:lstStyle/>
        <a:p>
          <a:endParaRPr lang="en-GB"/>
        </a:p>
      </dgm:t>
    </dgm:pt>
    <dgm:pt modelId="{186BF84C-A23C-4E57-B3C1-79D9BE9BAFEF}" type="pres">
      <dgm:prSet presAssocID="{55CC4E50-68AF-4944-96EE-A13836B23CA9}" presName="parentText" presStyleLbl="node1" presStyleIdx="0" presStyleCnt="1">
        <dgm:presLayoutVars>
          <dgm:chMax val="0"/>
          <dgm:bulletEnabled val="1"/>
        </dgm:presLayoutVars>
      </dgm:prSet>
      <dgm:spPr>
        <a:prstGeom prst="roundRect">
          <a:avLst/>
        </a:prstGeom>
      </dgm:spPr>
      <dgm:t>
        <a:bodyPr/>
        <a:lstStyle/>
        <a:p>
          <a:endParaRPr lang="en-GB"/>
        </a:p>
      </dgm:t>
    </dgm:pt>
  </dgm:ptLst>
  <dgm:cxnLst>
    <dgm:cxn modelId="{3633DF17-C2DB-4A6C-A4DC-BF687216155C}" type="presOf" srcId="{C3850A7B-AEA6-4E8F-8458-AC0DFBC533D8}" destId="{8ABF869F-6F1C-4EB9-82AB-6ECD02438275}" srcOrd="0" destOrd="0" presId="urn:microsoft.com/office/officeart/2005/8/layout/vList2"/>
    <dgm:cxn modelId="{5654E7DF-BB85-40F7-AE5C-85900309D02D}" srcId="{C3850A7B-AEA6-4E8F-8458-AC0DFBC533D8}" destId="{55CC4E50-68AF-4944-96EE-A13836B23CA9}" srcOrd="0" destOrd="0" parTransId="{270F3D39-EBF1-4418-B3D6-AEA8F7B930ED}" sibTransId="{432713CB-DC77-44B5-9951-0909A7DD1B62}"/>
    <dgm:cxn modelId="{779191DA-2715-4B4A-B84C-7D90C3E1A52B}" type="presOf" srcId="{55CC4E50-68AF-4944-96EE-A13836B23CA9}" destId="{186BF84C-A23C-4E57-B3C1-79D9BE9BAFEF}" srcOrd="0" destOrd="0" presId="urn:microsoft.com/office/officeart/2005/8/layout/vList2"/>
    <dgm:cxn modelId="{0B5EB907-6711-4589-8F78-584AA3B6A70C}" type="presParOf" srcId="{8ABF869F-6F1C-4EB9-82AB-6ECD02438275}" destId="{186BF84C-A23C-4E57-B3C1-79D9BE9BAFEF}"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BD3E87-D595-4FE1-BAED-7B66A48BF1B5}"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n-GB"/>
        </a:p>
      </dgm:t>
    </dgm:pt>
    <dgm:pt modelId="{9D74966F-516A-4E5B-BC57-958E79307236}">
      <dgm:prSet custT="1"/>
      <dgm:spPr>
        <a:xfrm>
          <a:off x="0" y="3445"/>
          <a:ext cx="2952115" cy="280800"/>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zh-CN" altLang="en-US" sz="1400" dirty="0" smtClean="0">
              <a:solidFill>
                <a:sysClr val="window" lastClr="FFFFFF"/>
              </a:solidFill>
              <a:latin typeface="Calibri"/>
              <a:ea typeface="+mn-ea"/>
              <a:cs typeface="+mn-cs"/>
            </a:rPr>
            <a:t>探索性</a:t>
          </a:r>
          <a:endParaRPr lang="en-GB" sz="1400" dirty="0">
            <a:solidFill>
              <a:sysClr val="window" lastClr="FFFFFF"/>
            </a:solidFill>
            <a:latin typeface="Calibri"/>
            <a:ea typeface="+mn-ea"/>
            <a:cs typeface="+mn-cs"/>
          </a:endParaRPr>
        </a:p>
      </dgm:t>
    </dgm:pt>
    <dgm:pt modelId="{BF43BE43-9678-4026-9AE6-11A768426F03}" type="parTrans" cxnId="{F4AAE80F-825E-4993-96FE-96FF95F132B4}">
      <dgm:prSet/>
      <dgm:spPr/>
      <dgm:t>
        <a:bodyPr/>
        <a:lstStyle/>
        <a:p>
          <a:endParaRPr lang="en-GB" sz="3600"/>
        </a:p>
      </dgm:t>
    </dgm:pt>
    <dgm:pt modelId="{3657C28B-0F3F-4B70-88B2-2597F537DC1E}" type="sibTrans" cxnId="{F4AAE80F-825E-4993-96FE-96FF95F132B4}">
      <dgm:prSet/>
      <dgm:spPr/>
      <dgm:t>
        <a:bodyPr/>
        <a:lstStyle/>
        <a:p>
          <a:endParaRPr lang="en-GB" sz="3600"/>
        </a:p>
      </dgm:t>
    </dgm:pt>
    <dgm:pt modelId="{A3A34C45-95E3-41F1-8A21-E0B7843D5549}">
      <dgm:prSet custT="1"/>
      <dgm:spPr>
        <a:xfrm>
          <a:off x="0" y="651445"/>
          <a:ext cx="2952115" cy="280800"/>
        </a:xfr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zh-CN" altLang="en-US" sz="1400" b="0" dirty="0" smtClean="0">
              <a:solidFill>
                <a:sysClr val="window" lastClr="FFFFFF"/>
              </a:solidFill>
              <a:latin typeface="Calibri"/>
              <a:ea typeface="+mn-ea"/>
              <a:cs typeface="+mn-cs"/>
            </a:rPr>
            <a:t>兼容性</a:t>
          </a:r>
          <a:r>
            <a:rPr lang="en-GB" sz="1400" b="0" dirty="0" smtClean="0">
              <a:solidFill>
                <a:sysClr val="window" lastClr="FFFFFF"/>
              </a:solidFill>
              <a:latin typeface="Calibri"/>
              <a:ea typeface="+mn-ea"/>
              <a:cs typeface="+mn-cs"/>
            </a:rPr>
            <a:t>– </a:t>
          </a:r>
          <a:r>
            <a:rPr lang="zh-CN" altLang="en-US" sz="1400" b="0" dirty="0" smtClean="0">
              <a:solidFill>
                <a:sysClr val="window" lastClr="FFFFFF"/>
              </a:solidFill>
              <a:latin typeface="Calibri"/>
              <a:ea typeface="+mn-ea"/>
              <a:cs typeface="+mn-cs"/>
            </a:rPr>
            <a:t>并发用户</a:t>
          </a:r>
          <a:endParaRPr lang="en-GB" sz="1400" dirty="0">
            <a:solidFill>
              <a:sysClr val="window" lastClr="FFFFFF"/>
            </a:solidFill>
            <a:latin typeface="Calibri"/>
            <a:ea typeface="+mn-ea"/>
            <a:cs typeface="+mn-cs"/>
          </a:endParaRPr>
        </a:p>
      </dgm:t>
    </dgm:pt>
    <dgm:pt modelId="{D5CED875-2EA3-4913-A372-1C6A243ED16C}" type="parTrans" cxnId="{A773FF70-E52D-48C6-8502-5423A789F463}">
      <dgm:prSet/>
      <dgm:spPr/>
      <dgm:t>
        <a:bodyPr/>
        <a:lstStyle/>
        <a:p>
          <a:endParaRPr lang="en-GB" sz="3600"/>
        </a:p>
      </dgm:t>
    </dgm:pt>
    <dgm:pt modelId="{DA88C0DF-6915-429E-BA4C-94C73988DCD2}" type="sibTrans" cxnId="{A773FF70-E52D-48C6-8502-5423A789F463}">
      <dgm:prSet/>
      <dgm:spPr/>
      <dgm:t>
        <a:bodyPr/>
        <a:lstStyle/>
        <a:p>
          <a:endParaRPr lang="en-GB" sz="3600"/>
        </a:p>
      </dgm:t>
    </dgm:pt>
    <dgm:pt modelId="{36266E68-67E5-4F84-9ED0-019AEA50D89E}">
      <dgm:prSet custT="1"/>
      <dgm:spPr>
        <a:xfrm>
          <a:off x="0" y="975445"/>
          <a:ext cx="2952115" cy="280800"/>
        </a:xfrm>
        <a:gradFill rotWithShape="0">
          <a:gsLst>
            <a:gs pos="0">
              <a:srgbClr val="8064A2">
                <a:hueOff val="-3348577"/>
                <a:satOff val="20174"/>
                <a:lumOff val="1617"/>
                <a:alphaOff val="0"/>
                <a:shade val="51000"/>
                <a:satMod val="130000"/>
              </a:srgbClr>
            </a:gs>
            <a:gs pos="80000">
              <a:srgbClr val="8064A2">
                <a:hueOff val="-3348577"/>
                <a:satOff val="20174"/>
                <a:lumOff val="1617"/>
                <a:alphaOff val="0"/>
                <a:shade val="93000"/>
                <a:satMod val="130000"/>
              </a:srgbClr>
            </a:gs>
            <a:gs pos="100000">
              <a:srgbClr val="8064A2">
                <a:hueOff val="-3348577"/>
                <a:satOff val="20174"/>
                <a:lumOff val="1617"/>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zh-CN" altLang="en-US" sz="1400" b="0" dirty="0" smtClean="0">
              <a:solidFill>
                <a:sysClr val="window" lastClr="FFFFFF"/>
              </a:solidFill>
              <a:latin typeface="Calibri"/>
              <a:ea typeface="+mn-ea"/>
              <a:cs typeface="+mn-cs"/>
            </a:rPr>
            <a:t>永久性</a:t>
          </a:r>
          <a:r>
            <a:rPr lang="en-GB" sz="1400" b="0" dirty="0" smtClean="0">
              <a:solidFill>
                <a:sysClr val="window" lastClr="FFFFFF"/>
              </a:solidFill>
              <a:latin typeface="Calibri"/>
              <a:ea typeface="+mn-ea"/>
              <a:cs typeface="+mn-cs"/>
            </a:rPr>
            <a:t>– </a:t>
          </a:r>
          <a:r>
            <a:rPr lang="zh-CN" altLang="en-US" sz="1400" b="0" dirty="0" smtClean="0">
              <a:solidFill>
                <a:sysClr val="window" lastClr="FFFFFF"/>
              </a:solidFill>
              <a:latin typeface="Calibri"/>
              <a:ea typeface="+mn-ea"/>
              <a:cs typeface="+mn-cs"/>
            </a:rPr>
            <a:t>无损坏、无需替换</a:t>
          </a:r>
          <a:endParaRPr lang="en-GB" sz="1400" dirty="0">
            <a:solidFill>
              <a:sysClr val="window" lastClr="FFFFFF"/>
            </a:solidFill>
            <a:latin typeface="Calibri"/>
            <a:ea typeface="+mn-ea"/>
            <a:cs typeface="+mn-cs"/>
          </a:endParaRPr>
        </a:p>
      </dgm:t>
    </dgm:pt>
    <dgm:pt modelId="{7A19C228-0521-437F-AE78-07AC59959DBF}" type="parTrans" cxnId="{B95BED17-2BBB-482D-96BF-3C2B51A4F304}">
      <dgm:prSet/>
      <dgm:spPr/>
      <dgm:t>
        <a:bodyPr/>
        <a:lstStyle/>
        <a:p>
          <a:endParaRPr lang="en-GB" sz="3600"/>
        </a:p>
      </dgm:t>
    </dgm:pt>
    <dgm:pt modelId="{3814A660-5C75-4261-B112-AAC1181EC3E7}" type="sibTrans" cxnId="{B95BED17-2BBB-482D-96BF-3C2B51A4F304}">
      <dgm:prSet/>
      <dgm:spPr/>
      <dgm:t>
        <a:bodyPr/>
        <a:lstStyle/>
        <a:p>
          <a:endParaRPr lang="en-GB" sz="3600"/>
        </a:p>
      </dgm:t>
    </dgm:pt>
    <dgm:pt modelId="{C5C7C0DE-C6ED-41B4-AE39-592DC76E3D43}">
      <dgm:prSet custT="1"/>
      <dgm:spPr>
        <a:xfrm>
          <a:off x="0" y="1299445"/>
          <a:ext cx="2952115" cy="280800"/>
        </a:xfr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zh-CN" altLang="en-US" sz="1400" dirty="0" smtClean="0">
              <a:solidFill>
                <a:sysClr val="window" lastClr="FFFFFF"/>
              </a:solidFill>
              <a:latin typeface="Calibri"/>
              <a:ea typeface="+mn-ea"/>
              <a:cs typeface="+mn-cs"/>
            </a:rPr>
            <a:t>使用统计数据</a:t>
          </a:r>
          <a:endParaRPr lang="en-GB" sz="1400" dirty="0">
            <a:solidFill>
              <a:sysClr val="window" lastClr="FFFFFF"/>
            </a:solidFill>
            <a:latin typeface="Calibri"/>
            <a:ea typeface="+mn-ea"/>
            <a:cs typeface="+mn-cs"/>
          </a:endParaRPr>
        </a:p>
      </dgm:t>
    </dgm:pt>
    <dgm:pt modelId="{E7C92FCF-44D6-4D34-AC4C-EBCC9D6B2BFF}" type="parTrans" cxnId="{02F1B72C-AAD9-4C98-87BE-677A0135DDE9}">
      <dgm:prSet/>
      <dgm:spPr/>
      <dgm:t>
        <a:bodyPr/>
        <a:lstStyle/>
        <a:p>
          <a:endParaRPr lang="en-GB" sz="3600"/>
        </a:p>
      </dgm:t>
    </dgm:pt>
    <dgm:pt modelId="{4B420DF6-3B82-4B60-92CE-FBAA1F3349C1}" type="sibTrans" cxnId="{02F1B72C-AAD9-4C98-87BE-677A0135DDE9}">
      <dgm:prSet/>
      <dgm:spPr/>
      <dgm:t>
        <a:bodyPr/>
        <a:lstStyle/>
        <a:p>
          <a:endParaRPr lang="en-GB" sz="3600"/>
        </a:p>
      </dgm:t>
    </dgm:pt>
    <dgm:pt modelId="{9A762C7A-FD8F-48BD-AAB7-85EB32226B32}">
      <dgm:prSet custT="1"/>
      <dgm:spPr>
        <a:xfrm>
          <a:off x="0" y="327445"/>
          <a:ext cx="2952115" cy="280800"/>
        </a:xfr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zh-CN" altLang="en-US" sz="1400" b="0" dirty="0" smtClean="0">
              <a:solidFill>
                <a:sysClr val="window" lastClr="FFFFFF"/>
              </a:solidFill>
              <a:latin typeface="Calibri"/>
              <a:ea typeface="+mn-ea"/>
              <a:cs typeface="+mn-cs"/>
            </a:rPr>
            <a:t>便捷性</a:t>
          </a:r>
          <a:r>
            <a:rPr lang="en-GB" sz="1400" b="0" dirty="0" smtClean="0">
              <a:solidFill>
                <a:sysClr val="window" lastClr="FFFFFF"/>
              </a:solidFill>
              <a:latin typeface="Calibri"/>
              <a:ea typeface="+mn-ea"/>
              <a:cs typeface="+mn-cs"/>
            </a:rPr>
            <a:t> (24/7 &amp; off-campus access)</a:t>
          </a:r>
          <a:endParaRPr lang="en-GB" sz="1400" dirty="0">
            <a:solidFill>
              <a:sysClr val="window" lastClr="FFFFFF"/>
            </a:solidFill>
            <a:latin typeface="Calibri"/>
            <a:ea typeface="+mn-ea"/>
            <a:cs typeface="+mn-cs"/>
          </a:endParaRPr>
        </a:p>
      </dgm:t>
    </dgm:pt>
    <dgm:pt modelId="{398B727E-1D4F-4CCA-973A-47027910B1E4}" type="parTrans" cxnId="{4116AA96-D001-41F0-942C-B21EA761D34F}">
      <dgm:prSet/>
      <dgm:spPr/>
      <dgm:t>
        <a:bodyPr/>
        <a:lstStyle/>
        <a:p>
          <a:endParaRPr lang="en-GB" sz="3600"/>
        </a:p>
      </dgm:t>
    </dgm:pt>
    <dgm:pt modelId="{D15D8557-56FB-475A-93B1-EB6EA6C1C9C5}" type="sibTrans" cxnId="{4116AA96-D001-41F0-942C-B21EA761D34F}">
      <dgm:prSet/>
      <dgm:spPr/>
      <dgm:t>
        <a:bodyPr/>
        <a:lstStyle/>
        <a:p>
          <a:endParaRPr lang="en-GB" sz="3600"/>
        </a:p>
      </dgm:t>
    </dgm:pt>
    <dgm:pt modelId="{88409BF4-DED8-47E6-8BC5-FD4EE470AC72}" type="pres">
      <dgm:prSet presAssocID="{1BBD3E87-D595-4FE1-BAED-7B66A48BF1B5}" presName="linear" presStyleCnt="0">
        <dgm:presLayoutVars>
          <dgm:animLvl val="lvl"/>
          <dgm:resizeHandles val="exact"/>
        </dgm:presLayoutVars>
      </dgm:prSet>
      <dgm:spPr/>
      <dgm:t>
        <a:bodyPr/>
        <a:lstStyle/>
        <a:p>
          <a:endParaRPr lang="en-GB"/>
        </a:p>
      </dgm:t>
    </dgm:pt>
    <dgm:pt modelId="{974C1F53-9786-49B6-A7BE-679D34B83FB9}" type="pres">
      <dgm:prSet presAssocID="{9D74966F-516A-4E5B-BC57-958E79307236}" presName="parentText" presStyleLbl="node1" presStyleIdx="0" presStyleCnt="5" custLinFactY="-88504" custLinFactNeighborX="-7939" custLinFactNeighborY="-100000">
        <dgm:presLayoutVars>
          <dgm:chMax val="0"/>
          <dgm:bulletEnabled val="1"/>
        </dgm:presLayoutVars>
      </dgm:prSet>
      <dgm:spPr>
        <a:prstGeom prst="roundRect">
          <a:avLst/>
        </a:prstGeom>
      </dgm:spPr>
      <dgm:t>
        <a:bodyPr/>
        <a:lstStyle/>
        <a:p>
          <a:endParaRPr lang="en-GB"/>
        </a:p>
      </dgm:t>
    </dgm:pt>
    <dgm:pt modelId="{F3458180-B636-4B29-99A1-FEE1AFCFAA92}" type="pres">
      <dgm:prSet presAssocID="{3657C28B-0F3F-4B70-88B2-2597F537DC1E}" presName="spacer" presStyleCnt="0"/>
      <dgm:spPr/>
      <dgm:t>
        <a:bodyPr/>
        <a:lstStyle/>
        <a:p>
          <a:endParaRPr lang="en-GB"/>
        </a:p>
      </dgm:t>
    </dgm:pt>
    <dgm:pt modelId="{CBB24569-D62F-47AB-BB4E-8D469E1750DA}" type="pres">
      <dgm:prSet presAssocID="{9A762C7A-FD8F-48BD-AAB7-85EB32226B32}" presName="parentText" presStyleLbl="node1" presStyleIdx="1" presStyleCnt="5">
        <dgm:presLayoutVars>
          <dgm:chMax val="0"/>
          <dgm:bulletEnabled val="1"/>
        </dgm:presLayoutVars>
      </dgm:prSet>
      <dgm:spPr>
        <a:prstGeom prst="roundRect">
          <a:avLst/>
        </a:prstGeom>
      </dgm:spPr>
      <dgm:t>
        <a:bodyPr/>
        <a:lstStyle/>
        <a:p>
          <a:endParaRPr lang="en-GB"/>
        </a:p>
      </dgm:t>
    </dgm:pt>
    <dgm:pt modelId="{794B8076-B873-4B69-B4C2-59C001C304AD}" type="pres">
      <dgm:prSet presAssocID="{D15D8557-56FB-475A-93B1-EB6EA6C1C9C5}" presName="spacer" presStyleCnt="0"/>
      <dgm:spPr/>
      <dgm:t>
        <a:bodyPr/>
        <a:lstStyle/>
        <a:p>
          <a:endParaRPr lang="en-GB"/>
        </a:p>
      </dgm:t>
    </dgm:pt>
    <dgm:pt modelId="{BBC86937-4B91-45A2-94B1-BCDA8D046F9C}" type="pres">
      <dgm:prSet presAssocID="{A3A34C45-95E3-41F1-8A21-E0B7843D5549}" presName="parentText" presStyleLbl="node1" presStyleIdx="2" presStyleCnt="5">
        <dgm:presLayoutVars>
          <dgm:chMax val="0"/>
          <dgm:bulletEnabled val="1"/>
        </dgm:presLayoutVars>
      </dgm:prSet>
      <dgm:spPr>
        <a:prstGeom prst="roundRect">
          <a:avLst/>
        </a:prstGeom>
      </dgm:spPr>
      <dgm:t>
        <a:bodyPr/>
        <a:lstStyle/>
        <a:p>
          <a:endParaRPr lang="en-GB"/>
        </a:p>
      </dgm:t>
    </dgm:pt>
    <dgm:pt modelId="{5515AFD7-5DC8-441A-94D7-AF8CED021779}" type="pres">
      <dgm:prSet presAssocID="{DA88C0DF-6915-429E-BA4C-94C73988DCD2}" presName="spacer" presStyleCnt="0"/>
      <dgm:spPr/>
      <dgm:t>
        <a:bodyPr/>
        <a:lstStyle/>
        <a:p>
          <a:endParaRPr lang="en-GB"/>
        </a:p>
      </dgm:t>
    </dgm:pt>
    <dgm:pt modelId="{25692535-81E8-401E-A48B-3EBAEB3E724B}" type="pres">
      <dgm:prSet presAssocID="{36266E68-67E5-4F84-9ED0-019AEA50D89E}" presName="parentText" presStyleLbl="node1" presStyleIdx="3" presStyleCnt="5">
        <dgm:presLayoutVars>
          <dgm:chMax val="0"/>
          <dgm:bulletEnabled val="1"/>
        </dgm:presLayoutVars>
      </dgm:prSet>
      <dgm:spPr>
        <a:prstGeom prst="roundRect">
          <a:avLst/>
        </a:prstGeom>
      </dgm:spPr>
      <dgm:t>
        <a:bodyPr/>
        <a:lstStyle/>
        <a:p>
          <a:endParaRPr lang="en-GB"/>
        </a:p>
      </dgm:t>
    </dgm:pt>
    <dgm:pt modelId="{AEE4A3D4-D61B-404E-A406-93334BF7FE2E}" type="pres">
      <dgm:prSet presAssocID="{3814A660-5C75-4261-B112-AAC1181EC3E7}" presName="spacer" presStyleCnt="0"/>
      <dgm:spPr/>
      <dgm:t>
        <a:bodyPr/>
        <a:lstStyle/>
        <a:p>
          <a:endParaRPr lang="en-GB"/>
        </a:p>
      </dgm:t>
    </dgm:pt>
    <dgm:pt modelId="{090687E7-D574-4C40-B0D9-202C437D90D9}" type="pres">
      <dgm:prSet presAssocID="{C5C7C0DE-C6ED-41B4-AE39-592DC76E3D43}" presName="parentText" presStyleLbl="node1" presStyleIdx="4" presStyleCnt="5">
        <dgm:presLayoutVars>
          <dgm:chMax val="0"/>
          <dgm:bulletEnabled val="1"/>
        </dgm:presLayoutVars>
      </dgm:prSet>
      <dgm:spPr>
        <a:prstGeom prst="roundRect">
          <a:avLst/>
        </a:prstGeom>
      </dgm:spPr>
      <dgm:t>
        <a:bodyPr/>
        <a:lstStyle/>
        <a:p>
          <a:endParaRPr lang="en-GB"/>
        </a:p>
      </dgm:t>
    </dgm:pt>
  </dgm:ptLst>
  <dgm:cxnLst>
    <dgm:cxn modelId="{A773FF70-E52D-48C6-8502-5423A789F463}" srcId="{1BBD3E87-D595-4FE1-BAED-7B66A48BF1B5}" destId="{A3A34C45-95E3-41F1-8A21-E0B7843D5549}" srcOrd="2" destOrd="0" parTransId="{D5CED875-2EA3-4913-A372-1C6A243ED16C}" sibTransId="{DA88C0DF-6915-429E-BA4C-94C73988DCD2}"/>
    <dgm:cxn modelId="{C40E775E-0641-45E1-A421-9A9B3D58EE6D}" type="presOf" srcId="{9D74966F-516A-4E5B-BC57-958E79307236}" destId="{974C1F53-9786-49B6-A7BE-679D34B83FB9}" srcOrd="0" destOrd="0" presId="urn:microsoft.com/office/officeart/2005/8/layout/vList2"/>
    <dgm:cxn modelId="{D5B0B5B4-FF9D-4D4A-A5A5-E26983DC6D85}" type="presOf" srcId="{1BBD3E87-D595-4FE1-BAED-7B66A48BF1B5}" destId="{88409BF4-DED8-47E6-8BC5-FD4EE470AC72}" srcOrd="0" destOrd="0" presId="urn:microsoft.com/office/officeart/2005/8/layout/vList2"/>
    <dgm:cxn modelId="{02F1B72C-AAD9-4C98-87BE-677A0135DDE9}" srcId="{1BBD3E87-D595-4FE1-BAED-7B66A48BF1B5}" destId="{C5C7C0DE-C6ED-41B4-AE39-592DC76E3D43}" srcOrd="4" destOrd="0" parTransId="{E7C92FCF-44D6-4D34-AC4C-EBCC9D6B2BFF}" sibTransId="{4B420DF6-3B82-4B60-92CE-FBAA1F3349C1}"/>
    <dgm:cxn modelId="{2CACBF69-BF2B-4433-8E75-A91D30A31B8E}" type="presOf" srcId="{36266E68-67E5-4F84-9ED0-019AEA50D89E}" destId="{25692535-81E8-401E-A48B-3EBAEB3E724B}" srcOrd="0" destOrd="0" presId="urn:microsoft.com/office/officeart/2005/8/layout/vList2"/>
    <dgm:cxn modelId="{4116AA96-D001-41F0-942C-B21EA761D34F}" srcId="{1BBD3E87-D595-4FE1-BAED-7B66A48BF1B5}" destId="{9A762C7A-FD8F-48BD-AAB7-85EB32226B32}" srcOrd="1" destOrd="0" parTransId="{398B727E-1D4F-4CCA-973A-47027910B1E4}" sibTransId="{D15D8557-56FB-475A-93B1-EB6EA6C1C9C5}"/>
    <dgm:cxn modelId="{B95BED17-2BBB-482D-96BF-3C2B51A4F304}" srcId="{1BBD3E87-D595-4FE1-BAED-7B66A48BF1B5}" destId="{36266E68-67E5-4F84-9ED0-019AEA50D89E}" srcOrd="3" destOrd="0" parTransId="{7A19C228-0521-437F-AE78-07AC59959DBF}" sibTransId="{3814A660-5C75-4261-B112-AAC1181EC3E7}"/>
    <dgm:cxn modelId="{1E4887CA-2C60-4034-A63D-1E1B5625BF7B}" type="presOf" srcId="{A3A34C45-95E3-41F1-8A21-E0B7843D5549}" destId="{BBC86937-4B91-45A2-94B1-BCDA8D046F9C}" srcOrd="0" destOrd="0" presId="urn:microsoft.com/office/officeart/2005/8/layout/vList2"/>
    <dgm:cxn modelId="{425DEDD0-9496-4D22-9F0E-4A77F07C2183}" type="presOf" srcId="{9A762C7A-FD8F-48BD-AAB7-85EB32226B32}" destId="{CBB24569-D62F-47AB-BB4E-8D469E1750DA}" srcOrd="0" destOrd="0" presId="urn:microsoft.com/office/officeart/2005/8/layout/vList2"/>
    <dgm:cxn modelId="{F4AAE80F-825E-4993-96FE-96FF95F132B4}" srcId="{1BBD3E87-D595-4FE1-BAED-7B66A48BF1B5}" destId="{9D74966F-516A-4E5B-BC57-958E79307236}" srcOrd="0" destOrd="0" parTransId="{BF43BE43-9678-4026-9AE6-11A768426F03}" sibTransId="{3657C28B-0F3F-4B70-88B2-2597F537DC1E}"/>
    <dgm:cxn modelId="{5B5177B6-B1E0-4670-ABD3-BAB9914B5A2B}" type="presOf" srcId="{C5C7C0DE-C6ED-41B4-AE39-592DC76E3D43}" destId="{090687E7-D574-4C40-B0D9-202C437D90D9}" srcOrd="0" destOrd="0" presId="urn:microsoft.com/office/officeart/2005/8/layout/vList2"/>
    <dgm:cxn modelId="{8510B145-3F0E-4B7C-B4F9-FDAE602790FD}" type="presParOf" srcId="{88409BF4-DED8-47E6-8BC5-FD4EE470AC72}" destId="{974C1F53-9786-49B6-A7BE-679D34B83FB9}" srcOrd="0" destOrd="0" presId="urn:microsoft.com/office/officeart/2005/8/layout/vList2"/>
    <dgm:cxn modelId="{35C8474A-996A-4D38-99D6-72B848CF29D7}" type="presParOf" srcId="{88409BF4-DED8-47E6-8BC5-FD4EE470AC72}" destId="{F3458180-B636-4B29-99A1-FEE1AFCFAA92}" srcOrd="1" destOrd="0" presId="urn:microsoft.com/office/officeart/2005/8/layout/vList2"/>
    <dgm:cxn modelId="{30DA0043-4B5E-467C-9BD2-25DFB70B0D87}" type="presParOf" srcId="{88409BF4-DED8-47E6-8BC5-FD4EE470AC72}" destId="{CBB24569-D62F-47AB-BB4E-8D469E1750DA}" srcOrd="2" destOrd="0" presId="urn:microsoft.com/office/officeart/2005/8/layout/vList2"/>
    <dgm:cxn modelId="{F25BFE9A-2BD9-46C5-A5FA-8581FC988120}" type="presParOf" srcId="{88409BF4-DED8-47E6-8BC5-FD4EE470AC72}" destId="{794B8076-B873-4B69-B4C2-59C001C304AD}" srcOrd="3" destOrd="0" presId="urn:microsoft.com/office/officeart/2005/8/layout/vList2"/>
    <dgm:cxn modelId="{BEBE024D-0160-4F29-8571-0AEB8689F5F6}" type="presParOf" srcId="{88409BF4-DED8-47E6-8BC5-FD4EE470AC72}" destId="{BBC86937-4B91-45A2-94B1-BCDA8D046F9C}" srcOrd="4" destOrd="0" presId="urn:microsoft.com/office/officeart/2005/8/layout/vList2"/>
    <dgm:cxn modelId="{5845527C-16E0-40DC-9B7B-1AAE070BD66A}" type="presParOf" srcId="{88409BF4-DED8-47E6-8BC5-FD4EE470AC72}" destId="{5515AFD7-5DC8-441A-94D7-AF8CED021779}" srcOrd="5" destOrd="0" presId="urn:microsoft.com/office/officeart/2005/8/layout/vList2"/>
    <dgm:cxn modelId="{54CB2117-1C94-4F13-8E50-F19FC71003A1}" type="presParOf" srcId="{88409BF4-DED8-47E6-8BC5-FD4EE470AC72}" destId="{25692535-81E8-401E-A48B-3EBAEB3E724B}" srcOrd="6" destOrd="0" presId="urn:microsoft.com/office/officeart/2005/8/layout/vList2"/>
    <dgm:cxn modelId="{FCB8E1E3-DB0B-46A7-A80D-6FA883C3CC1D}" type="presParOf" srcId="{88409BF4-DED8-47E6-8BC5-FD4EE470AC72}" destId="{AEE4A3D4-D61B-404E-A406-93334BF7FE2E}" srcOrd="7" destOrd="0" presId="urn:microsoft.com/office/officeart/2005/8/layout/vList2"/>
    <dgm:cxn modelId="{A62BECD9-8B53-4ED0-A965-3479CCA9154E}" type="presParOf" srcId="{88409BF4-DED8-47E6-8BC5-FD4EE470AC72}" destId="{090687E7-D574-4C40-B0D9-202C437D90D9}" srcOrd="8" destOrd="0" presId="urn:microsoft.com/office/officeart/2005/8/layout/vList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A2C8A3-E57D-4936-B95B-20E5B902FB47}"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GB"/>
        </a:p>
      </dgm:t>
    </dgm:pt>
    <dgm:pt modelId="{1A9CC437-FDFC-4C35-A79D-34FDC0808E44}">
      <dgm:prSet custT="1"/>
      <dgm:spPr>
        <a:xfrm>
          <a:off x="0" y="743797"/>
          <a:ext cx="4100830" cy="636480"/>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zh-CN" altLang="en-US" sz="1400" b="1" dirty="0" smtClean="0">
              <a:solidFill>
                <a:sysClr val="window" lastClr="FFFFFF"/>
              </a:solidFill>
              <a:latin typeface="Calibri"/>
              <a:ea typeface="+mn-ea"/>
              <a:cs typeface="+mn-cs"/>
            </a:rPr>
            <a:t>多媒体嵌入</a:t>
          </a:r>
          <a:r>
            <a:rPr lang="en-GB" sz="1400" b="1" dirty="0" smtClean="0">
              <a:solidFill>
                <a:sysClr val="window" lastClr="FFFFFF"/>
              </a:solidFill>
              <a:latin typeface="Calibri"/>
              <a:ea typeface="+mn-ea"/>
              <a:cs typeface="+mn-cs"/>
            </a:rPr>
            <a:t>– </a:t>
          </a:r>
          <a:r>
            <a:rPr lang="zh-CN" altLang="en-US" sz="1400" b="1" dirty="0" smtClean="0">
              <a:solidFill>
                <a:sysClr val="window" lastClr="FFFFFF"/>
              </a:solidFill>
              <a:latin typeface="Calibri"/>
              <a:ea typeface="+mn-ea"/>
              <a:cs typeface="+mn-cs"/>
            </a:rPr>
            <a:t>音频和视频成为图书的一部分</a:t>
          </a:r>
          <a:endParaRPr lang="en-GB" sz="1400" b="1" dirty="0">
            <a:solidFill>
              <a:sysClr val="window" lastClr="FFFFFF"/>
            </a:solidFill>
            <a:latin typeface="Calibri"/>
            <a:ea typeface="+mn-ea"/>
            <a:cs typeface="+mn-cs"/>
          </a:endParaRPr>
        </a:p>
      </dgm:t>
    </dgm:pt>
    <dgm:pt modelId="{5937667C-CEC7-4977-AE09-E5B2FE5E7986}" type="sibTrans" cxnId="{B689455C-1FB3-432D-90C1-308CE6D8CD44}">
      <dgm:prSet/>
      <dgm:spPr/>
      <dgm:t>
        <a:bodyPr/>
        <a:lstStyle/>
        <a:p>
          <a:endParaRPr lang="en-GB" sz="1400"/>
        </a:p>
      </dgm:t>
    </dgm:pt>
    <dgm:pt modelId="{F3E2CC42-ED50-4000-AC13-3A7A2C29D3C5}" type="parTrans" cxnId="{B689455C-1FB3-432D-90C1-308CE6D8CD44}">
      <dgm:prSet/>
      <dgm:spPr/>
      <dgm:t>
        <a:bodyPr/>
        <a:lstStyle/>
        <a:p>
          <a:endParaRPr lang="en-GB" sz="1400"/>
        </a:p>
      </dgm:t>
    </dgm:pt>
    <dgm:pt modelId="{07529383-A1D2-496F-8327-1A0F6F294C6C}">
      <dgm:prSet custT="1"/>
      <dgm:spPr>
        <a:xfrm>
          <a:off x="0" y="9397"/>
          <a:ext cx="4100830" cy="636480"/>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zh-CN" altLang="en-US" sz="1400" b="1" dirty="0" smtClean="0">
              <a:solidFill>
                <a:sysClr val="window" lastClr="FFFFFF"/>
              </a:solidFill>
              <a:latin typeface="Calibri"/>
              <a:ea typeface="+mn-ea"/>
              <a:cs typeface="+mn-cs"/>
            </a:rPr>
            <a:t>快速的出版时间</a:t>
          </a:r>
          <a:r>
            <a:rPr lang="en-GB" sz="1400" b="1" dirty="0" smtClean="0">
              <a:solidFill>
                <a:sysClr val="window" lastClr="FFFFFF"/>
              </a:solidFill>
              <a:latin typeface="Calibri"/>
              <a:ea typeface="+mn-ea"/>
              <a:cs typeface="+mn-cs"/>
            </a:rPr>
            <a:t>– </a:t>
          </a:r>
          <a:r>
            <a:rPr lang="zh-CN" altLang="en-US" sz="1400" b="1" dirty="0" smtClean="0">
              <a:solidFill>
                <a:sysClr val="window" lastClr="FFFFFF"/>
              </a:solidFill>
              <a:latin typeface="Calibri"/>
              <a:ea typeface="+mn-ea"/>
              <a:cs typeface="+mn-cs"/>
            </a:rPr>
            <a:t>在</a:t>
          </a:r>
          <a:r>
            <a:rPr lang="en-GB" sz="1400" b="1" dirty="0" smtClean="0">
              <a:solidFill>
                <a:sysClr val="window" lastClr="FFFFFF"/>
              </a:solidFill>
              <a:latin typeface="Calibri"/>
              <a:ea typeface="+mn-ea"/>
              <a:cs typeface="+mn-cs"/>
            </a:rPr>
            <a:t>1-3</a:t>
          </a:r>
          <a:r>
            <a:rPr lang="zh-CN" altLang="en-US" sz="1400" b="1" dirty="0" smtClean="0">
              <a:solidFill>
                <a:sysClr val="window" lastClr="FFFFFF"/>
              </a:solidFill>
              <a:latin typeface="Calibri"/>
              <a:ea typeface="+mn-ea"/>
              <a:cs typeface="+mn-cs"/>
            </a:rPr>
            <a:t>个月内出版</a:t>
          </a:r>
          <a:r>
            <a:rPr lang="en-GB" sz="1400" b="1" dirty="0" smtClean="0">
              <a:solidFill>
                <a:sysClr val="window" lastClr="FFFFFF"/>
              </a:solidFill>
              <a:latin typeface="Calibri"/>
              <a:ea typeface="+mn-ea"/>
              <a:cs typeface="+mn-cs"/>
            </a:rPr>
            <a:t>	</a:t>
          </a:r>
          <a:endParaRPr lang="en-GB" sz="1400" b="1" dirty="0">
            <a:solidFill>
              <a:sysClr val="window" lastClr="FFFFFF"/>
            </a:solidFill>
            <a:latin typeface="Calibri"/>
            <a:ea typeface="+mn-ea"/>
            <a:cs typeface="+mn-cs"/>
          </a:endParaRPr>
        </a:p>
      </dgm:t>
    </dgm:pt>
    <dgm:pt modelId="{1946607F-49D1-42FB-9C4E-B2731D9885CA}" type="sibTrans" cxnId="{101AFBEF-3716-4356-A05D-B6AD239DA887}">
      <dgm:prSet/>
      <dgm:spPr/>
      <dgm:t>
        <a:bodyPr/>
        <a:lstStyle/>
        <a:p>
          <a:endParaRPr lang="en-GB" sz="1400"/>
        </a:p>
      </dgm:t>
    </dgm:pt>
    <dgm:pt modelId="{1F7ECE87-9F38-4222-B409-1277E5AF96D7}" type="parTrans" cxnId="{101AFBEF-3716-4356-A05D-B6AD239DA887}">
      <dgm:prSet/>
      <dgm:spPr/>
      <dgm:t>
        <a:bodyPr/>
        <a:lstStyle/>
        <a:p>
          <a:endParaRPr lang="en-GB" sz="1400"/>
        </a:p>
      </dgm:t>
    </dgm:pt>
    <dgm:pt modelId="{50333951-0719-4A63-867D-86DC2A2F024C}">
      <dgm:prSet custT="1"/>
      <dgm:spPr>
        <a:xfrm>
          <a:off x="0" y="1478197"/>
          <a:ext cx="4100830" cy="636480"/>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zh-CN" altLang="en-US" sz="1400" b="1" dirty="0" smtClean="0">
              <a:solidFill>
                <a:sysClr val="window" lastClr="FFFFFF"/>
              </a:solidFill>
              <a:latin typeface="Calibri"/>
              <a:ea typeface="+mn-ea"/>
              <a:cs typeface="+mn-cs"/>
            </a:rPr>
            <a:t>交互式图表和数学公式</a:t>
          </a:r>
          <a:endParaRPr lang="en-GB" sz="1400" b="1" dirty="0">
            <a:solidFill>
              <a:sysClr val="window" lastClr="FFFFFF"/>
            </a:solidFill>
            <a:latin typeface="Calibri"/>
            <a:ea typeface="+mn-ea"/>
            <a:cs typeface="+mn-cs"/>
          </a:endParaRPr>
        </a:p>
      </dgm:t>
    </dgm:pt>
    <dgm:pt modelId="{B9473499-1F58-43F7-A0D4-C22BC9D0A025}" type="parTrans" cxnId="{D7AF373E-05FD-4225-9D69-8F2403CA9B1F}">
      <dgm:prSet/>
      <dgm:spPr/>
      <dgm:t>
        <a:bodyPr/>
        <a:lstStyle/>
        <a:p>
          <a:endParaRPr lang="en-GB" sz="1400"/>
        </a:p>
      </dgm:t>
    </dgm:pt>
    <dgm:pt modelId="{A3F78F61-490D-4CCF-B12E-D6CEAE33AE5D}" type="sibTrans" cxnId="{D7AF373E-05FD-4225-9D69-8F2403CA9B1F}">
      <dgm:prSet/>
      <dgm:spPr/>
      <dgm:t>
        <a:bodyPr/>
        <a:lstStyle/>
        <a:p>
          <a:endParaRPr lang="en-GB" sz="1400"/>
        </a:p>
      </dgm:t>
    </dgm:pt>
    <dgm:pt modelId="{DDFEC534-4726-466B-9434-95AA53DD9121}" type="pres">
      <dgm:prSet presAssocID="{98A2C8A3-E57D-4936-B95B-20E5B902FB47}" presName="linear" presStyleCnt="0">
        <dgm:presLayoutVars>
          <dgm:animLvl val="lvl"/>
          <dgm:resizeHandles val="exact"/>
        </dgm:presLayoutVars>
      </dgm:prSet>
      <dgm:spPr/>
      <dgm:t>
        <a:bodyPr/>
        <a:lstStyle/>
        <a:p>
          <a:endParaRPr lang="en-GB"/>
        </a:p>
      </dgm:t>
    </dgm:pt>
    <dgm:pt modelId="{0A6F7FC9-A0D5-4B00-A0DF-4BB4607AD759}" type="pres">
      <dgm:prSet presAssocID="{07529383-A1D2-496F-8327-1A0F6F294C6C}" presName="parentText" presStyleLbl="node1" presStyleIdx="0" presStyleCnt="3">
        <dgm:presLayoutVars>
          <dgm:chMax val="0"/>
          <dgm:bulletEnabled val="1"/>
        </dgm:presLayoutVars>
      </dgm:prSet>
      <dgm:spPr>
        <a:prstGeom prst="roundRect">
          <a:avLst/>
        </a:prstGeom>
      </dgm:spPr>
      <dgm:t>
        <a:bodyPr/>
        <a:lstStyle/>
        <a:p>
          <a:endParaRPr lang="en-GB"/>
        </a:p>
      </dgm:t>
    </dgm:pt>
    <dgm:pt modelId="{3C91C664-844A-41EA-820A-CAFE33AB162B}" type="pres">
      <dgm:prSet presAssocID="{1946607F-49D1-42FB-9C4E-B2731D9885CA}" presName="spacer" presStyleCnt="0"/>
      <dgm:spPr/>
    </dgm:pt>
    <dgm:pt modelId="{9FC0278D-774C-43E7-B448-356E24C30162}" type="pres">
      <dgm:prSet presAssocID="{1A9CC437-FDFC-4C35-A79D-34FDC0808E44}" presName="parentText" presStyleLbl="node1" presStyleIdx="1" presStyleCnt="3">
        <dgm:presLayoutVars>
          <dgm:chMax val="0"/>
          <dgm:bulletEnabled val="1"/>
        </dgm:presLayoutVars>
      </dgm:prSet>
      <dgm:spPr>
        <a:prstGeom prst="roundRect">
          <a:avLst/>
        </a:prstGeom>
      </dgm:spPr>
      <dgm:t>
        <a:bodyPr/>
        <a:lstStyle/>
        <a:p>
          <a:endParaRPr lang="en-GB"/>
        </a:p>
      </dgm:t>
    </dgm:pt>
    <dgm:pt modelId="{5CA49D60-F305-43FA-B52A-A28BF22240E3}" type="pres">
      <dgm:prSet presAssocID="{5937667C-CEC7-4977-AE09-E5B2FE5E7986}" presName="spacer" presStyleCnt="0"/>
      <dgm:spPr/>
    </dgm:pt>
    <dgm:pt modelId="{F140BCF2-5ACA-4081-A7A6-A872A4E26265}" type="pres">
      <dgm:prSet presAssocID="{50333951-0719-4A63-867D-86DC2A2F024C}" presName="parentText" presStyleLbl="node1" presStyleIdx="2" presStyleCnt="3">
        <dgm:presLayoutVars>
          <dgm:chMax val="0"/>
          <dgm:bulletEnabled val="1"/>
        </dgm:presLayoutVars>
      </dgm:prSet>
      <dgm:spPr>
        <a:prstGeom prst="roundRect">
          <a:avLst/>
        </a:prstGeom>
      </dgm:spPr>
      <dgm:t>
        <a:bodyPr/>
        <a:lstStyle/>
        <a:p>
          <a:endParaRPr lang="en-GB"/>
        </a:p>
      </dgm:t>
    </dgm:pt>
  </dgm:ptLst>
  <dgm:cxnLst>
    <dgm:cxn modelId="{101AFBEF-3716-4356-A05D-B6AD239DA887}" srcId="{98A2C8A3-E57D-4936-B95B-20E5B902FB47}" destId="{07529383-A1D2-496F-8327-1A0F6F294C6C}" srcOrd="0" destOrd="0" parTransId="{1F7ECE87-9F38-4222-B409-1277E5AF96D7}" sibTransId="{1946607F-49D1-42FB-9C4E-B2731D9885CA}"/>
    <dgm:cxn modelId="{BA87FC1B-ECEA-4BAD-A9EC-0B74A3371E20}" type="presOf" srcId="{98A2C8A3-E57D-4936-B95B-20E5B902FB47}" destId="{DDFEC534-4726-466B-9434-95AA53DD9121}" srcOrd="0" destOrd="0" presId="urn:microsoft.com/office/officeart/2005/8/layout/vList2"/>
    <dgm:cxn modelId="{0B162235-F406-46C4-AC39-715218A95F1E}" type="presOf" srcId="{1A9CC437-FDFC-4C35-A79D-34FDC0808E44}" destId="{9FC0278D-774C-43E7-B448-356E24C30162}" srcOrd="0" destOrd="0" presId="urn:microsoft.com/office/officeart/2005/8/layout/vList2"/>
    <dgm:cxn modelId="{B689455C-1FB3-432D-90C1-308CE6D8CD44}" srcId="{98A2C8A3-E57D-4936-B95B-20E5B902FB47}" destId="{1A9CC437-FDFC-4C35-A79D-34FDC0808E44}" srcOrd="1" destOrd="0" parTransId="{F3E2CC42-ED50-4000-AC13-3A7A2C29D3C5}" sibTransId="{5937667C-CEC7-4977-AE09-E5B2FE5E7986}"/>
    <dgm:cxn modelId="{BC8AE488-5684-4550-8FBF-1F896867294F}" type="presOf" srcId="{50333951-0719-4A63-867D-86DC2A2F024C}" destId="{F140BCF2-5ACA-4081-A7A6-A872A4E26265}" srcOrd="0" destOrd="0" presId="urn:microsoft.com/office/officeart/2005/8/layout/vList2"/>
    <dgm:cxn modelId="{8401C54C-49C1-4686-8A22-F06C1A87A4D2}" type="presOf" srcId="{07529383-A1D2-496F-8327-1A0F6F294C6C}" destId="{0A6F7FC9-A0D5-4B00-A0DF-4BB4607AD759}" srcOrd="0" destOrd="0" presId="urn:microsoft.com/office/officeart/2005/8/layout/vList2"/>
    <dgm:cxn modelId="{D7AF373E-05FD-4225-9D69-8F2403CA9B1F}" srcId="{98A2C8A3-E57D-4936-B95B-20E5B902FB47}" destId="{50333951-0719-4A63-867D-86DC2A2F024C}" srcOrd="2" destOrd="0" parTransId="{B9473499-1F58-43F7-A0D4-C22BC9D0A025}" sibTransId="{A3F78F61-490D-4CCF-B12E-D6CEAE33AE5D}"/>
    <dgm:cxn modelId="{8F9B4BE5-CC7D-4BB2-89DF-9EB813F96A96}" type="presParOf" srcId="{DDFEC534-4726-466B-9434-95AA53DD9121}" destId="{0A6F7FC9-A0D5-4B00-A0DF-4BB4607AD759}" srcOrd="0" destOrd="0" presId="urn:microsoft.com/office/officeart/2005/8/layout/vList2"/>
    <dgm:cxn modelId="{B2D74468-E150-4D23-A34E-A1DAD5986648}" type="presParOf" srcId="{DDFEC534-4726-466B-9434-95AA53DD9121}" destId="{3C91C664-844A-41EA-820A-CAFE33AB162B}" srcOrd="1" destOrd="0" presId="urn:microsoft.com/office/officeart/2005/8/layout/vList2"/>
    <dgm:cxn modelId="{849295F7-CA40-4E25-BD68-DDBD9546B05A}" type="presParOf" srcId="{DDFEC534-4726-466B-9434-95AA53DD9121}" destId="{9FC0278D-774C-43E7-B448-356E24C30162}" srcOrd="2" destOrd="0" presId="urn:microsoft.com/office/officeart/2005/8/layout/vList2"/>
    <dgm:cxn modelId="{57FD0650-A193-4EBE-A3DD-860703E5D0B9}" type="presParOf" srcId="{DDFEC534-4726-466B-9434-95AA53DD9121}" destId="{5CA49D60-F305-43FA-B52A-A28BF22240E3}" srcOrd="3" destOrd="0" presId="urn:microsoft.com/office/officeart/2005/8/layout/vList2"/>
    <dgm:cxn modelId="{3DF0E39F-4A58-4C99-823D-FF264AEC0C8E}" type="presParOf" srcId="{DDFEC534-4726-466B-9434-95AA53DD9121}" destId="{F140BCF2-5ACA-4081-A7A6-A872A4E26265}" srcOrd="4" destOrd="0" presId="urn:microsoft.com/office/officeart/2005/8/layout/vList2"/>
  </dgm:cxnLst>
  <dgm:bg/>
  <dgm:whole/>
  <dgm:extLst>
    <a:ext uri="http://schemas.microsoft.com/office/drawing/2008/diagram">
      <dsp:dataModelExt xmlns=""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A2C8A3-E57D-4936-B95B-20E5B902FB47}"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GB"/>
        </a:p>
      </dgm:t>
    </dgm:pt>
    <dgm:pt modelId="{8A6E8783-4EC1-43A6-9EAF-C130535AD16E}">
      <dgm:prSet custT="1"/>
      <dgm:spPr>
        <a:xfrm>
          <a:off x="0" y="2272"/>
          <a:ext cx="3898900" cy="542880"/>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zh-CN" altLang="en-US" sz="1400" b="1" dirty="0" smtClean="0">
              <a:solidFill>
                <a:sysClr val="window" lastClr="FFFFFF"/>
              </a:solidFill>
              <a:latin typeface="Calibri"/>
              <a:ea typeface="+mn-ea"/>
              <a:cs typeface="+mn-cs"/>
            </a:rPr>
            <a:t>章节级</a:t>
          </a:r>
          <a:r>
            <a:rPr lang="en-GB" sz="1400" b="1" dirty="0" smtClean="0">
              <a:solidFill>
                <a:sysClr val="window" lastClr="FFFFFF"/>
              </a:solidFill>
              <a:latin typeface="Calibri"/>
              <a:ea typeface="+mn-ea"/>
              <a:cs typeface="+mn-cs"/>
            </a:rPr>
            <a:t>HTML, PDF</a:t>
          </a:r>
          <a:r>
            <a:rPr lang="zh-CN" altLang="en-US" sz="1400" b="1" dirty="0" smtClean="0">
              <a:solidFill>
                <a:sysClr val="window" lastClr="FFFFFF"/>
              </a:solidFill>
              <a:latin typeface="Calibri"/>
              <a:ea typeface="+mn-ea"/>
              <a:cs typeface="+mn-cs"/>
            </a:rPr>
            <a:t>和</a:t>
          </a:r>
          <a:r>
            <a:rPr lang="en-GB" sz="1400" b="1" dirty="0" smtClean="0">
              <a:solidFill>
                <a:sysClr val="window" lastClr="FFFFFF"/>
              </a:solidFill>
              <a:latin typeface="Calibri"/>
              <a:ea typeface="+mn-ea"/>
              <a:cs typeface="+mn-cs"/>
            </a:rPr>
            <a:t>ePUB3</a:t>
          </a:r>
          <a:r>
            <a:rPr lang="zh-CN" altLang="en-US" sz="1400" b="1" dirty="0" smtClean="0">
              <a:solidFill>
                <a:sysClr val="window" lastClr="FFFFFF"/>
              </a:solidFill>
              <a:latin typeface="Calibri"/>
              <a:ea typeface="+mn-ea"/>
              <a:cs typeface="+mn-cs"/>
            </a:rPr>
            <a:t>数据</a:t>
          </a:r>
          <a:endParaRPr lang="en-GB" sz="1400" dirty="0">
            <a:solidFill>
              <a:sysClr val="window" lastClr="FFFFFF"/>
            </a:solidFill>
            <a:latin typeface="Calibri"/>
            <a:ea typeface="+mn-ea"/>
            <a:cs typeface="+mn-cs"/>
          </a:endParaRPr>
        </a:p>
      </dgm:t>
    </dgm:pt>
    <dgm:pt modelId="{AE1CE6DD-75B6-413C-ACC7-214C1154865B}" type="parTrans" cxnId="{DE034A50-FA96-41B4-942A-EC7EB0C624AD}">
      <dgm:prSet/>
      <dgm:spPr/>
      <dgm:t>
        <a:bodyPr/>
        <a:lstStyle/>
        <a:p>
          <a:endParaRPr lang="en-GB" sz="1400"/>
        </a:p>
      </dgm:t>
    </dgm:pt>
    <dgm:pt modelId="{084AEB13-6DA8-4743-B4DD-EBCC21AEE2AD}" type="sibTrans" cxnId="{DE034A50-FA96-41B4-942A-EC7EB0C624AD}">
      <dgm:prSet/>
      <dgm:spPr>
        <a:xfrm>
          <a:off x="-5116992" y="-783865"/>
          <a:ext cx="6093694" cy="6093694"/>
        </a:xfrm>
        <a:noFill/>
        <a:ln w="9525" cap="flat" cmpd="sng" algn="ctr">
          <a:solidFill>
            <a:srgbClr val="C0504D">
              <a:shade val="60000"/>
              <a:hueOff val="0"/>
              <a:satOff val="0"/>
              <a:lumOff val="0"/>
              <a:alphaOff val="0"/>
            </a:srgbClr>
          </a:solidFill>
          <a:prstDash val="solid"/>
        </a:ln>
        <a:effectLst/>
      </dgm:spPr>
      <dgm:t>
        <a:bodyPr/>
        <a:lstStyle/>
        <a:p>
          <a:endParaRPr lang="en-GB" sz="1400"/>
        </a:p>
      </dgm:t>
    </dgm:pt>
    <dgm:pt modelId="{B81DA26A-4FEE-4AA1-8364-B178401C4837}">
      <dgm:prSet custT="1"/>
      <dgm:spPr>
        <a:xfrm>
          <a:off x="0" y="628672"/>
          <a:ext cx="3898900" cy="542880"/>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zh-CN" altLang="en-US" sz="1400" b="1" dirty="0" smtClean="0">
              <a:solidFill>
                <a:sysClr val="window" lastClr="FFFFFF"/>
              </a:solidFill>
              <a:latin typeface="Calibri"/>
              <a:ea typeface="+mn-ea"/>
              <a:cs typeface="+mn-cs"/>
            </a:rPr>
            <a:t>完全融合的期刊和图书平台</a:t>
          </a:r>
          <a:endParaRPr lang="en-GB" sz="1400" b="1" dirty="0">
            <a:solidFill>
              <a:sysClr val="window" lastClr="FFFFFF"/>
            </a:solidFill>
            <a:latin typeface="Calibri"/>
            <a:ea typeface="+mn-ea"/>
            <a:cs typeface="+mn-cs"/>
          </a:endParaRPr>
        </a:p>
      </dgm:t>
    </dgm:pt>
    <dgm:pt modelId="{691A5B0C-B971-4079-BDEE-D15F36DF367F}" type="parTrans" cxnId="{2A593793-C685-4A47-A06A-10BE3FD65BC8}">
      <dgm:prSet/>
      <dgm:spPr/>
      <dgm:t>
        <a:bodyPr/>
        <a:lstStyle/>
        <a:p>
          <a:endParaRPr lang="en-GB" sz="1400"/>
        </a:p>
      </dgm:t>
    </dgm:pt>
    <dgm:pt modelId="{4C276D6B-83F5-4E29-9AD9-AF2F87EB5D12}" type="sibTrans" cxnId="{2A593793-C685-4A47-A06A-10BE3FD65BC8}">
      <dgm:prSet/>
      <dgm:spPr/>
      <dgm:t>
        <a:bodyPr/>
        <a:lstStyle/>
        <a:p>
          <a:endParaRPr lang="en-GB" sz="1400"/>
        </a:p>
      </dgm:t>
    </dgm:pt>
    <dgm:pt modelId="{DEFCA96A-2EB7-4B3A-8E75-1018CB749C3B}">
      <dgm:prSet custT="1"/>
      <dgm:spPr>
        <a:xfrm>
          <a:off x="0" y="1255072"/>
          <a:ext cx="3898900" cy="542880"/>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zh-CN" altLang="en-US" sz="1400" b="1" dirty="0" smtClean="0">
              <a:solidFill>
                <a:sysClr val="window" lastClr="FFFFFF"/>
              </a:solidFill>
              <a:latin typeface="Calibri"/>
              <a:ea typeface="+mn-ea"/>
              <a:cs typeface="+mn-cs"/>
            </a:rPr>
            <a:t>无并发用户和</a:t>
          </a:r>
          <a:r>
            <a:rPr lang="en-US" altLang="zh-CN" sz="1400" b="1" dirty="0" smtClean="0">
              <a:solidFill>
                <a:sysClr val="window" lastClr="FFFFFF"/>
              </a:solidFill>
              <a:latin typeface="Calibri"/>
              <a:ea typeface="+mn-ea"/>
              <a:cs typeface="+mn-cs"/>
            </a:rPr>
            <a:t>DRM</a:t>
          </a:r>
          <a:r>
            <a:rPr lang="zh-CN" altLang="en-US" sz="1400" b="1" dirty="0" smtClean="0">
              <a:solidFill>
                <a:sysClr val="window" lastClr="FFFFFF"/>
              </a:solidFill>
              <a:latin typeface="Calibri"/>
              <a:ea typeface="+mn-ea"/>
              <a:cs typeface="+mn-cs"/>
            </a:rPr>
            <a:t>限制</a:t>
          </a:r>
          <a:endParaRPr lang="en-GB" sz="1400" b="1" dirty="0">
            <a:solidFill>
              <a:sysClr val="window" lastClr="FFFFFF"/>
            </a:solidFill>
            <a:latin typeface="Calibri"/>
            <a:ea typeface="+mn-ea"/>
            <a:cs typeface="+mn-cs"/>
          </a:endParaRPr>
        </a:p>
      </dgm:t>
    </dgm:pt>
    <dgm:pt modelId="{9D80C48D-3AA4-4526-BA04-35FDEAC19EEA}" type="parTrans" cxnId="{57BAF0CD-14D6-4236-A621-A0BD797E9CA3}">
      <dgm:prSet/>
      <dgm:spPr/>
      <dgm:t>
        <a:bodyPr/>
        <a:lstStyle/>
        <a:p>
          <a:endParaRPr lang="en-GB" sz="1400"/>
        </a:p>
      </dgm:t>
    </dgm:pt>
    <dgm:pt modelId="{A382E9AC-E644-45F8-881A-0EDCB5FF3E53}" type="sibTrans" cxnId="{57BAF0CD-14D6-4236-A621-A0BD797E9CA3}">
      <dgm:prSet/>
      <dgm:spPr/>
      <dgm:t>
        <a:bodyPr/>
        <a:lstStyle/>
        <a:p>
          <a:endParaRPr lang="en-GB" sz="1400"/>
        </a:p>
      </dgm:t>
    </dgm:pt>
    <dgm:pt modelId="{3BA06A4F-29CB-45C5-8EBA-2EB3A59A9A5C}" type="pres">
      <dgm:prSet presAssocID="{98A2C8A3-E57D-4936-B95B-20E5B902FB47}" presName="linear" presStyleCnt="0">
        <dgm:presLayoutVars>
          <dgm:animLvl val="lvl"/>
          <dgm:resizeHandles val="exact"/>
        </dgm:presLayoutVars>
      </dgm:prSet>
      <dgm:spPr/>
      <dgm:t>
        <a:bodyPr/>
        <a:lstStyle/>
        <a:p>
          <a:endParaRPr lang="en-GB"/>
        </a:p>
      </dgm:t>
    </dgm:pt>
    <dgm:pt modelId="{BF290990-208A-4E6F-9F3F-13A7B505E1B2}" type="pres">
      <dgm:prSet presAssocID="{8A6E8783-4EC1-43A6-9EAF-C130535AD16E}" presName="parentText" presStyleLbl="node1" presStyleIdx="0" presStyleCnt="3">
        <dgm:presLayoutVars>
          <dgm:chMax val="0"/>
          <dgm:bulletEnabled val="1"/>
        </dgm:presLayoutVars>
      </dgm:prSet>
      <dgm:spPr>
        <a:prstGeom prst="roundRect">
          <a:avLst/>
        </a:prstGeom>
      </dgm:spPr>
      <dgm:t>
        <a:bodyPr/>
        <a:lstStyle/>
        <a:p>
          <a:endParaRPr lang="en-GB"/>
        </a:p>
      </dgm:t>
    </dgm:pt>
    <dgm:pt modelId="{637C019E-88C5-4337-AD4F-78F1EEA786FD}" type="pres">
      <dgm:prSet presAssocID="{084AEB13-6DA8-4743-B4DD-EBCC21AEE2AD}" presName="spacer" presStyleCnt="0"/>
      <dgm:spPr/>
    </dgm:pt>
    <dgm:pt modelId="{3EB1E953-353A-4414-95FB-025F9AC584D5}" type="pres">
      <dgm:prSet presAssocID="{B81DA26A-4FEE-4AA1-8364-B178401C4837}" presName="parentText" presStyleLbl="node1" presStyleIdx="1" presStyleCnt="3">
        <dgm:presLayoutVars>
          <dgm:chMax val="0"/>
          <dgm:bulletEnabled val="1"/>
        </dgm:presLayoutVars>
      </dgm:prSet>
      <dgm:spPr>
        <a:prstGeom prst="roundRect">
          <a:avLst/>
        </a:prstGeom>
      </dgm:spPr>
      <dgm:t>
        <a:bodyPr/>
        <a:lstStyle/>
        <a:p>
          <a:endParaRPr lang="en-GB"/>
        </a:p>
      </dgm:t>
    </dgm:pt>
    <dgm:pt modelId="{6DBE9E64-4683-496B-B1B4-D8DC4E1A5773}" type="pres">
      <dgm:prSet presAssocID="{4C276D6B-83F5-4E29-9AD9-AF2F87EB5D12}" presName="spacer" presStyleCnt="0"/>
      <dgm:spPr/>
    </dgm:pt>
    <dgm:pt modelId="{8802D6BF-5340-49FF-B36E-3C6A3D6C4E6C}" type="pres">
      <dgm:prSet presAssocID="{DEFCA96A-2EB7-4B3A-8E75-1018CB749C3B}" presName="parentText" presStyleLbl="node1" presStyleIdx="2" presStyleCnt="3">
        <dgm:presLayoutVars>
          <dgm:chMax val="0"/>
          <dgm:bulletEnabled val="1"/>
        </dgm:presLayoutVars>
      </dgm:prSet>
      <dgm:spPr>
        <a:prstGeom prst="roundRect">
          <a:avLst/>
        </a:prstGeom>
      </dgm:spPr>
      <dgm:t>
        <a:bodyPr/>
        <a:lstStyle/>
        <a:p>
          <a:endParaRPr lang="en-GB"/>
        </a:p>
      </dgm:t>
    </dgm:pt>
  </dgm:ptLst>
  <dgm:cxnLst>
    <dgm:cxn modelId="{57BAF0CD-14D6-4236-A621-A0BD797E9CA3}" srcId="{98A2C8A3-E57D-4936-B95B-20E5B902FB47}" destId="{DEFCA96A-2EB7-4B3A-8E75-1018CB749C3B}" srcOrd="2" destOrd="0" parTransId="{9D80C48D-3AA4-4526-BA04-35FDEAC19EEA}" sibTransId="{A382E9AC-E644-45F8-881A-0EDCB5FF3E53}"/>
    <dgm:cxn modelId="{BF8A2998-60DD-4D33-9B2A-B8853D01CED1}" type="presOf" srcId="{98A2C8A3-E57D-4936-B95B-20E5B902FB47}" destId="{3BA06A4F-29CB-45C5-8EBA-2EB3A59A9A5C}" srcOrd="0" destOrd="0" presId="urn:microsoft.com/office/officeart/2005/8/layout/vList2"/>
    <dgm:cxn modelId="{9CAB8B4B-5B51-4BD9-938A-C42DEBBBBAA9}" type="presOf" srcId="{B81DA26A-4FEE-4AA1-8364-B178401C4837}" destId="{3EB1E953-353A-4414-95FB-025F9AC584D5}" srcOrd="0" destOrd="0" presId="urn:microsoft.com/office/officeart/2005/8/layout/vList2"/>
    <dgm:cxn modelId="{A7EBBB78-C4C1-4947-B93A-615DA07FB72C}" type="presOf" srcId="{DEFCA96A-2EB7-4B3A-8E75-1018CB749C3B}" destId="{8802D6BF-5340-49FF-B36E-3C6A3D6C4E6C}" srcOrd="0" destOrd="0" presId="urn:microsoft.com/office/officeart/2005/8/layout/vList2"/>
    <dgm:cxn modelId="{2A593793-C685-4A47-A06A-10BE3FD65BC8}" srcId="{98A2C8A3-E57D-4936-B95B-20E5B902FB47}" destId="{B81DA26A-4FEE-4AA1-8364-B178401C4837}" srcOrd="1" destOrd="0" parTransId="{691A5B0C-B971-4079-BDEE-D15F36DF367F}" sibTransId="{4C276D6B-83F5-4E29-9AD9-AF2F87EB5D12}"/>
    <dgm:cxn modelId="{E493EF0B-44D8-4F79-A0F5-E7AA0AF5BC96}" type="presOf" srcId="{8A6E8783-4EC1-43A6-9EAF-C130535AD16E}" destId="{BF290990-208A-4E6F-9F3F-13A7B505E1B2}" srcOrd="0" destOrd="0" presId="urn:microsoft.com/office/officeart/2005/8/layout/vList2"/>
    <dgm:cxn modelId="{DE034A50-FA96-41B4-942A-EC7EB0C624AD}" srcId="{98A2C8A3-E57D-4936-B95B-20E5B902FB47}" destId="{8A6E8783-4EC1-43A6-9EAF-C130535AD16E}" srcOrd="0" destOrd="0" parTransId="{AE1CE6DD-75B6-413C-ACC7-214C1154865B}" sibTransId="{084AEB13-6DA8-4743-B4DD-EBCC21AEE2AD}"/>
    <dgm:cxn modelId="{41D84FE5-1F4A-48DC-AF67-DF5C2B7DB313}" type="presParOf" srcId="{3BA06A4F-29CB-45C5-8EBA-2EB3A59A9A5C}" destId="{BF290990-208A-4E6F-9F3F-13A7B505E1B2}" srcOrd="0" destOrd="0" presId="urn:microsoft.com/office/officeart/2005/8/layout/vList2"/>
    <dgm:cxn modelId="{964EE0EA-D2B0-4CA1-BB83-2DB485B2D8CF}" type="presParOf" srcId="{3BA06A4F-29CB-45C5-8EBA-2EB3A59A9A5C}" destId="{637C019E-88C5-4337-AD4F-78F1EEA786FD}" srcOrd="1" destOrd="0" presId="urn:microsoft.com/office/officeart/2005/8/layout/vList2"/>
    <dgm:cxn modelId="{10F2836D-4BB4-433A-996E-AF3800772AF7}" type="presParOf" srcId="{3BA06A4F-29CB-45C5-8EBA-2EB3A59A9A5C}" destId="{3EB1E953-353A-4414-95FB-025F9AC584D5}" srcOrd="2" destOrd="0" presId="urn:microsoft.com/office/officeart/2005/8/layout/vList2"/>
    <dgm:cxn modelId="{BC575B6B-8E4A-46E0-B687-717217DF6B9C}" type="presParOf" srcId="{3BA06A4F-29CB-45C5-8EBA-2EB3A59A9A5C}" destId="{6DBE9E64-4683-496B-B1B4-D8DC4E1A5773}" srcOrd="3" destOrd="0" presId="urn:microsoft.com/office/officeart/2005/8/layout/vList2"/>
    <dgm:cxn modelId="{1A30A14E-5DD0-46D4-AB24-C3BDF101E059}" type="presParOf" srcId="{3BA06A4F-29CB-45C5-8EBA-2EB3A59A9A5C}" destId="{8802D6BF-5340-49FF-B36E-3C6A3D6C4E6C}" srcOrd="4" destOrd="0" presId="urn:microsoft.com/office/officeart/2005/8/layout/vList2"/>
  </dgm:cxnLst>
  <dgm:bg/>
  <dgm:whole/>
  <dgm:extLst>
    <a:ext uri="http://schemas.microsoft.com/office/drawing/2008/diagram">
      <dsp:dataModelExt xmlns=""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6BF84C-A23C-4E57-B3C1-79D9BE9BAFEF}">
      <dsp:nvSpPr>
        <dsp:cNvPr id="0" name=""/>
        <dsp:cNvSpPr/>
      </dsp:nvSpPr>
      <dsp:spPr>
        <a:xfrm>
          <a:off x="0" y="1487"/>
          <a:ext cx="6115685" cy="861120"/>
        </a:xfrm>
        <a:prstGeom prst="roundRect">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solidFill>
                <a:sysClr val="windowText" lastClr="000000">
                  <a:hueOff val="0"/>
                  <a:satOff val="0"/>
                  <a:lumOff val="0"/>
                  <a:alphaOff val="0"/>
                </a:sysClr>
              </a:solidFill>
              <a:latin typeface="Calibri"/>
              <a:ea typeface="+mn-ea"/>
              <a:cs typeface="+mn-cs"/>
            </a:rPr>
            <a:t>数字图书</a:t>
          </a:r>
          <a:r>
            <a:rPr lang="zh-CN" altLang="en-US" sz="2400" kern="1200" dirty="0" smtClean="0">
              <a:solidFill>
                <a:sysClr val="windowText" lastClr="000000">
                  <a:hueOff val="0"/>
                  <a:satOff val="0"/>
                  <a:lumOff val="0"/>
                  <a:alphaOff val="0"/>
                </a:sysClr>
              </a:solidFill>
              <a:latin typeface="Calibri"/>
              <a:ea typeface="+mn-ea"/>
              <a:cs typeface="+mn-cs"/>
            </a:rPr>
            <a:t>可以提供比纸质图书更丰富的功能</a:t>
          </a:r>
          <a:endParaRPr lang="en-GB" sz="2400" kern="1200" dirty="0">
            <a:solidFill>
              <a:sysClr val="windowText" lastClr="000000">
                <a:hueOff val="0"/>
                <a:satOff val="0"/>
                <a:lumOff val="0"/>
                <a:alphaOff val="0"/>
              </a:sysClr>
            </a:solidFill>
            <a:latin typeface="Calibri"/>
            <a:ea typeface="+mn-ea"/>
            <a:cs typeface="+mn-cs"/>
          </a:endParaRPr>
        </a:p>
      </dsp:txBody>
      <dsp:txXfrm>
        <a:off x="0" y="1487"/>
        <a:ext cx="6115685" cy="8611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C1F53-9786-49B6-A7BE-679D34B83FB9}">
      <dsp:nvSpPr>
        <dsp:cNvPr id="0" name=""/>
        <dsp:cNvSpPr/>
      </dsp:nvSpPr>
      <dsp:spPr>
        <a:xfrm>
          <a:off x="0" y="0"/>
          <a:ext cx="3168351" cy="486719"/>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altLang="en-US" sz="1400" kern="1200" dirty="0" smtClean="0">
              <a:solidFill>
                <a:sysClr val="window" lastClr="FFFFFF"/>
              </a:solidFill>
              <a:latin typeface="Calibri"/>
              <a:ea typeface="+mn-ea"/>
              <a:cs typeface="+mn-cs"/>
            </a:rPr>
            <a:t>探索性</a:t>
          </a:r>
          <a:endParaRPr lang="en-GB" sz="1400" kern="1200" dirty="0">
            <a:solidFill>
              <a:sysClr val="window" lastClr="FFFFFF"/>
            </a:solidFill>
            <a:latin typeface="Calibri"/>
            <a:ea typeface="+mn-ea"/>
            <a:cs typeface="+mn-cs"/>
          </a:endParaRPr>
        </a:p>
      </dsp:txBody>
      <dsp:txXfrm>
        <a:off x="0" y="0"/>
        <a:ext cx="3168351" cy="486719"/>
      </dsp:txXfrm>
    </dsp:sp>
    <dsp:sp modelId="{CBB24569-D62F-47AB-BB4E-8D469E1750DA}">
      <dsp:nvSpPr>
        <dsp:cNvPr id="0" name=""/>
        <dsp:cNvSpPr/>
      </dsp:nvSpPr>
      <dsp:spPr>
        <a:xfrm>
          <a:off x="0" y="563192"/>
          <a:ext cx="3168351" cy="486719"/>
        </a:xfrm>
        <a:prstGeom prst="roundRect">
          <a:avLst/>
        </a:prstGeo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altLang="en-US" sz="1400" b="0" kern="1200" dirty="0" smtClean="0">
              <a:solidFill>
                <a:sysClr val="window" lastClr="FFFFFF"/>
              </a:solidFill>
              <a:latin typeface="Calibri"/>
              <a:ea typeface="+mn-ea"/>
              <a:cs typeface="+mn-cs"/>
            </a:rPr>
            <a:t>便捷性</a:t>
          </a:r>
          <a:r>
            <a:rPr lang="en-GB" sz="1400" b="0" kern="1200" dirty="0" smtClean="0">
              <a:solidFill>
                <a:sysClr val="window" lastClr="FFFFFF"/>
              </a:solidFill>
              <a:latin typeface="Calibri"/>
              <a:ea typeface="+mn-ea"/>
              <a:cs typeface="+mn-cs"/>
            </a:rPr>
            <a:t> (24/7 &amp; off-campus access)</a:t>
          </a:r>
          <a:endParaRPr lang="en-GB" sz="1400" kern="1200" dirty="0">
            <a:solidFill>
              <a:sysClr val="window" lastClr="FFFFFF"/>
            </a:solidFill>
            <a:latin typeface="Calibri"/>
            <a:ea typeface="+mn-ea"/>
            <a:cs typeface="+mn-cs"/>
          </a:endParaRPr>
        </a:p>
      </dsp:txBody>
      <dsp:txXfrm>
        <a:off x="0" y="563192"/>
        <a:ext cx="3168351" cy="486719"/>
      </dsp:txXfrm>
    </dsp:sp>
    <dsp:sp modelId="{BBC86937-4B91-45A2-94B1-BCDA8D046F9C}">
      <dsp:nvSpPr>
        <dsp:cNvPr id="0" name=""/>
        <dsp:cNvSpPr/>
      </dsp:nvSpPr>
      <dsp:spPr>
        <a:xfrm>
          <a:off x="0" y="1124792"/>
          <a:ext cx="3168351" cy="486719"/>
        </a:xfrm>
        <a:prstGeom prst="roundRect">
          <a:avLst/>
        </a:prstGeo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altLang="en-US" sz="1400" b="0" kern="1200" dirty="0" smtClean="0">
              <a:solidFill>
                <a:sysClr val="window" lastClr="FFFFFF"/>
              </a:solidFill>
              <a:latin typeface="Calibri"/>
              <a:ea typeface="+mn-ea"/>
              <a:cs typeface="+mn-cs"/>
            </a:rPr>
            <a:t>兼容性</a:t>
          </a:r>
          <a:r>
            <a:rPr lang="en-GB" sz="1400" b="0" kern="1200" dirty="0" smtClean="0">
              <a:solidFill>
                <a:sysClr val="window" lastClr="FFFFFF"/>
              </a:solidFill>
              <a:latin typeface="Calibri"/>
              <a:ea typeface="+mn-ea"/>
              <a:cs typeface="+mn-cs"/>
            </a:rPr>
            <a:t>– </a:t>
          </a:r>
          <a:r>
            <a:rPr lang="zh-CN" altLang="en-US" sz="1400" b="0" kern="1200" dirty="0" smtClean="0">
              <a:solidFill>
                <a:sysClr val="window" lastClr="FFFFFF"/>
              </a:solidFill>
              <a:latin typeface="Calibri"/>
              <a:ea typeface="+mn-ea"/>
              <a:cs typeface="+mn-cs"/>
            </a:rPr>
            <a:t>并发用户</a:t>
          </a:r>
          <a:endParaRPr lang="en-GB" sz="1400" kern="1200" dirty="0">
            <a:solidFill>
              <a:sysClr val="window" lastClr="FFFFFF"/>
            </a:solidFill>
            <a:latin typeface="Calibri"/>
            <a:ea typeface="+mn-ea"/>
            <a:cs typeface="+mn-cs"/>
          </a:endParaRPr>
        </a:p>
      </dsp:txBody>
      <dsp:txXfrm>
        <a:off x="0" y="1124792"/>
        <a:ext cx="3168351" cy="486719"/>
      </dsp:txXfrm>
    </dsp:sp>
    <dsp:sp modelId="{25692535-81E8-401E-A48B-3EBAEB3E724B}">
      <dsp:nvSpPr>
        <dsp:cNvPr id="0" name=""/>
        <dsp:cNvSpPr/>
      </dsp:nvSpPr>
      <dsp:spPr>
        <a:xfrm>
          <a:off x="0" y="1686392"/>
          <a:ext cx="3168351" cy="486719"/>
        </a:xfrm>
        <a:prstGeom prst="roundRect">
          <a:avLst/>
        </a:prstGeom>
        <a:gradFill rotWithShape="0">
          <a:gsLst>
            <a:gs pos="0">
              <a:srgbClr val="8064A2">
                <a:hueOff val="-3348577"/>
                <a:satOff val="20174"/>
                <a:lumOff val="1617"/>
                <a:alphaOff val="0"/>
                <a:shade val="51000"/>
                <a:satMod val="130000"/>
              </a:srgbClr>
            </a:gs>
            <a:gs pos="80000">
              <a:srgbClr val="8064A2">
                <a:hueOff val="-3348577"/>
                <a:satOff val="20174"/>
                <a:lumOff val="1617"/>
                <a:alphaOff val="0"/>
                <a:shade val="93000"/>
                <a:satMod val="130000"/>
              </a:srgbClr>
            </a:gs>
            <a:gs pos="100000">
              <a:srgbClr val="8064A2">
                <a:hueOff val="-3348577"/>
                <a:satOff val="20174"/>
                <a:lumOff val="1617"/>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altLang="en-US" sz="1400" b="0" kern="1200" dirty="0" smtClean="0">
              <a:solidFill>
                <a:sysClr val="window" lastClr="FFFFFF"/>
              </a:solidFill>
              <a:latin typeface="Calibri"/>
              <a:ea typeface="+mn-ea"/>
              <a:cs typeface="+mn-cs"/>
            </a:rPr>
            <a:t>永久性</a:t>
          </a:r>
          <a:r>
            <a:rPr lang="en-GB" sz="1400" b="0" kern="1200" dirty="0" smtClean="0">
              <a:solidFill>
                <a:sysClr val="window" lastClr="FFFFFF"/>
              </a:solidFill>
              <a:latin typeface="Calibri"/>
              <a:ea typeface="+mn-ea"/>
              <a:cs typeface="+mn-cs"/>
            </a:rPr>
            <a:t>– </a:t>
          </a:r>
          <a:r>
            <a:rPr lang="zh-CN" altLang="en-US" sz="1400" b="0" kern="1200" dirty="0" smtClean="0">
              <a:solidFill>
                <a:sysClr val="window" lastClr="FFFFFF"/>
              </a:solidFill>
              <a:latin typeface="Calibri"/>
              <a:ea typeface="+mn-ea"/>
              <a:cs typeface="+mn-cs"/>
            </a:rPr>
            <a:t>无损坏、无需替换</a:t>
          </a:r>
          <a:endParaRPr lang="en-GB" sz="1400" kern="1200" dirty="0">
            <a:solidFill>
              <a:sysClr val="window" lastClr="FFFFFF"/>
            </a:solidFill>
            <a:latin typeface="Calibri"/>
            <a:ea typeface="+mn-ea"/>
            <a:cs typeface="+mn-cs"/>
          </a:endParaRPr>
        </a:p>
      </dsp:txBody>
      <dsp:txXfrm>
        <a:off x="0" y="1686392"/>
        <a:ext cx="3168351" cy="486719"/>
      </dsp:txXfrm>
    </dsp:sp>
    <dsp:sp modelId="{090687E7-D574-4C40-B0D9-202C437D90D9}">
      <dsp:nvSpPr>
        <dsp:cNvPr id="0" name=""/>
        <dsp:cNvSpPr/>
      </dsp:nvSpPr>
      <dsp:spPr>
        <a:xfrm>
          <a:off x="0" y="2247992"/>
          <a:ext cx="3168351" cy="486719"/>
        </a:xfrm>
        <a:prstGeom prst="roundRect">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altLang="en-US" sz="1400" kern="1200" dirty="0" smtClean="0">
              <a:solidFill>
                <a:sysClr val="window" lastClr="FFFFFF"/>
              </a:solidFill>
              <a:latin typeface="Calibri"/>
              <a:ea typeface="+mn-ea"/>
              <a:cs typeface="+mn-cs"/>
            </a:rPr>
            <a:t>使用统计数据</a:t>
          </a:r>
          <a:endParaRPr lang="en-GB" sz="1400" kern="1200" dirty="0">
            <a:solidFill>
              <a:sysClr val="window" lastClr="FFFFFF"/>
            </a:solidFill>
            <a:latin typeface="Calibri"/>
            <a:ea typeface="+mn-ea"/>
            <a:cs typeface="+mn-cs"/>
          </a:endParaRPr>
        </a:p>
      </dsp:txBody>
      <dsp:txXfrm>
        <a:off x="0" y="2247992"/>
        <a:ext cx="3168351" cy="48671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6F7FC9-A0D5-4B00-A0DF-4BB4607AD759}">
      <dsp:nvSpPr>
        <dsp:cNvPr id="0" name=""/>
        <dsp:cNvSpPr/>
      </dsp:nvSpPr>
      <dsp:spPr>
        <a:xfrm>
          <a:off x="0" y="2160"/>
          <a:ext cx="3898799" cy="542880"/>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altLang="en-US" sz="1400" b="1" kern="1200" dirty="0" smtClean="0">
              <a:solidFill>
                <a:sysClr val="window" lastClr="FFFFFF"/>
              </a:solidFill>
              <a:latin typeface="Calibri"/>
              <a:ea typeface="+mn-ea"/>
              <a:cs typeface="+mn-cs"/>
            </a:rPr>
            <a:t>快速的出版时间</a:t>
          </a:r>
          <a:r>
            <a:rPr lang="en-GB" sz="1400" b="1" kern="1200" dirty="0" smtClean="0">
              <a:solidFill>
                <a:sysClr val="window" lastClr="FFFFFF"/>
              </a:solidFill>
              <a:latin typeface="Calibri"/>
              <a:ea typeface="+mn-ea"/>
              <a:cs typeface="+mn-cs"/>
            </a:rPr>
            <a:t>– </a:t>
          </a:r>
          <a:r>
            <a:rPr lang="zh-CN" altLang="en-US" sz="1400" b="1" kern="1200" dirty="0" smtClean="0">
              <a:solidFill>
                <a:sysClr val="window" lastClr="FFFFFF"/>
              </a:solidFill>
              <a:latin typeface="Calibri"/>
              <a:ea typeface="+mn-ea"/>
              <a:cs typeface="+mn-cs"/>
            </a:rPr>
            <a:t>在</a:t>
          </a:r>
          <a:r>
            <a:rPr lang="en-GB" sz="1400" b="1" kern="1200" dirty="0" smtClean="0">
              <a:solidFill>
                <a:sysClr val="window" lastClr="FFFFFF"/>
              </a:solidFill>
              <a:latin typeface="Calibri"/>
              <a:ea typeface="+mn-ea"/>
              <a:cs typeface="+mn-cs"/>
            </a:rPr>
            <a:t>1-3</a:t>
          </a:r>
          <a:r>
            <a:rPr lang="zh-CN" altLang="en-US" sz="1400" b="1" kern="1200" dirty="0" smtClean="0">
              <a:solidFill>
                <a:sysClr val="window" lastClr="FFFFFF"/>
              </a:solidFill>
              <a:latin typeface="Calibri"/>
              <a:ea typeface="+mn-ea"/>
              <a:cs typeface="+mn-cs"/>
            </a:rPr>
            <a:t>个月内出版</a:t>
          </a:r>
          <a:r>
            <a:rPr lang="en-GB" sz="1400" b="1" kern="1200" dirty="0" smtClean="0">
              <a:solidFill>
                <a:sysClr val="window" lastClr="FFFFFF"/>
              </a:solidFill>
              <a:latin typeface="Calibri"/>
              <a:ea typeface="+mn-ea"/>
              <a:cs typeface="+mn-cs"/>
            </a:rPr>
            <a:t>	</a:t>
          </a:r>
          <a:endParaRPr lang="en-GB" sz="1400" b="1" kern="1200" dirty="0">
            <a:solidFill>
              <a:sysClr val="window" lastClr="FFFFFF"/>
            </a:solidFill>
            <a:latin typeface="Calibri"/>
            <a:ea typeface="+mn-ea"/>
            <a:cs typeface="+mn-cs"/>
          </a:endParaRPr>
        </a:p>
      </dsp:txBody>
      <dsp:txXfrm>
        <a:off x="0" y="2160"/>
        <a:ext cx="3898799" cy="542880"/>
      </dsp:txXfrm>
    </dsp:sp>
    <dsp:sp modelId="{9FC0278D-774C-43E7-B448-356E24C30162}">
      <dsp:nvSpPr>
        <dsp:cNvPr id="0" name=""/>
        <dsp:cNvSpPr/>
      </dsp:nvSpPr>
      <dsp:spPr>
        <a:xfrm>
          <a:off x="0" y="628560"/>
          <a:ext cx="3898799" cy="542880"/>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altLang="en-US" sz="1400" b="1" kern="1200" dirty="0" smtClean="0">
              <a:solidFill>
                <a:sysClr val="window" lastClr="FFFFFF"/>
              </a:solidFill>
              <a:latin typeface="Calibri"/>
              <a:ea typeface="+mn-ea"/>
              <a:cs typeface="+mn-cs"/>
            </a:rPr>
            <a:t>多媒体嵌入</a:t>
          </a:r>
          <a:r>
            <a:rPr lang="en-GB" sz="1400" b="1" kern="1200" dirty="0" smtClean="0">
              <a:solidFill>
                <a:sysClr val="window" lastClr="FFFFFF"/>
              </a:solidFill>
              <a:latin typeface="Calibri"/>
              <a:ea typeface="+mn-ea"/>
              <a:cs typeface="+mn-cs"/>
            </a:rPr>
            <a:t>– </a:t>
          </a:r>
          <a:r>
            <a:rPr lang="zh-CN" altLang="en-US" sz="1400" b="1" kern="1200" dirty="0" smtClean="0">
              <a:solidFill>
                <a:sysClr val="window" lastClr="FFFFFF"/>
              </a:solidFill>
              <a:latin typeface="Calibri"/>
              <a:ea typeface="+mn-ea"/>
              <a:cs typeface="+mn-cs"/>
            </a:rPr>
            <a:t>音频和视频成为图书的一部分</a:t>
          </a:r>
          <a:endParaRPr lang="en-GB" sz="1400" b="1" kern="1200" dirty="0">
            <a:solidFill>
              <a:sysClr val="window" lastClr="FFFFFF"/>
            </a:solidFill>
            <a:latin typeface="Calibri"/>
            <a:ea typeface="+mn-ea"/>
            <a:cs typeface="+mn-cs"/>
          </a:endParaRPr>
        </a:p>
      </dsp:txBody>
      <dsp:txXfrm>
        <a:off x="0" y="628560"/>
        <a:ext cx="3898799" cy="542880"/>
      </dsp:txXfrm>
    </dsp:sp>
    <dsp:sp modelId="{F140BCF2-5ACA-4081-A7A6-A872A4E26265}">
      <dsp:nvSpPr>
        <dsp:cNvPr id="0" name=""/>
        <dsp:cNvSpPr/>
      </dsp:nvSpPr>
      <dsp:spPr>
        <a:xfrm>
          <a:off x="0" y="1254959"/>
          <a:ext cx="3898799" cy="542880"/>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altLang="en-US" sz="1400" b="1" kern="1200" dirty="0" smtClean="0">
              <a:solidFill>
                <a:sysClr val="window" lastClr="FFFFFF"/>
              </a:solidFill>
              <a:latin typeface="Calibri"/>
              <a:ea typeface="+mn-ea"/>
              <a:cs typeface="+mn-cs"/>
            </a:rPr>
            <a:t>交互式图表和数学公式</a:t>
          </a:r>
          <a:endParaRPr lang="en-GB" sz="1400" b="1" kern="1200" dirty="0">
            <a:solidFill>
              <a:sysClr val="window" lastClr="FFFFFF"/>
            </a:solidFill>
            <a:latin typeface="Calibri"/>
            <a:ea typeface="+mn-ea"/>
            <a:cs typeface="+mn-cs"/>
          </a:endParaRPr>
        </a:p>
      </dsp:txBody>
      <dsp:txXfrm>
        <a:off x="0" y="1254959"/>
        <a:ext cx="3898799" cy="5428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290990-208A-4E6F-9F3F-13A7B505E1B2}">
      <dsp:nvSpPr>
        <dsp:cNvPr id="0" name=""/>
        <dsp:cNvSpPr/>
      </dsp:nvSpPr>
      <dsp:spPr>
        <a:xfrm>
          <a:off x="0" y="2272"/>
          <a:ext cx="3898899" cy="542880"/>
        </a:xfrm>
        <a:prstGeom prst="round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altLang="en-US" sz="1400" b="1" kern="1200" dirty="0" smtClean="0">
              <a:solidFill>
                <a:sysClr val="window" lastClr="FFFFFF"/>
              </a:solidFill>
              <a:latin typeface="Calibri"/>
              <a:ea typeface="+mn-ea"/>
              <a:cs typeface="+mn-cs"/>
            </a:rPr>
            <a:t>章节级</a:t>
          </a:r>
          <a:r>
            <a:rPr lang="en-GB" sz="1400" b="1" kern="1200" dirty="0" smtClean="0">
              <a:solidFill>
                <a:sysClr val="window" lastClr="FFFFFF"/>
              </a:solidFill>
              <a:latin typeface="Calibri"/>
              <a:ea typeface="+mn-ea"/>
              <a:cs typeface="+mn-cs"/>
            </a:rPr>
            <a:t>HTML, PDF</a:t>
          </a:r>
          <a:r>
            <a:rPr lang="zh-CN" altLang="en-US" sz="1400" b="1" kern="1200" dirty="0" smtClean="0">
              <a:solidFill>
                <a:sysClr val="window" lastClr="FFFFFF"/>
              </a:solidFill>
              <a:latin typeface="Calibri"/>
              <a:ea typeface="+mn-ea"/>
              <a:cs typeface="+mn-cs"/>
            </a:rPr>
            <a:t>和</a:t>
          </a:r>
          <a:r>
            <a:rPr lang="en-GB" sz="1400" b="1" kern="1200" dirty="0" smtClean="0">
              <a:solidFill>
                <a:sysClr val="window" lastClr="FFFFFF"/>
              </a:solidFill>
              <a:latin typeface="Calibri"/>
              <a:ea typeface="+mn-ea"/>
              <a:cs typeface="+mn-cs"/>
            </a:rPr>
            <a:t>ePUB3</a:t>
          </a:r>
          <a:r>
            <a:rPr lang="zh-CN" altLang="en-US" sz="1400" b="1" kern="1200" dirty="0" smtClean="0">
              <a:solidFill>
                <a:sysClr val="window" lastClr="FFFFFF"/>
              </a:solidFill>
              <a:latin typeface="Calibri"/>
              <a:ea typeface="+mn-ea"/>
              <a:cs typeface="+mn-cs"/>
            </a:rPr>
            <a:t>数据</a:t>
          </a:r>
          <a:endParaRPr lang="en-GB" sz="1400" kern="1200" dirty="0">
            <a:solidFill>
              <a:sysClr val="window" lastClr="FFFFFF"/>
            </a:solidFill>
            <a:latin typeface="Calibri"/>
            <a:ea typeface="+mn-ea"/>
            <a:cs typeface="+mn-cs"/>
          </a:endParaRPr>
        </a:p>
      </dsp:txBody>
      <dsp:txXfrm>
        <a:off x="0" y="2272"/>
        <a:ext cx="3898899" cy="542880"/>
      </dsp:txXfrm>
    </dsp:sp>
    <dsp:sp modelId="{3EB1E953-353A-4414-95FB-025F9AC584D5}">
      <dsp:nvSpPr>
        <dsp:cNvPr id="0" name=""/>
        <dsp:cNvSpPr/>
      </dsp:nvSpPr>
      <dsp:spPr>
        <a:xfrm>
          <a:off x="0" y="628672"/>
          <a:ext cx="3898899" cy="542880"/>
        </a:xfrm>
        <a:prstGeom prst="round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altLang="en-US" sz="1400" b="1" kern="1200" dirty="0" smtClean="0">
              <a:solidFill>
                <a:sysClr val="window" lastClr="FFFFFF"/>
              </a:solidFill>
              <a:latin typeface="Calibri"/>
              <a:ea typeface="+mn-ea"/>
              <a:cs typeface="+mn-cs"/>
            </a:rPr>
            <a:t>完全融合的期刊和图书平台</a:t>
          </a:r>
          <a:endParaRPr lang="en-GB" sz="1400" b="1" kern="1200" dirty="0">
            <a:solidFill>
              <a:sysClr val="window" lastClr="FFFFFF"/>
            </a:solidFill>
            <a:latin typeface="Calibri"/>
            <a:ea typeface="+mn-ea"/>
            <a:cs typeface="+mn-cs"/>
          </a:endParaRPr>
        </a:p>
      </dsp:txBody>
      <dsp:txXfrm>
        <a:off x="0" y="628672"/>
        <a:ext cx="3898899" cy="542880"/>
      </dsp:txXfrm>
    </dsp:sp>
    <dsp:sp modelId="{8802D6BF-5340-49FF-B36E-3C6A3D6C4E6C}">
      <dsp:nvSpPr>
        <dsp:cNvPr id="0" name=""/>
        <dsp:cNvSpPr/>
      </dsp:nvSpPr>
      <dsp:spPr>
        <a:xfrm>
          <a:off x="0" y="1255072"/>
          <a:ext cx="3898899" cy="542880"/>
        </a:xfrm>
        <a:prstGeom prst="round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altLang="en-US" sz="1400" b="1" kern="1200" dirty="0" smtClean="0">
              <a:solidFill>
                <a:sysClr val="window" lastClr="FFFFFF"/>
              </a:solidFill>
              <a:latin typeface="Calibri"/>
              <a:ea typeface="+mn-ea"/>
              <a:cs typeface="+mn-cs"/>
            </a:rPr>
            <a:t>无并发用户和</a:t>
          </a:r>
          <a:r>
            <a:rPr lang="en-US" altLang="zh-CN" sz="1400" b="1" kern="1200" dirty="0" smtClean="0">
              <a:solidFill>
                <a:sysClr val="window" lastClr="FFFFFF"/>
              </a:solidFill>
              <a:latin typeface="Calibri"/>
              <a:ea typeface="+mn-ea"/>
              <a:cs typeface="+mn-cs"/>
            </a:rPr>
            <a:t>DRM</a:t>
          </a:r>
          <a:r>
            <a:rPr lang="zh-CN" altLang="en-US" sz="1400" b="1" kern="1200" dirty="0" smtClean="0">
              <a:solidFill>
                <a:sysClr val="window" lastClr="FFFFFF"/>
              </a:solidFill>
              <a:latin typeface="Calibri"/>
              <a:ea typeface="+mn-ea"/>
              <a:cs typeface="+mn-cs"/>
            </a:rPr>
            <a:t>限制</a:t>
          </a:r>
          <a:endParaRPr lang="en-GB" sz="1400" b="1" kern="1200" dirty="0">
            <a:solidFill>
              <a:sysClr val="window" lastClr="FFFFFF"/>
            </a:solidFill>
            <a:latin typeface="Calibri"/>
            <a:ea typeface="+mn-ea"/>
            <a:cs typeface="+mn-cs"/>
          </a:endParaRPr>
        </a:p>
      </dsp:txBody>
      <dsp:txXfrm>
        <a:off x="0" y="1255072"/>
        <a:ext cx="3898899" cy="542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C0E49-1BFD-4384-A05F-B5E935CC9881}" type="datetimeFigureOut">
              <a:rPr lang="zh-CN" altLang="en-US" smtClean="0"/>
              <a:pPr/>
              <a:t>2015/4/24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42B6C-F8E3-4114-8E60-9AEE98B0505F}" type="slidenum">
              <a:rPr lang="zh-CN" altLang="en-US" smtClean="0"/>
              <a:pPr/>
              <a:t>‹#›</a:t>
            </a:fld>
            <a:endParaRPr lang="zh-CN" altLang="en-US"/>
          </a:p>
        </p:txBody>
      </p:sp>
    </p:spTree>
    <p:extLst>
      <p:ext uri="{BB962C8B-B14F-4D97-AF65-F5344CB8AC3E}">
        <p14:creationId xmlns:p14="http://schemas.microsoft.com/office/powerpoint/2010/main" xmlns="" val="1513811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en.wikipedia.org/wiki/Free_Software"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en.wikipedia.org/wiki/Nature_Publishing_Grou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noFill/>
        </p:spPr>
        <p:txBody>
          <a:bodyPr/>
          <a:lstStyle/>
          <a:p>
            <a:r>
              <a:rPr lang="en-GB" altLang="zh-CN" dirty="0" smtClean="0"/>
              <a:t>1 – </a:t>
            </a:r>
            <a:r>
              <a:rPr lang="zh-CN" altLang="en-US" dirty="0" smtClean="0"/>
              <a:t>从质量的角度来看，如果使用出版商级的综合影响因子来比较，您可以看出全部三家学协会出版社都高于核心物理类的平均水平</a:t>
            </a:r>
            <a:endParaRPr lang="en-US" altLang="zh-CN" dirty="0" smtClean="0"/>
          </a:p>
          <a:p>
            <a:r>
              <a:rPr lang="en-GB" altLang="zh-CN" dirty="0" smtClean="0"/>
              <a:t>2 – </a:t>
            </a:r>
            <a:r>
              <a:rPr lang="zh-CN" altLang="en-US" dirty="0" smtClean="0"/>
              <a:t>这充分表明物理学中相当比率的高质量研究是由学协会出版社所出版</a:t>
            </a:r>
            <a:endParaRPr lang="en-GB" altLang="zh-CN" dirty="0" smtClean="0"/>
          </a:p>
          <a:p>
            <a:r>
              <a:rPr lang="en-GB" altLang="zh-CN" dirty="0" smtClean="0"/>
              <a:t>3 – </a:t>
            </a:r>
            <a:r>
              <a:rPr lang="zh-CN" altLang="en-US" dirty="0" smtClean="0"/>
              <a:t>虽然对于质量没有担保，但是公平的说学协会出版社都更加注重质量而非数量。我们旨在填补图书出版的空白，并成为高品质的物理出版社</a:t>
            </a:r>
            <a:endParaRPr lang="en-GB" dirty="0" smtClean="0"/>
          </a:p>
        </p:txBody>
      </p:sp>
      <p:sp>
        <p:nvSpPr>
          <p:cNvPr id="14339" name="Rectangle 3"/>
          <p:cNvSpPr>
            <a:spLocks noGrp="1" noRot="1" noChangeAspect="1" noChangeArrowheads="1" noTextEdit="1"/>
          </p:cNvSpPr>
          <p:nvPr>
            <p:ph type="sldImg"/>
          </p:nvPr>
        </p:nvSpPr>
        <p:spPr>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noFill/>
        </p:spPr>
        <p:txBody>
          <a:bodyPr/>
          <a:lstStyle/>
          <a:p>
            <a:r>
              <a:rPr lang="zh-CN" altLang="en-US" dirty="0" smtClean="0"/>
              <a:t>但我们如何脱颖而出成功吸引高质量的作者呢？</a:t>
            </a:r>
            <a:endParaRPr lang="en-US" altLang="zh-CN" dirty="0" smtClean="0"/>
          </a:p>
          <a:p>
            <a:endParaRPr lang="en-US" dirty="0" smtClean="0"/>
          </a:p>
          <a:p>
            <a:r>
              <a:rPr lang="en-GB" dirty="0" smtClean="0"/>
              <a:t>But how do we differentiate</a:t>
            </a:r>
            <a:r>
              <a:rPr lang="en-GB" baseline="0" dirty="0" smtClean="0"/>
              <a:t> and make ourselves attractive to the right authors?</a:t>
            </a:r>
          </a:p>
        </p:txBody>
      </p:sp>
      <p:sp>
        <p:nvSpPr>
          <p:cNvPr id="14339" name="Rectangle 3"/>
          <p:cNvSpPr>
            <a:spLocks noGrp="1" noRot="1" noChangeAspect="1" noChangeArrowheads="1" noTextEdit="1"/>
          </p:cNvSpPr>
          <p:nvPr>
            <p:ph type="sldImg"/>
          </p:nvPr>
        </p:nvSpPr>
        <p:spPr>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noFill/>
        </p:spPr>
        <p:txBody>
          <a:bodyPr/>
          <a:lstStyle/>
          <a:p>
            <a:r>
              <a:rPr lang="zh-CN" altLang="en-US" dirty="0" smtClean="0"/>
              <a:t>与传统纸质图书相比，数字图书可以提供更多的功能和服务：</a:t>
            </a:r>
            <a:endParaRPr lang="en-US" altLang="zh-CN" dirty="0" smtClean="0"/>
          </a:p>
          <a:p>
            <a:r>
              <a:rPr lang="en-US" dirty="0" smtClean="0"/>
              <a:t>1</a:t>
            </a:r>
            <a:r>
              <a:rPr lang="en-US" baseline="0" dirty="0" smtClean="0"/>
              <a:t> </a:t>
            </a:r>
            <a:r>
              <a:rPr lang="en-US" altLang="zh-CN" baseline="0" dirty="0" smtClean="0"/>
              <a:t>– </a:t>
            </a:r>
            <a:r>
              <a:rPr lang="zh-CN" altLang="en-US" baseline="0" dirty="0" smtClean="0"/>
              <a:t>您可能知道其中的一些好处 （描述右边列表中的好处）</a:t>
            </a:r>
            <a:endParaRPr lang="en-US" altLang="zh-CN" baseline="0" dirty="0" smtClean="0"/>
          </a:p>
          <a:p>
            <a:r>
              <a:rPr lang="en-US" baseline="0" dirty="0" smtClean="0"/>
              <a:t>       </a:t>
            </a:r>
            <a:r>
              <a:rPr lang="zh-CN" altLang="en-US" baseline="0" dirty="0" smtClean="0"/>
              <a:t>但您可能会说所有这些益处</a:t>
            </a:r>
            <a:r>
              <a:rPr lang="en-US" altLang="zh-CN" baseline="0" dirty="0" smtClean="0"/>
              <a:t>online</a:t>
            </a:r>
            <a:r>
              <a:rPr lang="zh-CN" altLang="en-US" baseline="0" dirty="0" smtClean="0"/>
              <a:t>纸本图书也可以提供。 </a:t>
            </a:r>
            <a:r>
              <a:rPr lang="en-US" altLang="zh-CN" baseline="0" dirty="0" smtClean="0"/>
              <a:t>CLICK</a:t>
            </a:r>
          </a:p>
          <a:p>
            <a:r>
              <a:rPr lang="en-US" baseline="0" dirty="0" smtClean="0"/>
              <a:t>2 -  </a:t>
            </a:r>
            <a:r>
              <a:rPr lang="zh-CN" altLang="en-US" baseline="0" dirty="0" smtClean="0"/>
              <a:t>而我们为这个计划所做的工作则是将这些好处上升到另一个层面。（描述左边列表中的好处）</a:t>
            </a:r>
            <a:endParaRPr lang="en-US" altLang="zh-CN" baseline="0" dirty="0" smtClean="0"/>
          </a:p>
          <a:p>
            <a:endParaRPr lang="en-US" baseline="0" dirty="0" smtClean="0"/>
          </a:p>
          <a:p>
            <a:endParaRPr lang="en-GB" dirty="0" smtClean="0"/>
          </a:p>
          <a:p>
            <a:r>
              <a:rPr lang="en-GB" dirty="0" smtClean="0"/>
              <a:t>We believe that a digital</a:t>
            </a:r>
            <a:r>
              <a:rPr lang="en-GB" baseline="0" dirty="0" smtClean="0"/>
              <a:t> book should offer more than a print book, if it doesn’t there is something seriously wrong as the digital is where all of the value is:</a:t>
            </a:r>
            <a:endParaRPr lang="en-GB" dirty="0" smtClean="0"/>
          </a:p>
          <a:p>
            <a:r>
              <a:rPr lang="en-GB" dirty="0" smtClean="0"/>
              <a:t>1 –</a:t>
            </a:r>
            <a:r>
              <a:rPr lang="en-GB" baseline="0" dirty="0" smtClean="0"/>
              <a:t> You will be familiar with many of the benefits (describe benefits in the right hand list).</a:t>
            </a:r>
          </a:p>
          <a:p>
            <a:r>
              <a:rPr lang="en-GB" baseline="0" dirty="0" smtClean="0"/>
              <a:t>	But you can argue that all of these are benefits of a print book online. CLICK.</a:t>
            </a:r>
          </a:p>
          <a:p>
            <a:r>
              <a:rPr lang="en-GB" baseline="0" dirty="0" smtClean="0"/>
              <a:t>2 – What we aim to do with this programme is take it to the next level. Describe the features in the right hand list.</a:t>
            </a:r>
          </a:p>
        </p:txBody>
      </p:sp>
      <p:sp>
        <p:nvSpPr>
          <p:cNvPr id="14339" name="Rectangle 3"/>
          <p:cNvSpPr>
            <a:spLocks noGrp="1" noRot="1" noChangeAspect="1" noChangeArrowheads="1" noTextEdit="1"/>
          </p:cNvSpPr>
          <p:nvPr>
            <p:ph type="sldImg"/>
          </p:nvPr>
        </p:nvSpPr>
        <p:spPr>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noFill/>
        </p:spPr>
        <p:txBody>
          <a:bodyPr/>
          <a:lstStyle/>
          <a:p>
            <a:r>
              <a:rPr lang="zh-CN" altLang="en-US" dirty="0" smtClean="0"/>
              <a:t>那么内容方面是什么样呢？ 我们推出了两个精选集</a:t>
            </a:r>
            <a:r>
              <a:rPr lang="en-US" altLang="zh-CN" dirty="0" smtClean="0"/>
              <a:t>—IOP</a:t>
            </a:r>
            <a:r>
              <a:rPr lang="zh-CN" altLang="en-US" dirty="0" smtClean="0"/>
              <a:t>简明物理选集和</a:t>
            </a:r>
            <a:r>
              <a:rPr lang="en-US" altLang="zh-CN" dirty="0" smtClean="0"/>
              <a:t>IOP</a:t>
            </a:r>
            <a:r>
              <a:rPr lang="zh-CN" altLang="en-US" dirty="0" smtClean="0"/>
              <a:t>拓展物理选集</a:t>
            </a:r>
            <a:endParaRPr lang="en-US" altLang="zh-CN" dirty="0" smtClean="0"/>
          </a:p>
          <a:p>
            <a:r>
              <a:rPr lang="en-US" dirty="0" smtClean="0"/>
              <a:t>1</a:t>
            </a:r>
            <a:r>
              <a:rPr lang="en-US" baseline="0" dirty="0" smtClean="0"/>
              <a:t> – </a:t>
            </a:r>
            <a:r>
              <a:rPr lang="en-US" altLang="zh-CN" baseline="0" dirty="0" smtClean="0"/>
              <a:t>IOP</a:t>
            </a:r>
            <a:r>
              <a:rPr lang="zh-CN" altLang="en-US" baseline="0" dirty="0" smtClean="0"/>
              <a:t>简明物理选集与美国摩根克莱普尔出版社合作，利用后者的模式建立物理选集 （目前他们仅出版工程、计算机科学和生命科学领域的内容）</a:t>
            </a:r>
            <a:endParaRPr lang="en-US" altLang="zh-CN" baseline="0" dirty="0" smtClean="0"/>
          </a:p>
          <a:p>
            <a:r>
              <a:rPr lang="en-US" baseline="0" dirty="0" smtClean="0"/>
              <a:t>     </a:t>
            </a:r>
            <a:r>
              <a:rPr lang="zh-CN" altLang="en-US" baseline="0" dirty="0" smtClean="0"/>
              <a:t>该选集内的图书通常篇幅较短 </a:t>
            </a:r>
            <a:r>
              <a:rPr lang="en-US" altLang="zh-CN" baseline="0" dirty="0" smtClean="0"/>
              <a:t>— </a:t>
            </a:r>
            <a:r>
              <a:rPr lang="zh-CN" altLang="en-US" baseline="0" dirty="0" smtClean="0"/>
              <a:t>通常为</a:t>
            </a:r>
            <a:r>
              <a:rPr lang="en-US" altLang="zh-CN" baseline="0" dirty="0" smtClean="0"/>
              <a:t>70-120</a:t>
            </a:r>
            <a:r>
              <a:rPr lang="zh-CN" altLang="en-US" baseline="0" dirty="0" smtClean="0"/>
              <a:t>页，在一个高速出版的模式下出版，旨在成为热点论题的首本图书。</a:t>
            </a:r>
            <a:endParaRPr lang="en-US" altLang="zh-CN" baseline="0" dirty="0" smtClean="0"/>
          </a:p>
          <a:p>
            <a:r>
              <a:rPr lang="en-US" baseline="0" dirty="0" smtClean="0"/>
              <a:t>     </a:t>
            </a:r>
            <a:r>
              <a:rPr lang="zh-CN" altLang="en-US" baseline="0" dirty="0" smtClean="0"/>
              <a:t>图书内容或者是有关目前迅速发展的研究领域的首本图书，或者是关于一个论题的最新介绍，成为任何人接触这一论题首先需要阅读的图书</a:t>
            </a:r>
            <a:endParaRPr lang="en-US" altLang="zh-CN" baseline="0" dirty="0" smtClean="0"/>
          </a:p>
          <a:p>
            <a:r>
              <a:rPr lang="zh-CN" altLang="en-US" baseline="0" dirty="0" smtClean="0"/>
              <a:t>拓展物理选集出版更加深入的内容，通常为</a:t>
            </a:r>
            <a:r>
              <a:rPr lang="en-US" altLang="zh-CN" baseline="0" dirty="0" smtClean="0"/>
              <a:t>200-550</a:t>
            </a:r>
            <a:r>
              <a:rPr lang="zh-CN" altLang="en-US" baseline="0" dirty="0" smtClean="0"/>
              <a:t>页，由业内领先的研究人员撰写，旨在成为论题内的权威性图书。该选集内的图书主要为研究专著和研究生</a:t>
            </a:r>
            <a:r>
              <a:rPr lang="en-US" altLang="zh-CN" baseline="0" dirty="0" smtClean="0"/>
              <a:t>/</a:t>
            </a:r>
            <a:r>
              <a:rPr lang="zh-CN" altLang="en-US" baseline="0" dirty="0" smtClean="0"/>
              <a:t>高级本科生层次的教材。有极高的生产质量，并集成了多媒体及其它适用的先进功能。</a:t>
            </a:r>
            <a:endParaRPr lang="en-US" altLang="zh-CN" baseline="0" dirty="0" smtClean="0"/>
          </a:p>
          <a:p>
            <a:r>
              <a:rPr lang="en-US" baseline="0" dirty="0" smtClean="0"/>
              <a:t>     </a:t>
            </a:r>
          </a:p>
          <a:p>
            <a:endParaRPr lang="en-GB" dirty="0" smtClean="0"/>
          </a:p>
          <a:p>
            <a:r>
              <a:rPr lang="en-GB" dirty="0" smtClean="0"/>
              <a:t>So what is the content</a:t>
            </a:r>
            <a:r>
              <a:rPr lang="en-GB" baseline="0" dirty="0" smtClean="0"/>
              <a:t>? We have 2 collections at launch – IOP Concise Physics and IOP Expanding Physics.</a:t>
            </a:r>
          </a:p>
          <a:p>
            <a:r>
              <a:rPr lang="en-GB" baseline="0" dirty="0" smtClean="0"/>
              <a:t>1 - IOP Concise Physics is published in partnership with Morgan and Claypool publishers using their model to build a Physics collection (currently they just publish in Engineering, Computer Science and Life Sciences).</a:t>
            </a:r>
          </a:p>
          <a:p>
            <a:r>
              <a:rPr lang="en-GB" baseline="0" dirty="0" smtClean="0"/>
              <a:t>	They are shorter texts – 70-120 pages published under a highly rapid publication model. They aim to be the FIRST book on a topic.</a:t>
            </a:r>
          </a:p>
          <a:p>
            <a:r>
              <a:rPr lang="en-GB" baseline="0" dirty="0" smtClean="0"/>
              <a:t>	either The first book published on a rapidly advancing area of research</a:t>
            </a:r>
          </a:p>
          <a:p>
            <a:r>
              <a:rPr lang="en-GB" baseline="0" dirty="0" smtClean="0"/>
              <a:t>	or The a very recent introduction on a topic, being the first book anyone should read on a topic.</a:t>
            </a:r>
          </a:p>
          <a:p>
            <a:r>
              <a:rPr lang="en-GB" baseline="0" dirty="0" smtClean="0"/>
              <a:t>Expanding Physics publishes more in-depth texts 200-550 pages by leading voices on a topic aiming to be THE authoritative text on a topic.</a:t>
            </a:r>
          </a:p>
          <a:p>
            <a:r>
              <a:rPr lang="en-GB" baseline="0" dirty="0" smtClean="0"/>
              <a:t>They are predominantly Research Monographs and Graduate/Advanced undergraduate level textbooks delivered to a very high production quality incorporating multimedia and advanced features where applicable.</a:t>
            </a:r>
          </a:p>
          <a:p>
            <a:r>
              <a:rPr lang="en-GB" baseline="0" dirty="0" smtClean="0"/>
              <a:t> </a:t>
            </a:r>
          </a:p>
        </p:txBody>
      </p:sp>
      <p:sp>
        <p:nvSpPr>
          <p:cNvPr id="14339" name="Rectangle 3"/>
          <p:cNvSpPr>
            <a:spLocks noGrp="1" noRot="1" noChangeAspect="1" noChangeArrowheads="1" noTextEdit="1"/>
          </p:cNvSpPr>
          <p:nvPr>
            <p:ph type="sldImg"/>
          </p:nvPr>
        </p:nvSpPr>
        <p:spPr>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noFill/>
        </p:spPr>
        <p:txBody>
          <a:bodyPr/>
          <a:lstStyle/>
          <a:p>
            <a:r>
              <a:rPr lang="zh-CN" altLang="en-US" dirty="0" smtClean="0"/>
              <a:t>这里请见一些我们出版的图书。在拓展物理选集中，我们</a:t>
            </a:r>
            <a:r>
              <a:rPr lang="zh-CN" altLang="en-US" b="1" dirty="0" smtClean="0"/>
              <a:t>或者</a:t>
            </a:r>
            <a:endParaRPr lang="en-US" altLang="zh-CN" b="1" dirty="0" smtClean="0"/>
          </a:p>
          <a:p>
            <a:r>
              <a:rPr lang="en-US" dirty="0" smtClean="0"/>
              <a:t>1</a:t>
            </a:r>
            <a:r>
              <a:rPr lang="en-US" baseline="0" dirty="0" smtClean="0"/>
              <a:t> – </a:t>
            </a:r>
            <a:r>
              <a:rPr lang="zh-CN" altLang="en-US" baseline="0" dirty="0" smtClean="0"/>
              <a:t>选择一个很大的论题如半导体，网络理论或可再生能源等，并请该领域中的领军人物撰写。如</a:t>
            </a:r>
            <a:r>
              <a:rPr lang="en-GB" altLang="zh-CN" baseline="0" dirty="0" smtClean="0"/>
              <a:t>David Ferry</a:t>
            </a:r>
            <a:r>
              <a:rPr lang="zh-CN" altLang="en-US" baseline="0" dirty="0" smtClean="0"/>
              <a:t>教授</a:t>
            </a:r>
            <a:r>
              <a:rPr lang="en-GB" altLang="zh-CN" baseline="0" dirty="0" smtClean="0"/>
              <a:t>, </a:t>
            </a:r>
            <a:r>
              <a:rPr lang="en-GB" altLang="zh-CN" baseline="0" dirty="0" err="1" smtClean="0"/>
              <a:t>Shlomo</a:t>
            </a:r>
            <a:r>
              <a:rPr lang="en-GB" altLang="zh-CN" baseline="0" dirty="0" smtClean="0"/>
              <a:t> </a:t>
            </a:r>
            <a:r>
              <a:rPr lang="en-GB" altLang="zh-CN" baseline="0" dirty="0" err="1" smtClean="0"/>
              <a:t>Havlin</a:t>
            </a:r>
            <a:r>
              <a:rPr lang="zh-CN" altLang="en-US" baseline="0" dirty="0" smtClean="0"/>
              <a:t>教授或</a:t>
            </a:r>
            <a:r>
              <a:rPr lang="en-GB" altLang="zh-CN" baseline="0" dirty="0" smtClean="0"/>
              <a:t>David Elliott</a:t>
            </a:r>
            <a:r>
              <a:rPr lang="zh-CN" altLang="en-US" baseline="0" dirty="0" smtClean="0"/>
              <a:t>教授</a:t>
            </a:r>
            <a:endParaRPr lang="en-US" altLang="zh-CN" baseline="0" dirty="0" smtClean="0"/>
          </a:p>
          <a:p>
            <a:r>
              <a:rPr lang="zh-CN" altLang="en-US" b="1" baseline="0" dirty="0" smtClean="0"/>
              <a:t>或者</a:t>
            </a:r>
            <a:endParaRPr lang="en-US" altLang="zh-CN" b="1" baseline="0" dirty="0" smtClean="0"/>
          </a:p>
          <a:p>
            <a:r>
              <a:rPr lang="en-US" b="0" baseline="0" dirty="0" smtClean="0"/>
              <a:t>2 </a:t>
            </a:r>
            <a:r>
              <a:rPr lang="en-US" b="1" baseline="0" dirty="0" smtClean="0"/>
              <a:t> </a:t>
            </a:r>
            <a:r>
              <a:rPr lang="en-US" altLang="zh-CN" b="0" baseline="0" dirty="0" smtClean="0"/>
              <a:t>- </a:t>
            </a:r>
            <a:r>
              <a:rPr lang="zh-CN" altLang="en-US" b="0" baseline="0" dirty="0" smtClean="0"/>
              <a:t>选择一个小一些的论题并请该领域最著名的作者撰写。尽管我并不了解</a:t>
            </a:r>
            <a:r>
              <a:rPr lang="en-US" altLang="zh-CN" b="0" baseline="0" dirty="0" smtClean="0"/>
              <a:t>《</a:t>
            </a:r>
            <a:r>
              <a:rPr lang="zh-CN" altLang="en-US" b="0" baseline="0" dirty="0" smtClean="0"/>
              <a:t>电子结构的嵌入方法</a:t>
            </a:r>
            <a:r>
              <a:rPr lang="en-US" altLang="zh-CN" b="0" baseline="0" dirty="0" smtClean="0"/>
              <a:t>》</a:t>
            </a:r>
            <a:r>
              <a:rPr lang="zh-CN" altLang="en-US" b="0" baseline="0" dirty="0" smtClean="0"/>
              <a:t>但有一件事我清楚地知道，那就是作者一定是</a:t>
            </a:r>
            <a:r>
              <a:rPr lang="en-GB" altLang="zh-CN" b="0" baseline="0" dirty="0" smtClean="0"/>
              <a:t>John </a:t>
            </a:r>
            <a:r>
              <a:rPr lang="en-GB" altLang="zh-CN" b="0" baseline="0" dirty="0" err="1" smtClean="0"/>
              <a:t>Inglesfield</a:t>
            </a:r>
            <a:r>
              <a:rPr lang="zh-CN" altLang="en-US" b="0" baseline="0" dirty="0" smtClean="0"/>
              <a:t>教授。</a:t>
            </a:r>
            <a:endParaRPr lang="en-US" altLang="zh-CN" b="0" baseline="0" dirty="0" smtClean="0"/>
          </a:p>
          <a:p>
            <a:endParaRPr lang="en-GB" b="0" dirty="0" smtClean="0"/>
          </a:p>
          <a:p>
            <a:r>
              <a:rPr lang="en-GB" dirty="0" smtClean="0"/>
              <a:t>To give you some examples of books we publish. In Expanding</a:t>
            </a:r>
            <a:r>
              <a:rPr lang="en-GB" baseline="0" dirty="0" smtClean="0"/>
              <a:t> physics we </a:t>
            </a:r>
            <a:r>
              <a:rPr lang="en-GB" b="1" baseline="0" dirty="0" smtClean="0"/>
              <a:t>either</a:t>
            </a:r>
            <a:r>
              <a:rPr lang="en-GB" baseline="0" dirty="0" smtClean="0"/>
              <a:t> </a:t>
            </a:r>
          </a:p>
          <a:p>
            <a:r>
              <a:rPr lang="en-GB" baseline="0" dirty="0" smtClean="0"/>
              <a:t>1 - take a very big topic such as Semiconductors, Network theory or Renewable Energy and publish with a leading voice in that area – in this instance Prof’s David Ferry, </a:t>
            </a:r>
            <a:r>
              <a:rPr lang="en-GB" baseline="0" dirty="0" err="1" smtClean="0"/>
              <a:t>Shlomo</a:t>
            </a:r>
            <a:r>
              <a:rPr lang="en-GB" baseline="0" dirty="0" smtClean="0"/>
              <a:t> </a:t>
            </a:r>
            <a:r>
              <a:rPr lang="en-GB" baseline="0" dirty="0" err="1" smtClean="0"/>
              <a:t>Havlin</a:t>
            </a:r>
            <a:r>
              <a:rPr lang="en-GB" baseline="0" dirty="0" smtClean="0"/>
              <a:t> or David Elliott </a:t>
            </a:r>
            <a:r>
              <a:rPr lang="en-GB" b="1" baseline="0" dirty="0" smtClean="0"/>
              <a:t>or</a:t>
            </a:r>
          </a:p>
          <a:p>
            <a:r>
              <a:rPr lang="en-GB" b="0" baseline="0" dirty="0" smtClean="0"/>
              <a:t>2 – A smaller topic and publish with THE name in that area. So, I know very little about “The embedding method of Electronic Structure” but the one thing I do know is that if anyone should write it should be Professor John </a:t>
            </a:r>
            <a:r>
              <a:rPr lang="en-GB" b="0" baseline="0" dirty="0" err="1" smtClean="0"/>
              <a:t>Inglesfield</a:t>
            </a:r>
            <a:r>
              <a:rPr lang="en-GB" b="0" baseline="0" dirty="0" smtClean="0"/>
              <a:t>.</a:t>
            </a:r>
            <a:endParaRPr lang="en-GB" dirty="0" smtClean="0"/>
          </a:p>
        </p:txBody>
      </p:sp>
      <p:sp>
        <p:nvSpPr>
          <p:cNvPr id="14339" name="Rectangle 3"/>
          <p:cNvSpPr>
            <a:spLocks noGrp="1" noRot="1" noChangeAspect="1" noChangeArrowheads="1" noTextEdit="1"/>
          </p:cNvSpPr>
          <p:nvPr>
            <p:ph type="sldImg"/>
          </p:nvPr>
        </p:nvSpPr>
        <p:spPr>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noFill/>
        </p:spPr>
        <p:txBody>
          <a:bodyPr/>
          <a:lstStyle/>
          <a:p>
            <a:r>
              <a:rPr lang="en-GB" dirty="0" smtClean="0"/>
              <a:t>1 </a:t>
            </a:r>
            <a:r>
              <a:rPr lang="en-US" altLang="zh-CN" dirty="0" smtClean="0"/>
              <a:t>– </a:t>
            </a:r>
            <a:r>
              <a:rPr lang="zh-CN" altLang="en-US" dirty="0" smtClean="0"/>
              <a:t>简明物理用不同的方式撰写，您可以发现这些图书更多的写在入门级别上</a:t>
            </a:r>
            <a:endParaRPr lang="en-US" altLang="zh-CN" dirty="0" smtClean="0"/>
          </a:p>
          <a:p>
            <a:r>
              <a:rPr lang="en-US" dirty="0" smtClean="0"/>
              <a:t>2</a:t>
            </a:r>
            <a:r>
              <a:rPr lang="en-US" baseline="0" dirty="0" smtClean="0"/>
              <a:t> </a:t>
            </a:r>
            <a:r>
              <a:rPr lang="en-US" altLang="zh-CN" baseline="0" dirty="0" smtClean="0"/>
              <a:t>-  </a:t>
            </a:r>
            <a:r>
              <a:rPr lang="zh-CN" altLang="en-US" baseline="0" dirty="0" smtClean="0"/>
              <a:t>我们认识到很多入门级论题的重要性，并为此出版了许多图书</a:t>
            </a:r>
            <a:endParaRPr lang="en-GB" dirty="0" smtClean="0"/>
          </a:p>
          <a:p>
            <a:r>
              <a:rPr lang="en-GB" dirty="0" smtClean="0"/>
              <a:t>     </a:t>
            </a:r>
            <a:r>
              <a:rPr lang="zh-CN" altLang="en-US" dirty="0" smtClean="0"/>
              <a:t>例如，有可能一个研究者需要去了解一个特定的数学技巧，但是又不希望做数学 </a:t>
            </a:r>
            <a:r>
              <a:rPr lang="en-US" altLang="zh-CN" dirty="0" smtClean="0"/>
              <a:t>101.</a:t>
            </a:r>
          </a:p>
          <a:p>
            <a:r>
              <a:rPr lang="en-GB" dirty="0" smtClean="0"/>
              <a:t>     </a:t>
            </a:r>
            <a:r>
              <a:rPr lang="zh-CN" altLang="en-US" dirty="0" smtClean="0"/>
              <a:t>又或者是一些研究人员正在研究一个跨学科的领域，为此他们需要理解一个物理点，但又</a:t>
            </a:r>
            <a:endParaRPr lang="en-US" altLang="zh-CN" dirty="0" smtClean="0"/>
          </a:p>
          <a:p>
            <a:endParaRPr lang="en-US" dirty="0" smtClean="0"/>
          </a:p>
          <a:p>
            <a:r>
              <a:rPr lang="zh-CN" altLang="en-US" dirty="0" smtClean="0">
                <a:solidFill>
                  <a:srgbClr val="C00000"/>
                </a:solidFill>
              </a:rPr>
              <a:t>（此处注释不全）</a:t>
            </a:r>
            <a:endParaRPr lang="en-US" altLang="zh-CN" dirty="0" smtClean="0">
              <a:solidFill>
                <a:srgbClr val="C00000"/>
              </a:solidFill>
            </a:endParaRPr>
          </a:p>
          <a:p>
            <a:endParaRPr lang="en-GB" dirty="0" smtClean="0">
              <a:solidFill>
                <a:srgbClr val="C00000"/>
              </a:solidFill>
            </a:endParaRPr>
          </a:p>
          <a:p>
            <a:r>
              <a:rPr lang="en-GB" dirty="0" smtClean="0"/>
              <a:t>1 - Concise</a:t>
            </a:r>
            <a:r>
              <a:rPr lang="en-GB" baseline="0" dirty="0" smtClean="0"/>
              <a:t> Physics are written in a different way, you can see that these books are written at more of an introductory level.</a:t>
            </a:r>
          </a:p>
          <a:p>
            <a:r>
              <a:rPr lang="en-GB" baseline="0" dirty="0" smtClean="0"/>
              <a:t>2 – We recognise the importance of introductory level topics. Many of the books are designed to serve that purpose. </a:t>
            </a:r>
          </a:p>
          <a:p>
            <a:r>
              <a:rPr lang="en-GB" baseline="0" dirty="0" smtClean="0"/>
              <a:t>	Some examples, it could be that a researcher needs to understand A particular mathematical technique but doesn’t want to do Maths 	101.</a:t>
            </a:r>
          </a:p>
          <a:p>
            <a:r>
              <a:rPr lang="en-GB" baseline="0" dirty="0" smtClean="0"/>
              <a:t>	Or they are working in a </a:t>
            </a:r>
            <a:r>
              <a:rPr lang="en-GB" baseline="0" dirty="0" err="1" smtClean="0"/>
              <a:t>interdiscplinary</a:t>
            </a:r>
            <a:r>
              <a:rPr lang="en-GB" baseline="0" dirty="0" smtClean="0"/>
              <a:t> area of research where they need to understand one of the physics aspects but d</a:t>
            </a:r>
            <a:endParaRPr lang="en-GB" dirty="0" smtClean="0"/>
          </a:p>
        </p:txBody>
      </p:sp>
      <p:sp>
        <p:nvSpPr>
          <p:cNvPr id="14339" name="Rectangle 3"/>
          <p:cNvSpPr>
            <a:spLocks noGrp="1" noRot="1" noChangeAspect="1" noChangeArrowheads="1" noTextEdit="1"/>
          </p:cNvSpPr>
          <p:nvPr>
            <p:ph type="sldImg"/>
          </p:nvPr>
        </p:nvSpPr>
        <p:spPr>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noFill/>
        </p:spPr>
        <p:txBody>
          <a:bodyPr/>
          <a:lstStyle/>
          <a:p>
            <a:r>
              <a:rPr lang="zh-CN" altLang="en-US" dirty="0" smtClean="0"/>
              <a:t>话虽如此，图书将几乎完全在物理学领域中（至少刚推出时如此）因为物理是我们的主要强项。但我们将横跨整个物理学领域，从我们的书目中您可以看到从环境物理一直到理论</a:t>
            </a:r>
            <a:r>
              <a:rPr lang="en-US" altLang="zh-CN" dirty="0" smtClean="0"/>
              <a:t>/</a:t>
            </a:r>
            <a:r>
              <a:rPr lang="zh-CN" altLang="en-US" dirty="0" smtClean="0"/>
              <a:t>数学物理方面的内容。</a:t>
            </a:r>
            <a:endParaRPr lang="en-US" altLang="zh-CN" dirty="0" smtClean="0"/>
          </a:p>
          <a:p>
            <a:endParaRPr lang="en-GB" dirty="0" smtClean="0"/>
          </a:p>
          <a:p>
            <a:r>
              <a:rPr lang="en-GB" dirty="0" smtClean="0"/>
              <a:t>Having said that, the</a:t>
            </a:r>
            <a:r>
              <a:rPr lang="en-GB" baseline="0" dirty="0" smtClean="0"/>
              <a:t> books will be almost entirely in Physics (at least at launch) as that is our key strength. BUT we will span all of Physics and you will see from our list that touched environmental physics right through to theoretical/mathematical physics.</a:t>
            </a:r>
          </a:p>
          <a:p>
            <a:endParaRPr lang="en-GB" dirty="0" smtClean="0"/>
          </a:p>
        </p:txBody>
      </p:sp>
      <p:sp>
        <p:nvSpPr>
          <p:cNvPr id="14339" name="Rectangle 3"/>
          <p:cNvSpPr>
            <a:spLocks noGrp="1" noRot="1" noChangeAspect="1" noChangeArrowheads="1" noTextEdit="1"/>
          </p:cNvSpPr>
          <p:nvPr>
            <p:ph type="sldImg"/>
          </p:nvPr>
        </p:nvSpPr>
        <p:spPr>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noFill/>
        </p:spPr>
        <p:txBody>
          <a:bodyPr/>
          <a:lstStyle/>
          <a:p>
            <a:r>
              <a:rPr lang="en-GB" smtClean="0"/>
              <a:t>Notes for first body slide</a:t>
            </a:r>
          </a:p>
        </p:txBody>
      </p:sp>
      <p:sp>
        <p:nvSpPr>
          <p:cNvPr id="13315" name="Rectangle 3"/>
          <p:cNvSpPr>
            <a:spLocks noGrp="1" noRot="1" noChangeAspect="1" noChangeArrowheads="1" noTextEdit="1"/>
          </p:cNvSpPr>
          <p:nvPr>
            <p:ph type="sldImg"/>
          </p:nvPr>
        </p:nvSpPr>
        <p:spPr>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DB88007-B513-4845-8EAE-48DDD3A4016C}" type="slidenum">
              <a:rPr lang="en-GB" smtClean="0"/>
              <a:pPr/>
              <a:t>38</a:t>
            </a:fld>
            <a:endParaRPr lang="en-GB"/>
          </a:p>
        </p:txBody>
      </p:sp>
    </p:spTree>
    <p:extLst>
      <p:ext uri="{BB962C8B-B14F-4D97-AF65-F5344CB8AC3E}">
        <p14:creationId xmlns:p14="http://schemas.microsoft.com/office/powerpoint/2010/main" xmlns="" val="1827126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scanned paper</a:t>
            </a:r>
            <a:r>
              <a:rPr lang="en-GB" baseline="0" dirty="0" smtClean="0"/>
              <a:t> journal</a:t>
            </a: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DB88007-B513-4845-8EAE-48DDD3A4016C}" type="slidenum">
              <a:rPr lang="en-GB" smtClean="0"/>
              <a:pPr/>
              <a:t>39</a:t>
            </a:fld>
            <a:endParaRPr lang="en-GB"/>
          </a:p>
        </p:txBody>
      </p:sp>
    </p:spTree>
    <p:extLst>
      <p:ext uri="{BB962C8B-B14F-4D97-AF65-F5344CB8AC3E}">
        <p14:creationId xmlns:p14="http://schemas.microsoft.com/office/powerpoint/2010/main" xmlns="" val="182712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a:ln/>
        </p:spPr>
      </p:sp>
      <p:sp>
        <p:nvSpPr>
          <p:cNvPr id="39939" name="备注占位符 2"/>
          <p:cNvSpPr>
            <a:spLocks noGrp="1"/>
          </p:cNvSpPr>
          <p:nvPr>
            <p:ph type="body" idx="1"/>
          </p:nvPr>
        </p:nvSpPr>
        <p:spPr>
          <a:noFill/>
        </p:spPr>
        <p:txBody>
          <a:bodyPr/>
          <a:lstStyle/>
          <a:p>
            <a:r>
              <a:rPr lang="zh-CN" altLang="en-US" smtClean="0"/>
              <a:t>其他</a:t>
            </a:r>
            <a:r>
              <a:rPr lang="en-US" altLang="zh-CN" smtClean="0"/>
              <a:t>20</a:t>
            </a:r>
            <a:r>
              <a:rPr lang="zh-CN" altLang="en-US" smtClean="0"/>
              <a:t>个学协会的期刊</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noFill/>
        </p:spPr>
        <p:txBody>
          <a:bodyPr/>
          <a:lstStyle/>
          <a:p>
            <a:r>
              <a:rPr lang="en-GB" dirty="0" smtClean="0"/>
              <a:t>Article</a:t>
            </a:r>
            <a:r>
              <a:rPr lang="en-GB" baseline="0" dirty="0" smtClean="0"/>
              <a:t> evolution</a:t>
            </a:r>
            <a:r>
              <a:rPr lang="zh-CN" altLang="en-US" baseline="0" dirty="0" smtClean="0"/>
              <a:t>是一项持续进行的新项目，为研究论文在</a:t>
            </a:r>
            <a:r>
              <a:rPr lang="en-US" altLang="zh-CN" baseline="0" dirty="0" err="1" smtClean="0"/>
              <a:t>IOPScience</a:t>
            </a:r>
            <a:r>
              <a:rPr lang="zh-CN" altLang="en-US" baseline="0" dirty="0" smtClean="0"/>
              <a:t>的网上登载提供更优化的渠道，并助您以各种新颖的方式开展研究互动。该项目的第一阶段实现的功能已经使您可以直接用网页浏览</a:t>
            </a:r>
            <a:r>
              <a:rPr lang="en-US" altLang="zh-CN" baseline="0" dirty="0" err="1" smtClean="0"/>
              <a:t>IOPScience</a:t>
            </a:r>
            <a:r>
              <a:rPr lang="zh-CN" altLang="en-US" baseline="0" dirty="0" smtClean="0"/>
              <a:t>上的新文章。您还可以使用许多新的功能，例如：放大或缩小图像，观看摘要录像。</a:t>
            </a:r>
            <a:r>
              <a:rPr lang="en-US" altLang="zh-CN" baseline="0" dirty="0" err="1" smtClean="0"/>
              <a:t>Mathjax</a:t>
            </a:r>
            <a:r>
              <a:rPr lang="zh-CN" altLang="en-US" baseline="0" dirty="0" smtClean="0"/>
              <a:t>技术也被采纳用于更优化地登载数学资料。同时您也可以应用移动浏览来阅读摘要和文章各页。</a:t>
            </a:r>
            <a:endParaRPr lang="en-GB" dirty="0" smtClean="0"/>
          </a:p>
        </p:txBody>
      </p:sp>
      <p:sp>
        <p:nvSpPr>
          <p:cNvPr id="13315" name="Rectangle 3"/>
          <p:cNvSpPr>
            <a:spLocks noGrp="1" noRot="1" noChangeAspect="1" noChangeArrowheads="1" noTextEdit="1"/>
          </p:cNvSpPr>
          <p:nvPr>
            <p:ph type="sldImg"/>
          </p:nvPr>
        </p:nvSpPr>
        <p:spPr>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Demo http://iopscience.iop.org/1367-2630/14/5/055018 </a:t>
            </a:r>
            <a:endParaRPr lang="en-GB" dirty="0"/>
          </a:p>
        </p:txBody>
      </p:sp>
    </p:spTree>
    <p:extLst>
      <p:ext uri="{BB962C8B-B14F-4D97-AF65-F5344CB8AC3E}">
        <p14:creationId xmlns:p14="http://schemas.microsoft.com/office/powerpoint/2010/main" xmlns="" val="1875327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noFill/>
        </p:spPr>
        <p:txBody>
          <a:bodyPr/>
          <a:lstStyle/>
          <a:p>
            <a:r>
              <a:rPr lang="en-GB" smtClean="0"/>
              <a:t>Notes for first body slide</a:t>
            </a:r>
          </a:p>
        </p:txBody>
      </p:sp>
      <p:sp>
        <p:nvSpPr>
          <p:cNvPr id="19459" name="Rectangle 3"/>
          <p:cNvSpPr>
            <a:spLocks noGrp="1" noRot="1" noChangeAspect="1" noChangeArrowheads="1" noTextEdit="1"/>
          </p:cNvSpPr>
          <p:nvPr>
            <p:ph type="sldImg"/>
          </p:nvPr>
        </p:nvSpPr>
        <p:spPr>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noFill/>
        </p:spPr>
        <p:txBody>
          <a:bodyPr/>
          <a:lstStyle/>
          <a:p>
            <a:r>
              <a:rPr lang="en-GB" smtClean="0"/>
              <a:t>Notes for first body slide</a:t>
            </a:r>
          </a:p>
        </p:txBody>
      </p:sp>
      <p:sp>
        <p:nvSpPr>
          <p:cNvPr id="20483" name="Rectangle 3"/>
          <p:cNvSpPr>
            <a:spLocks noGrp="1" noRot="1" noChangeAspect="1" noChangeArrowheads="1" noTextEdit="1"/>
          </p:cNvSpPr>
          <p:nvPr>
            <p:ph type="sldImg"/>
          </p:nvPr>
        </p:nvSpPr>
        <p:spPr>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noFill/>
        </p:spPr>
        <p:txBody>
          <a:bodyPr/>
          <a:lstStyle/>
          <a:p>
            <a:r>
              <a:rPr lang="en-GB" smtClean="0"/>
              <a:t>Notes for first body slide</a:t>
            </a:r>
          </a:p>
        </p:txBody>
      </p:sp>
      <p:sp>
        <p:nvSpPr>
          <p:cNvPr id="21507" name="Rectangle 3"/>
          <p:cNvSpPr>
            <a:spLocks noGrp="1" noRot="1" noChangeAspect="1" noChangeArrowheads="1" noTextEdit="1"/>
          </p:cNvSpPr>
          <p:nvPr>
            <p:ph type="sldImg"/>
          </p:nvPr>
        </p:nvSpPr>
        <p:spPr>
          <a:ln cap="fla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noFill/>
        </p:spPr>
        <p:txBody>
          <a:bodyPr/>
          <a:lstStyle/>
          <a:p>
            <a:r>
              <a:rPr lang="en-GB" smtClean="0"/>
              <a:t>Notes for first body slide</a:t>
            </a:r>
          </a:p>
        </p:txBody>
      </p:sp>
      <p:sp>
        <p:nvSpPr>
          <p:cNvPr id="22531" name="Rectangle 3"/>
          <p:cNvSpPr>
            <a:spLocks noGrp="1" noRot="1" noChangeAspect="1" noChangeArrowheads="1" noTextEdit="1"/>
          </p:cNvSpPr>
          <p:nvPr>
            <p:ph type="sldImg"/>
          </p:nvPr>
        </p:nvSpPr>
        <p:spPr>
          <a:ln cap="fla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noFill/>
        </p:spPr>
        <p:txBody>
          <a:bodyPr/>
          <a:lstStyle/>
          <a:p>
            <a:r>
              <a:rPr lang="en-GB" smtClean="0"/>
              <a:t>Notes for first body slide</a:t>
            </a:r>
          </a:p>
        </p:txBody>
      </p:sp>
      <p:sp>
        <p:nvSpPr>
          <p:cNvPr id="23555" name="Rectangle 3"/>
          <p:cNvSpPr>
            <a:spLocks noGrp="1" noRot="1" noChangeAspect="1" noChangeArrowheads="1" noTextEdit="1"/>
          </p:cNvSpPr>
          <p:nvPr>
            <p:ph type="sldImg"/>
          </p:nvPr>
        </p:nvSpPr>
        <p:spPr>
          <a:ln cap="fla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noFill/>
        </p:spPr>
        <p:txBody>
          <a:bodyPr/>
          <a:lstStyle/>
          <a:p>
            <a:r>
              <a:rPr lang="en-GB" smtClean="0"/>
              <a:t>Notes for first body slide</a:t>
            </a:r>
          </a:p>
        </p:txBody>
      </p:sp>
      <p:sp>
        <p:nvSpPr>
          <p:cNvPr id="24579" name="Rectangle 3"/>
          <p:cNvSpPr>
            <a:spLocks noGrp="1" noRot="1" noChangeAspect="1" noChangeArrowheads="1" noTextEdit="1"/>
          </p:cNvSpPr>
          <p:nvPr>
            <p:ph type="sldImg"/>
          </p:nvPr>
        </p:nvSpPr>
        <p:spPr>
          <a:ln cap="fla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latin typeface="Sabon"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r>
              <a:rPr lang="en-US" altLang="zh-CN" sz="1100" b="0" i="0" kern="1200" dirty="0" err="1" smtClean="0">
                <a:solidFill>
                  <a:schemeClr val="tx1"/>
                </a:solidFill>
                <a:latin typeface="Sabon"/>
                <a:ea typeface="+mn-ea"/>
                <a:cs typeface="+mn-cs"/>
              </a:rPr>
              <a:t>CrossRef</a:t>
            </a:r>
            <a:r>
              <a:rPr lang="zh-CN" altLang="en-US" sz="1100" b="0" i="0" kern="1200" dirty="0" smtClean="0">
                <a:solidFill>
                  <a:schemeClr val="tx1"/>
                </a:solidFill>
                <a:latin typeface="Sabon"/>
                <a:ea typeface="+mn-ea"/>
                <a:cs typeface="+mn-cs"/>
              </a:rPr>
              <a:t>是一个基于</a:t>
            </a:r>
            <a:r>
              <a:rPr lang="en-US" altLang="zh-CN" sz="1100" b="0" i="0" kern="1200" dirty="0" smtClean="0">
                <a:solidFill>
                  <a:schemeClr val="tx1"/>
                </a:solidFill>
                <a:latin typeface="Sabon"/>
                <a:ea typeface="+mn-ea"/>
                <a:cs typeface="+mn-cs"/>
              </a:rPr>
              <a:t>DOI</a:t>
            </a:r>
            <a:r>
              <a:rPr lang="zh-CN" altLang="en-US" sz="1100" b="0" i="0" kern="1200" dirty="0" smtClean="0">
                <a:solidFill>
                  <a:schemeClr val="tx1"/>
                </a:solidFill>
                <a:latin typeface="Sabon"/>
                <a:ea typeface="+mn-ea"/>
                <a:cs typeface="+mn-cs"/>
              </a:rPr>
              <a:t>（</a:t>
            </a:r>
            <a:r>
              <a:rPr lang="en-US" altLang="zh-CN" sz="1100" b="0" i="0" kern="1200" dirty="0" smtClean="0">
                <a:solidFill>
                  <a:schemeClr val="tx1"/>
                </a:solidFill>
                <a:latin typeface="Sabon"/>
                <a:ea typeface="+mn-ea"/>
                <a:cs typeface="+mn-cs"/>
              </a:rPr>
              <a:t>Digital Object Identifier</a:t>
            </a:r>
            <a:r>
              <a:rPr lang="zh-CN" altLang="en-US" sz="1100" b="0" i="0" kern="1200" dirty="0" smtClean="0">
                <a:solidFill>
                  <a:schemeClr val="tx1"/>
                </a:solidFill>
                <a:latin typeface="Sabon"/>
                <a:ea typeface="+mn-ea"/>
                <a:cs typeface="+mn-cs"/>
              </a:rPr>
              <a:t>）实现文献引文跨出版社服务平台链接的参考链接服务系统。多家著名的学术出版社在</a:t>
            </a:r>
            <a:r>
              <a:rPr lang="en-US" altLang="zh-CN" sz="1100" b="0" i="0" kern="1200" dirty="0" smtClean="0">
                <a:solidFill>
                  <a:schemeClr val="tx1"/>
                </a:solidFill>
                <a:latin typeface="Sabon"/>
                <a:ea typeface="+mn-ea"/>
                <a:cs typeface="+mn-cs"/>
              </a:rPr>
              <a:t>2000</a:t>
            </a:r>
            <a:r>
              <a:rPr lang="zh-CN" altLang="en-US" sz="1100" b="0" i="0" kern="1200" dirty="0" smtClean="0">
                <a:solidFill>
                  <a:schemeClr val="tx1"/>
                </a:solidFill>
                <a:latin typeface="Sabon"/>
                <a:ea typeface="+mn-ea"/>
                <a:cs typeface="+mn-cs"/>
              </a:rPr>
              <a:t>年初联合创立了非盈利组织</a:t>
            </a:r>
            <a:r>
              <a:rPr lang="en-US" altLang="zh-CN" sz="1100" b="0" i="0" kern="1200" dirty="0" smtClean="0">
                <a:solidFill>
                  <a:schemeClr val="tx1"/>
                </a:solidFill>
                <a:latin typeface="Sabon"/>
                <a:ea typeface="+mn-ea"/>
                <a:cs typeface="+mn-cs"/>
              </a:rPr>
              <a:t>Publishers International Linking Association, Inc. (PILA)</a:t>
            </a:r>
            <a:r>
              <a:rPr lang="zh-CN" altLang="en-US" sz="1100" b="0" i="0" kern="1200" dirty="0" smtClean="0">
                <a:solidFill>
                  <a:schemeClr val="tx1"/>
                </a:solidFill>
                <a:latin typeface="Sabon"/>
                <a:ea typeface="+mn-ea"/>
                <a:cs typeface="+mn-cs"/>
              </a:rPr>
              <a:t>，负责对</a:t>
            </a:r>
            <a:r>
              <a:rPr lang="en-US" altLang="zh-CN" sz="1100" b="0" i="0" kern="1200" dirty="0" err="1" smtClean="0">
                <a:solidFill>
                  <a:schemeClr val="tx1"/>
                </a:solidFill>
                <a:latin typeface="Sabon"/>
                <a:ea typeface="+mn-ea"/>
                <a:cs typeface="+mn-cs"/>
              </a:rPr>
              <a:t>CrossRef</a:t>
            </a:r>
            <a:r>
              <a:rPr lang="zh-CN" altLang="en-US" sz="1100" b="0" i="0" kern="1200" dirty="0" smtClean="0">
                <a:solidFill>
                  <a:schemeClr val="tx1"/>
                </a:solidFill>
                <a:latin typeface="Sabon"/>
                <a:ea typeface="+mn-ea"/>
                <a:cs typeface="+mn-cs"/>
              </a:rPr>
              <a:t>进行管理和为成员出版社提供链接服务</a:t>
            </a:r>
            <a:endParaRPr lang="en-US" altLang="zh-CN" sz="1100" b="0" i="0" kern="1200" dirty="0" smtClean="0">
              <a:solidFill>
                <a:schemeClr val="tx1"/>
              </a:solidFill>
              <a:latin typeface="Sabon"/>
              <a:ea typeface="+mn-ea"/>
              <a:cs typeface="+mn-cs"/>
            </a:endParaRPr>
          </a:p>
          <a:p>
            <a:pPr latinLnBrk="1"/>
            <a:r>
              <a:rPr lang="en-US" altLang="zh-CN" sz="1100" b="0" i="0" kern="1200" dirty="0" err="1" smtClean="0">
                <a:solidFill>
                  <a:schemeClr val="tx1"/>
                </a:solidFill>
                <a:latin typeface="Sabon"/>
                <a:ea typeface="+mn-ea"/>
                <a:cs typeface="+mn-cs"/>
              </a:rPr>
              <a:t>Mendeley</a:t>
            </a:r>
            <a:r>
              <a:rPr lang="en-US" altLang="zh-CN" sz="1100" b="0" i="0" kern="1200" baseline="30000" dirty="0" smtClean="0">
                <a:solidFill>
                  <a:schemeClr val="tx1"/>
                </a:solidFill>
                <a:latin typeface="Sabon"/>
                <a:ea typeface="+mn-ea"/>
                <a:cs typeface="+mn-cs"/>
              </a:rPr>
              <a:t>[1]</a:t>
            </a:r>
            <a:r>
              <a:rPr lang="zh-CN" altLang="en-US" sz="1100" b="0" i="0" kern="1200" dirty="0" smtClean="0">
                <a:solidFill>
                  <a:schemeClr val="tx1"/>
                </a:solidFill>
                <a:latin typeface="Sabon"/>
                <a:ea typeface="+mn-ea"/>
                <a:cs typeface="+mn-cs"/>
              </a:rPr>
              <a:t>是一款免费的跨平台文献管理软件，同时也是一个在线</a:t>
            </a:r>
            <a:r>
              <a:rPr lang="en-US" altLang="zh-CN" sz="1100" b="0" i="0" kern="1200" dirty="0" err="1" smtClean="0">
                <a:solidFill>
                  <a:schemeClr val="tx1"/>
                </a:solidFill>
                <a:latin typeface="Sabon"/>
                <a:ea typeface="+mn-ea"/>
                <a:cs typeface="+mn-cs"/>
              </a:rPr>
              <a:t>Mendeley</a:t>
            </a:r>
            <a:r>
              <a:rPr lang="zh-CN" altLang="en-US" sz="1100" b="0" i="0" kern="1200" dirty="0" smtClean="0">
                <a:solidFill>
                  <a:schemeClr val="tx1"/>
                </a:solidFill>
                <a:latin typeface="Sabon"/>
                <a:ea typeface="+mn-ea"/>
                <a:cs typeface="+mn-cs"/>
              </a:rPr>
              <a:t>的学术社交网络平台。可一键抓取网页上的文献信息添加到个人的</a:t>
            </a:r>
            <a:r>
              <a:rPr lang="en-US" altLang="zh-CN" sz="1100" b="0" i="0" kern="1200" dirty="0" smtClean="0">
                <a:solidFill>
                  <a:schemeClr val="tx1"/>
                </a:solidFill>
                <a:latin typeface="Sabon"/>
                <a:ea typeface="+mn-ea"/>
                <a:cs typeface="+mn-cs"/>
              </a:rPr>
              <a:t>library</a:t>
            </a:r>
            <a:r>
              <a:rPr lang="zh-CN" altLang="en-US" sz="1100" b="0" i="0" kern="1200" dirty="0" smtClean="0">
                <a:solidFill>
                  <a:schemeClr val="tx1"/>
                </a:solidFill>
                <a:latin typeface="Sabon"/>
                <a:ea typeface="+mn-ea"/>
                <a:cs typeface="+mn-cs"/>
              </a:rPr>
              <a:t>中。还可安装</a:t>
            </a:r>
            <a:r>
              <a:rPr lang="en-US" altLang="zh-CN" sz="1100" b="0" i="0" kern="1200" dirty="0" smtClean="0">
                <a:solidFill>
                  <a:schemeClr val="tx1"/>
                </a:solidFill>
                <a:latin typeface="Sabon"/>
                <a:ea typeface="+mn-ea"/>
                <a:cs typeface="+mn-cs"/>
              </a:rPr>
              <a:t>MS Word</a:t>
            </a:r>
            <a:r>
              <a:rPr lang="zh-CN" altLang="en-US" sz="1100" b="0" i="0" kern="1200" dirty="0" smtClean="0">
                <a:solidFill>
                  <a:schemeClr val="tx1"/>
                </a:solidFill>
                <a:latin typeface="Sabon"/>
                <a:ea typeface="+mn-ea"/>
                <a:cs typeface="+mn-cs"/>
              </a:rPr>
              <a:t>和</a:t>
            </a:r>
            <a:r>
              <a:rPr lang="en-US" altLang="zh-CN" sz="1100" b="0" i="0" kern="1200" dirty="0" smtClean="0">
                <a:solidFill>
                  <a:schemeClr val="tx1"/>
                </a:solidFill>
                <a:latin typeface="Sabon"/>
                <a:ea typeface="+mn-ea"/>
                <a:cs typeface="+mn-cs"/>
              </a:rPr>
              <a:t>Open Office</a:t>
            </a:r>
            <a:r>
              <a:rPr lang="zh-CN" altLang="en-US" sz="1100" b="0" i="0" kern="1200" dirty="0" smtClean="0">
                <a:solidFill>
                  <a:schemeClr val="tx1"/>
                </a:solidFill>
                <a:latin typeface="Sabon"/>
                <a:ea typeface="+mn-ea"/>
                <a:cs typeface="+mn-cs"/>
              </a:rPr>
              <a:t>插件，方便在文字编辑器中插入和管理参考文献。</a:t>
            </a:r>
            <a:endParaRPr lang="en-US" altLang="zh-CN" sz="1100" b="0" i="0" kern="1200" dirty="0" smtClean="0">
              <a:solidFill>
                <a:schemeClr val="tx1"/>
              </a:solidFill>
              <a:latin typeface="Sabon"/>
              <a:ea typeface="+mn-ea"/>
              <a:cs typeface="+mn-cs"/>
            </a:endParaRPr>
          </a:p>
          <a:p>
            <a:pPr latinLnBrk="1"/>
            <a:r>
              <a:rPr lang="zh-CN" altLang="en-US" sz="1100" b="0" i="0" kern="1200" dirty="0" smtClean="0">
                <a:solidFill>
                  <a:schemeClr val="tx1"/>
                </a:solidFill>
                <a:latin typeface="Sabon"/>
                <a:ea typeface="+mn-ea"/>
                <a:cs typeface="+mn-cs"/>
              </a:rPr>
              <a:t>现在网上又有专门为学术研究人员提供组织学术文章的网站</a:t>
            </a:r>
            <a:r>
              <a:rPr lang="en-US" altLang="zh-CN" sz="1100" b="0" i="0" kern="1200" dirty="0" err="1" smtClean="0">
                <a:solidFill>
                  <a:schemeClr val="tx1"/>
                </a:solidFill>
                <a:latin typeface="Sabon"/>
                <a:ea typeface="+mn-ea"/>
                <a:cs typeface="+mn-cs"/>
              </a:rPr>
              <a:t>Citeulike</a:t>
            </a:r>
            <a:r>
              <a:rPr lang="zh-CN" altLang="en-US" sz="1100" b="0" i="0" kern="1200" dirty="0" smtClean="0">
                <a:solidFill>
                  <a:schemeClr val="tx1"/>
                </a:solidFill>
                <a:latin typeface="Sabon"/>
                <a:ea typeface="+mn-ea"/>
                <a:cs typeface="+mn-cs"/>
              </a:rPr>
              <a:t>： </a:t>
            </a:r>
            <a:r>
              <a:rPr lang="en-US" altLang="zh-CN" sz="1100" b="0" i="0" kern="1200" dirty="0" smtClean="0">
                <a:solidFill>
                  <a:schemeClr val="tx1"/>
                </a:solidFill>
                <a:latin typeface="Sabon"/>
                <a:ea typeface="+mn-ea"/>
                <a:cs typeface="+mn-cs"/>
              </a:rPr>
              <a:t>http://www.citeulike.org/, </a:t>
            </a:r>
            <a:r>
              <a:rPr lang="zh-CN" altLang="en-US" sz="1100" b="0" i="0" kern="1200" dirty="0" smtClean="0">
                <a:solidFill>
                  <a:schemeClr val="tx1"/>
                </a:solidFill>
                <a:latin typeface="Sabon"/>
                <a:ea typeface="+mn-ea"/>
                <a:cs typeface="+mn-cs"/>
              </a:rPr>
              <a:t>。</a:t>
            </a:r>
            <a:r>
              <a:rPr lang="en-US" altLang="zh-CN" sz="1100" b="0" i="0" kern="1200" dirty="0" err="1" smtClean="0">
                <a:solidFill>
                  <a:schemeClr val="tx1"/>
                </a:solidFill>
                <a:latin typeface="Sabon"/>
                <a:ea typeface="+mn-ea"/>
                <a:cs typeface="+mn-cs"/>
              </a:rPr>
              <a:t>Citeulike</a:t>
            </a:r>
            <a:r>
              <a:rPr lang="zh-CN" altLang="en-US" sz="1100" b="0" i="0" kern="1200" dirty="0" smtClean="0">
                <a:solidFill>
                  <a:schemeClr val="tx1"/>
                </a:solidFill>
                <a:latin typeface="Sabon"/>
                <a:ea typeface="+mn-ea"/>
                <a:cs typeface="+mn-cs"/>
              </a:rPr>
              <a:t>可以对你阅读的网上学术文章和书籍信息进行的保存，分享，组织等，形成个人资料库。支持</a:t>
            </a:r>
            <a:r>
              <a:rPr lang="en-US" altLang="zh-CN" sz="1100" b="0" i="0" kern="1200" dirty="0" smtClean="0">
                <a:solidFill>
                  <a:schemeClr val="tx1"/>
                </a:solidFill>
                <a:latin typeface="Sabon"/>
                <a:ea typeface="+mn-ea"/>
                <a:cs typeface="+mn-cs"/>
              </a:rPr>
              <a:t>Tags</a:t>
            </a:r>
            <a:r>
              <a:rPr lang="zh-CN" altLang="en-US" sz="1100" b="0" i="0" kern="1200" dirty="0" smtClean="0">
                <a:solidFill>
                  <a:schemeClr val="tx1"/>
                </a:solidFill>
                <a:latin typeface="Sabon"/>
                <a:ea typeface="+mn-ea"/>
                <a:cs typeface="+mn-cs"/>
              </a:rPr>
              <a:t>、</a:t>
            </a:r>
            <a:r>
              <a:rPr lang="en-US" altLang="zh-CN" sz="1100" b="0" i="0" kern="1200" dirty="0" smtClean="0">
                <a:solidFill>
                  <a:schemeClr val="tx1"/>
                </a:solidFill>
                <a:latin typeface="Sabon"/>
                <a:ea typeface="+mn-ea"/>
                <a:cs typeface="+mn-cs"/>
              </a:rPr>
              <a:t>RSS</a:t>
            </a:r>
            <a:r>
              <a:rPr lang="zh-CN" altLang="en-US" sz="1100" b="0" i="0" kern="1200" dirty="0" smtClean="0">
                <a:solidFill>
                  <a:schemeClr val="tx1"/>
                </a:solidFill>
                <a:latin typeface="Sabon"/>
                <a:ea typeface="+mn-ea"/>
                <a:cs typeface="+mn-cs"/>
              </a:rPr>
              <a:t>订阅、设定优先权、内容到输出到</a:t>
            </a:r>
            <a:r>
              <a:rPr lang="en-US" altLang="zh-CN" sz="1100" b="0" i="0" kern="1200" dirty="0" err="1" smtClean="0">
                <a:solidFill>
                  <a:schemeClr val="tx1"/>
                </a:solidFill>
                <a:latin typeface="Sabon"/>
                <a:ea typeface="+mn-ea"/>
                <a:cs typeface="+mn-cs"/>
              </a:rPr>
              <a:t>BibTeX</a:t>
            </a:r>
            <a:r>
              <a:rPr lang="zh-CN" altLang="en-US" sz="1100" b="0" i="0" kern="1200" dirty="0" smtClean="0">
                <a:solidFill>
                  <a:schemeClr val="tx1"/>
                </a:solidFill>
                <a:latin typeface="Sabon"/>
                <a:ea typeface="+mn-ea"/>
                <a:cs typeface="+mn-cs"/>
              </a:rPr>
              <a:t>、</a:t>
            </a:r>
            <a:r>
              <a:rPr lang="en-US" altLang="zh-CN" sz="1100" b="0" i="0" kern="1200" dirty="0" err="1" smtClean="0">
                <a:solidFill>
                  <a:schemeClr val="tx1"/>
                </a:solidFill>
                <a:latin typeface="Sabon"/>
                <a:ea typeface="+mn-ea"/>
                <a:cs typeface="+mn-cs"/>
              </a:rPr>
              <a:t>EndNote</a:t>
            </a:r>
            <a:r>
              <a:rPr lang="zh-CN" altLang="en-US" sz="1100" b="0" i="0" kern="1200" dirty="0" smtClean="0">
                <a:solidFill>
                  <a:schemeClr val="tx1"/>
                </a:solidFill>
                <a:latin typeface="Sabon"/>
                <a:ea typeface="+mn-ea"/>
                <a:cs typeface="+mn-cs"/>
              </a:rPr>
              <a:t>文献管理系统和由</a:t>
            </a:r>
            <a:r>
              <a:rPr lang="en-US" altLang="zh-CN" sz="1100" b="0" i="0" kern="1200" dirty="0" err="1" smtClean="0">
                <a:solidFill>
                  <a:schemeClr val="tx1"/>
                </a:solidFill>
                <a:latin typeface="Sabon"/>
                <a:ea typeface="+mn-ea"/>
                <a:cs typeface="+mn-cs"/>
              </a:rPr>
              <a:t>BibTeX</a:t>
            </a:r>
            <a:r>
              <a:rPr lang="zh-CN" altLang="en-US" sz="1100" b="0" i="0" kern="1200" dirty="0" smtClean="0">
                <a:solidFill>
                  <a:schemeClr val="tx1"/>
                </a:solidFill>
                <a:latin typeface="Sabon"/>
                <a:ea typeface="+mn-ea"/>
                <a:cs typeface="+mn-cs"/>
              </a:rPr>
              <a:t>输入内容、并支持按</a:t>
            </a:r>
            <a:r>
              <a:rPr lang="en-US" altLang="zh-CN" sz="1100" b="0" i="0" kern="1200" dirty="0" smtClean="0">
                <a:solidFill>
                  <a:schemeClr val="tx1"/>
                </a:solidFill>
                <a:latin typeface="Sabon"/>
                <a:ea typeface="+mn-ea"/>
                <a:cs typeface="+mn-cs"/>
              </a:rPr>
              <a:t>Tags</a:t>
            </a:r>
            <a:r>
              <a:rPr lang="zh-CN" altLang="en-US" sz="1100" b="0" i="0" kern="1200" dirty="0" smtClean="0">
                <a:solidFill>
                  <a:schemeClr val="tx1"/>
                </a:solidFill>
                <a:latin typeface="Sabon"/>
                <a:ea typeface="+mn-ea"/>
                <a:cs typeface="+mn-cs"/>
              </a:rPr>
              <a:t>和作者查询以及用户组等服务。</a:t>
            </a:r>
            <a:endParaRPr lang="en-US" altLang="zh-CN" sz="1100" b="0" i="0" kern="1200" dirty="0" smtClean="0">
              <a:solidFill>
                <a:schemeClr val="tx1"/>
              </a:solidFill>
              <a:latin typeface="Sabon"/>
              <a:ea typeface="+mn-ea"/>
              <a:cs typeface="+mn-cs"/>
            </a:endParaRPr>
          </a:p>
          <a:p>
            <a:pPr latinLnBrk="1"/>
            <a:r>
              <a:rPr lang="en-US" altLang="zh-CN" sz="1100" b="1" i="0" kern="1200" dirty="0" err="1" smtClean="0">
                <a:solidFill>
                  <a:schemeClr val="tx1"/>
                </a:solidFill>
                <a:latin typeface="Sabon"/>
                <a:ea typeface="+mn-ea"/>
                <a:cs typeface="+mn-cs"/>
              </a:rPr>
              <a:t>Connotea</a:t>
            </a:r>
            <a:r>
              <a:rPr lang="en-US" altLang="zh-CN" sz="1100" b="0" i="0" kern="1200" dirty="0" smtClean="0">
                <a:solidFill>
                  <a:schemeClr val="tx1"/>
                </a:solidFill>
                <a:latin typeface="Sabon"/>
                <a:ea typeface="+mn-ea"/>
                <a:cs typeface="+mn-cs"/>
              </a:rPr>
              <a:t> was a </a:t>
            </a:r>
            <a:r>
              <a:rPr lang="en-US" altLang="zh-CN" sz="1100" b="0" i="0" u="none" strike="noStrike" kern="1200" dirty="0" smtClean="0">
                <a:solidFill>
                  <a:schemeClr val="tx1"/>
                </a:solidFill>
                <a:latin typeface="Sabon"/>
                <a:ea typeface="+mn-ea"/>
                <a:cs typeface="+mn-cs"/>
                <a:hlinkClick r:id="rId3" tooltip="Free Software"/>
              </a:rPr>
              <a:t>free</a:t>
            </a:r>
            <a:r>
              <a:rPr lang="en-US" altLang="zh-CN" sz="1100" b="0" i="0" kern="1200" dirty="0" smtClean="0">
                <a:solidFill>
                  <a:schemeClr val="tx1"/>
                </a:solidFill>
                <a:latin typeface="Sabon"/>
                <a:ea typeface="+mn-ea"/>
                <a:cs typeface="+mn-cs"/>
              </a:rPr>
              <a:t> online reference management service for scientists, researchers, and clinicians, created in December 2004 by </a:t>
            </a:r>
            <a:r>
              <a:rPr lang="en-US" altLang="zh-CN" sz="1100" b="0" i="0" u="none" strike="noStrike" kern="1200" dirty="0" smtClean="0">
                <a:solidFill>
                  <a:schemeClr val="tx1"/>
                </a:solidFill>
                <a:latin typeface="Sabon"/>
                <a:ea typeface="+mn-ea"/>
                <a:cs typeface="+mn-cs"/>
                <a:hlinkClick r:id="rId4" tooltip="Nature Publishing Group"/>
              </a:rPr>
              <a:t>Nature Publishing Group</a:t>
            </a:r>
            <a:r>
              <a:rPr lang="en-US" altLang="zh-CN" sz="1100" b="0" i="0" kern="1200" dirty="0" smtClean="0">
                <a:solidFill>
                  <a:schemeClr val="tx1"/>
                </a:solidFill>
                <a:latin typeface="Sabon"/>
                <a:ea typeface="+mn-ea"/>
                <a:cs typeface="+mn-cs"/>
              </a:rPr>
              <a:t> and discontinued in March 2013.</a:t>
            </a:r>
            <a:endParaRPr lang="en-US" dirty="0">
              <a:latin typeface="Sabo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ln/>
        </p:spPr>
      </p:sp>
      <p:sp>
        <p:nvSpPr>
          <p:cNvPr id="37891" name="备注占位符 2"/>
          <p:cNvSpPr>
            <a:spLocks noGrp="1"/>
          </p:cNvSpPr>
          <p:nvPr>
            <p:ph type="body" idx="1"/>
          </p:nvPr>
        </p:nvSpPr>
        <p:spPr>
          <a:noFill/>
        </p:spPr>
        <p:txBody>
          <a:bodyPr/>
          <a:lstStyle/>
          <a:p>
            <a:r>
              <a:rPr lang="en-US" altLang="zh-CN" dirty="0" smtClean="0"/>
              <a:t>1997</a:t>
            </a:r>
            <a:r>
              <a:rPr lang="zh-CN" altLang="en-US" dirty="0" smtClean="0"/>
              <a:t>年美国</a:t>
            </a:r>
            <a:r>
              <a:rPr lang="en-US" altLang="zh-CN" dirty="0" smtClean="0"/>
              <a:t>35758</a:t>
            </a:r>
            <a:r>
              <a:rPr lang="zh-CN" altLang="en-US" dirty="0" smtClean="0"/>
              <a:t>篇，中国</a:t>
            </a:r>
            <a:r>
              <a:rPr lang="en-US" altLang="zh-CN" dirty="0" smtClean="0"/>
              <a:t>6780</a:t>
            </a:r>
            <a:r>
              <a:rPr lang="zh-CN" altLang="en-US" dirty="0" smtClean="0"/>
              <a:t>篇。</a:t>
            </a:r>
            <a:r>
              <a:rPr lang="en-US" altLang="zh-CN" dirty="0" smtClean="0"/>
              <a:t>2013</a:t>
            </a:r>
            <a:r>
              <a:rPr lang="zh-CN" altLang="en-US" dirty="0" smtClean="0"/>
              <a:t>年美</a:t>
            </a:r>
            <a:r>
              <a:rPr lang="en-US" altLang="zh-CN" dirty="0" smtClean="0"/>
              <a:t>56504</a:t>
            </a:r>
            <a:r>
              <a:rPr lang="zh-CN" altLang="en-US" dirty="0" smtClean="0"/>
              <a:t>篇，中国：</a:t>
            </a:r>
            <a:r>
              <a:rPr lang="en-US" altLang="zh-CN" dirty="0" smtClean="0"/>
              <a:t>64405</a:t>
            </a:r>
            <a:r>
              <a:rPr lang="zh-CN" altLang="en-US" dirty="0" smtClean="0"/>
              <a:t>篇</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noFill/>
        </p:spPr>
        <p:txBody>
          <a:bodyPr/>
          <a:lstStyle/>
          <a:p>
            <a:r>
              <a:rPr lang="en-GB" smtClean="0"/>
              <a:t>Notes for first body slide</a:t>
            </a:r>
          </a:p>
        </p:txBody>
      </p:sp>
      <p:sp>
        <p:nvSpPr>
          <p:cNvPr id="26627" name="Rectangle 3"/>
          <p:cNvSpPr>
            <a:spLocks noGrp="1" noRot="1" noChangeAspect="1" noChangeArrowheads="1" noTextEdit="1"/>
          </p:cNvSpPr>
          <p:nvPr>
            <p:ph type="sldImg"/>
          </p:nvPr>
        </p:nvSpPr>
        <p:spPr>
          <a:ln cap="flat"/>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A904FB8-DFAF-48B4-BC3E-03CF0B75BA01}" type="slidenum">
              <a:rPr lang="en-GB" smtClean="0"/>
              <a:pPr/>
              <a:t>61</a:t>
            </a:fld>
            <a:endParaRPr lang="en-GB"/>
          </a:p>
        </p:txBody>
      </p:sp>
    </p:spTree>
    <p:extLst>
      <p:ext uri="{BB962C8B-B14F-4D97-AF65-F5344CB8AC3E}">
        <p14:creationId xmlns:p14="http://schemas.microsoft.com/office/powerpoint/2010/main" xmlns="" val="316336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A904FB8-DFAF-48B4-BC3E-03CF0B75BA01}" type="slidenum">
              <a:rPr lang="en-GB" smtClean="0"/>
              <a:pPr/>
              <a:t>62</a:t>
            </a:fld>
            <a:endParaRPr lang="en-GB"/>
          </a:p>
        </p:txBody>
      </p:sp>
    </p:spTree>
    <p:extLst>
      <p:ext uri="{BB962C8B-B14F-4D97-AF65-F5344CB8AC3E}">
        <p14:creationId xmlns:p14="http://schemas.microsoft.com/office/powerpoint/2010/main" xmlns="" val="321106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ln/>
        </p:spPr>
      </p:sp>
      <p:sp>
        <p:nvSpPr>
          <p:cNvPr id="43011" name="备注占位符 2"/>
          <p:cNvSpPr>
            <a:spLocks noGrp="1"/>
          </p:cNvSpPr>
          <p:nvPr>
            <p:ph type="body" idx="1"/>
          </p:nvPr>
        </p:nvSpPr>
        <p:spPr>
          <a:noFill/>
        </p:spPr>
        <p:txBody>
          <a:bodyPr/>
          <a:lstStyle/>
          <a:p>
            <a:r>
              <a:rPr lang="en-US" altLang="zh-CN" dirty="0" smtClean="0"/>
              <a:t>2001</a:t>
            </a:r>
            <a:r>
              <a:rPr lang="zh-CN" altLang="en-US" dirty="0" smtClean="0"/>
              <a:t>年投稿</a:t>
            </a:r>
            <a:r>
              <a:rPr lang="en-US" altLang="zh-CN" dirty="0" smtClean="0"/>
              <a:t>1218</a:t>
            </a:r>
            <a:r>
              <a:rPr lang="zh-CN" altLang="en-US" dirty="0" smtClean="0"/>
              <a:t>，接受</a:t>
            </a:r>
            <a:r>
              <a:rPr lang="en-US" altLang="zh-CN" dirty="0" smtClean="0"/>
              <a:t>423.</a:t>
            </a:r>
            <a:r>
              <a:rPr lang="zh-CN" altLang="en-US" dirty="0" smtClean="0"/>
              <a:t>接受率是：</a:t>
            </a:r>
            <a:r>
              <a:rPr lang="en-US" altLang="zh-CN" dirty="0" smtClean="0"/>
              <a:t>34.7%   2012</a:t>
            </a:r>
            <a:r>
              <a:rPr lang="zh-CN" altLang="en-US" dirty="0" smtClean="0"/>
              <a:t>年投稿</a:t>
            </a:r>
            <a:r>
              <a:rPr lang="en-US" altLang="zh-CN" dirty="0" smtClean="0"/>
              <a:t>7367</a:t>
            </a:r>
            <a:r>
              <a:rPr lang="zh-CN" altLang="en-US" dirty="0" smtClean="0"/>
              <a:t>，接受</a:t>
            </a:r>
            <a:r>
              <a:rPr lang="en-US" altLang="zh-CN" dirty="0" smtClean="0"/>
              <a:t>1235</a:t>
            </a:r>
            <a:r>
              <a:rPr lang="zh-CN" altLang="en-US" dirty="0" smtClean="0"/>
              <a:t>篇 接受率：</a:t>
            </a:r>
            <a:r>
              <a:rPr lang="en-US" altLang="zh-CN" dirty="0" smtClean="0"/>
              <a:t>16.7% 2013</a:t>
            </a:r>
            <a:r>
              <a:rPr lang="zh-CN" altLang="en-US" dirty="0" smtClean="0"/>
              <a:t>年投稿</a:t>
            </a:r>
            <a:r>
              <a:rPr lang="en-US" altLang="zh-CN" dirty="0" smtClean="0"/>
              <a:t>8115</a:t>
            </a:r>
            <a:r>
              <a:rPr lang="zh-CN" altLang="en-US" dirty="0" smtClean="0"/>
              <a:t>，接受</a:t>
            </a:r>
            <a:r>
              <a:rPr lang="en-US" altLang="zh-CN" dirty="0" smtClean="0"/>
              <a:t>1444</a:t>
            </a:r>
            <a:r>
              <a:rPr lang="en-US" altLang="zh-CN" baseline="0" dirty="0" smtClean="0"/>
              <a:t> </a:t>
            </a:r>
            <a:r>
              <a:rPr lang="zh-CN" altLang="en-US" baseline="0" dirty="0" smtClean="0"/>
              <a:t>接受率：</a:t>
            </a:r>
            <a:r>
              <a:rPr lang="en-US" altLang="zh-CN" baseline="0" dirty="0" smtClean="0"/>
              <a:t>17.79% 2014</a:t>
            </a:r>
            <a:r>
              <a:rPr lang="zh-CN" altLang="en-US" baseline="0" dirty="0" smtClean="0"/>
              <a:t>年投稿</a:t>
            </a:r>
            <a:r>
              <a:rPr lang="en-US" altLang="zh-CN" baseline="0" dirty="0" smtClean="0"/>
              <a:t>8062</a:t>
            </a:r>
            <a:r>
              <a:rPr lang="zh-CN" altLang="en-US" baseline="0" dirty="0" smtClean="0"/>
              <a:t>，接受</a:t>
            </a:r>
            <a:r>
              <a:rPr lang="en-US" altLang="zh-CN" baseline="0" dirty="0" smtClean="0"/>
              <a:t>1471 </a:t>
            </a:r>
            <a:r>
              <a:rPr lang="zh-CN" altLang="en-US" baseline="0" dirty="0" smtClean="0"/>
              <a:t>接受率</a:t>
            </a:r>
            <a:r>
              <a:rPr lang="en-US" altLang="zh-CN" baseline="0" dirty="0" smtClean="0"/>
              <a:t>18.25%</a:t>
            </a:r>
            <a:endParaRPr lang="zh-CN"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noFill/>
        </p:spPr>
        <p:txBody>
          <a:bodyPr/>
          <a:lstStyle/>
          <a:p>
            <a:r>
              <a:rPr lang="en-GB" dirty="0" smtClean="0"/>
              <a:t>Notes for first body slide</a:t>
            </a:r>
          </a:p>
        </p:txBody>
      </p:sp>
      <p:sp>
        <p:nvSpPr>
          <p:cNvPr id="14339" name="Rectangle 3"/>
          <p:cNvSpPr>
            <a:spLocks noGrp="1" noRot="1" noChangeAspect="1" noChangeArrowheads="1" noTextEdit="1"/>
          </p:cNvSpPr>
          <p:nvPr>
            <p:ph type="sldImg"/>
          </p:nvPr>
        </p:nvSpPr>
        <p:spPr>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noFill/>
        </p:spPr>
        <p:txBody>
          <a:bodyPr/>
          <a:lstStyle/>
          <a:p>
            <a:r>
              <a:rPr lang="en-GB" altLang="zh-CN" dirty="0" smtClean="0"/>
              <a:t>1 – </a:t>
            </a:r>
            <a:r>
              <a:rPr lang="en-US" altLang="zh-CN" dirty="0" smtClean="0"/>
              <a:t>IOP</a:t>
            </a:r>
            <a:r>
              <a:rPr lang="zh-CN" altLang="en-US" dirty="0" smtClean="0"/>
              <a:t>电子书计划的愿景是打造数字化的物理图书先导选集</a:t>
            </a:r>
            <a:endParaRPr lang="en-US" altLang="zh-CN" dirty="0" smtClean="0"/>
          </a:p>
          <a:p>
            <a:r>
              <a:rPr lang="en-GB" altLang="zh-CN" dirty="0" smtClean="0"/>
              <a:t>2 – </a:t>
            </a:r>
            <a:r>
              <a:rPr lang="zh-CN" altLang="en-US" dirty="0" smtClean="0"/>
              <a:t>我们旨在以高品质的内容结合面向未来的数字化出版手段来为研究人员带来物理研究领域的领先声音</a:t>
            </a:r>
            <a:endParaRPr lang="en-US" altLang="zh-CN" dirty="0" smtClean="0"/>
          </a:p>
          <a:p>
            <a:r>
              <a:rPr lang="en-GB" altLang="zh-CN" dirty="0" smtClean="0"/>
              <a:t>3 – </a:t>
            </a:r>
            <a:r>
              <a:rPr lang="zh-CN" altLang="en-US" dirty="0" smtClean="0"/>
              <a:t>同时作为一个高质量的出版商及主流物理学协会中唯一的图书出版社，我们将确保</a:t>
            </a:r>
            <a:r>
              <a:rPr lang="en-US" altLang="zh-CN" dirty="0" smtClean="0"/>
              <a:t>IOP </a:t>
            </a:r>
            <a:r>
              <a:rPr lang="en-US" altLang="zh-CN" dirty="0" err="1" smtClean="0"/>
              <a:t>ebooks</a:t>
            </a:r>
            <a:r>
              <a:rPr lang="zh-CN" altLang="en-US" dirty="0" smtClean="0"/>
              <a:t>的质量</a:t>
            </a:r>
            <a:endParaRPr lang="en-US" altLang="zh-CN" dirty="0" smtClean="0"/>
          </a:p>
          <a:p>
            <a:endParaRPr lang="en-GB" altLang="zh-CN" dirty="0" smtClean="0"/>
          </a:p>
          <a:p>
            <a:r>
              <a:rPr lang="en-GB" altLang="zh-CN" dirty="0" smtClean="0"/>
              <a:t>1 – </a:t>
            </a:r>
            <a:r>
              <a:rPr lang="en-GB" dirty="0" smtClean="0"/>
              <a:t>The</a:t>
            </a:r>
            <a:r>
              <a:rPr lang="en-GB" baseline="0" dirty="0" smtClean="0"/>
              <a:t> vision of the IOP </a:t>
            </a:r>
            <a:r>
              <a:rPr lang="en-GB" baseline="0" dirty="0" err="1" smtClean="0"/>
              <a:t>ebook</a:t>
            </a:r>
            <a:r>
              <a:rPr lang="en-GB" baseline="0" dirty="0" smtClean="0"/>
              <a:t> programme is to create the leading collection of Physics books for a digital world</a:t>
            </a:r>
          </a:p>
          <a:p>
            <a:r>
              <a:rPr lang="en-GB" baseline="0" dirty="0" smtClean="0"/>
              <a:t>2 – We aim to do this by combining a born-digital future orientated approach to publishing with high quality content from leading voices in research. </a:t>
            </a:r>
          </a:p>
          <a:p>
            <a:r>
              <a:rPr lang="en-GB" baseline="0" dirty="0" smtClean="0"/>
              <a:t>3 – And we aim to use our reputation as a high quality publisher, and the only major physics society book publisher.</a:t>
            </a:r>
            <a:endParaRPr lang="en-GB" dirty="0" smtClean="0"/>
          </a:p>
        </p:txBody>
      </p:sp>
      <p:sp>
        <p:nvSpPr>
          <p:cNvPr id="14339" name="Rectangle 3"/>
          <p:cNvSpPr>
            <a:spLocks noGrp="1" noRot="1" noChangeAspect="1" noChangeArrowheads="1" noTextEdit="1"/>
          </p:cNvSpPr>
          <p:nvPr>
            <p:ph type="sldImg"/>
          </p:nvPr>
        </p:nvSpPr>
        <p:spPr>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noFill/>
        </p:spPr>
        <p:txBody>
          <a:bodyPr/>
          <a:lstStyle/>
          <a:p>
            <a:r>
              <a:rPr lang="zh-CN" altLang="en-US" dirty="0" smtClean="0"/>
              <a:t>大多数出版商都宣称出版高质量的内容，我们有什么不同呢？</a:t>
            </a:r>
            <a:r>
              <a:rPr lang="en-GB" dirty="0" smtClean="0"/>
              <a:t>Most</a:t>
            </a:r>
            <a:r>
              <a:rPr lang="en-GB" baseline="0" dirty="0" smtClean="0"/>
              <a:t> publishers claim to publish high-quality content, why are we different?</a:t>
            </a:r>
            <a:endParaRPr lang="en-GB" dirty="0" smtClean="0"/>
          </a:p>
        </p:txBody>
      </p:sp>
      <p:sp>
        <p:nvSpPr>
          <p:cNvPr id="14339" name="Rectangle 3"/>
          <p:cNvSpPr>
            <a:spLocks noGrp="1" noRot="1" noChangeAspect="1" noChangeArrowheads="1" noTextEdit="1"/>
          </p:cNvSpPr>
          <p:nvPr>
            <p:ph type="sldImg"/>
          </p:nvPr>
        </p:nvSpPr>
        <p:spPr>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noFill/>
        </p:spPr>
        <p:txBody>
          <a:bodyPr/>
          <a:lstStyle/>
          <a:p>
            <a:r>
              <a:rPr lang="en-GB" dirty="0" smtClean="0"/>
              <a:t>1 –</a:t>
            </a:r>
            <a:r>
              <a:rPr lang="en-GB" baseline="0" dirty="0" smtClean="0"/>
              <a:t> </a:t>
            </a:r>
            <a:r>
              <a:rPr lang="zh-CN" altLang="en-US" baseline="0" dirty="0" smtClean="0"/>
              <a:t>就物理领域期刊类出版物来说，目前</a:t>
            </a:r>
            <a:r>
              <a:rPr lang="en-US" altLang="zh-CN" baseline="0" dirty="0" smtClean="0"/>
              <a:t>APS</a:t>
            </a:r>
            <a:r>
              <a:rPr lang="zh-CN" altLang="en-US" baseline="0" dirty="0" smtClean="0"/>
              <a:t>，</a:t>
            </a:r>
            <a:r>
              <a:rPr lang="en-US" altLang="zh-CN" baseline="0" dirty="0" smtClean="0"/>
              <a:t>IOP</a:t>
            </a:r>
            <a:r>
              <a:rPr lang="zh-CN" altLang="en-US" baseline="0" dirty="0" smtClean="0"/>
              <a:t>和</a:t>
            </a:r>
            <a:r>
              <a:rPr lang="en-US" altLang="zh-CN" baseline="0" dirty="0" smtClean="0"/>
              <a:t>AIP</a:t>
            </a:r>
            <a:r>
              <a:rPr lang="zh-CN" altLang="en-US" baseline="0" dirty="0" smtClean="0"/>
              <a:t>出版了超过</a:t>
            </a:r>
            <a:r>
              <a:rPr lang="en-US" altLang="zh-CN" baseline="0" dirty="0" smtClean="0"/>
              <a:t>40%</a:t>
            </a:r>
            <a:r>
              <a:rPr lang="zh-CN" altLang="en-US" baseline="0" dirty="0" smtClean="0"/>
              <a:t>的物理核心期刊文章</a:t>
            </a:r>
            <a:endParaRPr lang="en-US" altLang="zh-CN" baseline="0" dirty="0" smtClean="0"/>
          </a:p>
          <a:p>
            <a:r>
              <a:rPr lang="en-GB" altLang="zh-CN" dirty="0" smtClean="0"/>
              <a:t>2 –</a:t>
            </a:r>
            <a:r>
              <a:rPr lang="en-GB" altLang="zh-CN" baseline="0" dirty="0" smtClean="0"/>
              <a:t> </a:t>
            </a:r>
            <a:r>
              <a:rPr lang="zh-CN" altLang="en-US" baseline="0" dirty="0" smtClean="0"/>
              <a:t>但就图书来说目前为零</a:t>
            </a:r>
            <a:endParaRPr lang="en-US" baseline="0" dirty="0" smtClean="0"/>
          </a:p>
          <a:p>
            <a:endParaRPr lang="en-US" baseline="0" dirty="0" smtClean="0"/>
          </a:p>
          <a:p>
            <a:r>
              <a:rPr lang="en-GB" altLang="zh-CN" dirty="0" smtClean="0"/>
              <a:t>1 –</a:t>
            </a:r>
            <a:r>
              <a:rPr lang="en-GB" altLang="zh-CN" baseline="0" dirty="0" smtClean="0"/>
              <a:t> </a:t>
            </a:r>
            <a:r>
              <a:rPr lang="en-GB" baseline="0" dirty="0" smtClean="0"/>
              <a:t>If you consider journal publications in Physics, currently APS, IOP and AIP publish around 40% of all articles in core physics.</a:t>
            </a:r>
          </a:p>
          <a:p>
            <a:r>
              <a:rPr lang="en-GB" baseline="0" dirty="0" smtClean="0"/>
              <a:t>2 – In books that is currently zero…..</a:t>
            </a:r>
            <a:endParaRPr lang="en-GB" dirty="0" smtClean="0"/>
          </a:p>
        </p:txBody>
      </p:sp>
      <p:sp>
        <p:nvSpPr>
          <p:cNvPr id="14339" name="Rectangle 3"/>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AAAE4D2-A242-4025-B76B-5B98EA8BF979}" type="datetimeFigureOut">
              <a:rPr lang="en-US" altLang="zh-CN"/>
              <a:pPr/>
              <a:t>4/24/2015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CA25F68-8F97-4A8C-84E2-1BABB402312A}" type="slidenum">
              <a:rPr lang="en-US" altLang="zh-CN"/>
              <a:pPr/>
              <a:t>‹#›</a:t>
            </a:fld>
            <a:endParaRPr lang="en-US" altLang="zh-CN"/>
          </a:p>
        </p:txBody>
      </p:sp>
    </p:spTree>
    <p:extLst>
      <p:ext uri="{BB962C8B-B14F-4D97-AF65-F5344CB8AC3E}">
        <p14:creationId xmlns:p14="http://schemas.microsoft.com/office/powerpoint/2010/main" xmlns="" val="1794821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74BB1DB-C232-4725-982D-4580807BBADE}" type="datetimeFigureOut">
              <a:rPr lang="en-US" altLang="zh-CN"/>
              <a:pPr/>
              <a:t>4/24/2015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FF00A99D-3035-48D3-9CF0-82381BB1DB1C}" type="slidenum">
              <a:rPr lang="en-US" altLang="zh-CN"/>
              <a:pPr/>
              <a:t>‹#›</a:t>
            </a:fld>
            <a:endParaRPr lang="en-US" altLang="zh-CN"/>
          </a:p>
        </p:txBody>
      </p:sp>
    </p:spTree>
    <p:extLst>
      <p:ext uri="{BB962C8B-B14F-4D97-AF65-F5344CB8AC3E}">
        <p14:creationId xmlns:p14="http://schemas.microsoft.com/office/powerpoint/2010/main" xmlns="" val="125161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0B1DADF-C8EE-42B9-9F0D-4D78A841B3C4}" type="datetimeFigureOut">
              <a:rPr lang="en-US" altLang="zh-CN"/>
              <a:pPr/>
              <a:t>4/24/2015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27ED32FD-830C-4962-8930-7CDD4EFDC459}" type="slidenum">
              <a:rPr lang="en-US" altLang="zh-CN"/>
              <a:pPr/>
              <a:t>‹#›</a:t>
            </a:fld>
            <a:endParaRPr lang="en-US" altLang="zh-CN"/>
          </a:p>
        </p:txBody>
      </p:sp>
    </p:spTree>
    <p:extLst>
      <p:ext uri="{BB962C8B-B14F-4D97-AF65-F5344CB8AC3E}">
        <p14:creationId xmlns:p14="http://schemas.microsoft.com/office/powerpoint/2010/main" xmlns="" val="177411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BFFE542-EA77-4C6E-A9E2-78A529CA5151}" type="datetimeFigureOut">
              <a:rPr lang="en-US" altLang="zh-CN"/>
              <a:pPr/>
              <a:t>4/24/2015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8A96E16E-93F5-4249-8283-8101E76F494D}" type="slidenum">
              <a:rPr lang="en-US" altLang="zh-CN"/>
              <a:pPr/>
              <a:t>‹#›</a:t>
            </a:fld>
            <a:endParaRPr lang="en-US" altLang="zh-CN"/>
          </a:p>
        </p:txBody>
      </p:sp>
    </p:spTree>
    <p:extLst>
      <p:ext uri="{BB962C8B-B14F-4D97-AF65-F5344CB8AC3E}">
        <p14:creationId xmlns:p14="http://schemas.microsoft.com/office/powerpoint/2010/main" xmlns="" val="444204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8C1C0BE-C733-4D3D-A403-29D94B1B6C37}" type="datetimeFigureOut">
              <a:rPr lang="en-US" altLang="zh-CN"/>
              <a:pPr/>
              <a:t>4/24/2015</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BEFF27D-445C-480D-8AFE-4889662BC6BB}" type="slidenum">
              <a:rPr lang="en-US" altLang="zh-CN"/>
              <a:pPr/>
              <a:t>‹#›</a:t>
            </a:fld>
            <a:endParaRPr lang="en-US" altLang="zh-CN"/>
          </a:p>
        </p:txBody>
      </p:sp>
    </p:spTree>
    <p:extLst>
      <p:ext uri="{BB962C8B-B14F-4D97-AF65-F5344CB8AC3E}">
        <p14:creationId xmlns:p14="http://schemas.microsoft.com/office/powerpoint/2010/main" xmlns="" val="153075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BEAF4DF-695B-46BB-BE3D-6EFA9F6B4A29}" type="datetimeFigureOut">
              <a:rPr lang="en-US" altLang="zh-CN"/>
              <a:pPr/>
              <a:t>4/24/2015</a:t>
            </a:fld>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fld id="{75F4867E-7988-4749-98BC-5814D8FAA7D7}" type="slidenum">
              <a:rPr lang="en-US" altLang="zh-CN"/>
              <a:pPr/>
              <a:t>‹#›</a:t>
            </a:fld>
            <a:endParaRPr lang="en-US" altLang="zh-CN"/>
          </a:p>
        </p:txBody>
      </p:sp>
    </p:spTree>
    <p:extLst>
      <p:ext uri="{BB962C8B-B14F-4D97-AF65-F5344CB8AC3E}">
        <p14:creationId xmlns:p14="http://schemas.microsoft.com/office/powerpoint/2010/main" xmlns="" val="975957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ABBBD15-1606-450F-8C1E-DA22D0E2142F}" type="datetimeFigureOut">
              <a:rPr lang="en-US" altLang="zh-CN"/>
              <a:pPr/>
              <a:t>4/24/2015</a:t>
            </a:fld>
            <a:endParaRPr lang="en-US" altLang="zh-CN"/>
          </a:p>
        </p:txBody>
      </p:sp>
      <p:sp>
        <p:nvSpPr>
          <p:cNvPr id="8" name="Footer Placeholder 4"/>
          <p:cNvSpPr>
            <a:spLocks noGrp="1"/>
          </p:cNvSpPr>
          <p:nvPr>
            <p:ph type="ftr" sz="quarter" idx="11"/>
          </p:nvPr>
        </p:nvSpPr>
        <p:spPr/>
        <p:txBody>
          <a:bodyPr/>
          <a:lstStyle>
            <a:lvl1pPr>
              <a:defRPr/>
            </a:lvl1pPr>
          </a:lstStyle>
          <a:p>
            <a:endParaRPr lang="en-US" altLang="zh-CN"/>
          </a:p>
        </p:txBody>
      </p:sp>
      <p:sp>
        <p:nvSpPr>
          <p:cNvPr id="9" name="Slide Number Placeholder 5"/>
          <p:cNvSpPr>
            <a:spLocks noGrp="1"/>
          </p:cNvSpPr>
          <p:nvPr>
            <p:ph type="sldNum" sz="quarter" idx="12"/>
          </p:nvPr>
        </p:nvSpPr>
        <p:spPr/>
        <p:txBody>
          <a:bodyPr/>
          <a:lstStyle>
            <a:lvl1pPr>
              <a:defRPr/>
            </a:lvl1pPr>
          </a:lstStyle>
          <a:p>
            <a:fld id="{09C27A03-A4CF-4B14-AAC0-0B17491BFC04}" type="slidenum">
              <a:rPr lang="en-US" altLang="zh-CN"/>
              <a:pPr/>
              <a:t>‹#›</a:t>
            </a:fld>
            <a:endParaRPr lang="en-US" altLang="zh-CN"/>
          </a:p>
        </p:txBody>
      </p:sp>
    </p:spTree>
    <p:extLst>
      <p:ext uri="{BB962C8B-B14F-4D97-AF65-F5344CB8AC3E}">
        <p14:creationId xmlns:p14="http://schemas.microsoft.com/office/powerpoint/2010/main" xmlns="" val="123692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4E4011E-098E-43A4-BE2C-7C8298AF2121}" type="datetimeFigureOut">
              <a:rPr lang="en-US" altLang="zh-CN"/>
              <a:pPr/>
              <a:t>4/24/2015</a:t>
            </a:fld>
            <a:endParaRPr lang="en-US" altLang="zh-CN"/>
          </a:p>
        </p:txBody>
      </p:sp>
      <p:sp>
        <p:nvSpPr>
          <p:cNvPr id="4" name="Footer Placeholder 4"/>
          <p:cNvSpPr>
            <a:spLocks noGrp="1"/>
          </p:cNvSpPr>
          <p:nvPr>
            <p:ph type="ftr" sz="quarter" idx="11"/>
          </p:nvPr>
        </p:nvSpPr>
        <p:spPr/>
        <p:txBody>
          <a:bodyPr/>
          <a:lstStyle>
            <a:lvl1pPr>
              <a:defRPr/>
            </a:lvl1pPr>
          </a:lstStyle>
          <a:p>
            <a:endParaRPr lang="en-US" altLang="zh-CN"/>
          </a:p>
        </p:txBody>
      </p:sp>
      <p:sp>
        <p:nvSpPr>
          <p:cNvPr id="5" name="Slide Number Placeholder 5"/>
          <p:cNvSpPr>
            <a:spLocks noGrp="1"/>
          </p:cNvSpPr>
          <p:nvPr>
            <p:ph type="sldNum" sz="quarter" idx="12"/>
          </p:nvPr>
        </p:nvSpPr>
        <p:spPr/>
        <p:txBody>
          <a:bodyPr/>
          <a:lstStyle>
            <a:lvl1pPr>
              <a:defRPr/>
            </a:lvl1pPr>
          </a:lstStyle>
          <a:p>
            <a:fld id="{77C05C0F-3447-4CF7-AB6F-8040FDE2349D}" type="slidenum">
              <a:rPr lang="en-US" altLang="zh-CN"/>
              <a:pPr/>
              <a:t>‹#›</a:t>
            </a:fld>
            <a:endParaRPr lang="en-US" altLang="zh-CN"/>
          </a:p>
        </p:txBody>
      </p:sp>
    </p:spTree>
    <p:extLst>
      <p:ext uri="{BB962C8B-B14F-4D97-AF65-F5344CB8AC3E}">
        <p14:creationId xmlns:p14="http://schemas.microsoft.com/office/powerpoint/2010/main" xmlns="" val="3120304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3384A33-4E74-4041-B82C-D764E138A72E}" type="datetimeFigureOut">
              <a:rPr lang="en-US" altLang="zh-CN"/>
              <a:pPr/>
              <a:t>4/24/2015</a:t>
            </a:fld>
            <a:endParaRPr lang="en-US" altLang="zh-CN"/>
          </a:p>
        </p:txBody>
      </p:sp>
      <p:sp>
        <p:nvSpPr>
          <p:cNvPr id="3" name="Footer Placeholder 4"/>
          <p:cNvSpPr>
            <a:spLocks noGrp="1"/>
          </p:cNvSpPr>
          <p:nvPr>
            <p:ph type="ftr" sz="quarter" idx="11"/>
          </p:nvPr>
        </p:nvSpPr>
        <p:spPr/>
        <p:txBody>
          <a:bodyPr/>
          <a:lstStyle>
            <a:lvl1pPr>
              <a:defRPr/>
            </a:lvl1pPr>
          </a:lstStyle>
          <a:p>
            <a:endParaRPr lang="en-US" altLang="zh-CN"/>
          </a:p>
        </p:txBody>
      </p:sp>
      <p:sp>
        <p:nvSpPr>
          <p:cNvPr id="4" name="Slide Number Placeholder 5"/>
          <p:cNvSpPr>
            <a:spLocks noGrp="1"/>
          </p:cNvSpPr>
          <p:nvPr>
            <p:ph type="sldNum" sz="quarter" idx="12"/>
          </p:nvPr>
        </p:nvSpPr>
        <p:spPr/>
        <p:txBody>
          <a:bodyPr/>
          <a:lstStyle>
            <a:lvl1pPr>
              <a:defRPr/>
            </a:lvl1pPr>
          </a:lstStyle>
          <a:p>
            <a:fld id="{0C7784F7-C40E-44AA-A8E0-9AF1FF5DEBD4}" type="slidenum">
              <a:rPr lang="en-US" altLang="zh-CN"/>
              <a:pPr/>
              <a:t>‹#›</a:t>
            </a:fld>
            <a:endParaRPr lang="en-US" altLang="zh-CN"/>
          </a:p>
        </p:txBody>
      </p:sp>
    </p:spTree>
    <p:extLst>
      <p:ext uri="{BB962C8B-B14F-4D97-AF65-F5344CB8AC3E}">
        <p14:creationId xmlns:p14="http://schemas.microsoft.com/office/powerpoint/2010/main" xmlns="" val="349700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64D8C46-5962-4F67-AF68-1E271F2AFA68}" type="datetimeFigureOut">
              <a:rPr lang="en-US" altLang="zh-CN"/>
              <a:pPr/>
              <a:t>4/24/2015</a:t>
            </a:fld>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fld id="{FA88CB59-9017-4EEA-8020-455A5BDA95A8}" type="slidenum">
              <a:rPr lang="en-US" altLang="zh-CN"/>
              <a:pPr/>
              <a:t>‹#›</a:t>
            </a:fld>
            <a:endParaRPr lang="en-US" altLang="zh-CN"/>
          </a:p>
        </p:txBody>
      </p:sp>
    </p:spTree>
    <p:extLst>
      <p:ext uri="{BB962C8B-B14F-4D97-AF65-F5344CB8AC3E}">
        <p14:creationId xmlns:p14="http://schemas.microsoft.com/office/powerpoint/2010/main" xmlns="" val="276505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54B09B2-EDCC-4B8E-8D64-AD1A0F1D1C3E}" type="datetimeFigureOut">
              <a:rPr lang="en-US" altLang="zh-CN"/>
              <a:pPr/>
              <a:t>4/24/2015</a:t>
            </a:fld>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fld id="{B1798370-A69B-49DF-ACDA-04C6EA7C8A69}" type="slidenum">
              <a:rPr lang="en-US" altLang="zh-CN"/>
              <a:pPr/>
              <a:t>‹#›</a:t>
            </a:fld>
            <a:endParaRPr lang="en-US" altLang="zh-CN"/>
          </a:p>
        </p:txBody>
      </p:sp>
    </p:spTree>
    <p:extLst>
      <p:ext uri="{BB962C8B-B14F-4D97-AF65-F5344CB8AC3E}">
        <p14:creationId xmlns:p14="http://schemas.microsoft.com/office/powerpoint/2010/main" xmlns="" val="358820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9CD79D7-769E-45CD-97EE-02E924A63971}" type="datetimeFigureOut">
              <a:rPr lang="en-US" altLang="zh-CN"/>
              <a:pPr/>
              <a:t>4/24/2015</a:t>
            </a:fld>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CB84E64-71FC-4A0D-ABA0-9E49D0478942}" type="slidenum">
              <a:rPr lang="en-US" altLang="zh-CN"/>
              <a:pPr/>
              <a:t>‹#›</a:t>
            </a:fld>
            <a:endParaRPr lang="en-US" altLang="zh-CN"/>
          </a:p>
        </p:txBody>
      </p:sp>
      <p:pic>
        <p:nvPicPr>
          <p:cNvPr id="1031" name="Picture 6" descr="top banner-grey-3.jpg"/>
          <p:cNvPicPr>
            <a:picLocks noChangeAspect="1"/>
          </p:cNvPicPr>
          <p:nvPr/>
        </p:nvPicPr>
        <p:blipFill>
          <a:blip r:embed="rId13">
            <a:extLst>
              <a:ext uri="{28A0092B-C50C-407E-A947-70E740481C1C}">
                <a14:useLocalDpi xmlns:a14="http://schemas.microsoft.com/office/drawing/2010/main" xmlns=""/>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QuickStyle" Target="../diagrams/quickStyle3.xml"/><Relationship Id="rId18" Type="http://schemas.openxmlformats.org/officeDocument/2006/relationships/diagramColors" Target="../diagrams/colors4.xml"/><Relationship Id="rId3" Type="http://schemas.openxmlformats.org/officeDocument/2006/relationships/diagramData" Target="../diagrams/data1.xml"/><Relationship Id="rId21" Type="http://schemas.microsoft.com/office/2007/relationships/diagramDrawing" Target="../diagrams/drawing3.xml"/><Relationship Id="rId7" Type="http://schemas.openxmlformats.org/officeDocument/2006/relationships/diagramData" Target="../diagrams/data2.xml"/><Relationship Id="rId12" Type="http://schemas.openxmlformats.org/officeDocument/2006/relationships/diagramLayout" Target="../diagrams/layout3.xml"/><Relationship Id="rId17" Type="http://schemas.openxmlformats.org/officeDocument/2006/relationships/diagramQuickStyle" Target="../diagrams/quickStyle4.xml"/><Relationship Id="rId2" Type="http://schemas.openxmlformats.org/officeDocument/2006/relationships/notesSlide" Target="../notesSlides/notesSlide12.xml"/><Relationship Id="rId16" Type="http://schemas.openxmlformats.org/officeDocument/2006/relationships/diagramLayout" Target="../diagrams/layout4.xml"/><Relationship Id="rId20"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Data" Target="../diagrams/data3.xml"/><Relationship Id="rId5" Type="http://schemas.openxmlformats.org/officeDocument/2006/relationships/diagramQuickStyle" Target="../diagrams/quickStyle1.xml"/><Relationship Id="rId15" Type="http://schemas.openxmlformats.org/officeDocument/2006/relationships/diagramData" Target="../diagrams/data4.xml"/><Relationship Id="rId10" Type="http://schemas.openxmlformats.org/officeDocument/2006/relationships/diagramColors" Target="../diagrams/colors2.xml"/><Relationship Id="rId19" Type="http://schemas.microsoft.com/office/2007/relationships/diagramDrawing" Target="../diagrams/drawing1.xml"/><Relationship Id="rId4" Type="http://schemas.openxmlformats.org/officeDocument/2006/relationships/diagramLayout" Target="../diagrams/layout1.xml"/><Relationship Id="rId9" Type="http://schemas.openxmlformats.org/officeDocument/2006/relationships/diagramQuickStyle" Target="../diagrams/quickStyle2.xml"/><Relationship Id="rId14" Type="http://schemas.openxmlformats.org/officeDocument/2006/relationships/diagramColors" Target="../diagrams/colors3.xml"/><Relationship Id="rId22" Type="http://schemas.microsoft.com/office/2007/relationships/diagramDrawing" Target="../diagrams/drawing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iopscience.iop.or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iopscience.iop.org/"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descr="opening slide-grey-3.jpg"/>
          <p:cNvPicPr>
            <a:picLocks noChangeAspect="1"/>
          </p:cNvPicPr>
          <p:nvPr/>
        </p:nvPicPr>
        <p:blipFill>
          <a:blip r:embed="rId3">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15"/>
          <p:cNvSpPr>
            <a:spLocks noChangeArrowheads="1"/>
          </p:cNvSpPr>
          <p:nvPr/>
        </p:nvSpPr>
        <p:spPr bwMode="auto">
          <a:xfrm>
            <a:off x="304800" y="4523258"/>
            <a:ext cx="6553200" cy="1569660"/>
          </a:xfrm>
          <a:prstGeom prst="rect">
            <a:avLst/>
          </a:prstGeom>
          <a:noFill/>
          <a:ln w="9525">
            <a:noFill/>
            <a:miter lim="800000"/>
            <a:headEnd/>
            <a:tailEnd/>
          </a:ln>
        </p:spPr>
        <p:txBody>
          <a:bodyPr>
            <a:spAutoFit/>
          </a:bodyPr>
          <a:lstStyle/>
          <a:p>
            <a:pPr defTabSz="762000" eaLnBrk="0" hangingPunct="0"/>
            <a:r>
              <a:rPr lang="zh-CN" altLang="en-US" sz="2400" b="1" i="0" dirty="0" smtClean="0">
                <a:latin typeface="Arial Unicode MS" pitchFamily="34" charset="-122"/>
                <a:ea typeface="Arial Unicode MS" pitchFamily="34" charset="-122"/>
                <a:cs typeface="Arial Unicode MS" pitchFamily="34" charset="-122"/>
              </a:rPr>
              <a:t>汪洋  客户经理</a:t>
            </a:r>
          </a:p>
          <a:p>
            <a:pPr defTabSz="762000" eaLnBrk="0" hangingPunct="0"/>
            <a:r>
              <a:rPr lang="zh-CN" altLang="en-US" sz="2400" b="1" i="0" dirty="0" smtClean="0">
                <a:latin typeface="Arial Unicode MS" pitchFamily="34" charset="-122"/>
                <a:ea typeface="Arial Unicode MS" pitchFamily="34" charset="-122"/>
                <a:cs typeface="Arial Unicode MS" pitchFamily="34" charset="-122"/>
              </a:rPr>
              <a:t> </a:t>
            </a:r>
            <a:r>
              <a:rPr lang="en-US" altLang="zh-CN" sz="2400" b="1" i="0" dirty="0" err="1" smtClean="0">
                <a:latin typeface="Arial Unicode MS" pitchFamily="34" charset="-122"/>
                <a:ea typeface="Arial Unicode MS" pitchFamily="34" charset="-122"/>
                <a:cs typeface="Arial Unicode MS" pitchFamily="34" charset="-122"/>
              </a:rPr>
              <a:t>Calis</a:t>
            </a:r>
            <a:r>
              <a:rPr lang="zh-CN" altLang="en-US" sz="2400" b="1" i="0" dirty="0" smtClean="0">
                <a:latin typeface="Arial Unicode MS" pitchFamily="34" charset="-122"/>
                <a:ea typeface="Arial Unicode MS" pitchFamily="34" charset="-122"/>
                <a:cs typeface="Arial Unicode MS" pitchFamily="34" charset="-122"/>
              </a:rPr>
              <a:t>第十三届引进数据库培训周</a:t>
            </a:r>
            <a:endParaRPr lang="en-US" altLang="zh-CN" sz="2400" b="1" i="0" dirty="0" smtClean="0">
              <a:latin typeface="Arial Unicode MS" pitchFamily="34" charset="-122"/>
              <a:ea typeface="Arial Unicode MS" pitchFamily="34" charset="-122"/>
              <a:cs typeface="Arial Unicode MS" pitchFamily="34" charset="-122"/>
            </a:endParaRPr>
          </a:p>
          <a:p>
            <a:pPr defTabSz="762000" eaLnBrk="0" hangingPunct="0"/>
            <a:r>
              <a:rPr lang="en-US" altLang="zh-CN" sz="2400" b="1" dirty="0" smtClean="0">
                <a:latin typeface="Arial Unicode MS" pitchFamily="34" charset="-122"/>
                <a:ea typeface="Arial Unicode MS" pitchFamily="34" charset="-122"/>
                <a:cs typeface="Arial Unicode MS" pitchFamily="34" charset="-122"/>
              </a:rPr>
              <a:t> </a:t>
            </a:r>
            <a:r>
              <a:rPr lang="zh-CN" altLang="en-US" sz="2400" b="1" dirty="0" smtClean="0">
                <a:latin typeface="Arial Unicode MS" pitchFamily="34" charset="-122"/>
                <a:ea typeface="Arial Unicode MS" pitchFamily="34" charset="-122"/>
                <a:cs typeface="Arial Unicode MS" pitchFamily="34" charset="-122"/>
              </a:rPr>
              <a:t>上海交通大学</a:t>
            </a:r>
            <a:endParaRPr lang="en-US" altLang="zh-CN" sz="2400" b="1" i="0" dirty="0" smtClean="0">
              <a:latin typeface="Arial Unicode MS" pitchFamily="34" charset="-122"/>
              <a:ea typeface="Arial Unicode MS" pitchFamily="34" charset="-122"/>
              <a:cs typeface="Arial Unicode MS" pitchFamily="34" charset="-122"/>
            </a:endParaRPr>
          </a:p>
          <a:p>
            <a:pPr defTabSz="762000" eaLnBrk="0" hangingPunct="0"/>
            <a:r>
              <a:rPr lang="en-US" altLang="zh-CN" sz="2400" b="1" i="0" dirty="0" smtClean="0">
                <a:latin typeface="Arial Unicode MS" pitchFamily="34" charset="-122"/>
                <a:ea typeface="Arial Unicode MS" pitchFamily="34" charset="-122"/>
                <a:cs typeface="Arial Unicode MS" pitchFamily="34" charset="-122"/>
              </a:rPr>
              <a:t>2015.5.14</a:t>
            </a:r>
            <a:endParaRPr lang="zh-CN" altLang="en-US" sz="2400" b="1" i="0" dirty="0">
              <a:latin typeface="Arial Unicode MS" pitchFamily="34" charset="-122"/>
              <a:ea typeface="Arial Unicode MS" pitchFamily="34" charset="-122"/>
              <a:cs typeface="Arial Unicode MS" pitchFamily="34" charset="-122"/>
            </a:endParaRPr>
          </a:p>
        </p:txBody>
      </p:sp>
      <p:sp>
        <p:nvSpPr>
          <p:cNvPr id="2052" name="Rectangle 16"/>
          <p:cNvSpPr>
            <a:spLocks noChangeArrowheads="1"/>
          </p:cNvSpPr>
          <p:nvPr/>
        </p:nvSpPr>
        <p:spPr bwMode="auto">
          <a:xfrm>
            <a:off x="2248668" y="2908920"/>
            <a:ext cx="6427788" cy="1723549"/>
          </a:xfrm>
          <a:prstGeom prst="rect">
            <a:avLst/>
          </a:prstGeom>
          <a:noFill/>
          <a:ln w="12700" cap="rnd">
            <a:noFill/>
            <a:prstDash val="sysDot"/>
            <a:miter lim="800000"/>
            <a:headEnd/>
            <a:tailEnd/>
          </a:ln>
        </p:spPr>
        <p:txBody>
          <a:bodyPr>
            <a:spAutoFit/>
          </a:bodyPr>
          <a:lstStyle/>
          <a:p>
            <a:pPr defTabSz="762000" eaLnBrk="0" hangingPunct="0"/>
            <a:r>
              <a:rPr lang="en-US" altLang="zh-CN" sz="4400" b="1" i="0" dirty="0" smtClean="0">
                <a:solidFill>
                  <a:srgbClr val="FF0000"/>
                </a:solidFill>
                <a:latin typeface="楷体_GB2312" pitchFamily="1" charset="-122"/>
                <a:ea typeface="楷体_GB2312" pitchFamily="1" charset="-122"/>
              </a:rPr>
              <a:t>IOP</a:t>
            </a:r>
            <a:r>
              <a:rPr lang="en-US" altLang="zh-CN" sz="4400" b="1" i="0" dirty="0" smtClean="0">
                <a:solidFill>
                  <a:schemeClr val="bg1"/>
                </a:solidFill>
                <a:latin typeface="楷体_GB2312" pitchFamily="1" charset="-122"/>
                <a:ea typeface="楷体_GB2312" pitchFamily="1" charset="-122"/>
              </a:rPr>
              <a:t>—</a:t>
            </a:r>
            <a:r>
              <a:rPr lang="zh-CN" altLang="en-US" sz="4400" b="1" i="0" dirty="0" smtClean="0">
                <a:solidFill>
                  <a:schemeClr val="bg1"/>
                </a:solidFill>
                <a:latin typeface="楷体_GB2312" pitchFamily="1" charset="-122"/>
                <a:ea typeface="楷体_GB2312" pitchFamily="1" charset="-122"/>
              </a:rPr>
              <a:t>期刊与电子书简介与平台操作培训</a:t>
            </a:r>
            <a:endParaRPr lang="en-US" sz="2200" b="1" i="0" dirty="0">
              <a:solidFill>
                <a:schemeClr val="bg1"/>
              </a:solidFill>
            </a:endParaRPr>
          </a:p>
          <a:p>
            <a:pPr defTabSz="762000" eaLnBrk="0" hangingPunct="0"/>
            <a:endParaRPr lang="en-US" b="1" i="0"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1"/>
          <p:cNvGraphicFramePr>
            <a:graphicFrameLocks/>
          </p:cNvGraphicFramePr>
          <p:nvPr/>
        </p:nvGraphicFramePr>
        <p:xfrm>
          <a:off x="165262" y="1142984"/>
          <a:ext cx="8978738" cy="57150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9552" y="1412776"/>
            <a:ext cx="6408738" cy="954107"/>
          </a:xfrm>
          <a:prstGeom prst="rect">
            <a:avLst/>
          </a:prstGeom>
          <a:noFill/>
          <a:ln w="9525">
            <a:noFill/>
            <a:miter lim="800000"/>
            <a:headEnd/>
            <a:tailEnd/>
          </a:ln>
        </p:spPr>
        <p:txBody>
          <a:bodyPr>
            <a:spAutoFit/>
          </a:bodyPr>
          <a:lstStyle/>
          <a:p>
            <a:r>
              <a:rPr lang="en-US" altLang="zh-CN" sz="3200" b="1" i="0" dirty="0" smtClean="0">
                <a:solidFill>
                  <a:srgbClr val="FF0000"/>
                </a:solidFill>
                <a:latin typeface="宋体" pitchFamily="2" charset="-122"/>
                <a:ea typeface="楷体_GB2312"/>
                <a:cs typeface="+mj-cs"/>
              </a:rPr>
              <a:t>IOP</a:t>
            </a:r>
            <a:r>
              <a:rPr lang="zh-CN" altLang="en-US" sz="3200" b="1" i="0" dirty="0" smtClean="0">
                <a:solidFill>
                  <a:srgbClr val="FF0000"/>
                </a:solidFill>
                <a:latin typeface="宋体" pitchFamily="2" charset="-122"/>
                <a:ea typeface="楷体_GB2312"/>
                <a:cs typeface="+mj-cs"/>
              </a:rPr>
              <a:t>与</a:t>
            </a:r>
            <a:r>
              <a:rPr lang="en-US" altLang="zh-CN" sz="3200" b="1" i="0" dirty="0" smtClean="0">
                <a:solidFill>
                  <a:srgbClr val="FF0000"/>
                </a:solidFill>
                <a:latin typeface="宋体" pitchFamily="2" charset="-122"/>
                <a:ea typeface="楷体_GB2312"/>
                <a:cs typeface="+mj-cs"/>
              </a:rPr>
              <a:t>DRAA</a:t>
            </a:r>
            <a:r>
              <a:rPr lang="zh-CN" altLang="en-US" sz="3200" b="1" i="0" dirty="0" smtClean="0">
                <a:solidFill>
                  <a:srgbClr val="FF0000"/>
                </a:solidFill>
                <a:latin typeface="宋体" pitchFamily="2" charset="-122"/>
                <a:ea typeface="楷体_GB2312"/>
                <a:cs typeface="+mj-cs"/>
              </a:rPr>
              <a:t>集团</a:t>
            </a:r>
            <a:endParaRPr lang="en-US" altLang="zh-CN" sz="3200" b="1" i="0" dirty="0">
              <a:solidFill>
                <a:srgbClr val="FF0000"/>
              </a:solidFill>
              <a:latin typeface="宋体" pitchFamily="2" charset="-122"/>
              <a:ea typeface="楷体_GB2312"/>
              <a:cs typeface="+mj-cs"/>
            </a:endParaRPr>
          </a:p>
          <a:p>
            <a:r>
              <a:rPr lang="zh-CN" altLang="en-US" sz="2400" i="0" dirty="0" smtClean="0">
                <a:solidFill>
                  <a:srgbClr val="FF0000"/>
                </a:solidFill>
                <a:ea typeface="楷体_GB2312" pitchFamily="1" charset="-122"/>
              </a:rPr>
              <a:t> </a:t>
            </a:r>
            <a:endParaRPr lang="zh-CN" altLang="en-US" sz="2400" i="0" dirty="0">
              <a:solidFill>
                <a:srgbClr val="FF0000"/>
              </a:solidFill>
              <a:ea typeface="楷体_GB2312" pitchFamily="1" charset="-122"/>
            </a:endParaRPr>
          </a:p>
        </p:txBody>
      </p:sp>
      <p:sp>
        <p:nvSpPr>
          <p:cNvPr id="4" name="矩形 1"/>
          <p:cNvSpPr>
            <a:spLocks noChangeArrowheads="1"/>
          </p:cNvSpPr>
          <p:nvPr/>
        </p:nvSpPr>
        <p:spPr bwMode="auto">
          <a:xfrm>
            <a:off x="431800" y="2781300"/>
            <a:ext cx="8712200" cy="2677656"/>
          </a:xfrm>
          <a:prstGeom prst="rect">
            <a:avLst/>
          </a:prstGeom>
          <a:noFill/>
          <a:ln w="9525">
            <a:noFill/>
            <a:miter lim="800000"/>
            <a:headEnd/>
            <a:tailEnd/>
          </a:ln>
        </p:spPr>
        <p:txBody>
          <a:bodyPr wrap="square">
            <a:spAutoFit/>
          </a:bodyPr>
          <a:lstStyle/>
          <a:p>
            <a:pPr>
              <a:buFont typeface="Arial" pitchFamily="34" charset="0"/>
              <a:buChar char="•"/>
            </a:pPr>
            <a:r>
              <a:rPr lang="en-US" altLang="zh-CN" sz="2400" i="0" dirty="0" smtClean="0">
                <a:latin typeface="宋体" pitchFamily="2" charset="-122"/>
                <a:ea typeface="宋体" pitchFamily="2" charset="-122"/>
              </a:rPr>
              <a:t>IOP</a:t>
            </a:r>
            <a:r>
              <a:rPr lang="zh-CN" altLang="en-US" sz="2400" i="0" dirty="0" smtClean="0">
                <a:latin typeface="宋体" pitchFamily="2" charset="-122"/>
                <a:ea typeface="宋体" pitchFamily="2" charset="-122"/>
              </a:rPr>
              <a:t>与</a:t>
            </a:r>
            <a:r>
              <a:rPr lang="en-US" altLang="zh-CN" sz="2400" i="0" dirty="0" smtClean="0">
                <a:latin typeface="宋体" pitchFamily="2" charset="-122"/>
                <a:ea typeface="宋体" pitchFamily="2" charset="-122"/>
              </a:rPr>
              <a:t>DRAA</a:t>
            </a:r>
            <a:r>
              <a:rPr lang="zh-CN" altLang="en-US" sz="2400" i="0" dirty="0" smtClean="0">
                <a:latin typeface="宋体" pitchFamily="2" charset="-122"/>
                <a:ea typeface="宋体" pitchFamily="2" charset="-122"/>
              </a:rPr>
              <a:t>组团开始于</a:t>
            </a:r>
            <a:r>
              <a:rPr lang="en-US" altLang="zh-CN" sz="2400" i="0" dirty="0" smtClean="0">
                <a:latin typeface="宋体" pitchFamily="2" charset="-122"/>
                <a:ea typeface="宋体" pitchFamily="2" charset="-122"/>
              </a:rPr>
              <a:t>2002</a:t>
            </a:r>
            <a:r>
              <a:rPr lang="zh-CN" altLang="en-US" sz="2400" i="0" dirty="0" smtClean="0">
                <a:latin typeface="宋体" pitchFamily="2" charset="-122"/>
                <a:ea typeface="宋体" pitchFamily="2" charset="-122"/>
              </a:rPr>
              <a:t>年</a:t>
            </a:r>
            <a:endParaRPr lang="en-US" altLang="zh-CN" sz="2400" i="0" dirty="0" smtClean="0">
              <a:latin typeface="宋体" pitchFamily="2" charset="-122"/>
              <a:ea typeface="宋体" pitchFamily="2" charset="-122"/>
            </a:endParaRPr>
          </a:p>
          <a:p>
            <a:pPr>
              <a:buFont typeface="Arial" pitchFamily="34" charset="0"/>
              <a:buChar char="•"/>
            </a:pPr>
            <a:endParaRPr lang="en-US" altLang="zh-CN" sz="2400" i="0" dirty="0" smtClean="0">
              <a:latin typeface="宋体" pitchFamily="2" charset="-122"/>
              <a:ea typeface="宋体" pitchFamily="2" charset="-122"/>
            </a:endParaRPr>
          </a:p>
          <a:p>
            <a:pPr>
              <a:buFont typeface="Arial" pitchFamily="34" charset="0"/>
              <a:buChar char="•"/>
            </a:pPr>
            <a:endParaRPr lang="en-US" altLang="zh-CN" sz="2400" i="0" dirty="0" smtClean="0">
              <a:latin typeface="宋体" pitchFamily="2" charset="-122"/>
              <a:ea typeface="宋体" pitchFamily="2" charset="-122"/>
            </a:endParaRPr>
          </a:p>
          <a:p>
            <a:pPr>
              <a:buFont typeface="Arial" pitchFamily="34" charset="0"/>
              <a:buChar char="•"/>
            </a:pPr>
            <a:r>
              <a:rPr lang="zh-CN" altLang="en-US" sz="2400" i="0" dirty="0" smtClean="0">
                <a:latin typeface="宋体" pitchFamily="2" charset="-122"/>
                <a:ea typeface="宋体" pitchFamily="2" charset="-122"/>
              </a:rPr>
              <a:t>截止至</a:t>
            </a:r>
            <a:r>
              <a:rPr lang="en-US" altLang="zh-CN" sz="2400" i="0" dirty="0" smtClean="0">
                <a:latin typeface="宋体" pitchFamily="2" charset="-122"/>
                <a:ea typeface="宋体" pitchFamily="2" charset="-122"/>
              </a:rPr>
              <a:t>2015</a:t>
            </a:r>
            <a:r>
              <a:rPr lang="zh-CN" altLang="en-US" sz="2400" i="0" dirty="0" smtClean="0">
                <a:latin typeface="宋体" pitchFamily="2" charset="-122"/>
                <a:ea typeface="宋体" pitchFamily="2" charset="-122"/>
              </a:rPr>
              <a:t>年，</a:t>
            </a:r>
            <a:r>
              <a:rPr lang="en-US" altLang="zh-CN" sz="2400" dirty="0" smtClean="0">
                <a:latin typeface="宋体" pitchFamily="2" charset="-122"/>
                <a:ea typeface="宋体" pitchFamily="2" charset="-122"/>
              </a:rPr>
              <a:t>4</a:t>
            </a:r>
            <a:r>
              <a:rPr lang="zh-CN" altLang="en-US" sz="2400" dirty="0" smtClean="0">
                <a:latin typeface="宋体" pitchFamily="2" charset="-122"/>
                <a:ea typeface="宋体" pitchFamily="2" charset="-122"/>
              </a:rPr>
              <a:t>月</a:t>
            </a:r>
            <a:r>
              <a:rPr lang="zh-CN" altLang="en-US" sz="2400" i="0" dirty="0" smtClean="0">
                <a:latin typeface="宋体" pitchFamily="2" charset="-122"/>
                <a:ea typeface="宋体" pitchFamily="2" charset="-122"/>
              </a:rPr>
              <a:t>参加</a:t>
            </a:r>
            <a:r>
              <a:rPr lang="en-US" altLang="zh-CN" sz="2400" dirty="0" smtClean="0">
                <a:latin typeface="宋体" pitchFamily="2" charset="-122"/>
                <a:ea typeface="宋体" pitchFamily="2" charset="-122"/>
              </a:rPr>
              <a:t>DRAA</a:t>
            </a:r>
            <a:r>
              <a:rPr lang="zh-CN" altLang="en-US" sz="2400" i="0" dirty="0" smtClean="0">
                <a:latin typeface="宋体" pitchFamily="2" charset="-122"/>
                <a:ea typeface="宋体" pitchFamily="2" charset="-122"/>
              </a:rPr>
              <a:t>集团采购</a:t>
            </a:r>
            <a:r>
              <a:rPr lang="en-US" altLang="zh-CN" sz="2400" i="0" dirty="0" smtClean="0">
                <a:latin typeface="宋体" pitchFamily="2" charset="-122"/>
                <a:ea typeface="宋体" pitchFamily="2" charset="-122"/>
              </a:rPr>
              <a:t>IOP</a:t>
            </a:r>
            <a:r>
              <a:rPr lang="zh-CN" altLang="en-US" sz="2400" i="0" dirty="0" smtClean="0">
                <a:latin typeface="宋体" pitchFamily="2" charset="-122"/>
                <a:ea typeface="宋体" pitchFamily="2" charset="-122"/>
              </a:rPr>
              <a:t>的用户</a:t>
            </a:r>
            <a:r>
              <a:rPr lang="en-US" altLang="zh-CN" sz="2400" i="0" dirty="0" smtClean="0">
                <a:latin typeface="宋体" pitchFamily="2" charset="-122"/>
                <a:ea typeface="宋体" pitchFamily="2" charset="-122"/>
              </a:rPr>
              <a:t>102</a:t>
            </a:r>
            <a:r>
              <a:rPr lang="zh-CN" altLang="en-US" sz="2400" i="0" dirty="0" smtClean="0">
                <a:latin typeface="宋体" pitchFamily="2" charset="-122"/>
                <a:ea typeface="宋体" pitchFamily="2" charset="-122"/>
              </a:rPr>
              <a:t>家</a:t>
            </a:r>
            <a:endParaRPr lang="en-US" altLang="zh-CN" sz="2400" i="0" dirty="0" smtClean="0">
              <a:latin typeface="宋体" pitchFamily="2" charset="-122"/>
              <a:ea typeface="宋体" pitchFamily="2" charset="-122"/>
            </a:endParaRPr>
          </a:p>
          <a:p>
            <a:pPr>
              <a:buFont typeface="Arial" pitchFamily="34" charset="0"/>
              <a:buChar char="•"/>
            </a:pPr>
            <a:endParaRPr lang="en-US" altLang="zh-CN" sz="2400" i="0" dirty="0" smtClean="0">
              <a:latin typeface="宋体" pitchFamily="2" charset="-122"/>
              <a:ea typeface="宋体" pitchFamily="2" charset="-122"/>
            </a:endParaRPr>
          </a:p>
          <a:p>
            <a:pPr>
              <a:buFont typeface="Arial" pitchFamily="34" charset="0"/>
              <a:buChar char="•"/>
            </a:pPr>
            <a:endParaRPr lang="en-US" altLang="zh-CN" sz="2400" i="0" dirty="0" smtClean="0">
              <a:latin typeface="宋体" pitchFamily="2" charset="-122"/>
              <a:ea typeface="宋体" pitchFamily="2" charset="-122"/>
            </a:endParaRPr>
          </a:p>
          <a:p>
            <a:pPr>
              <a:buFont typeface="Arial" pitchFamily="34" charset="0"/>
              <a:buChar char="•"/>
            </a:pPr>
            <a:r>
              <a:rPr lang="en-US" altLang="zh-CN" sz="2400" i="0" dirty="0" smtClean="0">
                <a:latin typeface="宋体" pitchFamily="2" charset="-122"/>
                <a:ea typeface="宋体" pitchFamily="2" charset="-122"/>
              </a:rPr>
              <a:t>IOP</a:t>
            </a:r>
            <a:r>
              <a:rPr lang="zh-CN" altLang="en-US" sz="2400" i="0" dirty="0" smtClean="0">
                <a:latin typeface="宋体" pitchFamily="2" charset="-122"/>
                <a:ea typeface="宋体" pitchFamily="2" charset="-122"/>
              </a:rPr>
              <a:t>为</a:t>
            </a:r>
            <a:r>
              <a:rPr lang="en-US" altLang="zh-CN" sz="2400" i="0" dirty="0" smtClean="0">
                <a:latin typeface="宋体" pitchFamily="2" charset="-122"/>
                <a:ea typeface="宋体" pitchFamily="2" charset="-122"/>
              </a:rPr>
              <a:t>DRAA</a:t>
            </a:r>
            <a:r>
              <a:rPr lang="zh-CN" altLang="en-US" sz="2400" i="0" dirty="0" smtClean="0">
                <a:latin typeface="宋体" pitchFamily="2" charset="-122"/>
                <a:ea typeface="宋体" pitchFamily="2" charset="-122"/>
              </a:rPr>
              <a:t>集团用户开放</a:t>
            </a:r>
            <a:r>
              <a:rPr lang="en-US" altLang="zh-CN" sz="2400" i="0" dirty="0" smtClean="0">
                <a:latin typeface="宋体" pitchFamily="2" charset="-122"/>
                <a:ea typeface="宋体" pitchFamily="2" charset="-122"/>
              </a:rPr>
              <a:t>61</a:t>
            </a:r>
            <a:r>
              <a:rPr lang="zh-CN" altLang="en-US" sz="2400" i="0" dirty="0" smtClean="0">
                <a:latin typeface="宋体" pitchFamily="2" charset="-122"/>
                <a:ea typeface="宋体" pitchFamily="2" charset="-122"/>
              </a:rPr>
              <a:t>种期刊高品质期刊</a:t>
            </a:r>
            <a:endParaRPr lang="en-US" altLang="zh-CN" sz="2400" i="0" dirty="0">
              <a:latin typeface="宋体" pitchFamily="2" charset="-122"/>
              <a:ea typeface="宋体" pitchFamily="2"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2132856"/>
            <a:ext cx="7560840" cy="3391698"/>
          </a:xfrm>
          <a:prstGeom prst="rect">
            <a:avLst/>
          </a:prstGeom>
        </p:spPr>
        <p:txBody>
          <a:bodyPr wrap="square">
            <a:spAutoFit/>
          </a:bodyPr>
          <a:lstStyle/>
          <a:p>
            <a:pPr marL="342900" indent="-342900">
              <a:lnSpc>
                <a:spcPct val="80000"/>
              </a:lnSpc>
              <a:buFont typeface="Wingdings" pitchFamily="2" charset="2"/>
              <a:buChar char="l"/>
            </a:pPr>
            <a:endParaRPr lang="zh-CN" altLang="en-US" sz="2400" dirty="0" smtClean="0">
              <a:latin typeface="宋体" pitchFamily="2" charset="-122"/>
              <a:ea typeface="宋体" pitchFamily="2" charset="-122"/>
              <a:sym typeface="楷体_GB2312" pitchFamily="1" charset="-122"/>
            </a:endParaRPr>
          </a:p>
          <a:p>
            <a:pPr marL="342900" indent="-342900">
              <a:lnSpc>
                <a:spcPct val="80000"/>
              </a:lnSpc>
              <a:buFont typeface="Arial" pitchFamily="34" charset="0"/>
              <a:buChar char="•"/>
            </a:pPr>
            <a:r>
              <a:rPr lang="zh-CN" altLang="en-US" sz="2400" dirty="0" smtClean="0">
                <a:latin typeface="宋体" pitchFamily="2" charset="-122"/>
                <a:ea typeface="宋体" pitchFamily="2" charset="-122"/>
                <a:sym typeface="楷体_GB2312" pitchFamily="1" charset="-122"/>
              </a:rPr>
              <a:t>免费为</a:t>
            </a:r>
            <a:r>
              <a:rPr lang="en-US" altLang="zh-CN" sz="2400" dirty="0" smtClean="0">
                <a:latin typeface="宋体" pitchFamily="2" charset="-122"/>
                <a:ea typeface="宋体" pitchFamily="2" charset="-122"/>
                <a:sym typeface="楷体_GB2312" pitchFamily="1" charset="-122"/>
              </a:rPr>
              <a:t>DRAA</a:t>
            </a:r>
            <a:r>
              <a:rPr lang="zh-CN" altLang="en-US" sz="2400" dirty="0" smtClean="0">
                <a:latin typeface="宋体" pitchFamily="2" charset="-122"/>
                <a:ea typeface="宋体" pitchFamily="2" charset="-122"/>
                <a:sym typeface="楷体_GB2312" pitchFamily="1" charset="-122"/>
              </a:rPr>
              <a:t>集团成员提供回溯数据</a:t>
            </a:r>
            <a:endParaRPr lang="en-US" altLang="zh-CN" sz="2400" dirty="0" smtClean="0">
              <a:latin typeface="宋体" pitchFamily="2" charset="-122"/>
              <a:ea typeface="宋体" pitchFamily="2" charset="-122"/>
              <a:sym typeface="楷体_GB2312" pitchFamily="1" charset="-122"/>
            </a:endParaRPr>
          </a:p>
          <a:p>
            <a:pPr marL="342900" indent="-342900">
              <a:lnSpc>
                <a:spcPct val="80000"/>
              </a:lnSpc>
              <a:buFont typeface="Wingdings" pitchFamily="2" charset="2"/>
              <a:buChar char="l"/>
            </a:pPr>
            <a:endParaRPr lang="en-US" altLang="zh-CN" sz="2400" dirty="0" smtClean="0">
              <a:latin typeface="宋体" pitchFamily="2" charset="-122"/>
              <a:ea typeface="宋体" pitchFamily="2" charset="-122"/>
              <a:sym typeface="楷体_GB2312" pitchFamily="1" charset="-122"/>
            </a:endParaRPr>
          </a:p>
          <a:p>
            <a:pPr marL="342900" indent="-342900">
              <a:lnSpc>
                <a:spcPct val="80000"/>
              </a:lnSpc>
            </a:pPr>
            <a:r>
              <a:rPr lang="en-US" altLang="zh-CN" sz="2400" dirty="0" smtClean="0">
                <a:latin typeface="宋体" pitchFamily="2" charset="-122"/>
                <a:ea typeface="宋体" pitchFamily="2" charset="-122"/>
                <a:sym typeface="楷体_GB2312" pitchFamily="1" charset="-122"/>
              </a:rPr>
              <a:t>    IOP</a:t>
            </a:r>
            <a:r>
              <a:rPr lang="zh-CN" altLang="en-US" sz="2400" dirty="0" smtClean="0">
                <a:latin typeface="宋体" pitchFamily="2" charset="-122"/>
                <a:ea typeface="宋体" pitchFamily="2" charset="-122"/>
                <a:sym typeface="楷体_GB2312" pitchFamily="1" charset="-122"/>
              </a:rPr>
              <a:t>为</a:t>
            </a:r>
            <a:r>
              <a:rPr lang="en-US" altLang="zh-CN" sz="2400" dirty="0" smtClean="0">
                <a:latin typeface="宋体" pitchFamily="2" charset="-122"/>
                <a:ea typeface="宋体" pitchFamily="2" charset="-122"/>
                <a:sym typeface="楷体_GB2312" pitchFamily="1" charset="-122"/>
              </a:rPr>
              <a:t>DRAA</a:t>
            </a:r>
            <a:r>
              <a:rPr lang="zh-CN" altLang="en-US" sz="2400" dirty="0" smtClean="0">
                <a:latin typeface="宋体" pitchFamily="2" charset="-122"/>
                <a:ea typeface="宋体" pitchFamily="2" charset="-122"/>
                <a:sym typeface="楷体_GB2312" pitchFamily="1" charset="-122"/>
              </a:rPr>
              <a:t>成员免费提供全</a:t>
            </a:r>
            <a:endParaRPr lang="en-US" altLang="zh-CN" sz="2400" dirty="0" smtClean="0">
              <a:latin typeface="宋体" pitchFamily="2" charset="-122"/>
              <a:ea typeface="宋体" pitchFamily="2" charset="-122"/>
              <a:sym typeface="楷体_GB2312" pitchFamily="1" charset="-122"/>
            </a:endParaRPr>
          </a:p>
          <a:p>
            <a:pPr marL="342900" indent="-342900">
              <a:lnSpc>
                <a:spcPct val="80000"/>
              </a:lnSpc>
            </a:pPr>
            <a:r>
              <a:rPr lang="en-US" altLang="zh-CN" sz="2400" dirty="0" smtClean="0">
                <a:latin typeface="宋体" pitchFamily="2" charset="-122"/>
                <a:ea typeface="宋体" pitchFamily="2" charset="-122"/>
                <a:sym typeface="楷体_GB2312" pitchFamily="1" charset="-122"/>
              </a:rPr>
              <a:t>    61</a:t>
            </a:r>
            <a:r>
              <a:rPr lang="zh-CN" altLang="en-US" sz="2400" dirty="0" smtClean="0">
                <a:latin typeface="宋体" pitchFamily="2" charset="-122"/>
                <a:ea typeface="宋体" pitchFamily="2" charset="-122"/>
                <a:sym typeface="楷体_GB2312" pitchFamily="1" charset="-122"/>
              </a:rPr>
              <a:t>种期刊的回溯数据（</a:t>
            </a:r>
            <a:r>
              <a:rPr lang="en-US" altLang="zh-CN" sz="2400" dirty="0" smtClean="0">
                <a:latin typeface="宋体" pitchFamily="2" charset="-122"/>
                <a:ea typeface="宋体" pitchFamily="2" charset="-122"/>
                <a:sym typeface="楷体_GB2312" pitchFamily="1" charset="-122"/>
              </a:rPr>
              <a:t>1874-2002</a:t>
            </a:r>
            <a:r>
              <a:rPr lang="zh-CN" altLang="en-US" sz="2400" dirty="0" smtClean="0">
                <a:latin typeface="宋体" pitchFamily="2" charset="-122"/>
                <a:ea typeface="宋体" pitchFamily="2" charset="-122"/>
                <a:sym typeface="楷体_GB2312" pitchFamily="1" charset="-122"/>
              </a:rPr>
              <a:t>）</a:t>
            </a:r>
            <a:endParaRPr lang="en-US" altLang="zh-CN" sz="2400" dirty="0" smtClean="0">
              <a:latin typeface="宋体" pitchFamily="2" charset="-122"/>
              <a:ea typeface="宋体" pitchFamily="2" charset="-122"/>
              <a:sym typeface="楷体_GB2312" pitchFamily="1" charset="-122"/>
            </a:endParaRPr>
          </a:p>
          <a:p>
            <a:pPr marL="342900" indent="-342900">
              <a:lnSpc>
                <a:spcPct val="80000"/>
              </a:lnSpc>
              <a:buFont typeface="Wingdings" pitchFamily="2" charset="2"/>
              <a:buChar char="l"/>
            </a:pPr>
            <a:endParaRPr lang="en-US" altLang="zh-CN" sz="2400" dirty="0" smtClean="0">
              <a:latin typeface="宋体" pitchFamily="2" charset="-122"/>
              <a:ea typeface="宋体" pitchFamily="2" charset="-122"/>
              <a:sym typeface="楷体_GB2312" pitchFamily="1" charset="-122"/>
            </a:endParaRPr>
          </a:p>
          <a:p>
            <a:pPr marL="342900" indent="-342900">
              <a:lnSpc>
                <a:spcPct val="80000"/>
              </a:lnSpc>
              <a:buFont typeface="Arial" pitchFamily="34" charset="0"/>
              <a:buChar char="•"/>
            </a:pPr>
            <a:r>
              <a:rPr lang="zh-CN" altLang="en-US" sz="2400" dirty="0" smtClean="0">
                <a:latin typeface="宋体" pitchFamily="2" charset="-122"/>
                <a:ea typeface="宋体" pitchFamily="2" charset="-122"/>
                <a:sym typeface="楷体_GB2312" pitchFamily="1" charset="-122"/>
              </a:rPr>
              <a:t> 数据的永久访问</a:t>
            </a:r>
            <a:endParaRPr lang="en-US" altLang="zh-CN" sz="2400" dirty="0" smtClean="0">
              <a:latin typeface="宋体" pitchFamily="2" charset="-122"/>
              <a:ea typeface="宋体" pitchFamily="2" charset="-122"/>
              <a:sym typeface="楷体_GB2312" pitchFamily="1" charset="-122"/>
            </a:endParaRPr>
          </a:p>
          <a:p>
            <a:pPr marL="342900" indent="-342900">
              <a:lnSpc>
                <a:spcPct val="80000"/>
              </a:lnSpc>
            </a:pPr>
            <a:r>
              <a:rPr lang="en-US" altLang="zh-CN" sz="2400" dirty="0" smtClean="0">
                <a:latin typeface="宋体" pitchFamily="2" charset="-122"/>
                <a:ea typeface="宋体" pitchFamily="2" charset="-122"/>
                <a:sym typeface="楷体_GB2312" pitchFamily="1" charset="-122"/>
              </a:rPr>
              <a:t>    </a:t>
            </a:r>
          </a:p>
          <a:p>
            <a:pPr marL="342900" indent="-342900">
              <a:lnSpc>
                <a:spcPct val="80000"/>
              </a:lnSpc>
            </a:pPr>
            <a:r>
              <a:rPr lang="en-US" altLang="zh-CN" sz="2400" dirty="0" smtClean="0">
                <a:latin typeface="宋体" pitchFamily="2" charset="-122"/>
                <a:ea typeface="宋体" pitchFamily="2" charset="-122"/>
                <a:sym typeface="楷体_GB2312" pitchFamily="1" charset="-122"/>
              </a:rPr>
              <a:t>    DRAA</a:t>
            </a:r>
            <a:r>
              <a:rPr lang="zh-CN" altLang="zh-CN" sz="2400" dirty="0" smtClean="0">
                <a:latin typeface="宋体" pitchFamily="2" charset="-122"/>
                <a:ea typeface="宋体" pitchFamily="2" charset="-122"/>
              </a:rPr>
              <a:t>成员拥有所购买年度数据的永久访问权</a:t>
            </a:r>
            <a:endParaRPr lang="en-US" altLang="zh-CN" sz="2400" dirty="0" smtClean="0">
              <a:latin typeface="宋体" pitchFamily="2" charset="-122"/>
              <a:ea typeface="宋体" pitchFamily="2" charset="-122"/>
              <a:sym typeface="楷体_GB2312" pitchFamily="1" charset="-122"/>
            </a:endParaRPr>
          </a:p>
          <a:p>
            <a:pPr marL="342900" indent="-342900">
              <a:lnSpc>
                <a:spcPct val="80000"/>
              </a:lnSpc>
              <a:buFont typeface="Wingdings" pitchFamily="2" charset="2"/>
              <a:buChar char="l"/>
            </a:pPr>
            <a:endParaRPr lang="en-US" altLang="zh-CN" sz="2400" dirty="0" smtClean="0">
              <a:latin typeface="宋体" pitchFamily="2" charset="-122"/>
              <a:ea typeface="宋体" pitchFamily="2" charset="-122"/>
              <a:sym typeface="楷体_GB2312" pitchFamily="1" charset="-122"/>
            </a:endParaRPr>
          </a:p>
          <a:p>
            <a:pPr marL="342900" indent="-342900">
              <a:lnSpc>
                <a:spcPct val="80000"/>
              </a:lnSpc>
              <a:buFont typeface="Arial" pitchFamily="34" charset="0"/>
              <a:buChar char="•"/>
            </a:pPr>
            <a:r>
              <a:rPr lang="en-US" altLang="zh-CN" sz="2400" dirty="0" smtClean="0">
                <a:latin typeface="宋体" pitchFamily="2" charset="-122"/>
                <a:ea typeface="宋体" pitchFamily="2" charset="-122"/>
                <a:sym typeface="楷体_GB2312" pitchFamily="1" charset="-122"/>
              </a:rPr>
              <a:t>IOP</a:t>
            </a:r>
            <a:r>
              <a:rPr lang="zh-CN" altLang="en-US" sz="2400" dirty="0" smtClean="0">
                <a:latin typeface="宋体" pitchFamily="2" charset="-122"/>
                <a:ea typeface="宋体" pitchFamily="2" charset="-122"/>
                <a:sym typeface="楷体_GB2312" pitchFamily="1" charset="-122"/>
              </a:rPr>
              <a:t>数据库无并发用户数限制</a:t>
            </a:r>
            <a:endParaRPr lang="en-US" altLang="zh-CN" sz="2400" dirty="0" smtClean="0">
              <a:latin typeface="宋体" pitchFamily="2" charset="-122"/>
              <a:ea typeface="宋体" pitchFamily="2" charset="-122"/>
              <a:sym typeface="楷体_GB2312" pitchFamily="1" charset="-122"/>
            </a:endParaRPr>
          </a:p>
        </p:txBody>
      </p:sp>
      <p:sp>
        <p:nvSpPr>
          <p:cNvPr id="4" name="TextBox 3"/>
          <p:cNvSpPr txBox="1">
            <a:spLocks noChangeArrowheads="1"/>
          </p:cNvSpPr>
          <p:nvPr/>
        </p:nvSpPr>
        <p:spPr bwMode="auto">
          <a:xfrm>
            <a:off x="539552" y="1412776"/>
            <a:ext cx="6408738" cy="954107"/>
          </a:xfrm>
          <a:prstGeom prst="rect">
            <a:avLst/>
          </a:prstGeom>
          <a:noFill/>
          <a:ln w="9525">
            <a:noFill/>
            <a:miter lim="800000"/>
            <a:headEnd/>
            <a:tailEnd/>
          </a:ln>
        </p:spPr>
        <p:txBody>
          <a:bodyPr>
            <a:spAutoFit/>
          </a:bodyPr>
          <a:lstStyle/>
          <a:p>
            <a:pPr eaLnBrk="0" hangingPunct="0">
              <a:defRPr/>
            </a:pPr>
            <a:r>
              <a:rPr lang="en-US" altLang="zh-CN" sz="3200" b="1" dirty="0" smtClean="0">
                <a:solidFill>
                  <a:srgbClr val="FF0000"/>
                </a:solidFill>
                <a:latin typeface="宋体" pitchFamily="2" charset="-122"/>
                <a:ea typeface="楷体_GB2312"/>
                <a:cs typeface="ＭＳ Ｐゴシック" charset="0"/>
              </a:rPr>
              <a:t>IOP</a:t>
            </a:r>
            <a:r>
              <a:rPr lang="zh-CN" altLang="en-US" sz="3200" b="1" dirty="0" smtClean="0">
                <a:solidFill>
                  <a:srgbClr val="FF0000"/>
                </a:solidFill>
                <a:latin typeface="宋体" pitchFamily="2" charset="-122"/>
                <a:ea typeface="楷体_GB2312"/>
                <a:cs typeface="ＭＳ Ｐゴシック" charset="0"/>
              </a:rPr>
              <a:t>与</a:t>
            </a:r>
            <a:r>
              <a:rPr lang="en-US" altLang="zh-CN" sz="3200" b="1" dirty="0" smtClean="0">
                <a:solidFill>
                  <a:srgbClr val="FF0000"/>
                </a:solidFill>
                <a:latin typeface="宋体" pitchFamily="2" charset="-122"/>
                <a:ea typeface="楷体_GB2312"/>
                <a:cs typeface="ＭＳ Ｐゴシック" charset="0"/>
              </a:rPr>
              <a:t>DRAA</a:t>
            </a:r>
            <a:r>
              <a:rPr lang="zh-CN" altLang="en-US" sz="3200" b="1" dirty="0" smtClean="0">
                <a:solidFill>
                  <a:srgbClr val="FF0000"/>
                </a:solidFill>
                <a:latin typeface="宋体" pitchFamily="2" charset="-122"/>
                <a:ea typeface="楷体_GB2312"/>
                <a:cs typeface="ＭＳ Ｐゴシック" charset="0"/>
              </a:rPr>
              <a:t>集团</a:t>
            </a:r>
            <a:endParaRPr lang="en-US" altLang="zh-CN" sz="3200" b="1" dirty="0">
              <a:solidFill>
                <a:srgbClr val="FF0000"/>
              </a:solidFill>
              <a:latin typeface="宋体" pitchFamily="2" charset="-122"/>
              <a:ea typeface="楷体_GB2312"/>
              <a:cs typeface="ＭＳ Ｐゴシック" charset="0"/>
            </a:endParaRPr>
          </a:p>
          <a:p>
            <a:r>
              <a:rPr lang="zh-CN" altLang="en-US" sz="2400" i="0" dirty="0" smtClean="0">
                <a:solidFill>
                  <a:srgbClr val="FF0000"/>
                </a:solidFill>
                <a:ea typeface="楷体_GB2312" pitchFamily="1" charset="-122"/>
              </a:rPr>
              <a:t> </a:t>
            </a:r>
            <a:endParaRPr lang="zh-CN" altLang="en-US" sz="2400" i="0" dirty="0">
              <a:solidFill>
                <a:srgbClr val="FF0000"/>
              </a:solidFill>
              <a:ea typeface="楷体_GB2312" pitchFamily="1"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0" y="1398595"/>
          <a:ext cx="9144000" cy="5459405"/>
        </p:xfrm>
        <a:graphic>
          <a:graphicData uri="http://schemas.openxmlformats.org/drawingml/2006/table">
            <a:tbl>
              <a:tblPr/>
              <a:tblGrid>
                <a:gridCol w="3347864"/>
                <a:gridCol w="2808312"/>
                <a:gridCol w="2987824"/>
              </a:tblGrid>
              <a:tr h="431700">
                <a:tc gridSpan="3">
                  <a:txBody>
                    <a:bodyPr/>
                    <a:lstStyle/>
                    <a:p>
                      <a:pPr algn="ctr" defTabSz="457200" rtl="0" eaLnBrk="0" fontAlgn="base" hangingPunct="0">
                        <a:spcBef>
                          <a:spcPct val="0"/>
                        </a:spcBef>
                        <a:spcAft>
                          <a:spcPct val="0"/>
                        </a:spcAft>
                        <a:defRPr/>
                      </a:pPr>
                      <a:r>
                        <a:rPr lang="en-US" altLang="zh-CN" sz="2400" b="1" kern="1200" dirty="0">
                          <a:solidFill>
                            <a:srgbClr val="FF0000"/>
                          </a:solidFill>
                          <a:latin typeface="宋体" pitchFamily="2" charset="-122"/>
                          <a:ea typeface="楷体_GB2312"/>
                          <a:cs typeface="ＭＳ Ｐゴシック" charset="0"/>
                        </a:rPr>
                        <a:t>IOP</a:t>
                      </a:r>
                      <a:r>
                        <a:rPr lang="zh-CN" altLang="en-US" sz="2400" b="1" kern="1200" dirty="0">
                          <a:solidFill>
                            <a:srgbClr val="FF0000"/>
                          </a:solidFill>
                          <a:latin typeface="宋体" pitchFamily="2" charset="-122"/>
                          <a:ea typeface="楷体_GB2312"/>
                          <a:cs typeface="ＭＳ Ｐゴシック" charset="0"/>
                        </a:rPr>
                        <a:t>经典系列期刊</a:t>
                      </a:r>
                      <a:r>
                        <a:rPr lang="en-US" altLang="zh-CN" sz="2400" b="1" kern="1200" dirty="0">
                          <a:solidFill>
                            <a:srgbClr val="FF0000"/>
                          </a:solidFill>
                          <a:latin typeface="宋体" pitchFamily="2" charset="-122"/>
                          <a:ea typeface="楷体_GB2312"/>
                          <a:cs typeface="ＭＳ Ｐゴシック" charset="0"/>
                        </a:rPr>
                        <a:t>--Journal of Physics</a:t>
                      </a:r>
                      <a:r>
                        <a:rPr lang="zh-CN" altLang="en-US" sz="2400" b="1" kern="1200" dirty="0">
                          <a:solidFill>
                            <a:srgbClr val="FF0000"/>
                          </a:solidFill>
                          <a:latin typeface="宋体" pitchFamily="2" charset="-122"/>
                          <a:ea typeface="楷体_GB2312"/>
                          <a:cs typeface="ＭＳ Ｐゴシック" charset="0"/>
                        </a:rPr>
                        <a:t>系列</a:t>
                      </a: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544862">
                <a:tc>
                  <a:txBody>
                    <a:bodyPr/>
                    <a:lstStyle/>
                    <a:p>
                      <a:pPr algn="ctr" rtl="0" fontAlgn="t"/>
                      <a:r>
                        <a:rPr lang="zh-CN" altLang="en-US" sz="1800" b="1" i="0" u="none" strike="noStrike" dirty="0">
                          <a:solidFill>
                            <a:srgbClr val="000000"/>
                          </a:solidFill>
                          <a:latin typeface="Arial"/>
                          <a:ea typeface="楷体_GB2312"/>
                        </a:rPr>
                        <a:t>期刊英文名称</a:t>
                      </a: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zh-CN" altLang="en-US" sz="1800" b="1" i="0" u="none" strike="noStrike" dirty="0">
                          <a:solidFill>
                            <a:srgbClr val="000000"/>
                          </a:solidFill>
                          <a:latin typeface="Arial"/>
                          <a:ea typeface="楷体_GB2312"/>
                        </a:rPr>
                        <a:t>期刊中文名称</a:t>
                      </a: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zh-CN" altLang="en-US" sz="1800" b="1" i="0" u="none" strike="noStrike" dirty="0">
                          <a:solidFill>
                            <a:srgbClr val="000000"/>
                          </a:solidFill>
                          <a:latin typeface="Arial"/>
                          <a:ea typeface="楷体_GB2312"/>
                        </a:rPr>
                        <a:t>影响因子</a:t>
                      </a: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862">
                <a:tc>
                  <a:txBody>
                    <a:bodyPr/>
                    <a:lstStyle/>
                    <a:p>
                      <a:pPr algn="ctr" rtl="0" fontAlgn="t"/>
                      <a:r>
                        <a:rPr lang="en-US" sz="1800" b="0" i="0" u="none" strike="noStrike" dirty="0">
                          <a:solidFill>
                            <a:srgbClr val="000000"/>
                          </a:solidFill>
                          <a:latin typeface="Arial"/>
                          <a:ea typeface="楷体_GB2312"/>
                        </a:rPr>
                        <a:t>Journal of Optics</a:t>
                      </a:r>
                      <a:r>
                        <a:rPr lang="en-US" sz="1800" b="0" i="0" u="none" strike="noStrike" dirty="0">
                          <a:solidFill>
                            <a:srgbClr val="000000"/>
                          </a:solidFill>
                          <a:latin typeface="Times New Roman"/>
                          <a:ea typeface="楷体_GB2312"/>
                        </a:rPr>
                        <a:t> </a:t>
                      </a:r>
                      <a:r>
                        <a:rPr lang="en-US" sz="1800" b="0" i="0" u="none" strike="noStrike" dirty="0">
                          <a:solidFill>
                            <a:srgbClr val="000000"/>
                          </a:solidFill>
                          <a:latin typeface="Arial"/>
                          <a:ea typeface="楷体_GB2312"/>
                        </a:rPr>
                        <a:t> </a:t>
                      </a: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zh-CN" altLang="en-US" sz="1800" b="1" i="0" u="none" strike="noStrike" dirty="0">
                          <a:solidFill>
                            <a:srgbClr val="000000"/>
                          </a:solidFill>
                          <a:latin typeface="Arial"/>
                          <a:ea typeface="楷体_GB2312"/>
                        </a:rPr>
                        <a:t>光学学报</a:t>
                      </a: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altLang="zh-CN" sz="1800" b="0" i="0" u="none" strike="noStrike" dirty="0" smtClean="0">
                          <a:solidFill>
                            <a:srgbClr val="000000"/>
                          </a:solidFill>
                          <a:latin typeface="Arial"/>
                          <a:ea typeface="楷体_GB2312"/>
                        </a:rPr>
                        <a:t>2.010</a:t>
                      </a:r>
                      <a:endParaRPr lang="en-US" altLang="zh-CN" sz="1800" b="0" i="0" u="none" strike="noStrike" dirty="0">
                        <a:solidFill>
                          <a:srgbClr val="000000"/>
                        </a:solidFill>
                        <a:latin typeface="Arial"/>
                        <a:ea typeface="楷体_GB2312"/>
                      </a:endParaRP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7600">
                <a:tc>
                  <a:txBody>
                    <a:bodyPr/>
                    <a:lstStyle/>
                    <a:p>
                      <a:pPr algn="ctr" rtl="0" fontAlgn="t"/>
                      <a:r>
                        <a:rPr lang="en-US" sz="1800" b="0" i="0" u="none" strike="noStrike" dirty="0">
                          <a:solidFill>
                            <a:srgbClr val="000000"/>
                          </a:solidFill>
                          <a:latin typeface="Arial"/>
                          <a:ea typeface="楷体_GB2312"/>
                        </a:rPr>
                        <a:t>Journal of Physics A: Mathematical and Theoretical</a:t>
                      </a:r>
                      <a:r>
                        <a:rPr lang="en-US" sz="1800" b="0" i="0" u="none" strike="noStrike" dirty="0">
                          <a:solidFill>
                            <a:srgbClr val="000000"/>
                          </a:solidFill>
                          <a:latin typeface="Times New Roman"/>
                          <a:ea typeface="楷体_GB2312"/>
                        </a:rPr>
                        <a:t> </a:t>
                      </a:r>
                      <a:r>
                        <a:rPr lang="en-US" sz="1800" b="0" i="0" u="none" strike="noStrike" dirty="0">
                          <a:solidFill>
                            <a:srgbClr val="000000"/>
                          </a:solidFill>
                          <a:latin typeface="Arial"/>
                          <a:ea typeface="楷体_GB2312"/>
                        </a:rPr>
                        <a:t> </a:t>
                      </a: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zh-CN" altLang="en-US" sz="1800" b="1" i="0" u="none" strike="noStrike" dirty="0">
                          <a:solidFill>
                            <a:srgbClr val="000000"/>
                          </a:solidFill>
                          <a:latin typeface="Arial"/>
                          <a:ea typeface="楷体_GB2312"/>
                        </a:rPr>
                        <a:t>物理学学报</a:t>
                      </a:r>
                      <a:r>
                        <a:rPr lang="en-US" altLang="zh-CN" sz="1800" b="1" i="0" u="none" strike="noStrike" dirty="0">
                          <a:solidFill>
                            <a:srgbClr val="000000"/>
                          </a:solidFill>
                          <a:latin typeface="楷体_GB2312"/>
                          <a:ea typeface="楷体_GB2312"/>
                        </a:rPr>
                        <a:t>A</a:t>
                      </a:r>
                      <a:r>
                        <a:rPr lang="zh-CN" altLang="en-US" sz="1800" b="1" i="0" u="none" strike="noStrike" dirty="0">
                          <a:solidFill>
                            <a:srgbClr val="000000"/>
                          </a:solidFill>
                          <a:latin typeface="Arial"/>
                          <a:ea typeface="楷体_GB2312"/>
                        </a:rPr>
                        <a:t>辑：数理与理论物理学</a:t>
                      </a: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endParaRPr lang="en-US" altLang="zh-CN" sz="1800" b="0" i="0" u="none" strike="noStrike" dirty="0" smtClean="0">
                        <a:solidFill>
                          <a:srgbClr val="000000"/>
                        </a:solidFill>
                        <a:latin typeface="Arial"/>
                        <a:ea typeface="楷体_GB2312"/>
                      </a:endParaRPr>
                    </a:p>
                    <a:p>
                      <a:pPr algn="ctr" rtl="0" fontAlgn="t"/>
                      <a:r>
                        <a:rPr lang="en-US" altLang="zh-CN" sz="1800" b="0" i="0" u="none" strike="noStrike" dirty="0" smtClean="0">
                          <a:solidFill>
                            <a:srgbClr val="000000"/>
                          </a:solidFill>
                          <a:latin typeface="Arial"/>
                          <a:ea typeface="楷体_GB2312"/>
                        </a:rPr>
                        <a:t>1.687</a:t>
                      </a:r>
                      <a:endParaRPr lang="en-US" altLang="zh-CN" sz="1800" b="0" i="0" u="none" strike="noStrike" dirty="0">
                        <a:solidFill>
                          <a:srgbClr val="000000"/>
                        </a:solidFill>
                        <a:latin typeface="Arial"/>
                        <a:ea typeface="楷体_GB2312"/>
                      </a:endParaRP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5169">
                <a:tc>
                  <a:txBody>
                    <a:bodyPr/>
                    <a:lstStyle/>
                    <a:p>
                      <a:pPr algn="ctr" rtl="0" fontAlgn="t"/>
                      <a:r>
                        <a:rPr lang="en-US" sz="1800" b="0" i="0" u="none" strike="noStrike" dirty="0">
                          <a:solidFill>
                            <a:srgbClr val="000000"/>
                          </a:solidFill>
                          <a:latin typeface="Arial"/>
                          <a:ea typeface="楷体_GB2312"/>
                        </a:rPr>
                        <a:t>Journal of Physics B: Atomic Molecular and Optical Physics</a:t>
                      </a:r>
                      <a:r>
                        <a:rPr lang="en-US" sz="1800" b="0" i="0" u="none" strike="noStrike" dirty="0">
                          <a:solidFill>
                            <a:srgbClr val="000000"/>
                          </a:solidFill>
                          <a:latin typeface="Times New Roman"/>
                          <a:ea typeface="楷体_GB2312"/>
                        </a:rPr>
                        <a:t> </a:t>
                      </a:r>
                      <a:r>
                        <a:rPr lang="en-US" sz="1800" b="0" i="0" u="none" strike="noStrike" dirty="0">
                          <a:solidFill>
                            <a:srgbClr val="000000"/>
                          </a:solidFill>
                          <a:latin typeface="Arial"/>
                          <a:ea typeface="楷体_GB2312"/>
                        </a:rPr>
                        <a:t> </a:t>
                      </a: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zh-CN" altLang="en-US" sz="1800" b="1" i="0" u="none" strike="noStrike" dirty="0">
                          <a:solidFill>
                            <a:srgbClr val="000000"/>
                          </a:solidFill>
                          <a:latin typeface="Arial"/>
                          <a:ea typeface="楷体_GB2312"/>
                        </a:rPr>
                        <a:t>物理学学报</a:t>
                      </a:r>
                      <a:r>
                        <a:rPr lang="en-US" altLang="zh-CN" sz="1800" b="1" i="0" u="none" strike="noStrike" dirty="0">
                          <a:solidFill>
                            <a:srgbClr val="000000"/>
                          </a:solidFill>
                          <a:latin typeface="楷体_GB2312"/>
                          <a:ea typeface="楷体_GB2312"/>
                        </a:rPr>
                        <a:t>B</a:t>
                      </a:r>
                      <a:r>
                        <a:rPr lang="zh-CN" altLang="en-US" sz="1800" b="1" i="0" u="none" strike="noStrike" dirty="0">
                          <a:solidFill>
                            <a:srgbClr val="000000"/>
                          </a:solidFill>
                          <a:latin typeface="Arial"/>
                          <a:ea typeface="楷体_GB2312"/>
                        </a:rPr>
                        <a:t>辑：原子，分子与光物理</a:t>
                      </a: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altLang="zh-CN" sz="1800" b="0" i="0" u="none" strike="noStrike" dirty="0" smtClean="0">
                          <a:solidFill>
                            <a:srgbClr val="000000"/>
                          </a:solidFill>
                          <a:latin typeface="Arial"/>
                          <a:ea typeface="楷体_GB2312"/>
                        </a:rPr>
                        <a:t>1.916</a:t>
                      </a:r>
                      <a:endParaRPr lang="en-US" altLang="zh-CN" sz="1800" b="0" i="0" u="none" strike="noStrike" dirty="0">
                        <a:solidFill>
                          <a:srgbClr val="000000"/>
                        </a:solidFill>
                        <a:latin typeface="Arial"/>
                        <a:ea typeface="楷体_GB2312"/>
                      </a:endParaRP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473">
                <a:tc>
                  <a:txBody>
                    <a:bodyPr/>
                    <a:lstStyle/>
                    <a:p>
                      <a:pPr algn="ctr" rtl="0" fontAlgn="t"/>
                      <a:r>
                        <a:rPr lang="en-US" sz="1800" b="0" i="0" u="none" strike="noStrike">
                          <a:solidFill>
                            <a:srgbClr val="000000"/>
                          </a:solidFill>
                          <a:latin typeface="Arial"/>
                          <a:ea typeface="楷体_GB2312"/>
                        </a:rPr>
                        <a:t>Journal of Physics: Condensed Matter</a:t>
                      </a:r>
                      <a:r>
                        <a:rPr lang="en-US" sz="1800" b="0" i="0" u="none" strike="noStrike">
                          <a:solidFill>
                            <a:srgbClr val="000000"/>
                          </a:solidFill>
                          <a:latin typeface="Times New Roman"/>
                          <a:ea typeface="楷体_GB2312"/>
                        </a:rPr>
                        <a:t> </a:t>
                      </a:r>
                      <a:r>
                        <a:rPr lang="en-US" sz="1800" b="0" i="0" u="none" strike="noStrike">
                          <a:solidFill>
                            <a:srgbClr val="000000"/>
                          </a:solidFill>
                          <a:latin typeface="Arial"/>
                          <a:ea typeface="楷体_GB2312"/>
                        </a:rPr>
                        <a:t> </a:t>
                      </a: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zh-CN" altLang="en-US" sz="1800" b="1" i="0" u="none" strike="noStrike" dirty="0">
                          <a:solidFill>
                            <a:srgbClr val="000000"/>
                          </a:solidFill>
                          <a:latin typeface="Arial"/>
                          <a:ea typeface="楷体_GB2312"/>
                        </a:rPr>
                        <a:t>物理学学报：凝聚态物质</a:t>
                      </a: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altLang="zh-CN" sz="1800" b="0" i="0" u="none" strike="noStrike" dirty="0" smtClean="0">
                          <a:solidFill>
                            <a:srgbClr val="000000"/>
                          </a:solidFill>
                          <a:latin typeface="Arial"/>
                          <a:ea typeface="楷体_GB2312"/>
                        </a:rPr>
                        <a:t>2.223</a:t>
                      </a:r>
                      <a:endParaRPr lang="en-US" altLang="zh-CN" sz="1800" b="0" i="0" u="none" strike="noStrike" dirty="0">
                        <a:solidFill>
                          <a:srgbClr val="000000"/>
                        </a:solidFill>
                        <a:latin typeface="Arial"/>
                        <a:ea typeface="楷体_GB2312"/>
                      </a:endParaRP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806">
                <a:tc>
                  <a:txBody>
                    <a:bodyPr/>
                    <a:lstStyle/>
                    <a:p>
                      <a:pPr algn="ctr" rtl="0" fontAlgn="t"/>
                      <a:r>
                        <a:rPr lang="en-US" sz="1800" b="0" i="0" u="none" strike="noStrike">
                          <a:solidFill>
                            <a:srgbClr val="000000"/>
                          </a:solidFill>
                          <a:latin typeface="Arial"/>
                          <a:ea typeface="楷体_GB2312"/>
                        </a:rPr>
                        <a:t>Journal of Physics: Conference Series</a:t>
                      </a:r>
                      <a:r>
                        <a:rPr lang="en-US" sz="1800" b="0" i="0" u="none" strike="noStrike">
                          <a:solidFill>
                            <a:srgbClr val="000000"/>
                          </a:solidFill>
                          <a:latin typeface="Times New Roman"/>
                          <a:ea typeface="楷体_GB2312"/>
                        </a:rPr>
                        <a:t> </a:t>
                      </a:r>
                      <a:r>
                        <a:rPr lang="en-US" sz="1800" b="0" i="0" u="none" strike="noStrike">
                          <a:solidFill>
                            <a:srgbClr val="000000"/>
                          </a:solidFill>
                          <a:latin typeface="Arial"/>
                          <a:ea typeface="楷体_GB2312"/>
                        </a:rPr>
                        <a:t> </a:t>
                      </a: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zh-CN" altLang="en-US" sz="1800" b="1" i="0" u="none" strike="noStrike" dirty="0">
                          <a:solidFill>
                            <a:srgbClr val="000000"/>
                          </a:solidFill>
                          <a:latin typeface="Arial"/>
                          <a:ea typeface="楷体_GB2312"/>
                        </a:rPr>
                        <a:t>物理学学报：会议录</a:t>
                      </a: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altLang="zh-CN" sz="1800" b="0" i="0" u="none" strike="noStrike" dirty="0" smtClean="0">
                          <a:solidFill>
                            <a:srgbClr val="000000"/>
                          </a:solidFill>
                          <a:latin typeface="Arial"/>
                          <a:ea typeface="楷体_GB2312"/>
                        </a:rPr>
                        <a:t>ISTP</a:t>
                      </a:r>
                      <a:r>
                        <a:rPr lang="zh-CN" altLang="en-US" sz="1800" b="0" i="0" u="none" strike="noStrike" dirty="0" smtClean="0">
                          <a:solidFill>
                            <a:srgbClr val="000000"/>
                          </a:solidFill>
                          <a:latin typeface="Arial"/>
                          <a:ea typeface="楷体_GB2312"/>
                        </a:rPr>
                        <a:t>会议录</a:t>
                      </a:r>
                      <a:endParaRPr lang="zh-CN" altLang="en-US" sz="1800" b="0" i="0" u="none" strike="noStrike" dirty="0">
                        <a:solidFill>
                          <a:srgbClr val="000000"/>
                        </a:solidFill>
                        <a:latin typeface="Arial"/>
                        <a:ea typeface="楷体_GB2312"/>
                      </a:endParaRP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957">
                <a:tc>
                  <a:txBody>
                    <a:bodyPr/>
                    <a:lstStyle/>
                    <a:p>
                      <a:pPr algn="ctr" rtl="0" fontAlgn="t"/>
                      <a:r>
                        <a:rPr lang="en-US" sz="1800" b="0" i="0" u="none" strike="noStrike">
                          <a:solidFill>
                            <a:srgbClr val="000000"/>
                          </a:solidFill>
                          <a:latin typeface="Arial"/>
                          <a:ea typeface="楷体_GB2312"/>
                        </a:rPr>
                        <a:t>Journal of Physics D: Applied Physics</a:t>
                      </a:r>
                      <a:r>
                        <a:rPr lang="en-US" sz="1800" b="0" i="0" u="none" strike="noStrike">
                          <a:solidFill>
                            <a:srgbClr val="000000"/>
                          </a:solidFill>
                          <a:latin typeface="Times New Roman"/>
                          <a:ea typeface="楷体_GB2312"/>
                        </a:rPr>
                        <a:t> </a:t>
                      </a:r>
                      <a:r>
                        <a:rPr lang="en-US" sz="1800" b="0" i="0" u="none" strike="noStrike">
                          <a:solidFill>
                            <a:srgbClr val="000000"/>
                          </a:solidFill>
                          <a:latin typeface="Arial"/>
                          <a:ea typeface="楷体_GB2312"/>
                        </a:rPr>
                        <a:t> </a:t>
                      </a: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zh-CN" altLang="en-US" sz="1800" b="1" i="0" u="none" strike="noStrike" dirty="0">
                          <a:solidFill>
                            <a:srgbClr val="000000"/>
                          </a:solidFill>
                          <a:latin typeface="Arial"/>
                          <a:ea typeface="楷体_GB2312"/>
                        </a:rPr>
                        <a:t>物理学学报</a:t>
                      </a:r>
                      <a:r>
                        <a:rPr lang="en-US" altLang="zh-CN" sz="1800" b="1" i="0" u="none" strike="noStrike" dirty="0">
                          <a:solidFill>
                            <a:srgbClr val="000000"/>
                          </a:solidFill>
                          <a:latin typeface="楷体_GB2312"/>
                          <a:ea typeface="楷体_GB2312"/>
                        </a:rPr>
                        <a:t>D</a:t>
                      </a:r>
                      <a:r>
                        <a:rPr lang="zh-CN" altLang="en-US" sz="1800" b="1" i="0" u="none" strike="noStrike" dirty="0">
                          <a:solidFill>
                            <a:srgbClr val="000000"/>
                          </a:solidFill>
                          <a:latin typeface="Arial"/>
                          <a:ea typeface="楷体_GB2312"/>
                        </a:rPr>
                        <a:t>辑：应用物理学</a:t>
                      </a: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altLang="zh-CN" sz="1800" b="0" i="0" u="none" strike="noStrike" dirty="0" smtClean="0">
                          <a:solidFill>
                            <a:srgbClr val="000000"/>
                          </a:solidFill>
                          <a:latin typeface="Arial"/>
                          <a:ea typeface="楷体_GB2312"/>
                        </a:rPr>
                        <a:t>2.521</a:t>
                      </a:r>
                      <a:endParaRPr lang="en-US" altLang="zh-CN" sz="1800" b="0" i="0" u="none" strike="noStrike" dirty="0">
                        <a:solidFill>
                          <a:srgbClr val="000000"/>
                        </a:solidFill>
                        <a:latin typeface="Arial"/>
                        <a:ea typeface="楷体_GB2312"/>
                      </a:endParaRP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227">
                <a:tc>
                  <a:txBody>
                    <a:bodyPr/>
                    <a:lstStyle/>
                    <a:p>
                      <a:pPr algn="ctr" rtl="0" fontAlgn="t"/>
                      <a:r>
                        <a:rPr lang="en-US" sz="1800" b="0" i="0" u="none" strike="noStrike" dirty="0">
                          <a:solidFill>
                            <a:srgbClr val="000000"/>
                          </a:solidFill>
                          <a:latin typeface="Arial"/>
                          <a:ea typeface="楷体_GB2312"/>
                        </a:rPr>
                        <a:t>Journal of Physics G: Nuclear and Particle Physics</a:t>
                      </a:r>
                      <a:r>
                        <a:rPr lang="en-US" sz="1800" b="0" i="0" u="none" strike="noStrike" dirty="0">
                          <a:solidFill>
                            <a:srgbClr val="000000"/>
                          </a:solidFill>
                          <a:latin typeface="Times New Roman"/>
                          <a:ea typeface="楷体_GB2312"/>
                        </a:rPr>
                        <a:t> </a:t>
                      </a:r>
                      <a:r>
                        <a:rPr lang="en-US" sz="1800" b="0" i="0" u="none" strike="noStrike" dirty="0">
                          <a:solidFill>
                            <a:srgbClr val="000000"/>
                          </a:solidFill>
                          <a:latin typeface="Arial"/>
                          <a:ea typeface="楷体_GB2312"/>
                        </a:rPr>
                        <a:t> </a:t>
                      </a: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zh-CN" altLang="en-US" sz="1800" b="1" i="0" u="none" strike="noStrike" dirty="0">
                          <a:solidFill>
                            <a:srgbClr val="000000"/>
                          </a:solidFill>
                          <a:latin typeface="Arial"/>
                          <a:ea typeface="楷体_GB2312"/>
                        </a:rPr>
                        <a:t>物理学学报</a:t>
                      </a:r>
                      <a:r>
                        <a:rPr lang="en-US" altLang="zh-CN" sz="1800" b="1" i="0" u="none" strike="noStrike" dirty="0">
                          <a:solidFill>
                            <a:srgbClr val="000000"/>
                          </a:solidFill>
                          <a:latin typeface="楷体_GB2312"/>
                          <a:ea typeface="楷体_GB2312"/>
                        </a:rPr>
                        <a:t>G</a:t>
                      </a:r>
                      <a:r>
                        <a:rPr lang="zh-CN" altLang="en-US" sz="1800" b="1" i="0" u="none" strike="noStrike" dirty="0">
                          <a:solidFill>
                            <a:srgbClr val="000000"/>
                          </a:solidFill>
                          <a:latin typeface="Arial"/>
                          <a:ea typeface="楷体_GB2312"/>
                        </a:rPr>
                        <a:t>辑：核与粒子物理学</a:t>
                      </a: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altLang="zh-CN" sz="1800" b="0" i="0" u="none" strike="noStrike" dirty="0" smtClean="0">
                          <a:solidFill>
                            <a:srgbClr val="000000"/>
                          </a:solidFill>
                          <a:latin typeface="Arial"/>
                          <a:ea typeface="楷体_GB2312"/>
                        </a:rPr>
                        <a:t>2.838</a:t>
                      </a:r>
                      <a:endParaRPr lang="en-US" altLang="zh-CN" sz="1800" b="0" i="0" u="none" strike="noStrike" dirty="0">
                        <a:solidFill>
                          <a:srgbClr val="000000"/>
                        </a:solidFill>
                        <a:latin typeface="Arial"/>
                        <a:ea typeface="楷体_GB2312"/>
                      </a:endParaRPr>
                    </a:p>
                  </a:txBody>
                  <a:tcPr marL="5915" marR="5915" marT="59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0" y="1499592"/>
          <a:ext cx="9143999" cy="5122717"/>
        </p:xfrm>
        <a:graphic>
          <a:graphicData uri="http://schemas.openxmlformats.org/drawingml/2006/table">
            <a:tbl>
              <a:tblPr/>
              <a:tblGrid>
                <a:gridCol w="527461"/>
                <a:gridCol w="4622077"/>
                <a:gridCol w="2516334"/>
                <a:gridCol w="1478127"/>
              </a:tblGrid>
              <a:tr h="721449">
                <a:tc>
                  <a:txBody>
                    <a:bodyPr/>
                    <a:lstStyle/>
                    <a:p>
                      <a:pPr algn="ctr" fontAlgn="ctr"/>
                      <a:r>
                        <a:rPr lang="en-US" sz="2000" b="0" i="0" u="none" strike="noStrike" dirty="0">
                          <a:latin typeface="Arial Unicode MS"/>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000" b="0" i="0" u="none" strike="noStrike">
                          <a:latin typeface="Arial Unicode MS"/>
                        </a:rPr>
                        <a:t>Titles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2000" b="0" i="0" u="none" strike="noStrike">
                          <a:latin typeface="Arial Unicode MS"/>
                        </a:rPr>
                        <a:t>刊名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zh-CN" sz="2000" b="0" i="0" u="none" strike="noStrike">
                          <a:latin typeface="Arial Unicode MS"/>
                        </a:rPr>
                        <a:t>2013</a:t>
                      </a:r>
                      <a:r>
                        <a:rPr lang="zh-CN" altLang="en-US" sz="2000" b="0" i="0" u="none" strike="noStrike">
                          <a:latin typeface="Arial Unicode MS"/>
                        </a:rPr>
                        <a:t>影响因子（</a:t>
                      </a:r>
                      <a:r>
                        <a:rPr lang="en-US" altLang="zh-CN" sz="2000" b="0" i="0" u="none" strike="noStrike">
                          <a:latin typeface="Arial Unicode MS"/>
                        </a:rPr>
                        <a:t>IF</a:t>
                      </a:r>
                      <a:r>
                        <a:rPr lang="zh-CN" altLang="en-US" sz="2000" b="0" i="0" u="none" strike="noStrike">
                          <a:latin typeface="Arial Unicode M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37242">
                <a:tc>
                  <a:txBody>
                    <a:bodyPr/>
                    <a:lstStyle/>
                    <a:p>
                      <a:pPr algn="ctr" fontAlgn="t"/>
                      <a:r>
                        <a:rPr lang="en-US" altLang="zh-CN" sz="2000" b="0" i="0" u="none" strike="noStrike">
                          <a:latin typeface="Arial Unicode MS"/>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0" b="0" i="0" u="none" strike="noStrike">
                          <a:latin typeface="Arial Unicode MS"/>
                        </a:rPr>
                        <a:t>Japanese Journal of Applied Physics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CN" altLang="en-US" sz="2000" b="0" i="0" u="none" strike="noStrike">
                          <a:latin typeface="Arial Unicode MS"/>
                        </a:rPr>
                        <a:t>日本应用物理学报</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altLang="zh-CN" sz="2000" b="0" i="0" u="none" strike="noStrike">
                          <a:latin typeface="Arial Unicode MS"/>
                        </a:rPr>
                        <a:t>1.057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37242">
                <a:tc>
                  <a:txBody>
                    <a:bodyPr/>
                    <a:lstStyle/>
                    <a:p>
                      <a:pPr algn="ctr" fontAlgn="t"/>
                      <a:r>
                        <a:rPr lang="en-US" altLang="zh-CN" sz="2000" b="0" i="0" u="none" strike="noStrike">
                          <a:latin typeface="Arial Unicode MS"/>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0" b="0" i="0" u="none" strike="noStrike">
                          <a:latin typeface="Arial Unicode MS"/>
                        </a:rPr>
                        <a:t>Applied Physics Express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CN" altLang="en-US" sz="2000" b="0" i="0" u="none" strike="noStrike">
                          <a:latin typeface="Arial Unicode MS"/>
                        </a:rPr>
                        <a:t>应用物理快报</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altLang="zh-CN" sz="2000" b="0" i="0" u="none" strike="noStrike">
                          <a:latin typeface="Arial Unicode MS"/>
                        </a:rPr>
                        <a:t>2.567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37242">
                <a:tc>
                  <a:txBody>
                    <a:bodyPr/>
                    <a:lstStyle/>
                    <a:p>
                      <a:pPr algn="ctr" fontAlgn="t"/>
                      <a:r>
                        <a:rPr lang="en-US" altLang="zh-CN" sz="2000" b="0" i="0" u="none" strike="noStrike">
                          <a:latin typeface="Arial Unicode MS"/>
                        </a:rPr>
                        <a:t>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000" b="0" i="0" u="none" strike="noStrike">
                          <a:latin typeface="Arial Unicode MS"/>
                        </a:rPr>
                        <a:t>Laser Physics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2000" b="0" i="0" u="none" strike="noStrike">
                          <a:latin typeface="Arial Unicode MS"/>
                        </a:rPr>
                        <a:t>激光物理学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zh-CN" sz="2000" b="0" i="0" u="none" strike="noStrike">
                          <a:latin typeface="Arial Unicode MS"/>
                        </a:rPr>
                        <a:t>1.025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37242">
                <a:tc>
                  <a:txBody>
                    <a:bodyPr/>
                    <a:lstStyle/>
                    <a:p>
                      <a:pPr algn="ctr" fontAlgn="t"/>
                      <a:r>
                        <a:rPr lang="en-US" altLang="zh-CN" sz="2000" b="0" i="0" u="none" strike="noStrike">
                          <a:latin typeface="Arial Unicode MS"/>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000" b="0" i="0" u="none" strike="noStrike">
                          <a:latin typeface="Arial Unicode MS"/>
                        </a:rPr>
                        <a:t>Laser Physics Letters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2000" b="0" i="0" u="none" strike="noStrike">
                          <a:latin typeface="Arial Unicode MS"/>
                        </a:rPr>
                        <a:t>激光物理学通讯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zh-CN" sz="2000" b="0" i="0" u="none" strike="noStrike">
                          <a:latin typeface="Arial Unicode MS"/>
                        </a:rPr>
                        <a:t>2.964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94140">
                <a:tc>
                  <a:txBody>
                    <a:bodyPr/>
                    <a:lstStyle/>
                    <a:p>
                      <a:pPr algn="ctr" fontAlgn="t"/>
                      <a:r>
                        <a:rPr lang="en-US" altLang="zh-CN" sz="2000" b="0" i="0" u="none" strike="noStrike">
                          <a:latin typeface="Arial Unicode MS"/>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0" b="0" i="0" u="none" strike="noStrike">
                          <a:latin typeface="Arial Unicode MS"/>
                        </a:rPr>
                        <a:t>Methods and Applications in Fluorescence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CN" altLang="en-US" sz="2000" b="0" i="0" u="none" strike="noStrike">
                          <a:latin typeface="Arial Unicode MS"/>
                        </a:rPr>
                        <a:t>荧光学方法与应用</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CN" altLang="en-US" sz="2000" b="0" i="0" u="none" strike="noStrike">
                          <a:latin typeface="Arial Unicode MS"/>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21449">
                <a:tc>
                  <a:txBody>
                    <a:bodyPr/>
                    <a:lstStyle/>
                    <a:p>
                      <a:pPr algn="ctr" fontAlgn="t"/>
                      <a:r>
                        <a:rPr lang="en-US" altLang="zh-CN" sz="2000" b="0" i="0" u="none" strike="noStrike">
                          <a:latin typeface="Arial Unicode MS"/>
                        </a:rPr>
                        <a:t>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0" b="0" i="0" u="none" strike="noStrike">
                          <a:latin typeface="Arial Unicode MS"/>
                        </a:rPr>
                        <a:t>Surface Topography: Metrology and Properties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CN" altLang="en-US" sz="2000" b="0" i="0" u="none" strike="noStrike" dirty="0">
                          <a:latin typeface="Arial Unicode MS"/>
                        </a:rPr>
                        <a:t>表面形貌学：计量与性质</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CN" altLang="en-US" sz="2000" b="0" i="0" u="none" strike="noStrike">
                          <a:latin typeface="Arial Unicode MS"/>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37242">
                <a:tc>
                  <a:txBody>
                    <a:bodyPr/>
                    <a:lstStyle/>
                    <a:p>
                      <a:pPr algn="ctr" fontAlgn="t"/>
                      <a:r>
                        <a:rPr lang="en-US" altLang="zh-CN" sz="2000" b="0" i="0" u="none" strike="noStrike">
                          <a:latin typeface="Arial Unicode MS"/>
                        </a:rPr>
                        <a:t>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0" b="0" i="0" u="none" strike="noStrike">
                          <a:latin typeface="Arial Unicode MS"/>
                        </a:rPr>
                        <a:t>2D Materials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2000" b="0" i="0" u="none" strike="noStrike">
                          <a:latin typeface="Arial Unicode MS"/>
                        </a:rPr>
                        <a:t>二维材料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2000" b="0" i="0" u="none" strike="noStrike">
                          <a:latin typeface="Arial Unicode M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37242">
                <a:tc>
                  <a:txBody>
                    <a:bodyPr/>
                    <a:lstStyle/>
                    <a:p>
                      <a:pPr algn="ctr" fontAlgn="t"/>
                      <a:r>
                        <a:rPr lang="en-US" altLang="zh-CN" sz="2000" b="0" i="0" u="none" strike="noStrike" dirty="0">
                          <a:latin typeface="Arial Unicode MS"/>
                        </a:rPr>
                        <a:t>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0" b="0" i="0" u="none" strike="noStrike" dirty="0">
                          <a:latin typeface="Arial Unicode MS"/>
                        </a:rPr>
                        <a:t>Materials Research Express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2000" b="0" i="0" u="none" strike="noStrike" dirty="0">
                          <a:latin typeface="Arial Unicode MS"/>
                        </a:rPr>
                        <a:t>材料研究快讯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2000" b="0" i="0" u="none" strike="noStrike" dirty="0">
                          <a:latin typeface="Arial Unicode M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37242">
                <a:tc>
                  <a:txBody>
                    <a:bodyPr/>
                    <a:lstStyle/>
                    <a:p>
                      <a:pPr marL="0" algn="ctr" defTabSz="457200" rtl="0" eaLnBrk="1" fontAlgn="t" latinLnBrk="0" hangingPunct="1"/>
                      <a:r>
                        <a:rPr lang="en-US" altLang="zh-CN" sz="2000" b="0" i="0" u="none" strike="noStrike" kern="1200" dirty="0" smtClean="0">
                          <a:solidFill>
                            <a:schemeClr val="tx1"/>
                          </a:solidFill>
                          <a:latin typeface="Arial Unicode MS"/>
                          <a:ea typeface="+mn-ea"/>
                          <a:cs typeface="+mn-cs"/>
                        </a:rPr>
                        <a:t>9</a:t>
                      </a:r>
                      <a:endParaRPr lang="en-US" altLang="zh-CN" sz="2000" b="0" i="0" u="none" strike="noStrike" kern="1200" dirty="0">
                        <a:solidFill>
                          <a:schemeClr val="tx1"/>
                        </a:solidFill>
                        <a:latin typeface="Arial Unicode MS"/>
                        <a:ea typeface="+mn-ea"/>
                        <a:cs typeface="+mn-cs"/>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457200" rtl="0" eaLnBrk="1" fontAlgn="t" latinLnBrk="0" hangingPunct="1"/>
                      <a:r>
                        <a:rPr lang="en-US" altLang="zh-CN" sz="2000" b="0" i="0" u="none" strike="noStrike" kern="1200" dirty="0" smtClean="0">
                          <a:solidFill>
                            <a:schemeClr val="tx1"/>
                          </a:solidFill>
                          <a:latin typeface="Arial Unicode MS"/>
                          <a:ea typeface="+mn-ea"/>
                          <a:cs typeface="+mn-cs"/>
                        </a:rPr>
                        <a:t>Translational Materials Research</a:t>
                      </a:r>
                      <a:endParaRPr lang="en-US" sz="2000" b="0" i="0" u="none" strike="noStrike" kern="1200" dirty="0">
                        <a:solidFill>
                          <a:schemeClr val="tx1"/>
                        </a:solidFill>
                        <a:latin typeface="Arial Unicode MS"/>
                        <a:ea typeface="+mn-ea"/>
                        <a:cs typeface="+mn-cs"/>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1800" b="0" i="0" u="none" strike="noStrike" kern="1200" dirty="0" smtClean="0">
                          <a:solidFill>
                            <a:schemeClr val="tx1"/>
                          </a:solidFill>
                          <a:latin typeface="+mn-lt"/>
                          <a:ea typeface="+mn-ea"/>
                          <a:cs typeface="+mn-cs"/>
                        </a:rPr>
                        <a:t>转化材料研究</a:t>
                      </a:r>
                      <a:endParaRPr lang="zh-CN" altLang="en-US" sz="2000" b="0" i="0" u="none" strike="noStrike" dirty="0">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zh-CN" altLang="en-US" sz="2000" b="0" i="0" u="none" strike="noStrike" dirty="0">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TextBox 5"/>
          <p:cNvSpPr txBox="1"/>
          <p:nvPr/>
        </p:nvSpPr>
        <p:spPr>
          <a:xfrm>
            <a:off x="0" y="1037927"/>
            <a:ext cx="3923928" cy="461665"/>
          </a:xfrm>
          <a:prstGeom prst="rect">
            <a:avLst/>
          </a:prstGeom>
          <a:noFill/>
        </p:spPr>
        <p:txBody>
          <a:bodyPr wrap="square" rtlCol="0">
            <a:spAutoFit/>
          </a:bodyPr>
          <a:lstStyle/>
          <a:p>
            <a:r>
              <a:rPr lang="zh-CN" altLang="en-US" sz="2400" i="0" dirty="0" smtClean="0">
                <a:solidFill>
                  <a:srgbClr val="FF0000"/>
                </a:solidFill>
                <a:latin typeface="Arial Unicode MS" pitchFamily="34" charset="-122"/>
                <a:ea typeface="Arial Unicode MS" pitchFamily="34" charset="-122"/>
                <a:cs typeface="Arial Unicode MS" pitchFamily="34" charset="-122"/>
              </a:rPr>
              <a:t>新增</a:t>
            </a:r>
            <a:r>
              <a:rPr lang="en-US" altLang="zh-CN" sz="2400" dirty="0" smtClean="0">
                <a:solidFill>
                  <a:srgbClr val="FF0000"/>
                </a:solidFill>
                <a:latin typeface="Arial Unicode MS" pitchFamily="34" charset="-122"/>
                <a:ea typeface="Arial Unicode MS" pitchFamily="34" charset="-122"/>
                <a:cs typeface="Arial Unicode MS" pitchFamily="34" charset="-122"/>
              </a:rPr>
              <a:t>9</a:t>
            </a:r>
            <a:r>
              <a:rPr lang="zh-CN" altLang="en-US" sz="2400" i="0" dirty="0" smtClean="0">
                <a:solidFill>
                  <a:srgbClr val="FF0000"/>
                </a:solidFill>
                <a:latin typeface="Arial Unicode MS" pitchFamily="34" charset="-122"/>
                <a:ea typeface="Arial Unicode MS" pitchFamily="34" charset="-122"/>
                <a:cs typeface="Arial Unicode MS" pitchFamily="34" charset="-122"/>
              </a:rPr>
              <a:t>种期刊列表</a:t>
            </a:r>
            <a:endParaRPr lang="zh-CN" altLang="en-US" sz="2400" i="0" dirty="0">
              <a:solidFill>
                <a:srgbClr val="FF0000"/>
              </a:solidFill>
              <a:latin typeface="Arial Unicode MS" pitchFamily="34" charset="-122"/>
              <a:ea typeface="Arial Unicode MS" pitchFamily="34" charset="-122"/>
              <a:cs typeface="Arial Unicode MS" pitchFamily="34"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books-opening.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2325169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19150" y="1371600"/>
            <a:ext cx="807333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ctr" anchorCtr="0" compatLnSpc="1">
            <a:prstTxWarp prst="textNoShape">
              <a:avLst/>
            </a:prstTxWarp>
          </a:bodyPr>
          <a:lstStyle/>
          <a:p>
            <a:endParaRPr lang="en-GB" dirty="0">
              <a:solidFill>
                <a:srgbClr val="FF0000"/>
              </a:solidFill>
              <a:latin typeface="Calibri" pitchFamily="34" charset="0"/>
              <a:ea typeface="ＭＳ Ｐゴシック" charset="-128"/>
              <a:cs typeface="Calibri" pitchFamily="34" charset="0"/>
            </a:endParaRPr>
          </a:p>
        </p:txBody>
      </p:sp>
      <p:sp>
        <p:nvSpPr>
          <p:cNvPr id="11" name="Content Placeholder 1"/>
          <p:cNvSpPr txBox="1">
            <a:spLocks noGrp="1"/>
          </p:cNvSpPr>
          <p:nvPr>
            <p:ph idx="1"/>
          </p:nvPr>
        </p:nvSpPr>
        <p:spPr>
          <a:xfrm>
            <a:off x="457200" y="3501007"/>
            <a:ext cx="8229600" cy="792089"/>
          </a:xfrm>
          <a:prstGeom prst="rect">
            <a:avLst/>
          </a:prstGeom>
        </p:spPr>
        <p:txBody>
          <a:bodyPr/>
          <a:lstStyle>
            <a:lvl1pPr marL="381000" indent="-381000" algn="l" defTabSz="762000" rtl="0" eaLnBrk="0" fontAlgn="base" hangingPunct="0">
              <a:spcBef>
                <a:spcPct val="20000"/>
              </a:spcBef>
              <a:spcAft>
                <a:spcPct val="0"/>
              </a:spcAft>
              <a:buClr>
                <a:schemeClr val="hlink"/>
              </a:buClr>
              <a:buSzPct val="75000"/>
              <a:buFont typeface="Monotype Sorts" charset="2"/>
              <a:buChar char="l"/>
              <a:defRPr sz="2400" b="1">
                <a:solidFill>
                  <a:schemeClr val="tx1"/>
                </a:solidFill>
                <a:latin typeface="+mn-lt"/>
                <a:ea typeface="ＭＳ Ｐゴシック" charset="0"/>
                <a:cs typeface="ＭＳ Ｐゴシック" charset="0"/>
              </a:defRPr>
            </a:lvl1pPr>
            <a:lvl2pPr marL="952500" indent="-381000" algn="l" defTabSz="762000" rtl="0" eaLnBrk="0" fontAlgn="base" hangingPunct="0">
              <a:spcBef>
                <a:spcPct val="20000"/>
              </a:spcBef>
              <a:spcAft>
                <a:spcPct val="0"/>
              </a:spcAft>
              <a:buClr>
                <a:schemeClr val="hlink"/>
              </a:buClr>
              <a:buSzPct val="75000"/>
              <a:buFont typeface="Monotype Sorts" charset="2"/>
              <a:buChar char="l"/>
              <a:defRPr sz="2400">
                <a:solidFill>
                  <a:schemeClr val="tx1"/>
                </a:solidFill>
                <a:latin typeface="+mn-lt"/>
                <a:ea typeface="ＭＳ Ｐゴシック" charset="0"/>
              </a:defRPr>
            </a:lvl2pPr>
            <a:lvl3pPr marL="1435100" indent="-292100" algn="l" defTabSz="762000" rtl="0" eaLnBrk="0" fontAlgn="base" hangingPunct="0">
              <a:spcBef>
                <a:spcPct val="20000"/>
              </a:spcBef>
              <a:spcAft>
                <a:spcPct val="0"/>
              </a:spcAft>
              <a:buClr>
                <a:schemeClr val="hlink"/>
              </a:buClr>
              <a:buSzPct val="75000"/>
              <a:buFont typeface="Monotype Sorts" charset="2"/>
              <a:buChar char="l"/>
              <a:defRPr sz="2000">
                <a:solidFill>
                  <a:schemeClr val="tx1"/>
                </a:solidFill>
                <a:latin typeface="+mn-lt"/>
                <a:ea typeface="ＭＳ Ｐゴシック" charset="0"/>
              </a:defRPr>
            </a:lvl3pPr>
            <a:lvl4pPr marL="1905000" indent="-279400" algn="l" defTabSz="762000" rtl="0" eaLnBrk="0" fontAlgn="base" hangingPunct="0">
              <a:spcBef>
                <a:spcPct val="20000"/>
              </a:spcBef>
              <a:spcAft>
                <a:spcPct val="0"/>
              </a:spcAft>
              <a:buClr>
                <a:schemeClr val="hlink"/>
              </a:buClr>
              <a:buSzPct val="75000"/>
              <a:buFont typeface="Monotype Sorts" charset="2"/>
              <a:buChar char="l"/>
              <a:defRPr sz="2000">
                <a:solidFill>
                  <a:schemeClr val="tx1"/>
                </a:solidFill>
                <a:latin typeface="+mn-lt"/>
                <a:ea typeface="ＭＳ Ｐゴシック" charset="0"/>
              </a:defRPr>
            </a:lvl4pPr>
            <a:lvl5pPr marL="2476500" indent="-279400" algn="l" defTabSz="762000" rtl="0" eaLnBrk="0" fontAlgn="base" hangingPunct="0">
              <a:spcBef>
                <a:spcPct val="20000"/>
              </a:spcBef>
              <a:spcAft>
                <a:spcPct val="0"/>
              </a:spcAft>
              <a:buClr>
                <a:schemeClr val="hlink"/>
              </a:buClr>
              <a:buSzPct val="75000"/>
              <a:buFont typeface="Monotype Sorts" charset="2"/>
              <a:buChar char="l"/>
              <a:defRPr sz="2000">
                <a:solidFill>
                  <a:schemeClr val="tx1"/>
                </a:solidFill>
                <a:latin typeface="+mn-lt"/>
                <a:ea typeface="ＭＳ Ｐゴシック" charset="0"/>
              </a:defRPr>
            </a:lvl5pPr>
            <a:lvl6pPr marL="2933700" indent="-279400" algn="l" defTabSz="762000" rtl="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mn-lt"/>
              </a:defRPr>
            </a:lvl6pPr>
            <a:lvl7pPr marL="3390900" indent="-279400" algn="l" defTabSz="762000" rtl="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mn-lt"/>
              </a:defRPr>
            </a:lvl7pPr>
            <a:lvl8pPr marL="3848100" indent="-279400" algn="l" defTabSz="762000" rtl="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mn-lt"/>
              </a:defRPr>
            </a:lvl8pPr>
            <a:lvl9pPr marL="4305300" indent="-279400" algn="l" defTabSz="762000" rtl="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mn-lt"/>
              </a:defRPr>
            </a:lvl9pPr>
          </a:lstStyle>
          <a:p>
            <a:pPr marL="0" indent="0">
              <a:buFont typeface="Monotype Sorts" charset="2"/>
              <a:buNone/>
            </a:pPr>
            <a:r>
              <a:rPr lang="zh-CN" altLang="en-US" sz="3600" i="0" kern="0" dirty="0" smtClean="0">
                <a:latin typeface="Calibri" pitchFamily="34" charset="0"/>
                <a:cs typeface="Calibri" pitchFamily="34" charset="0"/>
              </a:rPr>
              <a:t>关于</a:t>
            </a:r>
            <a:r>
              <a:rPr lang="en-GB" sz="3600" i="0" kern="0" dirty="0" smtClean="0">
                <a:latin typeface="Calibri" pitchFamily="34" charset="0"/>
                <a:cs typeface="Calibri" pitchFamily="34" charset="0"/>
              </a:rPr>
              <a:t> IOP </a:t>
            </a:r>
            <a:r>
              <a:rPr lang="en-GB" sz="3600" i="0" kern="0" dirty="0" err="1" smtClean="0">
                <a:latin typeface="Calibri" pitchFamily="34" charset="0"/>
                <a:cs typeface="Calibri" pitchFamily="34" charset="0"/>
              </a:rPr>
              <a:t>ebooks</a:t>
            </a:r>
            <a:endParaRPr lang="en-GB" sz="3600" i="0" kern="0" dirty="0" smtClean="0">
              <a:latin typeface="Calibri" pitchFamily="34" charset="0"/>
              <a:cs typeface="Calibri" pitchFamily="34" charset="0"/>
            </a:endParaRPr>
          </a:p>
          <a:p>
            <a:pPr marL="0" indent="0">
              <a:buFont typeface="Monotype Sorts" charset="2"/>
              <a:buNone/>
            </a:pPr>
            <a:r>
              <a:rPr lang="en-GB" sz="3600" i="0" kern="0" dirty="0" smtClean="0">
                <a:latin typeface="Calibri" pitchFamily="34" charset="0"/>
                <a:cs typeface="Calibri" pitchFamily="34" charset="0"/>
              </a:rPr>
              <a:t>	</a:t>
            </a:r>
            <a:endParaRPr lang="en-GB" sz="3600" i="0" kern="0" dirty="0">
              <a:latin typeface="Calibri" pitchFamily="34" charset="0"/>
              <a:cs typeface="Calibri" pitchFamily="34" charset="0"/>
            </a:endParaRPr>
          </a:p>
          <a:p>
            <a:pPr marL="0" indent="0">
              <a:buFont typeface="Monotype Sorts" charset="2"/>
              <a:buNone/>
            </a:pPr>
            <a:r>
              <a:rPr lang="en-GB" sz="3600" i="0" kern="0" dirty="0">
                <a:latin typeface="Calibri" pitchFamily="34" charset="0"/>
                <a:cs typeface="Calibri" pitchFamily="34" charset="0"/>
              </a:rPr>
              <a:t>	</a:t>
            </a:r>
          </a:p>
        </p:txBody>
      </p:sp>
    </p:spTree>
    <p:extLst>
      <p:ext uri="{BB962C8B-B14F-4D97-AF65-F5344CB8AC3E}">
        <p14:creationId xmlns="" xmlns:p14="http://schemas.microsoft.com/office/powerpoint/2010/main" val="4003381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552" y="1340768"/>
            <a:ext cx="807333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ctr" anchorCtr="0" compatLnSpc="1">
            <a:prstTxWarp prst="textNoShape">
              <a:avLst/>
            </a:prstTxWarp>
          </a:bodyPr>
          <a:lstStyle/>
          <a:p>
            <a:pPr algn="l">
              <a:defRPr/>
            </a:pPr>
            <a:r>
              <a:rPr lang="zh-CN" altLang="en-US" sz="3200" b="1" dirty="0" smtClean="0">
                <a:solidFill>
                  <a:srgbClr val="FF0000"/>
                </a:solidFill>
                <a:latin typeface="宋体" pitchFamily="2" charset="-122"/>
                <a:ea typeface="楷体_GB2312"/>
              </a:rPr>
              <a:t>一个简单而大胆的设想</a:t>
            </a:r>
            <a:endParaRPr lang="en-GB" altLang="en-US" sz="3200" b="1" dirty="0" smtClean="0">
              <a:solidFill>
                <a:srgbClr val="FF0000"/>
              </a:solidFill>
              <a:latin typeface="宋体" pitchFamily="2" charset="-122"/>
              <a:ea typeface="楷体_GB2312"/>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10" name="Content Placeholder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2706" y="4120587"/>
            <a:ext cx="2514600" cy="1612669"/>
          </a:xfrm>
          <a:prstGeom prst="rect">
            <a:avLst/>
          </a:prstGeom>
          <a:ln>
            <a:solidFill>
              <a:schemeClr val="tx1"/>
            </a:solidFill>
          </a:ln>
        </p:spPr>
      </p:pic>
      <p:cxnSp>
        <p:nvCxnSpPr>
          <p:cNvPr id="12" name="Straight Arrow Connector 11"/>
          <p:cNvCxnSpPr/>
          <p:nvPr/>
        </p:nvCxnSpPr>
        <p:spPr bwMode="auto">
          <a:xfrm flipV="1">
            <a:off x="2924994" y="3760547"/>
            <a:ext cx="936104" cy="1152128"/>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a:off x="2924994" y="4912675"/>
            <a:ext cx="936104" cy="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a:off x="2924994" y="4912675"/>
            <a:ext cx="936104" cy="1152128"/>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 name="Rectangle 14"/>
          <p:cNvSpPr/>
          <p:nvPr/>
        </p:nvSpPr>
        <p:spPr>
          <a:xfrm>
            <a:off x="3933106" y="3328499"/>
            <a:ext cx="4896543" cy="3312368"/>
          </a:xfrm>
          <a:prstGeom prst="rect">
            <a:avLst/>
          </a:prstGeom>
        </p:spPr>
        <p:txBody>
          <a:bodyPr/>
          <a:lstStyle/>
          <a:p>
            <a:pPr lvl="0" rtl="0"/>
            <a:r>
              <a:rPr lang="zh-CN" altLang="en-US" sz="2400" i="0" dirty="0" smtClean="0">
                <a:solidFill>
                  <a:srgbClr val="FF0000"/>
                </a:solidFill>
                <a:latin typeface="Calibri"/>
                <a:ea typeface="+mn-ea"/>
                <a:cs typeface="+mn-cs"/>
              </a:rPr>
              <a:t>数字化</a:t>
            </a:r>
            <a:r>
              <a:rPr lang="en-GB" sz="2400" i="0" dirty="0" smtClean="0">
                <a:solidFill>
                  <a:srgbClr val="FF0000"/>
                </a:solidFill>
                <a:latin typeface="Calibri"/>
                <a:ea typeface="+mn-ea"/>
                <a:cs typeface="+mn-cs"/>
              </a:rPr>
              <a:t>- </a:t>
            </a:r>
            <a:r>
              <a:rPr lang="zh-CN" altLang="en-US" sz="2400" i="0" dirty="0" smtClean="0">
                <a:solidFill>
                  <a:srgbClr val="FF0000"/>
                </a:solidFill>
                <a:latin typeface="Calibri"/>
                <a:ea typeface="+mn-ea"/>
                <a:cs typeface="+mn-cs"/>
              </a:rPr>
              <a:t>一个面向未来的图书计划</a:t>
            </a:r>
            <a:endParaRPr lang="en-GB" sz="2400" i="0" dirty="0" smtClean="0">
              <a:solidFill>
                <a:srgbClr val="FF0000"/>
              </a:solidFill>
              <a:latin typeface="Calibri"/>
              <a:ea typeface="+mn-ea"/>
              <a:cs typeface="+mn-cs"/>
            </a:endParaRPr>
          </a:p>
          <a:p>
            <a:pPr lvl="0" rtl="0"/>
            <a:endParaRPr lang="en-GB" sz="2400" dirty="0">
              <a:solidFill>
                <a:srgbClr val="FF0000"/>
              </a:solidFill>
              <a:latin typeface="Calibri"/>
              <a:ea typeface="+mn-ea"/>
              <a:cs typeface="+mn-cs"/>
            </a:endParaRPr>
          </a:p>
          <a:p>
            <a:pPr lvl="0" rtl="0"/>
            <a:endParaRPr lang="en-US" altLang="zh-CN" sz="2400" i="0" dirty="0" smtClean="0">
              <a:latin typeface="Calibri"/>
              <a:ea typeface="+mn-ea"/>
              <a:cs typeface="+mn-cs"/>
            </a:endParaRPr>
          </a:p>
          <a:p>
            <a:pPr lvl="0" rtl="0"/>
            <a:r>
              <a:rPr lang="zh-CN" altLang="en-US" sz="2400" i="0" dirty="0" smtClean="0">
                <a:latin typeface="Calibri"/>
                <a:ea typeface="+mn-ea"/>
                <a:cs typeface="+mn-cs"/>
              </a:rPr>
              <a:t>领先声音</a:t>
            </a:r>
            <a:r>
              <a:rPr lang="en-GB" sz="2400" i="0" dirty="0" smtClean="0">
                <a:latin typeface="Calibri"/>
                <a:ea typeface="+mn-ea"/>
                <a:cs typeface="+mn-cs"/>
              </a:rPr>
              <a:t>- </a:t>
            </a:r>
            <a:r>
              <a:rPr lang="zh-CN" altLang="en-US" sz="2400" i="0" dirty="0" smtClean="0">
                <a:latin typeface="Calibri"/>
                <a:ea typeface="+mn-ea"/>
                <a:cs typeface="+mn-cs"/>
              </a:rPr>
              <a:t>高质量物理图书的精选集</a:t>
            </a:r>
            <a:endParaRPr lang="en-GB" sz="2400" i="0" dirty="0" smtClean="0">
              <a:latin typeface="Calibri"/>
              <a:ea typeface="+mn-ea"/>
              <a:cs typeface="+mn-cs"/>
            </a:endParaRPr>
          </a:p>
          <a:p>
            <a:pPr lvl="0" rtl="0"/>
            <a:endParaRPr lang="en-GB" sz="2400" dirty="0" smtClean="0">
              <a:latin typeface="Calibri"/>
              <a:ea typeface="+mn-ea"/>
              <a:cs typeface="+mn-cs"/>
            </a:endParaRPr>
          </a:p>
          <a:p>
            <a:pPr lvl="0" rtl="0"/>
            <a:r>
              <a:rPr lang="zh-CN" altLang="en-US" sz="2400" b="1" i="0" dirty="0" smtClean="0">
                <a:solidFill>
                  <a:srgbClr val="FF0000"/>
                </a:solidFill>
                <a:latin typeface="Calibri"/>
                <a:ea typeface="+mn-ea"/>
                <a:cs typeface="+mn-cs"/>
              </a:rPr>
              <a:t>物理学协会出出版社</a:t>
            </a:r>
            <a:r>
              <a:rPr lang="en-GB" sz="2400" b="1" i="0" dirty="0" smtClean="0">
                <a:solidFill>
                  <a:srgbClr val="FF0000"/>
                </a:solidFill>
                <a:latin typeface="Calibri"/>
                <a:ea typeface="+mn-ea"/>
                <a:cs typeface="+mn-cs"/>
              </a:rPr>
              <a:t> </a:t>
            </a:r>
            <a:r>
              <a:rPr lang="en-GB" sz="2400" i="0" dirty="0" smtClean="0">
                <a:solidFill>
                  <a:srgbClr val="FF0000"/>
                </a:solidFill>
                <a:latin typeface="Calibri"/>
                <a:ea typeface="+mn-ea"/>
                <a:cs typeface="+mn-cs"/>
              </a:rPr>
              <a:t>– </a:t>
            </a:r>
            <a:r>
              <a:rPr lang="zh-CN" altLang="en-US" sz="2400" i="0" dirty="0" smtClean="0">
                <a:solidFill>
                  <a:srgbClr val="FF0000"/>
                </a:solidFill>
                <a:latin typeface="Calibri"/>
                <a:ea typeface="+mn-ea"/>
                <a:cs typeface="+mn-cs"/>
              </a:rPr>
              <a:t>唯一的一家主流物理学协会图书出版社</a:t>
            </a:r>
            <a:endParaRPr lang="en-GB" sz="2400" dirty="0">
              <a:solidFill>
                <a:srgbClr val="FF0000"/>
              </a:solidFill>
              <a:latin typeface="Calibri"/>
              <a:ea typeface="+mn-ea"/>
              <a:cs typeface="+mn-cs"/>
            </a:endParaRPr>
          </a:p>
        </p:txBody>
      </p:sp>
      <p:grpSp>
        <p:nvGrpSpPr>
          <p:cNvPr id="2" name="Group 15"/>
          <p:cNvGrpSpPr/>
          <p:nvPr/>
        </p:nvGrpSpPr>
        <p:grpSpPr>
          <a:xfrm>
            <a:off x="467543" y="1916832"/>
            <a:ext cx="8362105" cy="684928"/>
            <a:chOff x="0" y="120242"/>
            <a:chExt cx="6115685" cy="623610"/>
          </a:xfrm>
        </p:grpSpPr>
        <p:sp>
          <p:nvSpPr>
            <p:cNvPr id="17" name="Rounded Rectangle 16"/>
            <p:cNvSpPr/>
            <p:nvPr/>
          </p:nvSpPr>
          <p:spPr>
            <a:xfrm>
              <a:off x="0" y="120242"/>
              <a:ext cx="6115685" cy="623610"/>
            </a:xfrm>
            <a:prstGeom prst="roundRect">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8" name="Rounded Rectangle 4"/>
            <p:cNvSpPr/>
            <p:nvPr/>
          </p:nvSpPr>
          <p:spPr>
            <a:xfrm>
              <a:off x="30442" y="150684"/>
              <a:ext cx="6054801" cy="5627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defTabSz="1155700">
                <a:lnSpc>
                  <a:spcPct val="90000"/>
                </a:lnSpc>
                <a:spcAft>
                  <a:spcPct val="35000"/>
                </a:spcAft>
              </a:pPr>
              <a:r>
                <a:rPr lang="zh-CN" altLang="en-US" sz="2400" i="0" dirty="0" smtClean="0">
                  <a:solidFill>
                    <a:sysClr val="windowText" lastClr="000000">
                      <a:hueOff val="0"/>
                      <a:satOff val="0"/>
                      <a:lumOff val="0"/>
                      <a:alphaOff val="0"/>
                    </a:sysClr>
                  </a:solidFill>
                  <a:latin typeface="Calibri"/>
                </a:rPr>
                <a:t>数字化的物理图书</a:t>
              </a:r>
              <a:r>
                <a:rPr lang="zh-CN" altLang="en-US" sz="2400" b="1" i="0" dirty="0" smtClean="0">
                  <a:solidFill>
                    <a:sysClr val="windowText" lastClr="000000">
                      <a:hueOff val="0"/>
                      <a:satOff val="0"/>
                      <a:lumOff val="0"/>
                      <a:alphaOff val="0"/>
                    </a:sysClr>
                  </a:solidFill>
                  <a:latin typeface="Calibri"/>
                </a:rPr>
                <a:t>先导选</a:t>
              </a:r>
              <a:r>
                <a:rPr lang="zh-CN" altLang="en-US" sz="2400" b="1" i="0" kern="1200" dirty="0" smtClean="0">
                  <a:solidFill>
                    <a:sysClr val="windowText" lastClr="000000">
                      <a:hueOff val="0"/>
                      <a:satOff val="0"/>
                      <a:lumOff val="0"/>
                      <a:alphaOff val="0"/>
                    </a:sysClr>
                  </a:solidFill>
                  <a:latin typeface="Calibri"/>
                  <a:ea typeface="+mn-ea"/>
                  <a:cs typeface="+mn-cs"/>
                </a:rPr>
                <a:t>集</a:t>
              </a:r>
              <a:endParaRPr lang="en-GB" sz="2400" b="1" i="0" kern="1200" dirty="0">
                <a:solidFill>
                  <a:sysClr val="windowText" lastClr="000000">
                    <a:hueOff val="0"/>
                    <a:satOff val="0"/>
                    <a:lumOff val="0"/>
                    <a:alphaOff val="0"/>
                  </a:sysClr>
                </a:solidFill>
                <a:latin typeface="Calibri"/>
                <a:ea typeface="+mn-ea"/>
                <a:cs typeface="+mn-cs"/>
              </a:endParaRPr>
            </a:p>
          </p:txBody>
        </p:sp>
      </p:grpSp>
    </p:spTree>
    <p:extLst>
      <p:ext uri="{BB962C8B-B14F-4D97-AF65-F5344CB8AC3E}">
        <p14:creationId xmlns="" xmlns:p14="http://schemas.microsoft.com/office/powerpoint/2010/main" val="836558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19150" y="1371600"/>
            <a:ext cx="807333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ctr" anchorCtr="0" compatLnSpc="1">
            <a:prstTxWarp prst="textNoShape">
              <a:avLst/>
            </a:prstTxWarp>
          </a:bodyPr>
          <a:lstStyle/>
          <a:p>
            <a:endParaRPr lang="en-GB" dirty="0">
              <a:solidFill>
                <a:srgbClr val="FF0000"/>
              </a:solidFill>
              <a:latin typeface="Calibri" pitchFamily="34" charset="0"/>
              <a:ea typeface="ＭＳ Ｐゴシック" charset="-128"/>
              <a:cs typeface="Calibri" pitchFamily="34" charset="0"/>
            </a:endParaRPr>
          </a:p>
        </p:txBody>
      </p:sp>
      <p:sp>
        <p:nvSpPr>
          <p:cNvPr id="11" name="Content Placeholder 1"/>
          <p:cNvSpPr txBox="1">
            <a:spLocks noGrp="1"/>
          </p:cNvSpPr>
          <p:nvPr>
            <p:ph idx="1"/>
          </p:nvPr>
        </p:nvSpPr>
        <p:spPr>
          <a:xfrm>
            <a:off x="457200" y="3501007"/>
            <a:ext cx="8229600" cy="792089"/>
          </a:xfrm>
          <a:prstGeom prst="rect">
            <a:avLst/>
          </a:prstGeom>
        </p:spPr>
        <p:txBody>
          <a:bodyPr/>
          <a:lstStyle>
            <a:lvl1pPr marL="381000" indent="-381000" algn="l" defTabSz="762000" rtl="0" eaLnBrk="0" fontAlgn="base" hangingPunct="0">
              <a:spcBef>
                <a:spcPct val="20000"/>
              </a:spcBef>
              <a:spcAft>
                <a:spcPct val="0"/>
              </a:spcAft>
              <a:buClr>
                <a:schemeClr val="hlink"/>
              </a:buClr>
              <a:buSzPct val="75000"/>
              <a:buFont typeface="Monotype Sorts" charset="2"/>
              <a:buChar char="l"/>
              <a:defRPr sz="2400" b="1">
                <a:solidFill>
                  <a:schemeClr val="tx1"/>
                </a:solidFill>
                <a:latin typeface="+mn-lt"/>
                <a:ea typeface="ＭＳ Ｐゴシック" charset="0"/>
                <a:cs typeface="ＭＳ Ｐゴシック" charset="0"/>
              </a:defRPr>
            </a:lvl1pPr>
            <a:lvl2pPr marL="952500" indent="-381000" algn="l" defTabSz="762000" rtl="0" eaLnBrk="0" fontAlgn="base" hangingPunct="0">
              <a:spcBef>
                <a:spcPct val="20000"/>
              </a:spcBef>
              <a:spcAft>
                <a:spcPct val="0"/>
              </a:spcAft>
              <a:buClr>
                <a:schemeClr val="hlink"/>
              </a:buClr>
              <a:buSzPct val="75000"/>
              <a:buFont typeface="Monotype Sorts" charset="2"/>
              <a:buChar char="l"/>
              <a:defRPr sz="2400">
                <a:solidFill>
                  <a:schemeClr val="tx1"/>
                </a:solidFill>
                <a:latin typeface="+mn-lt"/>
                <a:ea typeface="ＭＳ Ｐゴシック" charset="0"/>
              </a:defRPr>
            </a:lvl2pPr>
            <a:lvl3pPr marL="1435100" indent="-292100" algn="l" defTabSz="762000" rtl="0" eaLnBrk="0" fontAlgn="base" hangingPunct="0">
              <a:spcBef>
                <a:spcPct val="20000"/>
              </a:spcBef>
              <a:spcAft>
                <a:spcPct val="0"/>
              </a:spcAft>
              <a:buClr>
                <a:schemeClr val="hlink"/>
              </a:buClr>
              <a:buSzPct val="75000"/>
              <a:buFont typeface="Monotype Sorts" charset="2"/>
              <a:buChar char="l"/>
              <a:defRPr sz="2000">
                <a:solidFill>
                  <a:schemeClr val="tx1"/>
                </a:solidFill>
                <a:latin typeface="+mn-lt"/>
                <a:ea typeface="ＭＳ Ｐゴシック" charset="0"/>
              </a:defRPr>
            </a:lvl3pPr>
            <a:lvl4pPr marL="1905000" indent="-279400" algn="l" defTabSz="762000" rtl="0" eaLnBrk="0" fontAlgn="base" hangingPunct="0">
              <a:spcBef>
                <a:spcPct val="20000"/>
              </a:spcBef>
              <a:spcAft>
                <a:spcPct val="0"/>
              </a:spcAft>
              <a:buClr>
                <a:schemeClr val="hlink"/>
              </a:buClr>
              <a:buSzPct val="75000"/>
              <a:buFont typeface="Monotype Sorts" charset="2"/>
              <a:buChar char="l"/>
              <a:defRPr sz="2000">
                <a:solidFill>
                  <a:schemeClr val="tx1"/>
                </a:solidFill>
                <a:latin typeface="+mn-lt"/>
                <a:ea typeface="ＭＳ Ｐゴシック" charset="0"/>
              </a:defRPr>
            </a:lvl4pPr>
            <a:lvl5pPr marL="2476500" indent="-279400" algn="l" defTabSz="762000" rtl="0" eaLnBrk="0" fontAlgn="base" hangingPunct="0">
              <a:spcBef>
                <a:spcPct val="20000"/>
              </a:spcBef>
              <a:spcAft>
                <a:spcPct val="0"/>
              </a:spcAft>
              <a:buClr>
                <a:schemeClr val="hlink"/>
              </a:buClr>
              <a:buSzPct val="75000"/>
              <a:buFont typeface="Monotype Sorts" charset="2"/>
              <a:buChar char="l"/>
              <a:defRPr sz="2000">
                <a:solidFill>
                  <a:schemeClr val="tx1"/>
                </a:solidFill>
                <a:latin typeface="+mn-lt"/>
                <a:ea typeface="ＭＳ Ｐゴシック" charset="0"/>
              </a:defRPr>
            </a:lvl5pPr>
            <a:lvl6pPr marL="2933700" indent="-279400" algn="l" defTabSz="762000" rtl="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mn-lt"/>
              </a:defRPr>
            </a:lvl6pPr>
            <a:lvl7pPr marL="3390900" indent="-279400" algn="l" defTabSz="762000" rtl="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mn-lt"/>
              </a:defRPr>
            </a:lvl7pPr>
            <a:lvl8pPr marL="3848100" indent="-279400" algn="l" defTabSz="762000" rtl="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mn-lt"/>
              </a:defRPr>
            </a:lvl8pPr>
            <a:lvl9pPr marL="4305300" indent="-279400" algn="l" defTabSz="762000" rtl="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mn-lt"/>
              </a:defRPr>
            </a:lvl9pPr>
          </a:lstStyle>
          <a:p>
            <a:pPr marL="0" indent="0">
              <a:buFont typeface="Monotype Sorts" charset="2"/>
              <a:buNone/>
            </a:pPr>
            <a:r>
              <a:rPr lang="zh-CN" altLang="en-US" sz="3600" i="0" kern="0" dirty="0" smtClean="0">
                <a:latin typeface="Calibri" pitchFamily="34" charset="0"/>
                <a:cs typeface="Calibri" pitchFamily="34" charset="0"/>
              </a:rPr>
              <a:t>高质量</a:t>
            </a:r>
            <a:r>
              <a:rPr lang="en-GB" sz="3600" i="0" kern="0" dirty="0" smtClean="0">
                <a:latin typeface="Calibri" pitchFamily="34" charset="0"/>
                <a:cs typeface="Calibri" pitchFamily="34" charset="0"/>
              </a:rPr>
              <a:t>	</a:t>
            </a:r>
            <a:endParaRPr lang="en-GB" sz="3600" i="0" kern="0" dirty="0">
              <a:latin typeface="Calibri" pitchFamily="34" charset="0"/>
              <a:cs typeface="Calibri" pitchFamily="34" charset="0"/>
            </a:endParaRPr>
          </a:p>
          <a:p>
            <a:pPr marL="0" indent="0">
              <a:buFont typeface="Monotype Sorts" charset="2"/>
              <a:buNone/>
            </a:pPr>
            <a:r>
              <a:rPr lang="en-GB" sz="3600" i="0" kern="0" dirty="0">
                <a:latin typeface="Calibri" pitchFamily="34" charset="0"/>
                <a:cs typeface="Calibri" pitchFamily="34" charset="0"/>
              </a:rPr>
              <a:t>	</a:t>
            </a:r>
          </a:p>
        </p:txBody>
      </p:sp>
    </p:spTree>
    <p:extLst>
      <p:ext uri="{BB962C8B-B14F-4D97-AF65-F5344CB8AC3E}">
        <p14:creationId xmlns="" xmlns:p14="http://schemas.microsoft.com/office/powerpoint/2010/main" val="3606560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19150" y="1371600"/>
            <a:ext cx="807333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ctr" anchorCtr="0" compatLnSpc="1">
            <a:prstTxWarp prst="textNoShape">
              <a:avLst/>
            </a:prstTxWarp>
          </a:bodyPr>
          <a:lstStyle/>
          <a:p>
            <a:pPr algn="l">
              <a:defRPr/>
            </a:pPr>
            <a:r>
              <a:rPr lang="zh-CN" altLang="en-US" sz="3200" b="1" dirty="0" smtClean="0">
                <a:solidFill>
                  <a:srgbClr val="FF0000"/>
                </a:solidFill>
                <a:latin typeface="宋体" pitchFamily="2" charset="-122"/>
                <a:ea typeface="楷体_GB2312"/>
              </a:rPr>
              <a:t>物理学协会出版社</a:t>
            </a:r>
            <a:r>
              <a:rPr lang="en-GB" altLang="en-US" sz="3200" b="1" dirty="0" smtClean="0">
                <a:solidFill>
                  <a:srgbClr val="FF0000"/>
                </a:solidFill>
                <a:latin typeface="宋体" pitchFamily="2" charset="-122"/>
                <a:ea typeface="楷体_GB2312"/>
              </a:rPr>
              <a:t>- </a:t>
            </a:r>
            <a:r>
              <a:rPr lang="zh-CN" altLang="en-US" sz="3200" b="1" dirty="0" smtClean="0">
                <a:solidFill>
                  <a:srgbClr val="FF0000"/>
                </a:solidFill>
                <a:latin typeface="宋体" pitchFamily="2" charset="-122"/>
                <a:ea typeface="楷体_GB2312"/>
              </a:rPr>
              <a:t>期刊</a:t>
            </a:r>
            <a:endParaRPr lang="en-GB" altLang="en-US" sz="3200" b="1" dirty="0" smtClean="0">
              <a:solidFill>
                <a:srgbClr val="FF0000"/>
              </a:solidFill>
              <a:latin typeface="宋体" pitchFamily="2" charset="-122"/>
              <a:ea typeface="楷体_GB2312"/>
            </a:endParaRPr>
          </a:p>
        </p:txBody>
      </p:sp>
      <p:sp>
        <p:nvSpPr>
          <p:cNvPr id="9" name="TextBox 8"/>
          <p:cNvSpPr txBox="1"/>
          <p:nvPr/>
        </p:nvSpPr>
        <p:spPr>
          <a:xfrm>
            <a:off x="658879" y="5301208"/>
            <a:ext cx="7654427" cy="830997"/>
          </a:xfrm>
          <a:prstGeom prst="rect">
            <a:avLst/>
          </a:prstGeom>
          <a:noFill/>
        </p:spPr>
        <p:txBody>
          <a:bodyPr wrap="square" rtlCol="0">
            <a:spAutoFit/>
          </a:bodyPr>
          <a:lstStyle/>
          <a:p>
            <a:pPr marL="457200" indent="-457200">
              <a:buClr>
                <a:srgbClr val="FF0000"/>
              </a:buClr>
              <a:buFont typeface="Arial" pitchFamily="34" charset="0"/>
              <a:buChar char="•"/>
            </a:pPr>
            <a:r>
              <a:rPr lang="en-GB" sz="2400" i="0" dirty="0" smtClean="0">
                <a:latin typeface="Calibri" pitchFamily="34" charset="0"/>
                <a:cs typeface="Calibri" pitchFamily="34" charset="0"/>
              </a:rPr>
              <a:t>~40% </a:t>
            </a:r>
            <a:r>
              <a:rPr lang="zh-CN" altLang="en-US" sz="2400" i="0" dirty="0" smtClean="0">
                <a:latin typeface="Calibri" pitchFamily="34" charset="0"/>
                <a:cs typeface="Calibri" pitchFamily="34" charset="0"/>
              </a:rPr>
              <a:t>的物理学核心期刊文章来自于</a:t>
            </a:r>
            <a:r>
              <a:rPr lang="en-GB" sz="2400" i="0" dirty="0" smtClean="0">
                <a:latin typeface="Calibri" pitchFamily="34" charset="0"/>
                <a:cs typeface="Calibri" pitchFamily="34" charset="0"/>
              </a:rPr>
              <a:t> IOP, APS </a:t>
            </a:r>
            <a:r>
              <a:rPr lang="zh-CN" altLang="en-US" sz="2400" i="0" dirty="0" smtClean="0">
                <a:latin typeface="Calibri" pitchFamily="34" charset="0"/>
                <a:cs typeface="Calibri" pitchFamily="34" charset="0"/>
              </a:rPr>
              <a:t>和</a:t>
            </a:r>
            <a:r>
              <a:rPr lang="en-GB" sz="2400" i="0" dirty="0" smtClean="0">
                <a:latin typeface="Calibri" pitchFamily="34" charset="0"/>
                <a:cs typeface="Calibri" pitchFamily="34" charset="0"/>
              </a:rPr>
              <a:t> AIP</a:t>
            </a:r>
          </a:p>
          <a:p>
            <a:pPr marL="457200" indent="-457200">
              <a:buClr>
                <a:srgbClr val="FF0000"/>
              </a:buClr>
              <a:buFont typeface="Arial" pitchFamily="34" charset="0"/>
              <a:buChar char="•"/>
            </a:pPr>
            <a:r>
              <a:rPr lang="zh-CN" altLang="en-US" sz="2400" i="0" dirty="0" smtClean="0">
                <a:latin typeface="Calibri" pitchFamily="34" charset="0"/>
                <a:cs typeface="Calibri" pitchFamily="34" charset="0"/>
              </a:rPr>
              <a:t>但对于图书来说</a:t>
            </a:r>
            <a:r>
              <a:rPr lang="en-GB" sz="2400" i="0" dirty="0" smtClean="0">
                <a:latin typeface="Calibri" pitchFamily="34" charset="0"/>
                <a:cs typeface="Calibri" pitchFamily="34" charset="0"/>
              </a:rPr>
              <a:t>…….</a:t>
            </a:r>
            <a:r>
              <a:rPr lang="zh-CN" altLang="en-US" sz="2400" i="0" dirty="0" smtClean="0">
                <a:latin typeface="Calibri" pitchFamily="34" charset="0"/>
                <a:cs typeface="Calibri" pitchFamily="34" charset="0"/>
              </a:rPr>
              <a:t>目前为零</a:t>
            </a:r>
            <a:endParaRPr lang="en-GB" sz="2400" i="0" dirty="0">
              <a:latin typeface="Calibri" pitchFamily="34" charset="0"/>
              <a:cs typeface="Calibri" pitchFamily="34" charset="0"/>
            </a:endParaRPr>
          </a:p>
        </p:txBody>
      </p:sp>
      <p:graphicFrame>
        <p:nvGraphicFramePr>
          <p:cNvPr id="7" name="Chart 6"/>
          <p:cNvGraphicFramePr>
            <a:graphicFrameLocks/>
          </p:cNvGraphicFramePr>
          <p:nvPr>
            <p:extLst>
              <p:ext uri="{D42A27DB-BD31-4B8C-83A1-F6EECF244321}">
                <p14:modId xmlns="" xmlns:p14="http://schemas.microsoft.com/office/powerpoint/2010/main" val="1798755008"/>
              </p:ext>
            </p:extLst>
          </p:nvPr>
        </p:nvGraphicFramePr>
        <p:xfrm>
          <a:off x="755575" y="1916832"/>
          <a:ext cx="7488833" cy="328381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940152" y="6309320"/>
            <a:ext cx="2952328" cy="261610"/>
          </a:xfrm>
          <a:prstGeom prst="rect">
            <a:avLst/>
          </a:prstGeom>
          <a:noFill/>
        </p:spPr>
        <p:txBody>
          <a:bodyPr wrap="square" rtlCol="0">
            <a:spAutoFit/>
          </a:bodyPr>
          <a:lstStyle/>
          <a:p>
            <a:r>
              <a:rPr lang="en-GB" sz="1100" i="0" dirty="0" smtClean="0"/>
              <a:t>Source: Journal Citation Report</a:t>
            </a:r>
            <a:endParaRPr lang="en-GB" sz="1100" i="0" dirty="0"/>
          </a:p>
        </p:txBody>
      </p:sp>
    </p:spTree>
    <p:extLst>
      <p:ext uri="{BB962C8B-B14F-4D97-AF65-F5344CB8AC3E}">
        <p14:creationId xmlns="" xmlns:p14="http://schemas.microsoft.com/office/powerpoint/2010/main" val="36353717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down)">
                                      <p:cBhvr>
                                        <p:cTn id="11" dur="250"/>
                                        <p:tgtEl>
                                          <p:spTgt spid="7">
                                            <p:graphicEl>
                                              <a:chart seriesIdx="-4" categoryIdx="0" bldStep="category"/>
                                            </p:graphicEl>
                                          </p:spTgt>
                                        </p:tgtEl>
                                      </p:cBhvr>
                                    </p:animEffect>
                                  </p:childTnLst>
                                </p:cTn>
                              </p:par>
                            </p:childTnLst>
                          </p:cTn>
                        </p:par>
                        <p:par>
                          <p:cTn id="12" fill="hold">
                            <p:stCondLst>
                              <p:cond delay="750"/>
                            </p:stCondLst>
                            <p:childTnLst>
                              <p:par>
                                <p:cTn id="13" presetID="22" presetClass="entr" presetSubtype="4" fill="hold" grpId="0" nodeType="after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down)">
                                      <p:cBhvr>
                                        <p:cTn id="15" dur="250"/>
                                        <p:tgtEl>
                                          <p:spTgt spid="7">
                                            <p:graphicEl>
                                              <a:chart seriesIdx="-4" categoryIdx="1" bldStep="category"/>
                                            </p:graphicEl>
                                          </p:spTgt>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down)">
                                      <p:cBhvr>
                                        <p:cTn id="19" dur="250"/>
                                        <p:tgtEl>
                                          <p:spTgt spid="7">
                                            <p:graphicEl>
                                              <a:chart seriesIdx="-4" categoryIdx="2" bldStep="category"/>
                                            </p:graphicEl>
                                          </p:spTgt>
                                        </p:tgtEl>
                                      </p:cBhvr>
                                    </p:animEffect>
                                  </p:childTnLst>
                                </p:cTn>
                              </p:par>
                            </p:childTnLst>
                          </p:cTn>
                        </p:par>
                        <p:par>
                          <p:cTn id="20" fill="hold">
                            <p:stCondLst>
                              <p:cond delay="1250"/>
                            </p:stCondLst>
                            <p:childTnLst>
                              <p:par>
                                <p:cTn id="21" presetID="22" presetClass="entr" presetSubtype="4" fill="hold" grpId="0" nodeType="afterEffect">
                                  <p:stCondLst>
                                    <p:cond delay="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down)">
                                      <p:cBhvr>
                                        <p:cTn id="23" dur="250"/>
                                        <p:tgtEl>
                                          <p:spTgt spid="7">
                                            <p:graphicEl>
                                              <a:chart seriesIdx="-4" categoryIdx="3" bldStep="category"/>
                                            </p:graphicEl>
                                          </p:spTgt>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wipe(down)">
                                      <p:cBhvr>
                                        <p:cTn id="27" dur="250"/>
                                        <p:tgtEl>
                                          <p:spTgt spid="7">
                                            <p:graphicEl>
                                              <a:chart seriesIdx="-4" categoryIdx="4" bldStep="category"/>
                                            </p:graphicEl>
                                          </p:spTgt>
                                        </p:tgtEl>
                                      </p:cBhvr>
                                    </p:animEffect>
                                  </p:childTnLst>
                                </p:cTn>
                              </p:par>
                            </p:childTnLst>
                          </p:cTn>
                        </p:par>
                        <p:par>
                          <p:cTn id="28" fill="hold">
                            <p:stCondLst>
                              <p:cond delay="1750"/>
                            </p:stCondLst>
                            <p:childTnLst>
                              <p:par>
                                <p:cTn id="29" presetID="22" presetClass="entr" presetSubtype="4" fill="hold" grpId="0" nodeType="afterEffect">
                                  <p:stCondLst>
                                    <p:cond delay="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wipe(down)">
                                      <p:cBhvr>
                                        <p:cTn id="31" dur="250"/>
                                        <p:tgtEl>
                                          <p:spTgt spid="7">
                                            <p:graphicEl>
                                              <a:chart seriesIdx="-4" categoryIdx="5" bldStep="category"/>
                                            </p:graphicEl>
                                          </p:spTgt>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wipe(down)">
                                      <p:cBhvr>
                                        <p:cTn id="35" dur="250"/>
                                        <p:tgtEl>
                                          <p:spTgt spid="7">
                                            <p:graphicEl>
                                              <a:chart seriesIdx="-4" categoryIdx="6" bldStep="category"/>
                                            </p:graphicEl>
                                          </p:spTgt>
                                        </p:tgtEl>
                                      </p:cBhvr>
                                    </p:animEffect>
                                  </p:childTnLst>
                                </p:cTn>
                              </p:par>
                            </p:childTnLst>
                          </p:cTn>
                        </p:par>
                        <p:par>
                          <p:cTn id="36" fill="hold">
                            <p:stCondLst>
                              <p:cond delay="2250"/>
                            </p:stCondLst>
                            <p:childTnLst>
                              <p:par>
                                <p:cTn id="37" presetID="22" presetClass="entr" presetSubtype="4" fill="hold" grpId="0" nodeType="afterEffect">
                                  <p:stCondLst>
                                    <p:cond delay="0"/>
                                  </p:stCondLst>
                                  <p:childTnLst>
                                    <p:set>
                                      <p:cBhvr>
                                        <p:cTn id="38"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wipe(down)">
                                      <p:cBhvr>
                                        <p:cTn id="39" dur="250"/>
                                        <p:tgtEl>
                                          <p:spTgt spid="7">
                                            <p:graphicEl>
                                              <a:chart seriesIdx="-4" categoryIdx="7" bldStep="category"/>
                                            </p:graphicEl>
                                          </p:spTgt>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7">
                                            <p:graphicEl>
                                              <a:chart seriesIdx="-4" categoryIdx="8" bldStep="category"/>
                                            </p:graphicEl>
                                          </p:spTgt>
                                        </p:tgtEl>
                                        <p:attrNameLst>
                                          <p:attrName>style.visibility</p:attrName>
                                        </p:attrNameLst>
                                      </p:cBhvr>
                                      <p:to>
                                        <p:strVal val="visible"/>
                                      </p:to>
                                    </p:set>
                                    <p:animEffect transition="in" filter="wipe(down)">
                                      <p:cBhvr>
                                        <p:cTn id="43" dur="250"/>
                                        <p:tgtEl>
                                          <p:spTgt spid="7">
                                            <p:graphicEl>
                                              <a:chart seriesIdx="-4" categoryIdx="8" bldStep="category"/>
                                            </p:graphicEl>
                                          </p:spTgt>
                                        </p:tgtEl>
                                      </p:cBhvr>
                                    </p:animEffect>
                                  </p:childTnLst>
                                </p:cTn>
                              </p:par>
                            </p:childTnLst>
                          </p:cTn>
                        </p:par>
                        <p:par>
                          <p:cTn id="44" fill="hold">
                            <p:stCondLst>
                              <p:cond delay="2750"/>
                            </p:stCondLst>
                            <p:childTnLst>
                              <p:par>
                                <p:cTn id="45" presetID="22" presetClass="entr" presetSubtype="4" fill="hold" grpId="0" nodeType="afterEffect">
                                  <p:stCondLst>
                                    <p:cond delay="0"/>
                                  </p:stCondLst>
                                  <p:childTnLst>
                                    <p:set>
                                      <p:cBhvr>
                                        <p:cTn id="46" dur="1" fill="hold">
                                          <p:stCondLst>
                                            <p:cond delay="0"/>
                                          </p:stCondLst>
                                        </p:cTn>
                                        <p:tgtEl>
                                          <p:spTgt spid="7">
                                            <p:graphicEl>
                                              <a:chart seriesIdx="-4" categoryIdx="9" bldStep="category"/>
                                            </p:graphicEl>
                                          </p:spTgt>
                                        </p:tgtEl>
                                        <p:attrNameLst>
                                          <p:attrName>style.visibility</p:attrName>
                                        </p:attrNameLst>
                                      </p:cBhvr>
                                      <p:to>
                                        <p:strVal val="visible"/>
                                      </p:to>
                                    </p:set>
                                    <p:animEffect transition="in" filter="wipe(down)">
                                      <p:cBhvr>
                                        <p:cTn id="47" dur="250"/>
                                        <p:tgtEl>
                                          <p:spTgt spid="7">
                                            <p:graphicEl>
                                              <a:chart seriesIdx="-4" categoryIdx="9" bldStep="category"/>
                                            </p:graphicEl>
                                          </p:spTgt>
                                        </p:tgtEl>
                                      </p:cBhvr>
                                    </p:animEffect>
                                  </p:childTnLst>
                                </p:cTn>
                              </p:par>
                            </p:childTnLst>
                          </p:cTn>
                        </p:par>
                        <p:par>
                          <p:cTn id="48" fill="hold">
                            <p:stCondLst>
                              <p:cond delay="3000"/>
                            </p:stCondLst>
                            <p:childTnLst>
                              <p:par>
                                <p:cTn id="49" presetID="10" presetClass="entr" presetSubtype="0" fill="hold" grpId="0" nodeType="afterEffect">
                                  <p:stCondLst>
                                    <p:cond delay="500"/>
                                  </p:stCondLst>
                                  <p:childTnLst>
                                    <p:set>
                                      <p:cBhvr>
                                        <p:cTn id="50" dur="1" fill="hold">
                                          <p:stCondLst>
                                            <p:cond delay="0"/>
                                          </p:stCondLst>
                                        </p:cTn>
                                        <p:tgtEl>
                                          <p:spTgt spid="9">
                                            <p:txEl>
                                              <p:pRg st="0" end="0"/>
                                            </p:txEl>
                                          </p:spTgt>
                                        </p:tgtEl>
                                        <p:attrNameLst>
                                          <p:attrName>style.visibility</p:attrName>
                                        </p:attrNameLst>
                                      </p:cBhvr>
                                      <p:to>
                                        <p:strVal val="visible"/>
                                      </p:to>
                                    </p:set>
                                    <p:animEffect transition="in" filter="fade">
                                      <p:cBhvr>
                                        <p:cTn id="51" dur="500"/>
                                        <p:tgtEl>
                                          <p:spTgt spid="9">
                                            <p:txEl>
                                              <p:pRg st="0" end="0"/>
                                            </p:txEl>
                                          </p:spTgt>
                                        </p:tgtEl>
                                      </p:cBhvr>
                                    </p:animEffect>
                                  </p:childTnLst>
                                </p:cTn>
                              </p:par>
                            </p:childTnLst>
                          </p:cTn>
                        </p:par>
                        <p:par>
                          <p:cTn id="52" fill="hold">
                            <p:stCondLst>
                              <p:cond delay="4000"/>
                            </p:stCondLst>
                            <p:childTnLst>
                              <p:par>
                                <p:cTn id="53" presetID="10" presetClass="entr" presetSubtype="0" fill="hold" grpId="0" nodeType="afterEffect">
                                  <p:stCondLst>
                                    <p:cond delay="500"/>
                                  </p:stCondLst>
                                  <p:childTnLst>
                                    <p:set>
                                      <p:cBhvr>
                                        <p:cTn id="54" dur="1" fill="hold">
                                          <p:stCondLst>
                                            <p:cond delay="0"/>
                                          </p:stCondLst>
                                        </p:cTn>
                                        <p:tgtEl>
                                          <p:spTgt spid="9">
                                            <p:txEl>
                                              <p:pRg st="1" end="1"/>
                                            </p:txEl>
                                          </p:spTgt>
                                        </p:tgtEl>
                                        <p:attrNameLst>
                                          <p:attrName>style.visibility</p:attrName>
                                        </p:attrNameLst>
                                      </p:cBhvr>
                                      <p:to>
                                        <p:strVal val="visible"/>
                                      </p:to>
                                    </p:set>
                                    <p:animEffect transition="in" filter="fade">
                                      <p:cBhvr>
                                        <p:cTn id="5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Graphic spid="7" grpId="0">
        <p:bldSub>
          <a:bldChart bld="category"/>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bwMode="auto">
          <a:xfrm>
            <a:off x="357188" y="1285875"/>
            <a:ext cx="8229600" cy="1000125"/>
          </a:xfrm>
          <a:prstGeom prst="rect">
            <a:avLst/>
          </a:prstGeom>
          <a:noFill/>
          <a:ln>
            <a:miter lim="800000"/>
            <a:headEnd/>
            <a:tailEnd/>
          </a:ln>
        </p:spPr>
        <p:txBody>
          <a:bodyPr/>
          <a:lstStyle/>
          <a:p>
            <a:pPr algn="l"/>
            <a:r>
              <a:rPr lang="zh-CN" altLang="en-US" sz="3200" b="1" dirty="0" smtClean="0">
                <a:solidFill>
                  <a:srgbClr val="FF0000"/>
                </a:solidFill>
                <a:latin typeface="宋体" pitchFamily="2" charset="-122"/>
                <a:ea typeface="楷体_GB2312"/>
              </a:rPr>
              <a:t>培训大纲</a:t>
            </a:r>
          </a:p>
        </p:txBody>
      </p:sp>
      <p:sp>
        <p:nvSpPr>
          <p:cNvPr id="3075" name="Rectangle 3"/>
          <p:cNvSpPr>
            <a:spLocks noGrp="1" noChangeArrowheads="1"/>
          </p:cNvSpPr>
          <p:nvPr>
            <p:ph type="body" idx="4294967295"/>
          </p:nvPr>
        </p:nvSpPr>
        <p:spPr bwMode="auto">
          <a:xfrm>
            <a:off x="395536" y="2313296"/>
            <a:ext cx="8229600" cy="3911600"/>
          </a:xfrm>
          <a:prstGeom prst="rect">
            <a:avLst/>
          </a:prstGeom>
          <a:noFill/>
          <a:ln>
            <a:miter lim="800000"/>
            <a:headEnd/>
            <a:tailEnd/>
          </a:ln>
        </p:spPr>
        <p:txBody>
          <a:bodyPr/>
          <a:lstStyle/>
          <a:p>
            <a:r>
              <a:rPr lang="en-US" altLang="zh-CN" sz="2800" dirty="0" smtClean="0">
                <a:latin typeface="+mn-ea"/>
                <a:ea typeface="+mn-ea"/>
              </a:rPr>
              <a:t>IOP</a:t>
            </a:r>
            <a:r>
              <a:rPr lang="zh-CN" altLang="en-US" sz="2800" dirty="0" smtClean="0">
                <a:latin typeface="+mn-ea"/>
                <a:ea typeface="+mn-ea"/>
              </a:rPr>
              <a:t>简介</a:t>
            </a:r>
          </a:p>
          <a:p>
            <a:endParaRPr lang="zh-CN" altLang="en-US" sz="2800" dirty="0" smtClean="0">
              <a:latin typeface="+mn-ea"/>
              <a:ea typeface="+mn-ea"/>
            </a:endParaRPr>
          </a:p>
          <a:p>
            <a:r>
              <a:rPr lang="en-US" altLang="zh-CN" sz="2800" dirty="0" smtClean="0">
                <a:latin typeface="+mn-ea"/>
                <a:ea typeface="+mn-ea"/>
              </a:rPr>
              <a:t>IOP</a:t>
            </a:r>
            <a:r>
              <a:rPr lang="zh-CN" altLang="en-US" sz="2800" dirty="0" smtClean="0">
                <a:latin typeface="+mn-ea"/>
                <a:ea typeface="+mn-ea"/>
              </a:rPr>
              <a:t>期刊介绍</a:t>
            </a:r>
          </a:p>
          <a:p>
            <a:endParaRPr lang="zh-CN" altLang="en-US" sz="2800" dirty="0" smtClean="0">
              <a:latin typeface="+mn-ea"/>
              <a:ea typeface="+mn-ea"/>
            </a:endParaRPr>
          </a:p>
          <a:p>
            <a:r>
              <a:rPr lang="en-US" altLang="zh-CN" sz="2800" dirty="0" smtClean="0">
                <a:latin typeface="+mn-ea"/>
                <a:ea typeface="+mn-ea"/>
              </a:rPr>
              <a:t>IOP </a:t>
            </a:r>
            <a:r>
              <a:rPr lang="zh-CN" altLang="en-US" sz="2800" dirty="0" smtClean="0">
                <a:latin typeface="+mn-ea"/>
                <a:ea typeface="+mn-ea"/>
              </a:rPr>
              <a:t>电子图书介绍</a:t>
            </a:r>
            <a:endParaRPr lang="en-US" altLang="zh-CN" sz="2800" dirty="0" smtClean="0">
              <a:latin typeface="+mn-ea"/>
              <a:ea typeface="+mn-ea"/>
            </a:endParaRPr>
          </a:p>
          <a:p>
            <a:endParaRPr lang="en-US" altLang="zh-CN" sz="2800" dirty="0" smtClean="0">
              <a:latin typeface="+mn-ea"/>
              <a:ea typeface="+mn-ea"/>
            </a:endParaRPr>
          </a:p>
          <a:p>
            <a:r>
              <a:rPr lang="en-US" altLang="zh-CN" sz="2800" dirty="0" err="1" smtClean="0">
                <a:latin typeface="+mn-ea"/>
                <a:ea typeface="+mn-ea"/>
              </a:rPr>
              <a:t>IOPscience</a:t>
            </a:r>
            <a:r>
              <a:rPr lang="zh-CN" altLang="en-US" sz="2800" dirty="0" smtClean="0">
                <a:latin typeface="+mn-ea"/>
                <a:ea typeface="+mn-ea"/>
              </a:rPr>
              <a:t>平台与</a:t>
            </a:r>
            <a:r>
              <a:rPr lang="en-US" altLang="zh-CN" sz="2800" dirty="0" err="1" smtClean="0">
                <a:latin typeface="+mn-ea"/>
                <a:ea typeface="+mn-ea"/>
              </a:rPr>
              <a:t>IOPEbooks</a:t>
            </a:r>
            <a:r>
              <a:rPr lang="zh-CN" altLang="en-US" sz="2800" dirty="0" smtClean="0">
                <a:latin typeface="+mn-ea"/>
                <a:ea typeface="+mn-ea"/>
              </a:rPr>
              <a:t>的使用介绍</a:t>
            </a:r>
            <a:endParaRPr lang="en-US" altLang="zh-CN" sz="2800" dirty="0" smtClean="0">
              <a:latin typeface="+mn-ea"/>
              <a:ea typeface="+mn-ea"/>
            </a:endParaRPr>
          </a:p>
          <a:p>
            <a:pPr>
              <a:buNone/>
            </a:pPr>
            <a:endParaRPr lang="zh-CN" altLang="en-US" dirty="0" smtClean="0">
              <a:latin typeface="楷体_GB2312" pitchFamily="1" charset="-122"/>
              <a:ea typeface="楷体_GB2312" pitchFamily="1"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19150" y="1371600"/>
            <a:ext cx="807333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ctr" anchorCtr="0" compatLnSpc="1">
            <a:prstTxWarp prst="textNoShape">
              <a:avLst/>
            </a:prstTxWarp>
          </a:bodyPr>
          <a:lstStyle/>
          <a:p>
            <a:pPr algn="l">
              <a:defRPr/>
            </a:pPr>
            <a:r>
              <a:rPr lang="zh-CN" altLang="en-US" sz="3200" b="1" dirty="0" smtClean="0">
                <a:solidFill>
                  <a:srgbClr val="FF0000"/>
                </a:solidFill>
                <a:latin typeface="宋体" pitchFamily="2" charset="-122"/>
                <a:ea typeface="楷体_GB2312"/>
              </a:rPr>
              <a:t>物理学协会出版社</a:t>
            </a:r>
            <a:r>
              <a:rPr lang="en-GB" altLang="en-US" sz="3200" b="1" dirty="0" smtClean="0">
                <a:solidFill>
                  <a:srgbClr val="FF0000"/>
                </a:solidFill>
                <a:latin typeface="宋体" pitchFamily="2" charset="-122"/>
                <a:ea typeface="楷体_GB2312"/>
              </a:rPr>
              <a:t>- </a:t>
            </a:r>
            <a:r>
              <a:rPr lang="zh-CN" altLang="en-US" sz="3200" b="1" dirty="0" smtClean="0">
                <a:solidFill>
                  <a:srgbClr val="FF0000"/>
                </a:solidFill>
                <a:latin typeface="宋体" pitchFamily="2" charset="-122"/>
                <a:ea typeface="楷体_GB2312"/>
              </a:rPr>
              <a:t>质量</a:t>
            </a:r>
            <a:endParaRPr lang="en-GB" altLang="en-US" sz="3200" b="1" dirty="0" smtClean="0">
              <a:solidFill>
                <a:srgbClr val="FF0000"/>
              </a:solidFill>
              <a:latin typeface="宋体" pitchFamily="2" charset="-122"/>
              <a:ea typeface="楷体_GB2312"/>
            </a:endParaRPr>
          </a:p>
        </p:txBody>
      </p:sp>
      <p:graphicFrame>
        <p:nvGraphicFramePr>
          <p:cNvPr id="6" name="Table 5"/>
          <p:cNvGraphicFramePr>
            <a:graphicFrameLocks noGrp="1"/>
          </p:cNvGraphicFramePr>
          <p:nvPr>
            <p:extLst>
              <p:ext uri="{D42A27DB-BD31-4B8C-83A1-F6EECF244321}">
                <p14:modId xmlns="" xmlns:p14="http://schemas.microsoft.com/office/powerpoint/2010/main" val="754260603"/>
              </p:ext>
            </p:extLst>
          </p:nvPr>
        </p:nvGraphicFramePr>
        <p:xfrm>
          <a:off x="482110" y="2060848"/>
          <a:ext cx="7834303" cy="2259686"/>
        </p:xfrm>
        <a:graphic>
          <a:graphicData uri="http://schemas.openxmlformats.org/drawingml/2006/table">
            <a:tbl>
              <a:tblPr firstRow="1" firstCol="1"/>
              <a:tblGrid>
                <a:gridCol w="2826078"/>
                <a:gridCol w="1001645"/>
                <a:gridCol w="1001645"/>
                <a:gridCol w="1001645"/>
                <a:gridCol w="1001645"/>
                <a:gridCol w="1001645"/>
              </a:tblGrid>
              <a:tr h="422878">
                <a:tc>
                  <a:txBody>
                    <a:bodyPr/>
                    <a:lstStyle/>
                    <a:p>
                      <a:pPr>
                        <a:lnSpc>
                          <a:spcPct val="115000"/>
                        </a:lnSpc>
                        <a:spcAft>
                          <a:spcPts val="1000"/>
                        </a:spcAft>
                      </a:pPr>
                      <a:r>
                        <a:rPr lang="zh-CN" altLang="en-US" sz="1800" b="1" dirty="0" smtClean="0">
                          <a:solidFill>
                            <a:schemeClr val="bg1"/>
                          </a:solidFill>
                          <a:effectLst/>
                          <a:latin typeface="Calibri"/>
                          <a:ea typeface="Calibri"/>
                          <a:cs typeface="Times New Roman"/>
                        </a:rPr>
                        <a:t>综合影响因子</a:t>
                      </a:r>
                      <a:endParaRPr lang="en-GB" sz="1800" b="1" dirty="0">
                        <a:solidFill>
                          <a:schemeClr val="bg1"/>
                        </a:solidFill>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a:noFill/>
                    </a:lnB>
                    <a:solidFill>
                      <a:srgbClr val="C0504D"/>
                    </a:solidFill>
                  </a:tcPr>
                </a:tc>
                <a:tc>
                  <a:txBody>
                    <a:bodyPr/>
                    <a:lstStyle/>
                    <a:p>
                      <a:pPr>
                        <a:lnSpc>
                          <a:spcPct val="115000"/>
                        </a:lnSpc>
                        <a:spcAft>
                          <a:spcPts val="1000"/>
                        </a:spcAft>
                      </a:pPr>
                      <a:r>
                        <a:rPr lang="en-GB" sz="1800" b="1" dirty="0">
                          <a:solidFill>
                            <a:srgbClr val="FFFFFF"/>
                          </a:solidFill>
                          <a:effectLst/>
                          <a:latin typeface="Calibri"/>
                          <a:ea typeface="Calibri"/>
                          <a:cs typeface="Times New Roman"/>
                        </a:rPr>
                        <a:t>2008</a:t>
                      </a:r>
                      <a:endParaRPr lang="en-GB" sz="1800" dirty="0">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C0504D"/>
                    </a:solidFill>
                  </a:tcPr>
                </a:tc>
                <a:tc>
                  <a:txBody>
                    <a:bodyPr/>
                    <a:lstStyle/>
                    <a:p>
                      <a:pPr>
                        <a:lnSpc>
                          <a:spcPct val="115000"/>
                        </a:lnSpc>
                        <a:spcAft>
                          <a:spcPts val="1000"/>
                        </a:spcAft>
                      </a:pPr>
                      <a:r>
                        <a:rPr lang="en-GB" sz="1800" b="1" dirty="0">
                          <a:solidFill>
                            <a:srgbClr val="FFFFFF"/>
                          </a:solidFill>
                          <a:effectLst/>
                          <a:latin typeface="Calibri"/>
                          <a:ea typeface="Calibri"/>
                          <a:cs typeface="Times New Roman"/>
                        </a:rPr>
                        <a:t>2009</a:t>
                      </a:r>
                      <a:endParaRPr lang="en-GB" sz="1800" dirty="0">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C0504D"/>
                    </a:solidFill>
                  </a:tcPr>
                </a:tc>
                <a:tc>
                  <a:txBody>
                    <a:bodyPr/>
                    <a:lstStyle/>
                    <a:p>
                      <a:pPr>
                        <a:lnSpc>
                          <a:spcPct val="115000"/>
                        </a:lnSpc>
                        <a:spcAft>
                          <a:spcPts val="1000"/>
                        </a:spcAft>
                      </a:pPr>
                      <a:r>
                        <a:rPr lang="en-GB" sz="1800" b="1" dirty="0">
                          <a:solidFill>
                            <a:srgbClr val="FFFFFF"/>
                          </a:solidFill>
                          <a:effectLst/>
                          <a:latin typeface="Calibri"/>
                          <a:ea typeface="Calibri"/>
                          <a:cs typeface="Times New Roman"/>
                        </a:rPr>
                        <a:t>2010</a:t>
                      </a:r>
                      <a:endParaRPr lang="en-GB" sz="1800" dirty="0">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C0504D"/>
                    </a:solidFill>
                  </a:tcPr>
                </a:tc>
                <a:tc>
                  <a:txBody>
                    <a:bodyPr/>
                    <a:lstStyle/>
                    <a:p>
                      <a:pPr>
                        <a:lnSpc>
                          <a:spcPct val="115000"/>
                        </a:lnSpc>
                        <a:spcAft>
                          <a:spcPts val="1000"/>
                        </a:spcAft>
                      </a:pPr>
                      <a:r>
                        <a:rPr lang="en-GB" sz="1800" b="1" dirty="0">
                          <a:solidFill>
                            <a:srgbClr val="FFFFFF"/>
                          </a:solidFill>
                          <a:effectLst/>
                          <a:latin typeface="Calibri"/>
                          <a:ea typeface="Calibri"/>
                          <a:cs typeface="Times New Roman"/>
                        </a:rPr>
                        <a:t>2011</a:t>
                      </a:r>
                      <a:endParaRPr lang="en-GB" sz="1800" dirty="0">
                        <a:effectLst/>
                        <a:latin typeface="Calibri"/>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C0504D"/>
                    </a:solidFill>
                  </a:tcPr>
                </a:tc>
                <a:tc>
                  <a:txBody>
                    <a:bodyPr/>
                    <a:lstStyle/>
                    <a:p>
                      <a:pPr>
                        <a:lnSpc>
                          <a:spcPct val="115000"/>
                        </a:lnSpc>
                        <a:spcAft>
                          <a:spcPts val="1000"/>
                        </a:spcAft>
                      </a:pPr>
                      <a:r>
                        <a:rPr lang="en-GB" sz="1800" b="1" dirty="0">
                          <a:solidFill>
                            <a:srgbClr val="FFFFFF"/>
                          </a:solidFill>
                          <a:effectLst/>
                          <a:latin typeface="Calibri"/>
                          <a:ea typeface="Calibri"/>
                          <a:cs typeface="Times New Roman"/>
                        </a:rPr>
                        <a:t>2012</a:t>
                      </a:r>
                      <a:endParaRPr lang="en-GB" sz="1800" dirty="0">
                        <a:effectLst/>
                        <a:latin typeface="Calibri"/>
                        <a:ea typeface="Calibri"/>
                        <a:cs typeface="Times New Roman"/>
                      </a:endParaRPr>
                    </a:p>
                  </a:txBody>
                  <a:tcPr marL="68580" marR="6858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a:noFill/>
                    </a:lnB>
                    <a:solidFill>
                      <a:srgbClr val="C0504D"/>
                    </a:solidFill>
                  </a:tcPr>
                </a:tc>
              </a:tr>
              <a:tr h="380335">
                <a:tc>
                  <a:txBody>
                    <a:bodyPr/>
                    <a:lstStyle/>
                    <a:p>
                      <a:pPr>
                        <a:lnSpc>
                          <a:spcPct val="115000"/>
                        </a:lnSpc>
                        <a:spcAft>
                          <a:spcPts val="1000"/>
                        </a:spcAft>
                      </a:pPr>
                      <a:r>
                        <a:rPr lang="en-GB" sz="1800" b="1" dirty="0">
                          <a:effectLst/>
                          <a:latin typeface="Calibri"/>
                          <a:ea typeface="Calibri"/>
                          <a:cs typeface="Times New Roman"/>
                        </a:rPr>
                        <a:t>APS</a:t>
                      </a:r>
                      <a:endParaRPr lang="en-GB" sz="1800" dirty="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en-GB" sz="1800" dirty="0">
                          <a:effectLst/>
                          <a:latin typeface="Calibri"/>
                          <a:ea typeface="Calibri"/>
                          <a:cs typeface="Times New Roman"/>
                        </a:rPr>
                        <a:t>4.245</a:t>
                      </a:r>
                    </a:p>
                  </a:txBody>
                  <a:tcPr marL="68580" marR="68580" marT="0" marB="0">
                    <a:lnL>
                      <a:noFill/>
                    </a:lnL>
                    <a:lnR>
                      <a:noFill/>
                    </a:lnR>
                    <a:lnT>
                      <a:noFill/>
                    </a:lnT>
                    <a:lnB>
                      <a:noFill/>
                    </a:lnB>
                  </a:tcPr>
                </a:tc>
                <a:tc>
                  <a:txBody>
                    <a:bodyPr/>
                    <a:lstStyle/>
                    <a:p>
                      <a:pPr>
                        <a:lnSpc>
                          <a:spcPct val="115000"/>
                        </a:lnSpc>
                        <a:spcAft>
                          <a:spcPts val="1000"/>
                        </a:spcAft>
                      </a:pPr>
                      <a:r>
                        <a:rPr lang="en-GB" sz="1800" dirty="0">
                          <a:effectLst/>
                          <a:latin typeface="Calibri"/>
                          <a:ea typeface="Calibri"/>
                          <a:cs typeface="Times New Roman"/>
                        </a:rPr>
                        <a:t>4.310</a:t>
                      </a:r>
                    </a:p>
                  </a:txBody>
                  <a:tcPr marL="68580" marR="68580" marT="0" marB="0">
                    <a:lnL>
                      <a:noFill/>
                    </a:lnL>
                    <a:lnR>
                      <a:noFill/>
                    </a:lnR>
                    <a:lnT>
                      <a:noFill/>
                    </a:lnT>
                    <a:lnB>
                      <a:noFill/>
                    </a:lnB>
                  </a:tcPr>
                </a:tc>
                <a:tc>
                  <a:txBody>
                    <a:bodyPr/>
                    <a:lstStyle/>
                    <a:p>
                      <a:pPr>
                        <a:lnSpc>
                          <a:spcPct val="115000"/>
                        </a:lnSpc>
                        <a:spcAft>
                          <a:spcPts val="1000"/>
                        </a:spcAft>
                      </a:pPr>
                      <a:r>
                        <a:rPr lang="en-GB" sz="1800" dirty="0">
                          <a:effectLst/>
                          <a:latin typeface="Calibri"/>
                          <a:ea typeface="Calibri"/>
                          <a:cs typeface="Times New Roman"/>
                        </a:rPr>
                        <a:t>4.484</a:t>
                      </a:r>
                    </a:p>
                  </a:txBody>
                  <a:tcPr marL="68580" marR="68580" marT="0" marB="0">
                    <a:lnL>
                      <a:noFill/>
                    </a:lnL>
                    <a:lnR>
                      <a:noFill/>
                    </a:lnR>
                    <a:lnT>
                      <a:noFill/>
                    </a:lnT>
                    <a:lnB>
                      <a:noFill/>
                    </a:lnB>
                  </a:tcPr>
                </a:tc>
                <a:tc>
                  <a:txBody>
                    <a:bodyPr/>
                    <a:lstStyle/>
                    <a:p>
                      <a:pPr>
                        <a:lnSpc>
                          <a:spcPct val="115000"/>
                        </a:lnSpc>
                        <a:spcAft>
                          <a:spcPts val="1000"/>
                        </a:spcAft>
                      </a:pPr>
                      <a:r>
                        <a:rPr lang="en-GB" sz="1800" dirty="0">
                          <a:effectLst/>
                          <a:latin typeface="Calibri"/>
                          <a:ea typeface="Calibri"/>
                          <a:cs typeface="Times New Roman"/>
                        </a:rPr>
                        <a:t>4.259</a:t>
                      </a:r>
                    </a:p>
                  </a:txBody>
                  <a:tcPr marL="68580" marR="68580" marT="0" marB="0">
                    <a:lnL>
                      <a:noFill/>
                    </a:lnL>
                    <a:lnR>
                      <a:noFill/>
                    </a:lnR>
                    <a:lnT>
                      <a:noFill/>
                    </a:lnT>
                    <a:lnB>
                      <a:noFill/>
                    </a:lnB>
                  </a:tcPr>
                </a:tc>
                <a:tc>
                  <a:txBody>
                    <a:bodyPr/>
                    <a:lstStyle/>
                    <a:p>
                      <a:pPr>
                        <a:lnSpc>
                          <a:spcPct val="115000"/>
                        </a:lnSpc>
                        <a:spcAft>
                          <a:spcPts val="1000"/>
                        </a:spcAft>
                      </a:pPr>
                      <a:r>
                        <a:rPr lang="en-GB" sz="1800" dirty="0">
                          <a:effectLst/>
                          <a:latin typeface="Calibri"/>
                          <a:ea typeface="Calibri"/>
                          <a:cs typeface="Times New Roman"/>
                        </a:rPr>
                        <a:t>4.425</a:t>
                      </a:r>
                    </a:p>
                  </a:txBody>
                  <a:tcPr marL="68580" marR="68580" marT="0" marB="0">
                    <a:lnL>
                      <a:noFill/>
                    </a:lnL>
                    <a:lnR w="12700" cap="flat" cmpd="sng" algn="ctr">
                      <a:solidFill>
                        <a:srgbClr val="C0504D"/>
                      </a:solidFill>
                      <a:prstDash val="solid"/>
                      <a:round/>
                      <a:headEnd type="none" w="med" len="med"/>
                      <a:tailEnd type="none" w="med" len="med"/>
                    </a:lnR>
                    <a:lnT>
                      <a:noFill/>
                    </a:lnT>
                    <a:lnB>
                      <a:noFill/>
                    </a:lnB>
                  </a:tcPr>
                </a:tc>
              </a:tr>
              <a:tr h="380335">
                <a:tc>
                  <a:txBody>
                    <a:bodyPr/>
                    <a:lstStyle/>
                    <a:p>
                      <a:pPr>
                        <a:lnSpc>
                          <a:spcPct val="115000"/>
                        </a:lnSpc>
                        <a:spcAft>
                          <a:spcPts val="1000"/>
                        </a:spcAft>
                      </a:pPr>
                      <a:r>
                        <a:rPr lang="en-GB" sz="1800" b="1" dirty="0">
                          <a:effectLst/>
                          <a:latin typeface="Calibri"/>
                          <a:ea typeface="Calibri"/>
                          <a:cs typeface="Times New Roman"/>
                        </a:rPr>
                        <a:t>IOP </a:t>
                      </a:r>
                      <a:endParaRPr lang="en-GB" sz="1800" dirty="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en-GB" sz="1800" dirty="0">
                          <a:effectLst/>
                          <a:latin typeface="Calibri"/>
                          <a:ea typeface="Calibri"/>
                          <a:cs typeface="Times New Roman"/>
                        </a:rPr>
                        <a:t>2.872</a:t>
                      </a:r>
                    </a:p>
                  </a:txBody>
                  <a:tcPr marL="68580" marR="68580" marT="0" marB="0">
                    <a:lnL>
                      <a:noFill/>
                    </a:lnL>
                    <a:lnR>
                      <a:noFill/>
                    </a:lnR>
                    <a:lnT>
                      <a:noFill/>
                    </a:lnT>
                    <a:lnB>
                      <a:noFill/>
                    </a:lnB>
                  </a:tcPr>
                </a:tc>
                <a:tc>
                  <a:txBody>
                    <a:bodyPr/>
                    <a:lstStyle/>
                    <a:p>
                      <a:pPr>
                        <a:lnSpc>
                          <a:spcPct val="115000"/>
                        </a:lnSpc>
                        <a:spcAft>
                          <a:spcPts val="1000"/>
                        </a:spcAft>
                      </a:pPr>
                      <a:r>
                        <a:rPr lang="en-GB" sz="1800" dirty="0">
                          <a:effectLst/>
                          <a:latin typeface="Calibri"/>
                          <a:ea typeface="Calibri"/>
                          <a:cs typeface="Times New Roman"/>
                        </a:rPr>
                        <a:t>2.875</a:t>
                      </a:r>
                    </a:p>
                  </a:txBody>
                  <a:tcPr marL="68580" marR="68580" marT="0" marB="0">
                    <a:lnL>
                      <a:noFill/>
                    </a:lnL>
                    <a:lnR>
                      <a:noFill/>
                    </a:lnR>
                    <a:lnT>
                      <a:noFill/>
                    </a:lnT>
                    <a:lnB>
                      <a:noFill/>
                    </a:lnB>
                  </a:tcPr>
                </a:tc>
                <a:tc>
                  <a:txBody>
                    <a:bodyPr/>
                    <a:lstStyle/>
                    <a:p>
                      <a:pPr>
                        <a:lnSpc>
                          <a:spcPct val="115000"/>
                        </a:lnSpc>
                        <a:spcAft>
                          <a:spcPts val="1000"/>
                        </a:spcAft>
                      </a:pPr>
                      <a:r>
                        <a:rPr lang="en-GB" sz="1800" dirty="0">
                          <a:effectLst/>
                          <a:latin typeface="Calibri"/>
                          <a:ea typeface="Calibri"/>
                          <a:cs typeface="Times New Roman"/>
                        </a:rPr>
                        <a:t>2.871</a:t>
                      </a:r>
                    </a:p>
                  </a:txBody>
                  <a:tcPr marL="68580" marR="68580" marT="0" marB="0">
                    <a:lnL>
                      <a:noFill/>
                    </a:lnL>
                    <a:lnR>
                      <a:noFill/>
                    </a:lnR>
                    <a:lnT>
                      <a:noFill/>
                    </a:lnT>
                    <a:lnB>
                      <a:noFill/>
                    </a:lnB>
                  </a:tcPr>
                </a:tc>
                <a:tc>
                  <a:txBody>
                    <a:bodyPr/>
                    <a:lstStyle/>
                    <a:p>
                      <a:pPr>
                        <a:lnSpc>
                          <a:spcPct val="115000"/>
                        </a:lnSpc>
                        <a:spcAft>
                          <a:spcPts val="1000"/>
                        </a:spcAft>
                      </a:pPr>
                      <a:r>
                        <a:rPr lang="en-GB" sz="1800" dirty="0">
                          <a:effectLst/>
                          <a:latin typeface="Calibri"/>
                          <a:ea typeface="Calibri"/>
                          <a:cs typeface="Times New Roman"/>
                        </a:rPr>
                        <a:t>2.973</a:t>
                      </a:r>
                    </a:p>
                  </a:txBody>
                  <a:tcPr marL="68580" marR="68580" marT="0" marB="0">
                    <a:lnL>
                      <a:noFill/>
                    </a:lnL>
                    <a:lnR>
                      <a:noFill/>
                    </a:lnR>
                    <a:lnT>
                      <a:noFill/>
                    </a:lnT>
                    <a:lnB>
                      <a:noFill/>
                    </a:lnB>
                  </a:tcPr>
                </a:tc>
                <a:tc>
                  <a:txBody>
                    <a:bodyPr/>
                    <a:lstStyle/>
                    <a:p>
                      <a:pPr>
                        <a:lnSpc>
                          <a:spcPct val="115000"/>
                        </a:lnSpc>
                        <a:spcAft>
                          <a:spcPts val="1000"/>
                        </a:spcAft>
                      </a:pPr>
                      <a:r>
                        <a:rPr lang="en-GB" sz="1800" dirty="0">
                          <a:effectLst/>
                          <a:latin typeface="Calibri"/>
                          <a:ea typeface="Calibri"/>
                          <a:cs typeface="Times New Roman"/>
                        </a:rPr>
                        <a:t>3.173</a:t>
                      </a:r>
                    </a:p>
                  </a:txBody>
                  <a:tcPr marL="68580" marR="68580" marT="0" marB="0">
                    <a:lnL>
                      <a:noFill/>
                    </a:lnL>
                    <a:lnR w="12700" cap="flat" cmpd="sng" algn="ctr">
                      <a:solidFill>
                        <a:srgbClr val="C0504D"/>
                      </a:solidFill>
                      <a:prstDash val="solid"/>
                      <a:round/>
                      <a:headEnd type="none" w="med" len="med"/>
                      <a:tailEnd type="none" w="med" len="med"/>
                    </a:lnR>
                    <a:lnT>
                      <a:noFill/>
                    </a:lnT>
                    <a:lnB>
                      <a:noFill/>
                    </a:lnB>
                  </a:tcPr>
                </a:tc>
              </a:tr>
              <a:tr h="380335">
                <a:tc>
                  <a:txBody>
                    <a:bodyPr/>
                    <a:lstStyle/>
                    <a:p>
                      <a:pPr>
                        <a:lnSpc>
                          <a:spcPct val="115000"/>
                        </a:lnSpc>
                        <a:spcAft>
                          <a:spcPts val="1000"/>
                        </a:spcAft>
                      </a:pPr>
                      <a:r>
                        <a:rPr lang="en-GB" sz="1800" b="1" dirty="0">
                          <a:effectLst/>
                          <a:latin typeface="Calibri"/>
                          <a:ea typeface="Calibri"/>
                          <a:cs typeface="Times New Roman"/>
                        </a:rPr>
                        <a:t>AIP</a:t>
                      </a:r>
                      <a:endParaRPr lang="en-GB" sz="1800" dirty="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nSpc>
                          <a:spcPct val="115000"/>
                        </a:lnSpc>
                        <a:spcAft>
                          <a:spcPts val="1000"/>
                        </a:spcAft>
                      </a:pPr>
                      <a:r>
                        <a:rPr lang="en-GB" sz="1800" dirty="0">
                          <a:effectLst/>
                          <a:latin typeface="Calibri"/>
                          <a:ea typeface="Calibri"/>
                          <a:cs typeface="Times New Roman"/>
                        </a:rPr>
                        <a:t>2.890</a:t>
                      </a: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a:lnSpc>
                          <a:spcPct val="115000"/>
                        </a:lnSpc>
                        <a:spcAft>
                          <a:spcPts val="1000"/>
                        </a:spcAft>
                      </a:pPr>
                      <a:r>
                        <a:rPr lang="en-GB" sz="1800" dirty="0">
                          <a:effectLst/>
                          <a:latin typeface="Calibri"/>
                          <a:ea typeface="Calibri"/>
                          <a:cs typeface="Times New Roman"/>
                        </a:rPr>
                        <a:t>2.736</a:t>
                      </a: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a:lnSpc>
                          <a:spcPct val="115000"/>
                        </a:lnSpc>
                        <a:spcAft>
                          <a:spcPts val="1000"/>
                        </a:spcAft>
                      </a:pPr>
                      <a:r>
                        <a:rPr lang="en-GB" sz="1800" dirty="0">
                          <a:effectLst/>
                          <a:latin typeface="Calibri"/>
                          <a:ea typeface="Calibri"/>
                          <a:cs typeface="Times New Roman"/>
                        </a:rPr>
                        <a:t>2.766</a:t>
                      </a: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a:lnSpc>
                          <a:spcPct val="115000"/>
                        </a:lnSpc>
                        <a:spcAft>
                          <a:spcPts val="1000"/>
                        </a:spcAft>
                      </a:pPr>
                      <a:r>
                        <a:rPr lang="en-GB" sz="1800" dirty="0">
                          <a:effectLst/>
                          <a:latin typeface="Calibri"/>
                          <a:ea typeface="Calibri"/>
                          <a:cs typeface="Times New Roman"/>
                        </a:rPr>
                        <a:t>2.798</a:t>
                      </a: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a:lnSpc>
                          <a:spcPct val="115000"/>
                        </a:lnSpc>
                        <a:spcAft>
                          <a:spcPts val="1000"/>
                        </a:spcAft>
                      </a:pPr>
                      <a:r>
                        <a:rPr lang="en-GB" sz="1800" dirty="0">
                          <a:effectLst/>
                          <a:latin typeface="Calibri"/>
                          <a:ea typeface="Calibri"/>
                          <a:cs typeface="Times New Roman"/>
                        </a:rPr>
                        <a:t>2.772</a:t>
                      </a:r>
                    </a:p>
                  </a:txBody>
                  <a:tcPr marL="68580" marR="68580" marT="0" marB="0">
                    <a:lnL>
                      <a:noFill/>
                    </a:lnL>
                    <a:lnR w="12700" cap="flat" cmpd="sng" algn="ctr">
                      <a:solidFill>
                        <a:srgbClr val="C0504D"/>
                      </a:solidFill>
                      <a:prstDash val="solid"/>
                      <a:round/>
                      <a:headEnd type="none" w="med" len="med"/>
                      <a:tailEnd type="none" w="med" len="med"/>
                    </a:lnR>
                    <a:lnT>
                      <a:noFill/>
                    </a:lnT>
                    <a:lnB w="12700" cap="flat" cmpd="sng" algn="ctr">
                      <a:noFill/>
                      <a:prstDash val="solid"/>
                      <a:round/>
                      <a:headEnd type="none" w="med" len="med"/>
                      <a:tailEnd type="none" w="med" len="med"/>
                    </a:lnB>
                  </a:tcPr>
                </a:tc>
              </a:tr>
              <a:tr h="92301">
                <a:tc>
                  <a:txBody>
                    <a:bodyPr/>
                    <a:lstStyle/>
                    <a:p>
                      <a:pPr>
                        <a:lnSpc>
                          <a:spcPct val="115000"/>
                        </a:lnSpc>
                        <a:spcAft>
                          <a:spcPts val="1000"/>
                        </a:spcAft>
                      </a:pPr>
                      <a:endParaRPr lang="en-GB" sz="1800" dirty="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nSpc>
                          <a:spcPct val="115000"/>
                        </a:lnSpc>
                        <a:spcAft>
                          <a:spcPts val="1000"/>
                        </a:spcAft>
                      </a:pPr>
                      <a:endParaRPr lang="en-GB" sz="1800" dirty="0">
                        <a:effectLst/>
                        <a:latin typeface="Calibri"/>
                        <a:ea typeface="Calibri"/>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a:lnSpc>
                          <a:spcPct val="115000"/>
                        </a:lnSpc>
                        <a:spcAft>
                          <a:spcPts val="1000"/>
                        </a:spcAft>
                      </a:pPr>
                      <a:endParaRPr lang="en-GB" sz="1800" dirty="0">
                        <a:effectLst/>
                        <a:latin typeface="Calibri"/>
                        <a:ea typeface="Calibri"/>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a:lnSpc>
                          <a:spcPct val="115000"/>
                        </a:lnSpc>
                        <a:spcAft>
                          <a:spcPts val="1000"/>
                        </a:spcAft>
                      </a:pPr>
                      <a:endParaRPr lang="en-GB" sz="1800" dirty="0">
                        <a:effectLst/>
                        <a:latin typeface="Calibri"/>
                        <a:ea typeface="Calibri"/>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a:lnSpc>
                          <a:spcPct val="115000"/>
                        </a:lnSpc>
                        <a:spcAft>
                          <a:spcPts val="1000"/>
                        </a:spcAft>
                      </a:pPr>
                      <a:endParaRPr lang="en-GB" sz="1800" dirty="0">
                        <a:effectLst/>
                        <a:latin typeface="Calibri"/>
                        <a:ea typeface="Calibri"/>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a:lnSpc>
                          <a:spcPct val="115000"/>
                        </a:lnSpc>
                        <a:spcAft>
                          <a:spcPts val="1000"/>
                        </a:spcAft>
                      </a:pPr>
                      <a:endParaRPr lang="en-GB" sz="1800" dirty="0">
                        <a:effectLst/>
                        <a:latin typeface="Calibri"/>
                        <a:ea typeface="Calibri"/>
                        <a:cs typeface="Times New Roman"/>
                      </a:endParaRPr>
                    </a:p>
                  </a:txBody>
                  <a:tcPr marL="68580" marR="68580" marT="0" marB="0">
                    <a:lnL>
                      <a:noFill/>
                    </a:lnL>
                    <a:lnR w="12700" cap="flat" cmpd="sng" algn="ctr">
                      <a:solidFill>
                        <a:srgbClr val="C0504D"/>
                      </a:solidFill>
                      <a:prstDash val="solid"/>
                      <a:round/>
                      <a:headEnd type="none" w="med" len="med"/>
                      <a:tailEnd type="none" w="med" len="med"/>
                    </a:lnR>
                    <a:lnT>
                      <a:noFill/>
                    </a:lnT>
                    <a:lnB w="12700" cap="flat" cmpd="sng" algn="ctr">
                      <a:noFill/>
                      <a:prstDash val="solid"/>
                      <a:round/>
                      <a:headEnd type="none" w="med" len="med"/>
                      <a:tailEnd type="none" w="med" len="med"/>
                    </a:lnB>
                  </a:tcPr>
                </a:tc>
              </a:tr>
              <a:tr h="380335">
                <a:tc>
                  <a:txBody>
                    <a:bodyPr/>
                    <a:lstStyle/>
                    <a:p>
                      <a:pPr>
                        <a:lnSpc>
                          <a:spcPct val="115000"/>
                        </a:lnSpc>
                        <a:spcAft>
                          <a:spcPts val="1000"/>
                        </a:spcAft>
                      </a:pPr>
                      <a:r>
                        <a:rPr lang="en-GB" sz="1800" b="1" dirty="0" smtClean="0">
                          <a:effectLst/>
                          <a:latin typeface="Calibri"/>
                          <a:ea typeface="Calibri"/>
                          <a:cs typeface="Times New Roman"/>
                        </a:rPr>
                        <a:t>Core Physics categories</a:t>
                      </a:r>
                      <a:endParaRPr lang="en-GB" sz="1800" dirty="0">
                        <a:effectLst/>
                        <a:latin typeface="Calibri"/>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a:noFill/>
                    </a:lnR>
                    <a:lnT>
                      <a:noFill/>
                    </a:lnT>
                    <a:lnB w="12700" cap="flat" cmpd="sng" algn="ctr">
                      <a:solidFill>
                        <a:srgbClr val="C0504D"/>
                      </a:solidFill>
                      <a:prstDash val="solid"/>
                      <a:round/>
                      <a:headEnd type="none" w="med" len="med"/>
                      <a:tailEnd type="none" w="med" len="med"/>
                    </a:lnB>
                  </a:tcPr>
                </a:tc>
                <a:tc>
                  <a:txBody>
                    <a:bodyPr/>
                    <a:lstStyle/>
                    <a:p>
                      <a:pPr>
                        <a:lnSpc>
                          <a:spcPct val="115000"/>
                        </a:lnSpc>
                        <a:spcAft>
                          <a:spcPts val="1000"/>
                        </a:spcAft>
                      </a:pPr>
                      <a:r>
                        <a:rPr lang="en-GB" sz="1800" dirty="0">
                          <a:effectLst/>
                          <a:latin typeface="Calibri"/>
                          <a:ea typeface="Calibri"/>
                          <a:cs typeface="Times New Roman"/>
                        </a:rPr>
                        <a:t>2.371</a:t>
                      </a: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nSpc>
                          <a:spcPct val="115000"/>
                        </a:lnSpc>
                        <a:spcAft>
                          <a:spcPts val="1000"/>
                        </a:spcAft>
                      </a:pPr>
                      <a:r>
                        <a:rPr lang="en-GB" sz="1800" dirty="0">
                          <a:effectLst/>
                          <a:latin typeface="Calibri"/>
                          <a:ea typeface="Calibri"/>
                          <a:cs typeface="Times New Roman"/>
                        </a:rPr>
                        <a:t>2.425</a:t>
                      </a: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nSpc>
                          <a:spcPct val="115000"/>
                        </a:lnSpc>
                        <a:spcAft>
                          <a:spcPts val="1000"/>
                        </a:spcAft>
                      </a:pPr>
                      <a:r>
                        <a:rPr lang="en-GB" sz="1800" dirty="0">
                          <a:effectLst/>
                          <a:latin typeface="Calibri"/>
                          <a:ea typeface="Calibri"/>
                          <a:cs typeface="Times New Roman"/>
                        </a:rPr>
                        <a:t>2.575</a:t>
                      </a: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nSpc>
                          <a:spcPct val="115000"/>
                        </a:lnSpc>
                        <a:spcAft>
                          <a:spcPts val="1000"/>
                        </a:spcAft>
                      </a:pPr>
                      <a:r>
                        <a:rPr lang="en-GB" sz="1800" dirty="0">
                          <a:effectLst/>
                          <a:latin typeface="Calibri"/>
                          <a:ea typeface="Calibri"/>
                          <a:cs typeface="Times New Roman"/>
                        </a:rPr>
                        <a:t>2.646</a:t>
                      </a: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nSpc>
                          <a:spcPct val="115000"/>
                        </a:lnSpc>
                        <a:spcAft>
                          <a:spcPts val="1000"/>
                        </a:spcAft>
                      </a:pPr>
                      <a:r>
                        <a:rPr lang="en-GB" sz="1800" dirty="0">
                          <a:effectLst/>
                          <a:latin typeface="Calibri"/>
                          <a:ea typeface="Calibri"/>
                          <a:cs typeface="Times New Roman"/>
                        </a:rPr>
                        <a:t>2.734</a:t>
                      </a:r>
                    </a:p>
                  </a:txBody>
                  <a:tcPr marL="68580" marR="68580" marT="0" marB="0">
                    <a:lnL>
                      <a:noFill/>
                    </a:lnL>
                    <a:lnR w="12700" cap="flat" cmpd="sng" algn="ctr">
                      <a:solidFill>
                        <a:srgbClr val="C0504D"/>
                      </a:solidFill>
                      <a:prstDash val="solid"/>
                      <a:round/>
                      <a:headEnd type="none" w="med" len="med"/>
                      <a:tailEnd type="none" w="med" len="med"/>
                    </a:lnR>
                    <a:lnT>
                      <a:noFill/>
                    </a:lnT>
                    <a:lnB w="12700" cap="flat" cmpd="sng" algn="ctr">
                      <a:solidFill>
                        <a:srgbClr val="C0504D"/>
                      </a:solidFill>
                      <a:prstDash val="solid"/>
                      <a:round/>
                      <a:headEnd type="none" w="med" len="med"/>
                      <a:tailEnd type="none" w="med" len="med"/>
                    </a:lnB>
                  </a:tcPr>
                </a:tc>
              </a:tr>
            </a:tbl>
          </a:graphicData>
        </a:graphic>
      </p:graphicFrame>
      <p:sp>
        <p:nvSpPr>
          <p:cNvPr id="7" name="TextBox 6"/>
          <p:cNvSpPr txBox="1"/>
          <p:nvPr/>
        </p:nvSpPr>
        <p:spPr>
          <a:xfrm>
            <a:off x="477554" y="4581128"/>
            <a:ext cx="7838861" cy="954107"/>
          </a:xfrm>
          <a:prstGeom prst="rect">
            <a:avLst/>
          </a:prstGeom>
          <a:noFill/>
        </p:spPr>
        <p:txBody>
          <a:bodyPr wrap="square" rtlCol="0">
            <a:spAutoFit/>
          </a:bodyPr>
          <a:lstStyle/>
          <a:p>
            <a:pPr marL="457200" indent="-457200">
              <a:buClr>
                <a:srgbClr val="B60334"/>
              </a:buClr>
              <a:buFont typeface="Arial" pitchFamily="34" charset="0"/>
              <a:buChar char="•"/>
            </a:pPr>
            <a:r>
              <a:rPr lang="zh-CN" altLang="en-US" sz="2800" i="0" dirty="0" smtClean="0">
                <a:latin typeface="Calibri" pitchFamily="34" charset="0"/>
                <a:cs typeface="Calibri" pitchFamily="34" charset="0"/>
              </a:rPr>
              <a:t>学协会出版社提供了物理学领域中高质量的期刊内容</a:t>
            </a:r>
            <a:endParaRPr lang="en-GB" sz="2800" i="0" dirty="0" smtClean="0">
              <a:latin typeface="Calibri" pitchFamily="34" charset="0"/>
              <a:cs typeface="Calibri" pitchFamily="34" charset="0"/>
            </a:endParaRPr>
          </a:p>
        </p:txBody>
      </p:sp>
      <p:sp>
        <p:nvSpPr>
          <p:cNvPr id="10" name="TextBox 9"/>
          <p:cNvSpPr txBox="1"/>
          <p:nvPr/>
        </p:nvSpPr>
        <p:spPr>
          <a:xfrm>
            <a:off x="477555" y="5687635"/>
            <a:ext cx="7838861" cy="954107"/>
          </a:xfrm>
          <a:prstGeom prst="rect">
            <a:avLst/>
          </a:prstGeom>
          <a:noFill/>
        </p:spPr>
        <p:txBody>
          <a:bodyPr wrap="square" rtlCol="0">
            <a:spAutoFit/>
          </a:bodyPr>
          <a:lstStyle/>
          <a:p>
            <a:pPr marL="457200" indent="-457200">
              <a:buClr>
                <a:srgbClr val="B60334"/>
              </a:buClr>
              <a:buBlip>
                <a:blip r:embed="rId3"/>
              </a:buBlip>
            </a:pPr>
            <a:r>
              <a:rPr lang="zh-CN" altLang="en-US" sz="2800" i="0" dirty="0" smtClean="0">
                <a:latin typeface="Calibri" pitchFamily="34" charset="0"/>
                <a:cs typeface="Calibri" pitchFamily="34" charset="0"/>
              </a:rPr>
              <a:t>我们旨在成为一个物理领域高质量的学协会图书出版社来填补这一空白</a:t>
            </a:r>
            <a:endParaRPr lang="en-GB" sz="2800" i="0" dirty="0" smtClean="0">
              <a:latin typeface="Calibri" pitchFamily="34" charset="0"/>
              <a:cs typeface="Calibri" pitchFamily="34" charset="0"/>
            </a:endParaRPr>
          </a:p>
        </p:txBody>
      </p:sp>
      <p:sp>
        <p:nvSpPr>
          <p:cNvPr id="9" name="TextBox 8"/>
          <p:cNvSpPr txBox="1"/>
          <p:nvPr/>
        </p:nvSpPr>
        <p:spPr>
          <a:xfrm>
            <a:off x="6084168" y="6570930"/>
            <a:ext cx="2952328" cy="261610"/>
          </a:xfrm>
          <a:prstGeom prst="rect">
            <a:avLst/>
          </a:prstGeom>
          <a:noFill/>
        </p:spPr>
        <p:txBody>
          <a:bodyPr wrap="square" rtlCol="0">
            <a:spAutoFit/>
          </a:bodyPr>
          <a:lstStyle/>
          <a:p>
            <a:r>
              <a:rPr lang="en-GB" sz="1100" i="0" dirty="0" smtClean="0"/>
              <a:t>Source: Journal Citation Report</a:t>
            </a:r>
            <a:endParaRPr lang="en-GB" sz="1100" i="0" dirty="0"/>
          </a:p>
        </p:txBody>
      </p:sp>
    </p:spTree>
    <p:extLst>
      <p:ext uri="{BB962C8B-B14F-4D97-AF65-F5344CB8AC3E}">
        <p14:creationId xmlns="" xmlns:p14="http://schemas.microsoft.com/office/powerpoint/2010/main" val="3184626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5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19150" y="1371600"/>
            <a:ext cx="807333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ctr" anchorCtr="0" compatLnSpc="1">
            <a:prstTxWarp prst="textNoShape">
              <a:avLst/>
            </a:prstTxWarp>
          </a:bodyPr>
          <a:lstStyle/>
          <a:p>
            <a:endParaRPr lang="en-GB" dirty="0">
              <a:solidFill>
                <a:srgbClr val="FF0000"/>
              </a:solidFill>
              <a:latin typeface="Calibri" pitchFamily="34" charset="0"/>
              <a:ea typeface="ＭＳ Ｐゴシック" charset="-128"/>
              <a:cs typeface="Calibri" pitchFamily="34" charset="0"/>
            </a:endParaRPr>
          </a:p>
        </p:txBody>
      </p:sp>
      <p:sp>
        <p:nvSpPr>
          <p:cNvPr id="11" name="Content Placeholder 1"/>
          <p:cNvSpPr txBox="1">
            <a:spLocks noGrp="1"/>
          </p:cNvSpPr>
          <p:nvPr>
            <p:ph idx="1"/>
          </p:nvPr>
        </p:nvSpPr>
        <p:spPr>
          <a:xfrm>
            <a:off x="467544" y="3356992"/>
            <a:ext cx="8229600" cy="792089"/>
          </a:xfrm>
          <a:prstGeom prst="rect">
            <a:avLst/>
          </a:prstGeom>
        </p:spPr>
        <p:txBody>
          <a:bodyPr/>
          <a:lstStyle>
            <a:lvl1pPr marL="381000" indent="-381000" algn="l" defTabSz="762000" rtl="0" eaLnBrk="0" fontAlgn="base" hangingPunct="0">
              <a:spcBef>
                <a:spcPct val="20000"/>
              </a:spcBef>
              <a:spcAft>
                <a:spcPct val="0"/>
              </a:spcAft>
              <a:buClr>
                <a:schemeClr val="hlink"/>
              </a:buClr>
              <a:buSzPct val="75000"/>
              <a:buFont typeface="Monotype Sorts" charset="2"/>
              <a:buChar char="l"/>
              <a:defRPr sz="2400" b="1">
                <a:solidFill>
                  <a:schemeClr val="tx1"/>
                </a:solidFill>
                <a:latin typeface="+mn-lt"/>
                <a:ea typeface="ＭＳ Ｐゴシック" charset="0"/>
                <a:cs typeface="ＭＳ Ｐゴシック" charset="0"/>
              </a:defRPr>
            </a:lvl1pPr>
            <a:lvl2pPr marL="952500" indent="-381000" algn="l" defTabSz="762000" rtl="0" eaLnBrk="0" fontAlgn="base" hangingPunct="0">
              <a:spcBef>
                <a:spcPct val="20000"/>
              </a:spcBef>
              <a:spcAft>
                <a:spcPct val="0"/>
              </a:spcAft>
              <a:buClr>
                <a:schemeClr val="hlink"/>
              </a:buClr>
              <a:buSzPct val="75000"/>
              <a:buFont typeface="Monotype Sorts" charset="2"/>
              <a:buChar char="l"/>
              <a:defRPr sz="2400">
                <a:solidFill>
                  <a:schemeClr val="tx1"/>
                </a:solidFill>
                <a:latin typeface="+mn-lt"/>
                <a:ea typeface="ＭＳ Ｐゴシック" charset="0"/>
              </a:defRPr>
            </a:lvl2pPr>
            <a:lvl3pPr marL="1435100" indent="-292100" algn="l" defTabSz="762000" rtl="0" eaLnBrk="0" fontAlgn="base" hangingPunct="0">
              <a:spcBef>
                <a:spcPct val="20000"/>
              </a:spcBef>
              <a:spcAft>
                <a:spcPct val="0"/>
              </a:spcAft>
              <a:buClr>
                <a:schemeClr val="hlink"/>
              </a:buClr>
              <a:buSzPct val="75000"/>
              <a:buFont typeface="Monotype Sorts" charset="2"/>
              <a:buChar char="l"/>
              <a:defRPr sz="2000">
                <a:solidFill>
                  <a:schemeClr val="tx1"/>
                </a:solidFill>
                <a:latin typeface="+mn-lt"/>
                <a:ea typeface="ＭＳ Ｐゴシック" charset="0"/>
              </a:defRPr>
            </a:lvl3pPr>
            <a:lvl4pPr marL="1905000" indent="-279400" algn="l" defTabSz="762000" rtl="0" eaLnBrk="0" fontAlgn="base" hangingPunct="0">
              <a:spcBef>
                <a:spcPct val="20000"/>
              </a:spcBef>
              <a:spcAft>
                <a:spcPct val="0"/>
              </a:spcAft>
              <a:buClr>
                <a:schemeClr val="hlink"/>
              </a:buClr>
              <a:buSzPct val="75000"/>
              <a:buFont typeface="Monotype Sorts" charset="2"/>
              <a:buChar char="l"/>
              <a:defRPr sz="2000">
                <a:solidFill>
                  <a:schemeClr val="tx1"/>
                </a:solidFill>
                <a:latin typeface="+mn-lt"/>
                <a:ea typeface="ＭＳ Ｐゴシック" charset="0"/>
              </a:defRPr>
            </a:lvl4pPr>
            <a:lvl5pPr marL="2476500" indent="-279400" algn="l" defTabSz="762000" rtl="0" eaLnBrk="0" fontAlgn="base" hangingPunct="0">
              <a:spcBef>
                <a:spcPct val="20000"/>
              </a:spcBef>
              <a:spcAft>
                <a:spcPct val="0"/>
              </a:spcAft>
              <a:buClr>
                <a:schemeClr val="hlink"/>
              </a:buClr>
              <a:buSzPct val="75000"/>
              <a:buFont typeface="Monotype Sorts" charset="2"/>
              <a:buChar char="l"/>
              <a:defRPr sz="2000">
                <a:solidFill>
                  <a:schemeClr val="tx1"/>
                </a:solidFill>
                <a:latin typeface="+mn-lt"/>
                <a:ea typeface="ＭＳ Ｐゴシック" charset="0"/>
              </a:defRPr>
            </a:lvl5pPr>
            <a:lvl6pPr marL="2933700" indent="-279400" algn="l" defTabSz="762000" rtl="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mn-lt"/>
              </a:defRPr>
            </a:lvl6pPr>
            <a:lvl7pPr marL="3390900" indent="-279400" algn="l" defTabSz="762000" rtl="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mn-lt"/>
              </a:defRPr>
            </a:lvl7pPr>
            <a:lvl8pPr marL="3848100" indent="-279400" algn="l" defTabSz="762000" rtl="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mn-lt"/>
              </a:defRPr>
            </a:lvl8pPr>
            <a:lvl9pPr marL="4305300" indent="-279400" algn="l" defTabSz="762000" rtl="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mn-lt"/>
              </a:defRPr>
            </a:lvl9pPr>
          </a:lstStyle>
          <a:p>
            <a:pPr marL="0" indent="0">
              <a:buFont typeface="Monotype Sorts" charset="2"/>
              <a:buNone/>
            </a:pPr>
            <a:r>
              <a:rPr lang="zh-CN" altLang="en-US" sz="3600" i="0" kern="0" dirty="0" smtClean="0">
                <a:latin typeface="Calibri" pitchFamily="34" charset="0"/>
                <a:cs typeface="Calibri" pitchFamily="34" charset="0"/>
              </a:rPr>
              <a:t>数字化</a:t>
            </a:r>
            <a:r>
              <a:rPr lang="en-GB" sz="3600" i="0" kern="0" dirty="0" smtClean="0">
                <a:latin typeface="Calibri" pitchFamily="34" charset="0"/>
                <a:cs typeface="Calibri" pitchFamily="34" charset="0"/>
              </a:rPr>
              <a:t>	</a:t>
            </a:r>
            <a:endParaRPr lang="en-GB" sz="3600" i="0" kern="0" dirty="0">
              <a:latin typeface="Calibri" pitchFamily="34" charset="0"/>
              <a:cs typeface="Calibri" pitchFamily="34" charset="0"/>
            </a:endParaRPr>
          </a:p>
          <a:p>
            <a:pPr marL="0" indent="0">
              <a:buFont typeface="Monotype Sorts" charset="2"/>
              <a:buNone/>
            </a:pPr>
            <a:r>
              <a:rPr lang="en-GB" sz="3600" i="0" kern="0" dirty="0">
                <a:latin typeface="Calibri" pitchFamily="34" charset="0"/>
                <a:cs typeface="Calibri" pitchFamily="34" charset="0"/>
              </a:rPr>
              <a:t>	</a:t>
            </a:r>
          </a:p>
        </p:txBody>
      </p:sp>
    </p:spTree>
    <p:extLst>
      <p:ext uri="{BB962C8B-B14F-4D97-AF65-F5344CB8AC3E}">
        <p14:creationId xmlns="" xmlns:p14="http://schemas.microsoft.com/office/powerpoint/2010/main" val="4187355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67544" y="1268760"/>
            <a:ext cx="807333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ctr" anchorCtr="0" compatLnSpc="1">
            <a:prstTxWarp prst="textNoShape">
              <a:avLst/>
            </a:prstTxWarp>
          </a:bodyPr>
          <a:lstStyle/>
          <a:p>
            <a:pPr algn="l">
              <a:defRPr/>
            </a:pPr>
            <a:r>
              <a:rPr lang="zh-CN" altLang="en-US" sz="3200" b="1" dirty="0" smtClean="0">
                <a:solidFill>
                  <a:srgbClr val="FF0000"/>
                </a:solidFill>
                <a:latin typeface="宋体" pitchFamily="2" charset="-122"/>
                <a:ea typeface="楷体_GB2312"/>
              </a:rPr>
              <a:t>数字化</a:t>
            </a:r>
            <a:endParaRPr lang="en-GB" altLang="en-US" sz="3200" b="1" dirty="0" smtClean="0">
              <a:solidFill>
                <a:srgbClr val="FF0000"/>
              </a:solidFill>
              <a:latin typeface="宋体" pitchFamily="2" charset="-122"/>
              <a:ea typeface="楷体_GB2312"/>
            </a:endParaRPr>
          </a:p>
        </p:txBody>
      </p:sp>
      <p:graphicFrame>
        <p:nvGraphicFramePr>
          <p:cNvPr id="7" name="Diagram 6"/>
          <p:cNvGraphicFramePr/>
          <p:nvPr>
            <p:extLst>
              <p:ext uri="{D42A27DB-BD31-4B8C-83A1-F6EECF244321}">
                <p14:modId xmlns="" xmlns:p14="http://schemas.microsoft.com/office/powerpoint/2010/main" val="3557173876"/>
              </p:ext>
            </p:extLst>
          </p:nvPr>
        </p:nvGraphicFramePr>
        <p:xfrm>
          <a:off x="467544" y="1772816"/>
          <a:ext cx="6115685"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 xmlns:p14="http://schemas.microsoft.com/office/powerpoint/2010/main" val="1113027433"/>
              </p:ext>
            </p:extLst>
          </p:nvPr>
        </p:nvGraphicFramePr>
        <p:xfrm>
          <a:off x="251520" y="3356992"/>
          <a:ext cx="3168352" cy="27363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ext uri="{D42A27DB-BD31-4B8C-83A1-F6EECF244321}">
                <p14:modId xmlns="" xmlns:p14="http://schemas.microsoft.com/office/powerpoint/2010/main" val="2590517044"/>
              </p:ext>
            </p:extLst>
          </p:nvPr>
        </p:nvGraphicFramePr>
        <p:xfrm>
          <a:off x="4788024" y="4912990"/>
          <a:ext cx="3898800" cy="1800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0" name="Content Placeholder 14"/>
          <p:cNvGraphicFramePr>
            <a:graphicFrameLocks/>
          </p:cNvGraphicFramePr>
          <p:nvPr>
            <p:extLst>
              <p:ext uri="{D42A27DB-BD31-4B8C-83A1-F6EECF244321}">
                <p14:modId xmlns="" xmlns:p14="http://schemas.microsoft.com/office/powerpoint/2010/main" val="493253679"/>
              </p:ext>
            </p:extLst>
          </p:nvPr>
        </p:nvGraphicFramePr>
        <p:xfrm>
          <a:off x="4787900" y="2781300"/>
          <a:ext cx="3898900" cy="180022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1" name="Pentagon 10"/>
          <p:cNvSpPr/>
          <p:nvPr/>
        </p:nvSpPr>
        <p:spPr bwMode="auto">
          <a:xfrm>
            <a:off x="3707904" y="3501008"/>
            <a:ext cx="935990" cy="287655"/>
          </a:xfrm>
          <a:prstGeom prst="homePlat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Pentagon 11"/>
          <p:cNvSpPr/>
          <p:nvPr/>
        </p:nvSpPr>
        <p:spPr bwMode="auto">
          <a:xfrm>
            <a:off x="3707904" y="5625432"/>
            <a:ext cx="935990" cy="287655"/>
          </a:xfrm>
          <a:prstGeom prst="homePlat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 xmlns:p14="http://schemas.microsoft.com/office/powerpoint/2010/main" val="1063011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250"/>
                            </p:stCondLst>
                            <p:childTnLst>
                              <p:par>
                                <p:cTn id="19" presetID="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0-#ppt_w/2"/>
                                          </p:val>
                                        </p:tav>
                                        <p:tav tm="100000">
                                          <p:val>
                                            <p:strVal val="#ppt_x"/>
                                          </p:val>
                                        </p:tav>
                                      </p:tavLst>
                                    </p:anim>
                                    <p:anim calcmode="lin" valueType="num">
                                      <p:cBhvr additive="base">
                                        <p:cTn id="22" dur="250" fill="hold"/>
                                        <p:tgtEl>
                                          <p:spTgt spid="12"/>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55" presetClass="entr" presetSubtype="0" fill="hold" grpId="0" nodeType="afterEffect">
                                  <p:stCondLst>
                                    <p:cond delay="0"/>
                                  </p:stCondLst>
                                  <p:childTnLst>
                                    <p:set>
                                      <p:cBhvr>
                                        <p:cTn id="25" dur="1" fill="hold">
                                          <p:stCondLst>
                                            <p:cond delay="0"/>
                                          </p:stCondLst>
                                        </p:cTn>
                                        <p:tgtEl>
                                          <p:spTgt spid="10">
                                            <p:graphicEl>
                                              <a:dgm id="{BF290990-208A-4E6F-9F3F-13A7B505E1B2}"/>
                                            </p:graphicEl>
                                          </p:spTgt>
                                        </p:tgtEl>
                                        <p:attrNameLst>
                                          <p:attrName>style.visibility</p:attrName>
                                        </p:attrNameLst>
                                      </p:cBhvr>
                                      <p:to>
                                        <p:strVal val="visible"/>
                                      </p:to>
                                    </p:set>
                                    <p:anim calcmode="lin" valueType="num">
                                      <p:cBhvr>
                                        <p:cTn id="26" dur="250" fill="hold"/>
                                        <p:tgtEl>
                                          <p:spTgt spid="10">
                                            <p:graphicEl>
                                              <a:dgm id="{BF290990-208A-4E6F-9F3F-13A7B505E1B2}"/>
                                            </p:graphicEl>
                                          </p:spTgt>
                                        </p:tgtEl>
                                        <p:attrNameLst>
                                          <p:attrName>ppt_w</p:attrName>
                                        </p:attrNameLst>
                                      </p:cBhvr>
                                      <p:tavLst>
                                        <p:tav tm="0">
                                          <p:val>
                                            <p:strVal val="#ppt_w*0.70"/>
                                          </p:val>
                                        </p:tav>
                                        <p:tav tm="100000">
                                          <p:val>
                                            <p:strVal val="#ppt_w"/>
                                          </p:val>
                                        </p:tav>
                                      </p:tavLst>
                                    </p:anim>
                                    <p:anim calcmode="lin" valueType="num">
                                      <p:cBhvr>
                                        <p:cTn id="27" dur="250" fill="hold"/>
                                        <p:tgtEl>
                                          <p:spTgt spid="10">
                                            <p:graphicEl>
                                              <a:dgm id="{BF290990-208A-4E6F-9F3F-13A7B505E1B2}"/>
                                            </p:graphicEl>
                                          </p:spTgt>
                                        </p:tgtEl>
                                        <p:attrNameLst>
                                          <p:attrName>ppt_h</p:attrName>
                                        </p:attrNameLst>
                                      </p:cBhvr>
                                      <p:tavLst>
                                        <p:tav tm="0">
                                          <p:val>
                                            <p:strVal val="#ppt_h"/>
                                          </p:val>
                                        </p:tav>
                                        <p:tav tm="100000">
                                          <p:val>
                                            <p:strVal val="#ppt_h"/>
                                          </p:val>
                                        </p:tav>
                                      </p:tavLst>
                                    </p:anim>
                                    <p:animEffect transition="in" filter="fade">
                                      <p:cBhvr>
                                        <p:cTn id="28" dur="250"/>
                                        <p:tgtEl>
                                          <p:spTgt spid="10">
                                            <p:graphicEl>
                                              <a:dgm id="{BF290990-208A-4E6F-9F3F-13A7B505E1B2}"/>
                                            </p:graphicEl>
                                          </p:spTgt>
                                        </p:tgtEl>
                                      </p:cBhvr>
                                    </p:animEffect>
                                  </p:childTnLst>
                                </p:cTn>
                              </p:par>
                            </p:childTnLst>
                          </p:cTn>
                        </p:par>
                        <p:par>
                          <p:cTn id="29" fill="hold">
                            <p:stCondLst>
                              <p:cond delay="750"/>
                            </p:stCondLst>
                            <p:childTnLst>
                              <p:par>
                                <p:cTn id="30" presetID="55" presetClass="entr" presetSubtype="0" fill="hold" grpId="0" nodeType="afterEffect">
                                  <p:stCondLst>
                                    <p:cond delay="0"/>
                                  </p:stCondLst>
                                  <p:childTnLst>
                                    <p:set>
                                      <p:cBhvr>
                                        <p:cTn id="31" dur="1" fill="hold">
                                          <p:stCondLst>
                                            <p:cond delay="0"/>
                                          </p:stCondLst>
                                        </p:cTn>
                                        <p:tgtEl>
                                          <p:spTgt spid="10">
                                            <p:graphicEl>
                                              <a:dgm id="{3EB1E953-353A-4414-95FB-025F9AC584D5}"/>
                                            </p:graphicEl>
                                          </p:spTgt>
                                        </p:tgtEl>
                                        <p:attrNameLst>
                                          <p:attrName>style.visibility</p:attrName>
                                        </p:attrNameLst>
                                      </p:cBhvr>
                                      <p:to>
                                        <p:strVal val="visible"/>
                                      </p:to>
                                    </p:set>
                                    <p:anim calcmode="lin" valueType="num">
                                      <p:cBhvr>
                                        <p:cTn id="32" dur="250" fill="hold"/>
                                        <p:tgtEl>
                                          <p:spTgt spid="10">
                                            <p:graphicEl>
                                              <a:dgm id="{3EB1E953-353A-4414-95FB-025F9AC584D5}"/>
                                            </p:graphicEl>
                                          </p:spTgt>
                                        </p:tgtEl>
                                        <p:attrNameLst>
                                          <p:attrName>ppt_w</p:attrName>
                                        </p:attrNameLst>
                                      </p:cBhvr>
                                      <p:tavLst>
                                        <p:tav tm="0">
                                          <p:val>
                                            <p:strVal val="#ppt_w*0.70"/>
                                          </p:val>
                                        </p:tav>
                                        <p:tav tm="100000">
                                          <p:val>
                                            <p:strVal val="#ppt_w"/>
                                          </p:val>
                                        </p:tav>
                                      </p:tavLst>
                                    </p:anim>
                                    <p:anim calcmode="lin" valueType="num">
                                      <p:cBhvr>
                                        <p:cTn id="33" dur="250" fill="hold"/>
                                        <p:tgtEl>
                                          <p:spTgt spid="10">
                                            <p:graphicEl>
                                              <a:dgm id="{3EB1E953-353A-4414-95FB-025F9AC584D5}"/>
                                            </p:graphicEl>
                                          </p:spTgt>
                                        </p:tgtEl>
                                        <p:attrNameLst>
                                          <p:attrName>ppt_h</p:attrName>
                                        </p:attrNameLst>
                                      </p:cBhvr>
                                      <p:tavLst>
                                        <p:tav tm="0">
                                          <p:val>
                                            <p:strVal val="#ppt_h"/>
                                          </p:val>
                                        </p:tav>
                                        <p:tav tm="100000">
                                          <p:val>
                                            <p:strVal val="#ppt_h"/>
                                          </p:val>
                                        </p:tav>
                                      </p:tavLst>
                                    </p:anim>
                                    <p:animEffect transition="in" filter="fade">
                                      <p:cBhvr>
                                        <p:cTn id="34" dur="250"/>
                                        <p:tgtEl>
                                          <p:spTgt spid="10">
                                            <p:graphicEl>
                                              <a:dgm id="{3EB1E953-353A-4414-95FB-025F9AC584D5}"/>
                                            </p:graphicEl>
                                          </p:spTgt>
                                        </p:tgtEl>
                                      </p:cBhvr>
                                    </p:animEffect>
                                  </p:childTnLst>
                                </p:cTn>
                              </p:par>
                            </p:childTnLst>
                          </p:cTn>
                        </p:par>
                        <p:par>
                          <p:cTn id="35" fill="hold">
                            <p:stCondLst>
                              <p:cond delay="1000"/>
                            </p:stCondLst>
                            <p:childTnLst>
                              <p:par>
                                <p:cTn id="36" presetID="55" presetClass="entr" presetSubtype="0" fill="hold" grpId="0" nodeType="afterEffect">
                                  <p:stCondLst>
                                    <p:cond delay="0"/>
                                  </p:stCondLst>
                                  <p:childTnLst>
                                    <p:set>
                                      <p:cBhvr>
                                        <p:cTn id="37" dur="1" fill="hold">
                                          <p:stCondLst>
                                            <p:cond delay="0"/>
                                          </p:stCondLst>
                                        </p:cTn>
                                        <p:tgtEl>
                                          <p:spTgt spid="10">
                                            <p:graphicEl>
                                              <a:dgm id="{8802D6BF-5340-49FF-B36E-3C6A3D6C4E6C}"/>
                                            </p:graphicEl>
                                          </p:spTgt>
                                        </p:tgtEl>
                                        <p:attrNameLst>
                                          <p:attrName>style.visibility</p:attrName>
                                        </p:attrNameLst>
                                      </p:cBhvr>
                                      <p:to>
                                        <p:strVal val="visible"/>
                                      </p:to>
                                    </p:set>
                                    <p:anim calcmode="lin" valueType="num">
                                      <p:cBhvr>
                                        <p:cTn id="38" dur="250" fill="hold"/>
                                        <p:tgtEl>
                                          <p:spTgt spid="10">
                                            <p:graphicEl>
                                              <a:dgm id="{8802D6BF-5340-49FF-B36E-3C6A3D6C4E6C}"/>
                                            </p:graphicEl>
                                          </p:spTgt>
                                        </p:tgtEl>
                                        <p:attrNameLst>
                                          <p:attrName>ppt_w</p:attrName>
                                        </p:attrNameLst>
                                      </p:cBhvr>
                                      <p:tavLst>
                                        <p:tav tm="0">
                                          <p:val>
                                            <p:strVal val="#ppt_w*0.70"/>
                                          </p:val>
                                        </p:tav>
                                        <p:tav tm="100000">
                                          <p:val>
                                            <p:strVal val="#ppt_w"/>
                                          </p:val>
                                        </p:tav>
                                      </p:tavLst>
                                    </p:anim>
                                    <p:anim calcmode="lin" valueType="num">
                                      <p:cBhvr>
                                        <p:cTn id="39" dur="250" fill="hold"/>
                                        <p:tgtEl>
                                          <p:spTgt spid="10">
                                            <p:graphicEl>
                                              <a:dgm id="{8802D6BF-5340-49FF-B36E-3C6A3D6C4E6C}"/>
                                            </p:graphicEl>
                                          </p:spTgt>
                                        </p:tgtEl>
                                        <p:attrNameLst>
                                          <p:attrName>ppt_h</p:attrName>
                                        </p:attrNameLst>
                                      </p:cBhvr>
                                      <p:tavLst>
                                        <p:tav tm="0">
                                          <p:val>
                                            <p:strVal val="#ppt_h"/>
                                          </p:val>
                                        </p:tav>
                                        <p:tav tm="100000">
                                          <p:val>
                                            <p:strVal val="#ppt_h"/>
                                          </p:val>
                                        </p:tav>
                                      </p:tavLst>
                                    </p:anim>
                                    <p:animEffect transition="in" filter="fade">
                                      <p:cBhvr>
                                        <p:cTn id="40" dur="250"/>
                                        <p:tgtEl>
                                          <p:spTgt spid="10">
                                            <p:graphicEl>
                                              <a:dgm id="{8802D6BF-5340-49FF-B36E-3C6A3D6C4E6C}"/>
                                            </p:graphicEl>
                                          </p:spTgt>
                                        </p:tgtEl>
                                      </p:cBhvr>
                                    </p:animEffect>
                                  </p:childTnLst>
                                </p:cTn>
                              </p:par>
                            </p:childTnLst>
                          </p:cTn>
                        </p:par>
                        <p:par>
                          <p:cTn id="41" fill="hold">
                            <p:stCondLst>
                              <p:cond delay="1250"/>
                            </p:stCondLst>
                            <p:childTnLst>
                              <p:par>
                                <p:cTn id="42" presetID="55" presetClass="entr" presetSubtype="0" fill="hold" grpId="0" nodeType="afterEffect">
                                  <p:stCondLst>
                                    <p:cond delay="0"/>
                                  </p:stCondLst>
                                  <p:childTnLst>
                                    <p:set>
                                      <p:cBhvr>
                                        <p:cTn id="43" dur="1" fill="hold">
                                          <p:stCondLst>
                                            <p:cond delay="0"/>
                                          </p:stCondLst>
                                        </p:cTn>
                                        <p:tgtEl>
                                          <p:spTgt spid="9">
                                            <p:graphicEl>
                                              <a:dgm id="{0A6F7FC9-A0D5-4B00-A0DF-4BB4607AD759}"/>
                                            </p:graphicEl>
                                          </p:spTgt>
                                        </p:tgtEl>
                                        <p:attrNameLst>
                                          <p:attrName>style.visibility</p:attrName>
                                        </p:attrNameLst>
                                      </p:cBhvr>
                                      <p:to>
                                        <p:strVal val="visible"/>
                                      </p:to>
                                    </p:set>
                                    <p:anim calcmode="lin" valueType="num">
                                      <p:cBhvr>
                                        <p:cTn id="44" dur="250" fill="hold"/>
                                        <p:tgtEl>
                                          <p:spTgt spid="9">
                                            <p:graphicEl>
                                              <a:dgm id="{0A6F7FC9-A0D5-4B00-A0DF-4BB4607AD759}"/>
                                            </p:graphicEl>
                                          </p:spTgt>
                                        </p:tgtEl>
                                        <p:attrNameLst>
                                          <p:attrName>ppt_w</p:attrName>
                                        </p:attrNameLst>
                                      </p:cBhvr>
                                      <p:tavLst>
                                        <p:tav tm="0">
                                          <p:val>
                                            <p:strVal val="#ppt_w*0.70"/>
                                          </p:val>
                                        </p:tav>
                                        <p:tav tm="100000">
                                          <p:val>
                                            <p:strVal val="#ppt_w"/>
                                          </p:val>
                                        </p:tav>
                                      </p:tavLst>
                                    </p:anim>
                                    <p:anim calcmode="lin" valueType="num">
                                      <p:cBhvr>
                                        <p:cTn id="45" dur="250" fill="hold"/>
                                        <p:tgtEl>
                                          <p:spTgt spid="9">
                                            <p:graphicEl>
                                              <a:dgm id="{0A6F7FC9-A0D5-4B00-A0DF-4BB4607AD759}"/>
                                            </p:graphicEl>
                                          </p:spTgt>
                                        </p:tgtEl>
                                        <p:attrNameLst>
                                          <p:attrName>ppt_h</p:attrName>
                                        </p:attrNameLst>
                                      </p:cBhvr>
                                      <p:tavLst>
                                        <p:tav tm="0">
                                          <p:val>
                                            <p:strVal val="#ppt_h"/>
                                          </p:val>
                                        </p:tav>
                                        <p:tav tm="100000">
                                          <p:val>
                                            <p:strVal val="#ppt_h"/>
                                          </p:val>
                                        </p:tav>
                                      </p:tavLst>
                                    </p:anim>
                                    <p:animEffect transition="in" filter="fade">
                                      <p:cBhvr>
                                        <p:cTn id="46" dur="250"/>
                                        <p:tgtEl>
                                          <p:spTgt spid="9">
                                            <p:graphicEl>
                                              <a:dgm id="{0A6F7FC9-A0D5-4B00-A0DF-4BB4607AD759}"/>
                                            </p:graphicEl>
                                          </p:spTgt>
                                        </p:tgtEl>
                                      </p:cBhvr>
                                    </p:animEffect>
                                  </p:childTnLst>
                                </p:cTn>
                              </p:par>
                            </p:childTnLst>
                          </p:cTn>
                        </p:par>
                        <p:par>
                          <p:cTn id="47" fill="hold">
                            <p:stCondLst>
                              <p:cond delay="1500"/>
                            </p:stCondLst>
                            <p:childTnLst>
                              <p:par>
                                <p:cTn id="48" presetID="55" presetClass="entr" presetSubtype="0" fill="hold" grpId="0" nodeType="afterEffect">
                                  <p:stCondLst>
                                    <p:cond delay="0"/>
                                  </p:stCondLst>
                                  <p:childTnLst>
                                    <p:set>
                                      <p:cBhvr>
                                        <p:cTn id="49" dur="1" fill="hold">
                                          <p:stCondLst>
                                            <p:cond delay="0"/>
                                          </p:stCondLst>
                                        </p:cTn>
                                        <p:tgtEl>
                                          <p:spTgt spid="9">
                                            <p:graphicEl>
                                              <a:dgm id="{9FC0278D-774C-43E7-B448-356E24C30162}"/>
                                            </p:graphicEl>
                                          </p:spTgt>
                                        </p:tgtEl>
                                        <p:attrNameLst>
                                          <p:attrName>style.visibility</p:attrName>
                                        </p:attrNameLst>
                                      </p:cBhvr>
                                      <p:to>
                                        <p:strVal val="visible"/>
                                      </p:to>
                                    </p:set>
                                    <p:anim calcmode="lin" valueType="num">
                                      <p:cBhvr>
                                        <p:cTn id="50" dur="250" fill="hold"/>
                                        <p:tgtEl>
                                          <p:spTgt spid="9">
                                            <p:graphicEl>
                                              <a:dgm id="{9FC0278D-774C-43E7-B448-356E24C30162}"/>
                                            </p:graphicEl>
                                          </p:spTgt>
                                        </p:tgtEl>
                                        <p:attrNameLst>
                                          <p:attrName>ppt_w</p:attrName>
                                        </p:attrNameLst>
                                      </p:cBhvr>
                                      <p:tavLst>
                                        <p:tav tm="0">
                                          <p:val>
                                            <p:strVal val="#ppt_w*0.70"/>
                                          </p:val>
                                        </p:tav>
                                        <p:tav tm="100000">
                                          <p:val>
                                            <p:strVal val="#ppt_w"/>
                                          </p:val>
                                        </p:tav>
                                      </p:tavLst>
                                    </p:anim>
                                    <p:anim calcmode="lin" valueType="num">
                                      <p:cBhvr>
                                        <p:cTn id="51" dur="250" fill="hold"/>
                                        <p:tgtEl>
                                          <p:spTgt spid="9">
                                            <p:graphicEl>
                                              <a:dgm id="{9FC0278D-774C-43E7-B448-356E24C30162}"/>
                                            </p:graphicEl>
                                          </p:spTgt>
                                        </p:tgtEl>
                                        <p:attrNameLst>
                                          <p:attrName>ppt_h</p:attrName>
                                        </p:attrNameLst>
                                      </p:cBhvr>
                                      <p:tavLst>
                                        <p:tav tm="0">
                                          <p:val>
                                            <p:strVal val="#ppt_h"/>
                                          </p:val>
                                        </p:tav>
                                        <p:tav tm="100000">
                                          <p:val>
                                            <p:strVal val="#ppt_h"/>
                                          </p:val>
                                        </p:tav>
                                      </p:tavLst>
                                    </p:anim>
                                    <p:animEffect transition="in" filter="fade">
                                      <p:cBhvr>
                                        <p:cTn id="52" dur="250"/>
                                        <p:tgtEl>
                                          <p:spTgt spid="9">
                                            <p:graphicEl>
                                              <a:dgm id="{9FC0278D-774C-43E7-B448-356E24C30162}"/>
                                            </p:graphicEl>
                                          </p:spTgt>
                                        </p:tgtEl>
                                      </p:cBhvr>
                                    </p:animEffect>
                                  </p:childTnLst>
                                </p:cTn>
                              </p:par>
                            </p:childTnLst>
                          </p:cTn>
                        </p:par>
                        <p:par>
                          <p:cTn id="53" fill="hold">
                            <p:stCondLst>
                              <p:cond delay="1750"/>
                            </p:stCondLst>
                            <p:childTnLst>
                              <p:par>
                                <p:cTn id="54" presetID="55" presetClass="entr" presetSubtype="0" fill="hold" grpId="0" nodeType="afterEffect">
                                  <p:stCondLst>
                                    <p:cond delay="0"/>
                                  </p:stCondLst>
                                  <p:childTnLst>
                                    <p:set>
                                      <p:cBhvr>
                                        <p:cTn id="55" dur="1" fill="hold">
                                          <p:stCondLst>
                                            <p:cond delay="0"/>
                                          </p:stCondLst>
                                        </p:cTn>
                                        <p:tgtEl>
                                          <p:spTgt spid="9">
                                            <p:graphicEl>
                                              <a:dgm id="{F140BCF2-5ACA-4081-A7A6-A872A4E26265}"/>
                                            </p:graphicEl>
                                          </p:spTgt>
                                        </p:tgtEl>
                                        <p:attrNameLst>
                                          <p:attrName>style.visibility</p:attrName>
                                        </p:attrNameLst>
                                      </p:cBhvr>
                                      <p:to>
                                        <p:strVal val="visible"/>
                                      </p:to>
                                    </p:set>
                                    <p:anim calcmode="lin" valueType="num">
                                      <p:cBhvr>
                                        <p:cTn id="56" dur="250" fill="hold"/>
                                        <p:tgtEl>
                                          <p:spTgt spid="9">
                                            <p:graphicEl>
                                              <a:dgm id="{F140BCF2-5ACA-4081-A7A6-A872A4E26265}"/>
                                            </p:graphicEl>
                                          </p:spTgt>
                                        </p:tgtEl>
                                        <p:attrNameLst>
                                          <p:attrName>ppt_w</p:attrName>
                                        </p:attrNameLst>
                                      </p:cBhvr>
                                      <p:tavLst>
                                        <p:tav tm="0">
                                          <p:val>
                                            <p:strVal val="#ppt_w*0.70"/>
                                          </p:val>
                                        </p:tav>
                                        <p:tav tm="100000">
                                          <p:val>
                                            <p:strVal val="#ppt_w"/>
                                          </p:val>
                                        </p:tav>
                                      </p:tavLst>
                                    </p:anim>
                                    <p:anim calcmode="lin" valueType="num">
                                      <p:cBhvr>
                                        <p:cTn id="57" dur="250" fill="hold"/>
                                        <p:tgtEl>
                                          <p:spTgt spid="9">
                                            <p:graphicEl>
                                              <a:dgm id="{F140BCF2-5ACA-4081-A7A6-A872A4E26265}"/>
                                            </p:graphicEl>
                                          </p:spTgt>
                                        </p:tgtEl>
                                        <p:attrNameLst>
                                          <p:attrName>ppt_h</p:attrName>
                                        </p:attrNameLst>
                                      </p:cBhvr>
                                      <p:tavLst>
                                        <p:tav tm="0">
                                          <p:val>
                                            <p:strVal val="#ppt_h"/>
                                          </p:val>
                                        </p:tav>
                                        <p:tav tm="100000">
                                          <p:val>
                                            <p:strVal val="#ppt_h"/>
                                          </p:val>
                                        </p:tav>
                                      </p:tavLst>
                                    </p:anim>
                                    <p:animEffect transition="in" filter="fade">
                                      <p:cBhvr>
                                        <p:cTn id="58" dur="250"/>
                                        <p:tgtEl>
                                          <p:spTgt spid="9">
                                            <p:graphicEl>
                                              <a:dgm id="{F140BCF2-5ACA-4081-A7A6-A872A4E2626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Sub>
          <a:bldDgm bld="one"/>
        </p:bldSub>
      </p:bldGraphic>
      <p:bldGraphic spid="10" grpId="0">
        <p:bldSub>
          <a:bldDgm bld="one"/>
        </p:bldSub>
      </p:bldGraphic>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19150" y="1371600"/>
            <a:ext cx="807333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ctr" anchorCtr="0" compatLnSpc="1">
            <a:prstTxWarp prst="textNoShape">
              <a:avLst/>
            </a:prstTxWarp>
          </a:bodyPr>
          <a:lstStyle/>
          <a:p>
            <a:pPr algn="l">
              <a:defRPr/>
            </a:pPr>
            <a:r>
              <a:rPr lang="zh-CN" altLang="en-US" sz="3200" b="1" dirty="0" smtClean="0">
                <a:solidFill>
                  <a:srgbClr val="FF0000"/>
                </a:solidFill>
                <a:latin typeface="宋体" pitchFamily="2" charset="-122"/>
                <a:ea typeface="楷体_GB2312"/>
              </a:rPr>
              <a:t>关于电子书精选集</a:t>
            </a:r>
            <a:endParaRPr lang="en-GB" altLang="en-US" sz="3200" b="1" dirty="0" smtClean="0">
              <a:solidFill>
                <a:srgbClr val="FF0000"/>
              </a:solidFill>
              <a:latin typeface="宋体" pitchFamily="2" charset="-122"/>
              <a:ea typeface="楷体_GB2312"/>
            </a:endParaRPr>
          </a:p>
        </p:txBody>
      </p:sp>
      <p:sp>
        <p:nvSpPr>
          <p:cNvPr id="10" name="Content Placeholder 1"/>
          <p:cNvSpPr txBox="1">
            <a:spLocks/>
          </p:cNvSpPr>
          <p:nvPr/>
        </p:nvSpPr>
        <p:spPr>
          <a:xfrm>
            <a:off x="3923928" y="4941168"/>
            <a:ext cx="5050904" cy="1872208"/>
          </a:xfrm>
          <a:prstGeom prst="rect">
            <a:avLst/>
          </a:prstGeom>
          <a:ln>
            <a:solidFill>
              <a:schemeClr val="tx1"/>
            </a:solidFill>
          </a:ln>
        </p:spPr>
        <p:txBody>
          <a:bodyPr/>
          <a:lstStyle>
            <a:lvl1pPr marL="381000" indent="-381000" algn="l" defTabSz="762000" rtl="0" eaLnBrk="0" fontAlgn="base" hangingPunct="0">
              <a:spcBef>
                <a:spcPct val="20000"/>
              </a:spcBef>
              <a:spcAft>
                <a:spcPct val="0"/>
              </a:spcAft>
              <a:buClr>
                <a:schemeClr val="hlink"/>
              </a:buClr>
              <a:buSzPct val="75000"/>
              <a:buFont typeface="Monotype Sorts" charset="2"/>
              <a:buChar char="l"/>
              <a:defRPr sz="2400" b="1">
                <a:solidFill>
                  <a:schemeClr val="tx1"/>
                </a:solidFill>
                <a:latin typeface="+mn-lt"/>
                <a:ea typeface="ＭＳ Ｐゴシック" charset="0"/>
                <a:cs typeface="ＭＳ Ｐゴシック" charset="0"/>
              </a:defRPr>
            </a:lvl1pPr>
            <a:lvl2pPr marL="952500" indent="-381000" algn="l" defTabSz="762000" rtl="0" eaLnBrk="0" fontAlgn="base" hangingPunct="0">
              <a:spcBef>
                <a:spcPct val="20000"/>
              </a:spcBef>
              <a:spcAft>
                <a:spcPct val="0"/>
              </a:spcAft>
              <a:buClr>
                <a:schemeClr val="hlink"/>
              </a:buClr>
              <a:buSzPct val="75000"/>
              <a:buFont typeface="Monotype Sorts" charset="2"/>
              <a:buChar char="l"/>
              <a:defRPr sz="2400">
                <a:solidFill>
                  <a:schemeClr val="tx1"/>
                </a:solidFill>
                <a:latin typeface="+mn-lt"/>
                <a:ea typeface="ＭＳ Ｐゴシック" charset="0"/>
              </a:defRPr>
            </a:lvl2pPr>
            <a:lvl3pPr marL="1435100" indent="-292100" algn="l" defTabSz="762000" rtl="0" eaLnBrk="0" fontAlgn="base" hangingPunct="0">
              <a:spcBef>
                <a:spcPct val="20000"/>
              </a:spcBef>
              <a:spcAft>
                <a:spcPct val="0"/>
              </a:spcAft>
              <a:buClr>
                <a:schemeClr val="hlink"/>
              </a:buClr>
              <a:buSzPct val="75000"/>
              <a:buFont typeface="Monotype Sorts" charset="2"/>
              <a:buChar char="l"/>
              <a:defRPr sz="2000">
                <a:solidFill>
                  <a:schemeClr val="tx1"/>
                </a:solidFill>
                <a:latin typeface="+mn-lt"/>
                <a:ea typeface="ＭＳ Ｐゴシック" charset="0"/>
              </a:defRPr>
            </a:lvl3pPr>
            <a:lvl4pPr marL="1905000" indent="-279400" algn="l" defTabSz="762000" rtl="0" eaLnBrk="0" fontAlgn="base" hangingPunct="0">
              <a:spcBef>
                <a:spcPct val="20000"/>
              </a:spcBef>
              <a:spcAft>
                <a:spcPct val="0"/>
              </a:spcAft>
              <a:buClr>
                <a:schemeClr val="hlink"/>
              </a:buClr>
              <a:buSzPct val="75000"/>
              <a:buFont typeface="Monotype Sorts" charset="2"/>
              <a:buChar char="l"/>
              <a:defRPr sz="2000">
                <a:solidFill>
                  <a:schemeClr val="tx1"/>
                </a:solidFill>
                <a:latin typeface="+mn-lt"/>
                <a:ea typeface="ＭＳ Ｐゴシック" charset="0"/>
              </a:defRPr>
            </a:lvl4pPr>
            <a:lvl5pPr marL="2476500" indent="-279400" algn="l" defTabSz="762000" rtl="0" eaLnBrk="0" fontAlgn="base" hangingPunct="0">
              <a:spcBef>
                <a:spcPct val="20000"/>
              </a:spcBef>
              <a:spcAft>
                <a:spcPct val="0"/>
              </a:spcAft>
              <a:buClr>
                <a:schemeClr val="hlink"/>
              </a:buClr>
              <a:buSzPct val="75000"/>
              <a:buFont typeface="Monotype Sorts" charset="2"/>
              <a:buChar char="l"/>
              <a:defRPr sz="2000">
                <a:solidFill>
                  <a:schemeClr val="tx1"/>
                </a:solidFill>
                <a:latin typeface="+mn-lt"/>
                <a:ea typeface="ＭＳ Ｐゴシック" charset="0"/>
              </a:defRPr>
            </a:lvl5pPr>
            <a:lvl6pPr marL="2933700" indent="-279400" algn="l" defTabSz="762000" rtl="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mn-lt"/>
              </a:defRPr>
            </a:lvl6pPr>
            <a:lvl7pPr marL="3390900" indent="-279400" algn="l" defTabSz="762000" rtl="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mn-lt"/>
              </a:defRPr>
            </a:lvl7pPr>
            <a:lvl8pPr marL="3848100" indent="-279400" algn="l" defTabSz="762000" rtl="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mn-lt"/>
              </a:defRPr>
            </a:lvl8pPr>
            <a:lvl9pPr marL="4305300" indent="-279400" algn="l" defTabSz="762000" rtl="0" eaLnBrk="0" fontAlgn="base" hangingPunct="0">
              <a:spcBef>
                <a:spcPct val="20000"/>
              </a:spcBef>
              <a:spcAft>
                <a:spcPct val="0"/>
              </a:spcAft>
              <a:buClr>
                <a:schemeClr val="hlink"/>
              </a:buClr>
              <a:buSzPct val="75000"/>
              <a:buFont typeface="Monotype Sorts" pitchFamily="2" charset="2"/>
              <a:buChar char="l"/>
              <a:defRPr sz="2000">
                <a:solidFill>
                  <a:schemeClr val="tx1"/>
                </a:solidFill>
                <a:latin typeface="+mn-lt"/>
              </a:defRPr>
            </a:lvl9pPr>
          </a:lstStyle>
          <a:p>
            <a:pPr>
              <a:buFont typeface="Arial" pitchFamily="34" charset="0"/>
              <a:buChar char="•"/>
            </a:pPr>
            <a:r>
              <a:rPr lang="zh-CN" altLang="en-US" sz="1800" b="0" i="0" dirty="0" smtClean="0">
                <a:latin typeface="+mn-ea"/>
                <a:ea typeface="+mn-ea"/>
              </a:rPr>
              <a:t>深入</a:t>
            </a:r>
            <a:r>
              <a:rPr lang="en-GB" sz="1800" b="0" i="0" dirty="0" smtClean="0">
                <a:latin typeface="+mn-ea"/>
                <a:ea typeface="+mn-ea"/>
              </a:rPr>
              <a:t> – 200-500 </a:t>
            </a:r>
            <a:r>
              <a:rPr lang="zh-CN" altLang="en-US" sz="1800" b="0" i="0" dirty="0" smtClean="0">
                <a:latin typeface="+mn-ea"/>
                <a:ea typeface="+mn-ea"/>
              </a:rPr>
              <a:t>页</a:t>
            </a:r>
            <a:endParaRPr lang="en-GB" sz="1800" b="0" i="0" dirty="0" smtClean="0">
              <a:latin typeface="+mn-ea"/>
              <a:ea typeface="+mn-ea"/>
            </a:endParaRPr>
          </a:p>
          <a:p>
            <a:pPr lvl="1">
              <a:spcBef>
                <a:spcPts val="0"/>
              </a:spcBef>
              <a:buFont typeface="Arial" pitchFamily="34" charset="0"/>
              <a:buChar char="•"/>
            </a:pPr>
            <a:r>
              <a:rPr lang="zh-CN" altLang="en-US" sz="1800" i="0" dirty="0" smtClean="0">
                <a:latin typeface="+mn-ea"/>
                <a:ea typeface="+mn-ea"/>
              </a:rPr>
              <a:t>研究专著</a:t>
            </a:r>
            <a:endParaRPr lang="en-US" altLang="zh-CN" sz="1800" i="0" dirty="0" smtClean="0">
              <a:latin typeface="+mn-ea"/>
              <a:ea typeface="+mn-ea"/>
            </a:endParaRPr>
          </a:p>
          <a:p>
            <a:pPr lvl="1">
              <a:spcBef>
                <a:spcPts val="0"/>
              </a:spcBef>
              <a:buFont typeface="Arial" pitchFamily="34" charset="0"/>
              <a:buChar char="•"/>
            </a:pPr>
            <a:r>
              <a:rPr lang="zh-CN" altLang="en-US" sz="1800" i="0" dirty="0" smtClean="0">
                <a:latin typeface="+mn-ea"/>
                <a:ea typeface="+mn-ea"/>
              </a:rPr>
              <a:t>研究生</a:t>
            </a:r>
            <a:r>
              <a:rPr lang="en-US" altLang="zh-CN" sz="1800" i="0" dirty="0" smtClean="0">
                <a:latin typeface="+mn-ea"/>
                <a:ea typeface="+mn-ea"/>
              </a:rPr>
              <a:t>/</a:t>
            </a:r>
            <a:r>
              <a:rPr lang="zh-CN" altLang="en-US" sz="1800" i="0" dirty="0" smtClean="0">
                <a:latin typeface="+mn-ea"/>
                <a:ea typeface="+mn-ea"/>
              </a:rPr>
              <a:t>高级本科生教材</a:t>
            </a:r>
            <a:endParaRPr lang="en-GB" sz="1800" i="0" dirty="0" smtClean="0">
              <a:latin typeface="+mn-ea"/>
              <a:ea typeface="+mn-ea"/>
            </a:endParaRPr>
          </a:p>
          <a:p>
            <a:pPr>
              <a:buFont typeface="Arial" pitchFamily="34" charset="0"/>
              <a:buChar char="•"/>
            </a:pPr>
            <a:r>
              <a:rPr lang="zh-CN" altLang="en-US" sz="1800" i="0" dirty="0" smtClean="0">
                <a:latin typeface="+mn-ea"/>
                <a:ea typeface="+mn-ea"/>
              </a:rPr>
              <a:t>权威</a:t>
            </a:r>
            <a:r>
              <a:rPr lang="en-GB" sz="1800" b="0" i="0" dirty="0" smtClean="0">
                <a:latin typeface="+mn-ea"/>
                <a:ea typeface="+mn-ea"/>
              </a:rPr>
              <a:t> – </a:t>
            </a:r>
            <a:r>
              <a:rPr lang="zh-CN" altLang="en-US" sz="1800" b="0" i="0" dirty="0" smtClean="0">
                <a:latin typeface="+mn-ea"/>
                <a:ea typeface="+mn-ea"/>
              </a:rPr>
              <a:t>论题中的权威声音</a:t>
            </a:r>
            <a:endParaRPr lang="en-GB" sz="1800" b="0" i="0" dirty="0" smtClean="0">
              <a:latin typeface="+mn-ea"/>
              <a:ea typeface="+mn-ea"/>
            </a:endParaRPr>
          </a:p>
          <a:p>
            <a:pPr>
              <a:buFont typeface="Arial" pitchFamily="34" charset="0"/>
              <a:buChar char="•"/>
            </a:pPr>
            <a:r>
              <a:rPr lang="zh-CN" altLang="en-US" sz="1800" i="0" kern="0" dirty="0" smtClean="0">
                <a:latin typeface="+mn-ea"/>
                <a:ea typeface="+mn-ea"/>
                <a:cs typeface="Calibri" pitchFamily="34" charset="0"/>
              </a:rPr>
              <a:t>非常高的生产质量</a:t>
            </a:r>
            <a:endParaRPr lang="en-US" altLang="zh-CN" sz="1800" i="0" kern="0" dirty="0" smtClean="0">
              <a:latin typeface="+mn-ea"/>
              <a:ea typeface="+mn-ea"/>
              <a:cs typeface="Calibri" pitchFamily="34" charset="0"/>
            </a:endParaRPr>
          </a:p>
          <a:p>
            <a:pPr>
              <a:buFont typeface="Arial" pitchFamily="34" charset="0"/>
              <a:buChar char="•"/>
            </a:pPr>
            <a:r>
              <a:rPr lang="zh-CN" altLang="en-US" sz="1800" i="0" kern="0" dirty="0" smtClean="0">
                <a:latin typeface="+mn-ea"/>
                <a:ea typeface="+mn-ea"/>
                <a:cs typeface="Calibri" pitchFamily="34" charset="0"/>
              </a:rPr>
              <a:t>本科毕业生</a:t>
            </a:r>
            <a:r>
              <a:rPr lang="en-GB" sz="1800" i="0" kern="0" dirty="0" smtClean="0">
                <a:latin typeface="+mn-ea"/>
                <a:ea typeface="+mn-ea"/>
                <a:cs typeface="Calibri" pitchFamily="34" charset="0"/>
              </a:rPr>
              <a:t>– </a:t>
            </a:r>
            <a:r>
              <a:rPr lang="zh-CN" altLang="en-US" sz="1800" i="0" kern="0" dirty="0" smtClean="0">
                <a:latin typeface="+mn-ea"/>
                <a:ea typeface="+mn-ea"/>
                <a:cs typeface="Calibri" pitchFamily="34" charset="0"/>
              </a:rPr>
              <a:t>研究员级别</a:t>
            </a:r>
            <a:endParaRPr lang="en-GB" sz="1800" i="0" kern="0" dirty="0">
              <a:latin typeface="+mn-ea"/>
              <a:ea typeface="+mn-ea"/>
              <a:cs typeface="Calibri" pitchFamily="34" charset="0"/>
            </a:endParaRPr>
          </a:p>
        </p:txBody>
      </p:sp>
      <p:sp>
        <p:nvSpPr>
          <p:cNvPr id="11" name="Content Placeholder 1"/>
          <p:cNvSpPr txBox="1">
            <a:spLocks/>
          </p:cNvSpPr>
          <p:nvPr/>
        </p:nvSpPr>
        <p:spPr>
          <a:xfrm>
            <a:off x="3923928" y="2903606"/>
            <a:ext cx="5058891" cy="1728192"/>
          </a:xfrm>
          <a:prstGeom prst="rect">
            <a:avLst/>
          </a:prstGeom>
          <a:ln>
            <a:solidFill>
              <a:schemeClr val="tx1"/>
            </a:solidFill>
          </a:ln>
        </p:spPr>
        <p:txBody>
          <a:bodyPr/>
          <a:lstStyle>
            <a:lvl1pPr marL="381000" indent="-381000" algn="l" defTabSz="762000" rtl="0" eaLnBrk="0" fontAlgn="base" hangingPunct="0">
              <a:spcBef>
                <a:spcPct val="20000"/>
              </a:spcBef>
              <a:spcAft>
                <a:spcPct val="0"/>
              </a:spcAft>
              <a:buClr>
                <a:schemeClr val="hlink"/>
              </a:buClr>
              <a:buSzPct val="75000"/>
              <a:buFont typeface="Monotype Sorts" pitchFamily="28" charset="2"/>
              <a:buChar char="l"/>
              <a:defRPr sz="2400" b="1">
                <a:solidFill>
                  <a:schemeClr val="tx1"/>
                </a:solidFill>
                <a:latin typeface="+mn-lt"/>
                <a:ea typeface="+mn-ea"/>
                <a:cs typeface="+mn-cs"/>
              </a:defRPr>
            </a:lvl1pPr>
            <a:lvl2pPr marL="952500" indent="-381000" algn="l" defTabSz="762000" rtl="0" eaLnBrk="0" fontAlgn="base" hangingPunct="0">
              <a:spcBef>
                <a:spcPct val="20000"/>
              </a:spcBef>
              <a:spcAft>
                <a:spcPct val="0"/>
              </a:spcAft>
              <a:buClr>
                <a:schemeClr val="hlink"/>
              </a:buClr>
              <a:buSzPct val="75000"/>
              <a:buFont typeface="Monotype Sorts" pitchFamily="28" charset="2"/>
              <a:buChar char="l"/>
              <a:defRPr sz="2400">
                <a:solidFill>
                  <a:schemeClr val="tx1"/>
                </a:solidFill>
                <a:latin typeface="+mn-lt"/>
              </a:defRPr>
            </a:lvl2pPr>
            <a:lvl3pPr marL="1435100" indent="-292100" algn="l" defTabSz="762000" rtl="0" eaLnBrk="0" fontAlgn="base" hangingPunct="0">
              <a:spcBef>
                <a:spcPct val="20000"/>
              </a:spcBef>
              <a:spcAft>
                <a:spcPct val="0"/>
              </a:spcAft>
              <a:buClr>
                <a:schemeClr val="hlink"/>
              </a:buClr>
              <a:buSzPct val="75000"/>
              <a:buFont typeface="Monotype Sorts" pitchFamily="28" charset="2"/>
              <a:buChar char="l"/>
              <a:defRPr sz="2000">
                <a:solidFill>
                  <a:schemeClr val="tx1"/>
                </a:solidFill>
                <a:latin typeface="+mn-lt"/>
              </a:defRPr>
            </a:lvl3pPr>
            <a:lvl4pPr marL="1905000" indent="-279400" algn="l" defTabSz="762000" rtl="0" eaLnBrk="0" fontAlgn="base" hangingPunct="0">
              <a:spcBef>
                <a:spcPct val="20000"/>
              </a:spcBef>
              <a:spcAft>
                <a:spcPct val="0"/>
              </a:spcAft>
              <a:buClr>
                <a:schemeClr val="hlink"/>
              </a:buClr>
              <a:buSzPct val="75000"/>
              <a:buFont typeface="Monotype Sorts" pitchFamily="28" charset="2"/>
              <a:buChar char="l"/>
              <a:defRPr sz="2000">
                <a:solidFill>
                  <a:schemeClr val="tx1"/>
                </a:solidFill>
                <a:latin typeface="+mn-lt"/>
              </a:defRPr>
            </a:lvl4pPr>
            <a:lvl5pPr marL="2476500" indent="-279400" algn="l" defTabSz="762000" rtl="0" eaLnBrk="0" fontAlgn="base" hangingPunct="0">
              <a:spcBef>
                <a:spcPct val="20000"/>
              </a:spcBef>
              <a:spcAft>
                <a:spcPct val="0"/>
              </a:spcAft>
              <a:buClr>
                <a:schemeClr val="hlink"/>
              </a:buClr>
              <a:buSzPct val="75000"/>
              <a:buFont typeface="Monotype Sorts" pitchFamily="28" charset="2"/>
              <a:buChar char="l"/>
              <a:defRPr sz="2000">
                <a:solidFill>
                  <a:schemeClr val="tx1"/>
                </a:solidFill>
                <a:latin typeface="+mn-lt"/>
              </a:defRPr>
            </a:lvl5pPr>
            <a:lvl6pPr marL="2933700" indent="-279400" algn="l" defTabSz="762000" rtl="0" eaLnBrk="0" fontAlgn="base" hangingPunct="0">
              <a:spcBef>
                <a:spcPct val="20000"/>
              </a:spcBef>
              <a:spcAft>
                <a:spcPct val="0"/>
              </a:spcAft>
              <a:buClr>
                <a:schemeClr val="hlink"/>
              </a:buClr>
              <a:buSzPct val="75000"/>
              <a:buFont typeface="Monotype Sorts" pitchFamily="28" charset="2"/>
              <a:buChar char="l"/>
              <a:defRPr sz="2000">
                <a:solidFill>
                  <a:schemeClr val="tx1"/>
                </a:solidFill>
                <a:latin typeface="+mn-lt"/>
              </a:defRPr>
            </a:lvl6pPr>
            <a:lvl7pPr marL="3390900" indent="-279400" algn="l" defTabSz="762000" rtl="0" eaLnBrk="0" fontAlgn="base" hangingPunct="0">
              <a:spcBef>
                <a:spcPct val="20000"/>
              </a:spcBef>
              <a:spcAft>
                <a:spcPct val="0"/>
              </a:spcAft>
              <a:buClr>
                <a:schemeClr val="hlink"/>
              </a:buClr>
              <a:buSzPct val="75000"/>
              <a:buFont typeface="Monotype Sorts" pitchFamily="28" charset="2"/>
              <a:buChar char="l"/>
              <a:defRPr sz="2000">
                <a:solidFill>
                  <a:schemeClr val="tx1"/>
                </a:solidFill>
                <a:latin typeface="+mn-lt"/>
              </a:defRPr>
            </a:lvl7pPr>
            <a:lvl8pPr marL="3848100" indent="-279400" algn="l" defTabSz="762000" rtl="0" eaLnBrk="0" fontAlgn="base" hangingPunct="0">
              <a:spcBef>
                <a:spcPct val="20000"/>
              </a:spcBef>
              <a:spcAft>
                <a:spcPct val="0"/>
              </a:spcAft>
              <a:buClr>
                <a:schemeClr val="hlink"/>
              </a:buClr>
              <a:buSzPct val="75000"/>
              <a:buFont typeface="Monotype Sorts" pitchFamily="28" charset="2"/>
              <a:buChar char="l"/>
              <a:defRPr sz="2000">
                <a:solidFill>
                  <a:schemeClr val="tx1"/>
                </a:solidFill>
                <a:latin typeface="+mn-lt"/>
              </a:defRPr>
            </a:lvl8pPr>
            <a:lvl9pPr marL="4305300" indent="-279400" algn="l" defTabSz="762000" rtl="0" eaLnBrk="0" fontAlgn="base" hangingPunct="0">
              <a:spcBef>
                <a:spcPct val="20000"/>
              </a:spcBef>
              <a:spcAft>
                <a:spcPct val="0"/>
              </a:spcAft>
              <a:buClr>
                <a:schemeClr val="hlink"/>
              </a:buClr>
              <a:buSzPct val="75000"/>
              <a:buFont typeface="Monotype Sorts" pitchFamily="28" charset="2"/>
              <a:buChar char="l"/>
              <a:defRPr sz="2000">
                <a:solidFill>
                  <a:schemeClr val="tx1"/>
                </a:solidFill>
                <a:latin typeface="+mn-lt"/>
              </a:defRPr>
            </a:lvl9pPr>
          </a:lstStyle>
          <a:p>
            <a:pPr>
              <a:buFont typeface="Arial" pitchFamily="34" charset="0"/>
              <a:buChar char="•"/>
            </a:pPr>
            <a:r>
              <a:rPr lang="zh-CN" altLang="en-US" sz="1800" i="0" dirty="0" smtClean="0">
                <a:latin typeface="Calibri" pitchFamily="34" charset="0"/>
                <a:cs typeface="Calibri" pitchFamily="34" charset="0"/>
              </a:rPr>
              <a:t>简明</a:t>
            </a:r>
            <a:r>
              <a:rPr lang="en-GB" sz="1800" i="0" dirty="0" smtClean="0">
                <a:latin typeface="Calibri" pitchFamily="34" charset="0"/>
                <a:cs typeface="Calibri" pitchFamily="34" charset="0"/>
              </a:rPr>
              <a:t>– </a:t>
            </a:r>
            <a:r>
              <a:rPr lang="en-GB" sz="1800" b="0" i="0" dirty="0" smtClean="0">
                <a:latin typeface="Calibri" pitchFamily="34" charset="0"/>
                <a:cs typeface="Calibri" pitchFamily="34" charset="0"/>
              </a:rPr>
              <a:t>70-120 </a:t>
            </a:r>
            <a:r>
              <a:rPr lang="zh-CN" altLang="en-US" sz="1800" b="0" i="0" dirty="0" smtClean="0">
                <a:latin typeface="Calibri" pitchFamily="34" charset="0"/>
                <a:cs typeface="Calibri" pitchFamily="34" charset="0"/>
              </a:rPr>
              <a:t>页</a:t>
            </a:r>
            <a:endParaRPr lang="en-GB" sz="1800" b="0" i="0" dirty="0" smtClean="0">
              <a:latin typeface="Calibri" pitchFamily="34" charset="0"/>
              <a:cs typeface="Calibri" pitchFamily="34" charset="0"/>
            </a:endParaRPr>
          </a:p>
          <a:p>
            <a:pPr>
              <a:buFont typeface="Arial" pitchFamily="34" charset="0"/>
              <a:buChar char="•"/>
            </a:pPr>
            <a:r>
              <a:rPr lang="zh-CN" altLang="en-US" sz="1800" i="0" dirty="0" smtClean="0">
                <a:latin typeface="Calibri" pitchFamily="34" charset="0"/>
                <a:cs typeface="Calibri" pitchFamily="34" charset="0"/>
              </a:rPr>
              <a:t>快速出版</a:t>
            </a:r>
            <a:r>
              <a:rPr lang="en-GB" sz="1800" i="0" dirty="0" smtClean="0">
                <a:latin typeface="Calibri" pitchFamily="34" charset="0"/>
                <a:cs typeface="Calibri" pitchFamily="34" charset="0"/>
              </a:rPr>
              <a:t>– </a:t>
            </a:r>
            <a:r>
              <a:rPr lang="zh-CN" altLang="en-US" sz="1800" b="0" i="0" dirty="0" smtClean="0">
                <a:latin typeface="Calibri" pitchFamily="34" charset="0"/>
                <a:cs typeface="Calibri" pitchFamily="34" charset="0"/>
              </a:rPr>
              <a:t>热点论题的</a:t>
            </a:r>
            <a:r>
              <a:rPr lang="zh-CN" altLang="en-US" sz="1800" i="0" dirty="0" smtClean="0">
                <a:latin typeface="Calibri" pitchFamily="34" charset="0"/>
                <a:cs typeface="Calibri" pitchFamily="34" charset="0"/>
              </a:rPr>
              <a:t>首本</a:t>
            </a:r>
            <a:r>
              <a:rPr lang="zh-CN" altLang="en-US" sz="1800" b="0" i="0" dirty="0" smtClean="0">
                <a:latin typeface="Calibri" pitchFamily="34" charset="0"/>
                <a:cs typeface="Calibri" pitchFamily="34" charset="0"/>
              </a:rPr>
              <a:t>图书</a:t>
            </a:r>
            <a:endParaRPr lang="en-GB" sz="1800" b="0" i="0" dirty="0" smtClean="0">
              <a:latin typeface="Calibri" pitchFamily="34" charset="0"/>
              <a:cs typeface="Calibri" pitchFamily="34" charset="0"/>
            </a:endParaRPr>
          </a:p>
          <a:p>
            <a:pPr>
              <a:buFont typeface="Arial" pitchFamily="34" charset="0"/>
              <a:buChar char="•"/>
            </a:pPr>
            <a:r>
              <a:rPr lang="zh-CN" altLang="en-US" sz="1800" i="0" dirty="0" smtClean="0">
                <a:latin typeface="Calibri" pitchFamily="34" charset="0"/>
                <a:cs typeface="Calibri" pitchFamily="34" charset="0"/>
              </a:rPr>
              <a:t>跨学科</a:t>
            </a:r>
            <a:r>
              <a:rPr lang="en-GB" sz="1800" i="0" dirty="0" smtClean="0">
                <a:latin typeface="Calibri" pitchFamily="34" charset="0"/>
                <a:cs typeface="Calibri" pitchFamily="34" charset="0"/>
              </a:rPr>
              <a:t> – </a:t>
            </a:r>
            <a:r>
              <a:rPr lang="zh-CN" altLang="en-US" sz="1800" b="0" i="0" dirty="0" smtClean="0">
                <a:latin typeface="Calibri" pitchFamily="34" charset="0"/>
                <a:cs typeface="Calibri" pitchFamily="34" charset="0"/>
              </a:rPr>
              <a:t>为物理学家和非物理学家提供的物理图书</a:t>
            </a:r>
            <a:endParaRPr lang="en-GB" sz="1800" b="0" i="0" dirty="0" smtClean="0">
              <a:latin typeface="Calibri" pitchFamily="34" charset="0"/>
              <a:cs typeface="Calibri" pitchFamily="34" charset="0"/>
            </a:endParaRPr>
          </a:p>
          <a:p>
            <a:pPr>
              <a:buFont typeface="Arial" pitchFamily="34" charset="0"/>
              <a:buChar char="•"/>
            </a:pPr>
            <a:r>
              <a:rPr lang="zh-CN" altLang="en-US" sz="1800" i="0" dirty="0" smtClean="0">
                <a:latin typeface="Calibri" pitchFamily="34" charset="0"/>
                <a:cs typeface="Calibri" pitchFamily="34" charset="0"/>
              </a:rPr>
              <a:t>本科生</a:t>
            </a:r>
            <a:r>
              <a:rPr lang="en-GB" sz="1800" i="0" dirty="0" smtClean="0">
                <a:latin typeface="Calibri" pitchFamily="34" charset="0"/>
                <a:cs typeface="Calibri" pitchFamily="34" charset="0"/>
              </a:rPr>
              <a:t> – </a:t>
            </a:r>
            <a:r>
              <a:rPr lang="zh-CN" altLang="en-US" sz="1800" i="0" dirty="0" smtClean="0">
                <a:latin typeface="Calibri" pitchFamily="34" charset="0"/>
                <a:cs typeface="Calibri" pitchFamily="34" charset="0"/>
              </a:rPr>
              <a:t>研究员级别</a:t>
            </a:r>
            <a:endParaRPr lang="en-GB" sz="1800" i="0" dirty="0" smtClean="0">
              <a:latin typeface="Calibri" pitchFamily="34" charset="0"/>
              <a:cs typeface="Calibri" pitchFamily="34" charset="0"/>
            </a:endParaRPr>
          </a:p>
        </p:txBody>
      </p:sp>
      <p:grpSp>
        <p:nvGrpSpPr>
          <p:cNvPr id="2" name="Group 11"/>
          <p:cNvGrpSpPr/>
          <p:nvPr/>
        </p:nvGrpSpPr>
        <p:grpSpPr>
          <a:xfrm>
            <a:off x="555064" y="1916832"/>
            <a:ext cx="8419768" cy="599625"/>
            <a:chOff x="0" y="132235"/>
            <a:chExt cx="6225104" cy="599625"/>
          </a:xfrm>
        </p:grpSpPr>
        <p:sp>
          <p:nvSpPr>
            <p:cNvPr id="13" name="Rounded Rectangle 12"/>
            <p:cNvSpPr/>
            <p:nvPr/>
          </p:nvSpPr>
          <p:spPr>
            <a:xfrm>
              <a:off x="0" y="132235"/>
              <a:ext cx="6115685" cy="599625"/>
            </a:xfrm>
            <a:prstGeom prst="roundRect">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Rounded Rectangle 4"/>
            <p:cNvSpPr/>
            <p:nvPr/>
          </p:nvSpPr>
          <p:spPr>
            <a:xfrm>
              <a:off x="29271" y="161506"/>
              <a:ext cx="6195833" cy="5410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defTabSz="1111250">
                <a:lnSpc>
                  <a:spcPct val="90000"/>
                </a:lnSpc>
                <a:spcAft>
                  <a:spcPct val="35000"/>
                </a:spcAft>
              </a:pPr>
              <a:r>
                <a:rPr lang="zh-CN" altLang="en-US" sz="2500" b="1" i="0" kern="1200" dirty="0" smtClean="0">
                  <a:solidFill>
                    <a:sysClr val="windowText" lastClr="000000">
                      <a:hueOff val="0"/>
                      <a:satOff val="0"/>
                      <a:lumOff val="0"/>
                      <a:alphaOff val="0"/>
                    </a:sysClr>
                  </a:solidFill>
                  <a:latin typeface="Calibri"/>
                  <a:ea typeface="+mn-ea"/>
                  <a:cs typeface="+mn-cs"/>
                </a:rPr>
                <a:t>两个相辅相成的电子书精选集</a:t>
              </a:r>
              <a:r>
                <a:rPr lang="en-GB" sz="2500" i="0" kern="1200" dirty="0" smtClean="0">
                  <a:solidFill>
                    <a:sysClr val="windowText" lastClr="000000">
                      <a:hueOff val="0"/>
                      <a:satOff val="0"/>
                      <a:lumOff val="0"/>
                      <a:alphaOff val="0"/>
                    </a:sysClr>
                  </a:solidFill>
                  <a:latin typeface="Calibri"/>
                  <a:ea typeface="+mn-ea"/>
                  <a:cs typeface="+mn-cs"/>
                </a:rPr>
                <a:t>– </a:t>
              </a:r>
              <a:r>
                <a:rPr lang="zh-CN" altLang="en-US" sz="2500" i="0" kern="1200" dirty="0" smtClean="0">
                  <a:solidFill>
                    <a:sysClr val="windowText" lastClr="000000">
                      <a:hueOff val="0"/>
                      <a:satOff val="0"/>
                      <a:lumOff val="0"/>
                      <a:alphaOff val="0"/>
                    </a:sysClr>
                  </a:solidFill>
                  <a:latin typeface="Calibri"/>
                  <a:ea typeface="+mn-ea"/>
                  <a:cs typeface="+mn-cs"/>
                </a:rPr>
                <a:t>同一平台</a:t>
              </a:r>
              <a:endParaRPr lang="en-GB" sz="2500" i="0" kern="1200" dirty="0">
                <a:solidFill>
                  <a:sysClr val="windowText" lastClr="000000">
                    <a:hueOff val="0"/>
                    <a:satOff val="0"/>
                    <a:lumOff val="0"/>
                    <a:alphaOff val="0"/>
                  </a:sysClr>
                </a:solidFill>
                <a:latin typeface="Calibri"/>
                <a:ea typeface="+mn-ea"/>
                <a:cs typeface="+mn-cs"/>
              </a:endParaRPr>
            </a:p>
          </p:txBody>
        </p:sp>
      </p:grpSp>
      <p:cxnSp>
        <p:nvCxnSpPr>
          <p:cNvPr id="15" name="Straight Connector 14"/>
          <p:cNvCxnSpPr/>
          <p:nvPr/>
        </p:nvCxnSpPr>
        <p:spPr bwMode="auto">
          <a:xfrm>
            <a:off x="251520" y="4797152"/>
            <a:ext cx="8640960" cy="0"/>
          </a:xfrm>
          <a:prstGeom prst="line">
            <a:avLst/>
          </a:prstGeom>
          <a:solidFill>
            <a:schemeClr val="accent1"/>
          </a:solidFill>
          <a:ln w="12700" cap="flat" cmpd="sng" algn="ctr">
            <a:solidFill>
              <a:schemeClr val="bg2"/>
            </a:solidFill>
            <a:prstDash val="lg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255686" y="5445224"/>
            <a:ext cx="3452218" cy="400110"/>
          </a:xfrm>
          <a:prstGeom prst="rect">
            <a:avLst/>
          </a:prstGeom>
          <a:solidFill>
            <a:schemeClr val="accent1">
              <a:lumMod val="60000"/>
              <a:lumOff val="40000"/>
            </a:schemeClr>
          </a:solidFill>
          <a:ln>
            <a:solidFill>
              <a:schemeClr val="tx1"/>
            </a:solidFill>
          </a:ln>
        </p:spPr>
        <p:txBody>
          <a:bodyPr wrap="square" rtlCol="0">
            <a:spAutoFit/>
          </a:bodyPr>
          <a:lstStyle/>
          <a:p>
            <a:r>
              <a:rPr lang="en-GB" sz="2000" b="1" i="0" dirty="0" smtClean="0">
                <a:solidFill>
                  <a:srgbClr val="FF0000"/>
                </a:solidFill>
              </a:rPr>
              <a:t>IOP</a:t>
            </a:r>
            <a:r>
              <a:rPr lang="en-GB" sz="2000" b="1" i="0" dirty="0" smtClean="0"/>
              <a:t> </a:t>
            </a:r>
            <a:r>
              <a:rPr lang="zh-CN" altLang="en-US" sz="2000" b="1" i="0" dirty="0" smtClean="0"/>
              <a:t>拓展物理选集</a:t>
            </a:r>
            <a:endParaRPr lang="en-GB" sz="2000" b="1" dirty="0"/>
          </a:p>
        </p:txBody>
      </p:sp>
      <p:sp>
        <p:nvSpPr>
          <p:cNvPr id="17" name="TextBox 16"/>
          <p:cNvSpPr txBox="1"/>
          <p:nvPr/>
        </p:nvSpPr>
        <p:spPr>
          <a:xfrm>
            <a:off x="255686" y="3157127"/>
            <a:ext cx="3452218" cy="400110"/>
          </a:xfrm>
          <a:prstGeom prst="rect">
            <a:avLst/>
          </a:prstGeom>
          <a:solidFill>
            <a:srgbClr val="FDAF6F"/>
          </a:solidFill>
          <a:ln>
            <a:solidFill>
              <a:schemeClr val="tx1"/>
            </a:solidFill>
          </a:ln>
        </p:spPr>
        <p:txBody>
          <a:bodyPr wrap="square" rtlCol="0">
            <a:spAutoFit/>
          </a:bodyPr>
          <a:lstStyle/>
          <a:p>
            <a:r>
              <a:rPr lang="en-GB" sz="2000" b="1" i="0" dirty="0" smtClean="0">
                <a:solidFill>
                  <a:srgbClr val="FF0000"/>
                </a:solidFill>
              </a:rPr>
              <a:t>IOP</a:t>
            </a:r>
            <a:r>
              <a:rPr lang="en-GB" sz="2000" b="1" i="0" dirty="0" smtClean="0"/>
              <a:t> </a:t>
            </a:r>
            <a:r>
              <a:rPr lang="zh-CN" altLang="en-US" sz="2000" b="1" i="0" dirty="0" smtClean="0"/>
              <a:t>简明物理选集</a:t>
            </a:r>
            <a:endParaRPr lang="en-GB" sz="2000" b="1" dirty="0"/>
          </a:p>
        </p:txBody>
      </p:sp>
      <p:sp>
        <p:nvSpPr>
          <p:cNvPr id="18" name="TextBox 17"/>
          <p:cNvSpPr txBox="1"/>
          <p:nvPr/>
        </p:nvSpPr>
        <p:spPr>
          <a:xfrm>
            <a:off x="755576" y="3645024"/>
            <a:ext cx="2232248" cy="338554"/>
          </a:xfrm>
          <a:prstGeom prst="rect">
            <a:avLst/>
          </a:prstGeom>
          <a:noFill/>
        </p:spPr>
        <p:txBody>
          <a:bodyPr wrap="square" rtlCol="0">
            <a:spAutoFit/>
          </a:bodyPr>
          <a:lstStyle/>
          <a:p>
            <a:r>
              <a:rPr lang="zh-CN" altLang="en-US" sz="1600" dirty="0" smtClean="0"/>
              <a:t>合作出版机构</a:t>
            </a:r>
            <a:endParaRPr lang="en-GB" sz="1600" dirty="0"/>
          </a:p>
        </p:txBody>
      </p:sp>
      <p:pic>
        <p:nvPicPr>
          <p:cNvPr id="1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0334" y="4077072"/>
            <a:ext cx="2457490" cy="315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755991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3000"/>
                            </p:stCondLst>
                            <p:childTnLst>
                              <p:par>
                                <p:cTn id="24" presetID="10" presetClass="entr" presetSubtype="0" fill="hold" grpId="0" nodeType="afterEffect">
                                  <p:stCondLst>
                                    <p:cond delay="20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55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60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19150" y="1371600"/>
            <a:ext cx="807333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ctr" anchorCtr="0" compatLnSpc="1">
            <a:prstTxWarp prst="textNoShape">
              <a:avLst/>
            </a:prstTxWarp>
          </a:bodyPr>
          <a:lstStyle/>
          <a:p>
            <a:pPr algn="l">
              <a:defRPr/>
            </a:pPr>
            <a:r>
              <a:rPr lang="zh-CN" altLang="en-US" sz="3200" b="1" dirty="0" smtClean="0">
                <a:solidFill>
                  <a:srgbClr val="FF0000"/>
                </a:solidFill>
                <a:latin typeface="宋体" pitchFamily="2" charset="-122"/>
                <a:ea typeface="楷体_GB2312"/>
              </a:rPr>
              <a:t>拓展物理</a:t>
            </a:r>
            <a:r>
              <a:rPr lang="en-GB" altLang="en-US" sz="3200" b="1" dirty="0" smtClean="0">
                <a:solidFill>
                  <a:srgbClr val="FF0000"/>
                </a:solidFill>
                <a:latin typeface="宋体" pitchFamily="2" charset="-122"/>
                <a:ea typeface="楷体_GB2312"/>
              </a:rPr>
              <a:t>– </a:t>
            </a:r>
            <a:r>
              <a:rPr lang="zh-CN" altLang="en-US" sz="3200" b="1" dirty="0" smtClean="0">
                <a:solidFill>
                  <a:srgbClr val="FF0000"/>
                </a:solidFill>
                <a:latin typeface="宋体" pitchFamily="2" charset="-122"/>
                <a:ea typeface="楷体_GB2312"/>
              </a:rPr>
              <a:t>先导声音</a:t>
            </a:r>
            <a:endParaRPr lang="en-GB" altLang="en-US" sz="3200" b="1" dirty="0" smtClean="0">
              <a:solidFill>
                <a:srgbClr val="FF0000"/>
              </a:solidFill>
              <a:latin typeface="宋体" pitchFamily="2" charset="-122"/>
              <a:ea typeface="楷体_GB2312"/>
            </a:endParaRPr>
          </a:p>
        </p:txBody>
      </p:sp>
      <p:pic>
        <p:nvPicPr>
          <p:cNvPr id="8" name="Content Placeholder 4"/>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6988249" y="1923830"/>
            <a:ext cx="1238250" cy="1765403"/>
          </a:xfrm>
          <a:prstGeom prst="rect">
            <a:avLst/>
          </a:prstGeom>
        </p:spPr>
      </p:pic>
      <p:pic>
        <p:nvPicPr>
          <p:cNvPr id="9" name="Picture 8"/>
          <p:cNvPicPr/>
          <p:nvPr/>
        </p:nvPicPr>
        <p:blipFill>
          <a:blip r:embed="rId4" cstate="print">
            <a:extLst>
              <a:ext uri="{28A0092B-C50C-407E-A947-70E740481C1C}">
                <a14:useLocalDpi xmlns="" xmlns:a14="http://schemas.microsoft.com/office/drawing/2010/main" val="0"/>
              </a:ext>
            </a:extLst>
          </a:blip>
          <a:stretch>
            <a:fillRect/>
          </a:stretch>
        </p:blipFill>
        <p:spPr>
          <a:xfrm>
            <a:off x="827584" y="1941740"/>
            <a:ext cx="1247775" cy="1778983"/>
          </a:xfrm>
          <a:prstGeom prst="rect">
            <a:avLst/>
          </a:prstGeom>
        </p:spPr>
      </p:pic>
      <p:pic>
        <p:nvPicPr>
          <p:cNvPr id="10" name="Picture 9"/>
          <p:cNvPicPr/>
          <p:nvPr/>
        </p:nvPicPr>
        <p:blipFill>
          <a:blip r:embed="rId5" cstate="print">
            <a:extLst>
              <a:ext uri="{28A0092B-C50C-407E-A947-70E740481C1C}">
                <a14:useLocalDpi xmlns="" xmlns:a14="http://schemas.microsoft.com/office/drawing/2010/main" val="0"/>
              </a:ext>
            </a:extLst>
          </a:blip>
          <a:stretch>
            <a:fillRect/>
          </a:stretch>
        </p:blipFill>
        <p:spPr>
          <a:xfrm>
            <a:off x="3837459" y="1933551"/>
            <a:ext cx="1249200" cy="1795361"/>
          </a:xfrm>
          <a:prstGeom prst="rect">
            <a:avLst/>
          </a:prstGeom>
        </p:spPr>
      </p:pic>
      <p:pic>
        <p:nvPicPr>
          <p:cNvPr id="11" name="Picture 10"/>
          <p:cNvPicPr/>
          <p:nvPr/>
        </p:nvPicPr>
        <p:blipFill>
          <a:blip r:embed="rId6" cstate="print">
            <a:extLst>
              <a:ext uri="{28A0092B-C50C-407E-A947-70E740481C1C}">
                <a14:useLocalDpi xmlns="" xmlns:a14="http://schemas.microsoft.com/office/drawing/2010/main" val="0"/>
              </a:ext>
            </a:extLst>
          </a:blip>
          <a:stretch>
            <a:fillRect/>
          </a:stretch>
        </p:blipFill>
        <p:spPr>
          <a:xfrm>
            <a:off x="2627997" y="4376351"/>
            <a:ext cx="1209249" cy="1724390"/>
          </a:xfrm>
          <a:prstGeom prst="rect">
            <a:avLst/>
          </a:prstGeom>
        </p:spPr>
      </p:pic>
      <p:pic>
        <p:nvPicPr>
          <p:cNvPr id="12" name="Picture 11"/>
          <p:cNvPicPr/>
          <p:nvPr/>
        </p:nvPicPr>
        <p:blipFill>
          <a:blip r:embed="rId7" cstate="print">
            <a:extLst>
              <a:ext uri="{28A0092B-C50C-407E-A947-70E740481C1C}">
                <a14:useLocalDpi xmlns="" xmlns:a14="http://schemas.microsoft.com/office/drawing/2010/main" val="0"/>
              </a:ext>
            </a:extLst>
          </a:blip>
          <a:stretch>
            <a:fillRect/>
          </a:stretch>
        </p:blipFill>
        <p:spPr>
          <a:xfrm>
            <a:off x="5363907" y="4349694"/>
            <a:ext cx="1238250" cy="1777704"/>
          </a:xfrm>
          <a:prstGeom prst="rect">
            <a:avLst/>
          </a:prstGeom>
        </p:spPr>
      </p:pic>
      <p:sp>
        <p:nvSpPr>
          <p:cNvPr id="13" name="Rectangle 12"/>
          <p:cNvSpPr/>
          <p:nvPr/>
        </p:nvSpPr>
        <p:spPr>
          <a:xfrm>
            <a:off x="619398" y="3795191"/>
            <a:ext cx="1664146" cy="430887"/>
          </a:xfrm>
          <a:prstGeom prst="rect">
            <a:avLst/>
          </a:prstGeom>
        </p:spPr>
        <p:txBody>
          <a:bodyPr wrap="square">
            <a:spAutoFit/>
          </a:bodyPr>
          <a:lstStyle/>
          <a:p>
            <a:pPr algn="ctr"/>
            <a:r>
              <a:rPr lang="en-GB" sz="1100" i="0" dirty="0" smtClean="0">
                <a:latin typeface="Calibri" pitchFamily="34" charset="0"/>
                <a:cs typeface="Calibri" pitchFamily="34" charset="0"/>
              </a:rPr>
              <a:t>David K</a:t>
            </a:r>
            <a:r>
              <a:rPr lang="en-GB" sz="1100" i="0" dirty="0">
                <a:latin typeface="Calibri" pitchFamily="34" charset="0"/>
                <a:cs typeface="Calibri" pitchFamily="34" charset="0"/>
              </a:rPr>
              <a:t>. </a:t>
            </a:r>
            <a:r>
              <a:rPr lang="en-GB" sz="1100" i="0" dirty="0" smtClean="0">
                <a:latin typeface="Calibri" pitchFamily="34" charset="0"/>
                <a:cs typeface="Calibri" pitchFamily="34" charset="0"/>
              </a:rPr>
              <a:t>Ferry </a:t>
            </a:r>
            <a:r>
              <a:rPr lang="zh-CN" altLang="en-US" sz="1100" i="0" dirty="0" smtClean="0">
                <a:latin typeface="Calibri" pitchFamily="34" charset="0"/>
                <a:cs typeface="Calibri" pitchFamily="34" charset="0"/>
              </a:rPr>
              <a:t>教授</a:t>
            </a:r>
            <a:r>
              <a:rPr lang="en-GB" sz="1100" i="0" dirty="0" smtClean="0">
                <a:latin typeface="Calibri" pitchFamily="34" charset="0"/>
                <a:cs typeface="Calibri" pitchFamily="34" charset="0"/>
              </a:rPr>
              <a:t> </a:t>
            </a:r>
          </a:p>
          <a:p>
            <a:pPr algn="ctr"/>
            <a:r>
              <a:rPr lang="zh-CN" altLang="en-US" sz="1100" i="0" dirty="0" smtClean="0">
                <a:latin typeface="Calibri" pitchFamily="34" charset="0"/>
                <a:cs typeface="Calibri" pitchFamily="34" charset="0"/>
              </a:rPr>
              <a:t>亚利桑那州立大学</a:t>
            </a:r>
            <a:endParaRPr lang="en-GB" sz="1100" dirty="0">
              <a:latin typeface="Calibri" pitchFamily="34" charset="0"/>
              <a:cs typeface="Calibri" pitchFamily="34" charset="0"/>
            </a:endParaRPr>
          </a:p>
        </p:txBody>
      </p:sp>
      <p:sp>
        <p:nvSpPr>
          <p:cNvPr id="14" name="Rectangle 13"/>
          <p:cNvSpPr/>
          <p:nvPr/>
        </p:nvSpPr>
        <p:spPr>
          <a:xfrm>
            <a:off x="3309931" y="3813174"/>
            <a:ext cx="2304256" cy="430887"/>
          </a:xfrm>
          <a:prstGeom prst="rect">
            <a:avLst/>
          </a:prstGeom>
        </p:spPr>
        <p:txBody>
          <a:bodyPr wrap="square">
            <a:spAutoFit/>
          </a:bodyPr>
          <a:lstStyle/>
          <a:p>
            <a:pPr algn="ctr"/>
            <a:r>
              <a:rPr lang="en-GB" sz="1100" i="0" dirty="0" err="1" smtClean="0">
                <a:latin typeface="Calibri" pitchFamily="34" charset="0"/>
                <a:cs typeface="Calibri" pitchFamily="34" charset="0"/>
              </a:rPr>
              <a:t>Shlomo</a:t>
            </a:r>
            <a:r>
              <a:rPr lang="en-GB" sz="1100" i="0" dirty="0" smtClean="0">
                <a:latin typeface="Calibri" pitchFamily="34" charset="0"/>
                <a:cs typeface="Calibri" pitchFamily="34" charset="0"/>
              </a:rPr>
              <a:t> </a:t>
            </a:r>
            <a:r>
              <a:rPr lang="en-GB" sz="1100" i="0" dirty="0" err="1" smtClean="0">
                <a:latin typeface="Calibri" pitchFamily="34" charset="0"/>
                <a:cs typeface="Calibri" pitchFamily="34" charset="0"/>
              </a:rPr>
              <a:t>Havlin</a:t>
            </a:r>
            <a:r>
              <a:rPr lang="zh-CN" altLang="en-US" sz="1100" i="0" dirty="0" smtClean="0">
                <a:latin typeface="Calibri" pitchFamily="34" charset="0"/>
                <a:cs typeface="Calibri" pitchFamily="34" charset="0"/>
              </a:rPr>
              <a:t>教授</a:t>
            </a:r>
            <a:r>
              <a:rPr lang="en-GB" sz="1100" i="0" dirty="0" smtClean="0">
                <a:latin typeface="Calibri" pitchFamily="34" charset="0"/>
                <a:cs typeface="Calibri" pitchFamily="34" charset="0"/>
              </a:rPr>
              <a:t> </a:t>
            </a:r>
          </a:p>
          <a:p>
            <a:pPr algn="ctr"/>
            <a:r>
              <a:rPr lang="zh-CN" altLang="en-US" sz="1100" i="0" dirty="0" smtClean="0">
                <a:latin typeface="Calibri" pitchFamily="34" charset="0"/>
                <a:cs typeface="Calibri" pitchFamily="34" charset="0"/>
              </a:rPr>
              <a:t>巴伊兰大学</a:t>
            </a:r>
            <a:endParaRPr lang="en-GB" sz="1100" i="0" dirty="0">
              <a:latin typeface="Calibri" pitchFamily="34" charset="0"/>
              <a:cs typeface="Calibri" pitchFamily="34" charset="0"/>
            </a:endParaRPr>
          </a:p>
        </p:txBody>
      </p:sp>
      <p:sp>
        <p:nvSpPr>
          <p:cNvPr id="15" name="Rectangle 14"/>
          <p:cNvSpPr/>
          <p:nvPr/>
        </p:nvSpPr>
        <p:spPr>
          <a:xfrm>
            <a:off x="6772225" y="3797101"/>
            <a:ext cx="1664146" cy="430887"/>
          </a:xfrm>
          <a:prstGeom prst="rect">
            <a:avLst/>
          </a:prstGeom>
        </p:spPr>
        <p:txBody>
          <a:bodyPr wrap="square">
            <a:spAutoFit/>
          </a:bodyPr>
          <a:lstStyle/>
          <a:p>
            <a:pPr algn="ctr"/>
            <a:r>
              <a:rPr lang="en-GB" sz="1100" i="0" dirty="0" smtClean="0">
                <a:latin typeface="Calibri" pitchFamily="34" charset="0"/>
                <a:cs typeface="Calibri" pitchFamily="34" charset="0"/>
              </a:rPr>
              <a:t>David Elliott</a:t>
            </a:r>
            <a:r>
              <a:rPr lang="zh-CN" altLang="en-US" sz="1100" i="0" dirty="0" smtClean="0">
                <a:latin typeface="Calibri" pitchFamily="34" charset="0"/>
                <a:cs typeface="Calibri" pitchFamily="34" charset="0"/>
              </a:rPr>
              <a:t>教授</a:t>
            </a:r>
            <a:r>
              <a:rPr lang="en-GB" sz="1100" i="0" dirty="0" smtClean="0">
                <a:latin typeface="Calibri" pitchFamily="34" charset="0"/>
                <a:cs typeface="Calibri" pitchFamily="34" charset="0"/>
              </a:rPr>
              <a:t>  </a:t>
            </a:r>
          </a:p>
          <a:p>
            <a:pPr algn="ctr"/>
            <a:r>
              <a:rPr lang="zh-CN" altLang="en-US" sz="1100" i="0" dirty="0" smtClean="0">
                <a:latin typeface="Calibri" pitchFamily="34" charset="0"/>
                <a:cs typeface="Calibri" pitchFamily="34" charset="0"/>
              </a:rPr>
              <a:t>开放大学</a:t>
            </a:r>
            <a:endParaRPr lang="en-GB" sz="1100" dirty="0">
              <a:latin typeface="Calibri" pitchFamily="34" charset="0"/>
              <a:cs typeface="Calibri" pitchFamily="34" charset="0"/>
            </a:endParaRPr>
          </a:p>
        </p:txBody>
      </p:sp>
      <p:sp>
        <p:nvSpPr>
          <p:cNvPr id="16" name="Rectangle 15"/>
          <p:cNvSpPr/>
          <p:nvPr/>
        </p:nvSpPr>
        <p:spPr>
          <a:xfrm>
            <a:off x="5004048" y="6309318"/>
            <a:ext cx="2088232" cy="430887"/>
          </a:xfrm>
          <a:prstGeom prst="rect">
            <a:avLst/>
          </a:prstGeom>
        </p:spPr>
        <p:txBody>
          <a:bodyPr wrap="square">
            <a:spAutoFit/>
          </a:bodyPr>
          <a:lstStyle/>
          <a:p>
            <a:pPr algn="ctr"/>
            <a:r>
              <a:rPr lang="en-GB" sz="1100" i="0" dirty="0" err="1" smtClean="0">
                <a:latin typeface="Calibri" pitchFamily="34" charset="0"/>
                <a:cs typeface="Calibri" pitchFamily="34" charset="0"/>
              </a:rPr>
              <a:t>Yury</a:t>
            </a:r>
            <a:r>
              <a:rPr lang="en-GB" sz="1100" i="0" dirty="0" smtClean="0">
                <a:latin typeface="Calibri" pitchFamily="34" charset="0"/>
                <a:cs typeface="Calibri" pitchFamily="34" charset="0"/>
              </a:rPr>
              <a:t> </a:t>
            </a:r>
            <a:r>
              <a:rPr lang="en-GB" sz="1100" i="0" dirty="0" err="1" smtClean="0">
                <a:latin typeface="Calibri" pitchFamily="34" charset="0"/>
                <a:cs typeface="Calibri" pitchFamily="34" charset="0"/>
              </a:rPr>
              <a:t>Grabovsky</a:t>
            </a:r>
            <a:r>
              <a:rPr lang="zh-CN" altLang="en-US" sz="1100" i="0" dirty="0" smtClean="0">
                <a:latin typeface="Calibri" pitchFamily="34" charset="0"/>
                <a:cs typeface="Calibri" pitchFamily="34" charset="0"/>
              </a:rPr>
              <a:t>博士</a:t>
            </a:r>
            <a:endParaRPr lang="en-GB" sz="1100" i="0" dirty="0" smtClean="0">
              <a:latin typeface="Calibri" pitchFamily="34" charset="0"/>
              <a:cs typeface="Calibri" pitchFamily="34" charset="0"/>
            </a:endParaRPr>
          </a:p>
          <a:p>
            <a:pPr algn="ctr"/>
            <a:r>
              <a:rPr lang="zh-CN" altLang="en-US" sz="1100" i="0" dirty="0" smtClean="0">
                <a:latin typeface="Calibri" pitchFamily="34" charset="0"/>
                <a:cs typeface="Calibri" pitchFamily="34" charset="0"/>
              </a:rPr>
              <a:t>天普大学</a:t>
            </a:r>
            <a:endParaRPr lang="en-GB" sz="1100" i="0" dirty="0">
              <a:latin typeface="Calibri" pitchFamily="34" charset="0"/>
              <a:cs typeface="Calibri" pitchFamily="34" charset="0"/>
            </a:endParaRPr>
          </a:p>
        </p:txBody>
      </p:sp>
      <p:sp>
        <p:nvSpPr>
          <p:cNvPr id="17" name="Rectangle 16"/>
          <p:cNvSpPr/>
          <p:nvPr/>
        </p:nvSpPr>
        <p:spPr>
          <a:xfrm>
            <a:off x="1986588" y="6309319"/>
            <a:ext cx="2664296" cy="430887"/>
          </a:xfrm>
          <a:prstGeom prst="rect">
            <a:avLst/>
          </a:prstGeom>
        </p:spPr>
        <p:txBody>
          <a:bodyPr wrap="square">
            <a:spAutoFit/>
          </a:bodyPr>
          <a:lstStyle/>
          <a:p>
            <a:pPr algn="ctr"/>
            <a:r>
              <a:rPr lang="en-GB" sz="1100" i="0" dirty="0" smtClean="0">
                <a:latin typeface="Calibri" pitchFamily="34" charset="0"/>
                <a:cs typeface="Calibri" pitchFamily="34" charset="0"/>
              </a:rPr>
              <a:t> John </a:t>
            </a:r>
            <a:r>
              <a:rPr lang="en-GB" sz="1100" i="0" dirty="0" err="1" smtClean="0">
                <a:latin typeface="Calibri" pitchFamily="34" charset="0"/>
                <a:cs typeface="Calibri" pitchFamily="34" charset="0"/>
              </a:rPr>
              <a:t>Inglesfield</a:t>
            </a:r>
            <a:r>
              <a:rPr lang="zh-CN" altLang="en-US" sz="1100" i="0" dirty="0" smtClean="0">
                <a:latin typeface="Calibri" pitchFamily="34" charset="0"/>
                <a:cs typeface="Calibri" pitchFamily="34" charset="0"/>
              </a:rPr>
              <a:t>教授</a:t>
            </a:r>
            <a:r>
              <a:rPr lang="en-GB" sz="1100" i="0" dirty="0" smtClean="0">
                <a:latin typeface="Calibri" pitchFamily="34" charset="0"/>
                <a:cs typeface="Calibri" pitchFamily="34" charset="0"/>
              </a:rPr>
              <a:t> </a:t>
            </a:r>
          </a:p>
          <a:p>
            <a:pPr algn="ctr"/>
            <a:r>
              <a:rPr lang="zh-CN" altLang="en-US" sz="1100" i="0" dirty="0" smtClean="0">
                <a:latin typeface="Calibri" pitchFamily="34" charset="0"/>
                <a:cs typeface="Calibri" pitchFamily="34" charset="0"/>
              </a:rPr>
              <a:t>卡迪夫大学</a:t>
            </a:r>
            <a:endParaRPr lang="en-GB" sz="1100" i="0" dirty="0">
              <a:latin typeface="Calibri" pitchFamily="34" charset="0"/>
              <a:cs typeface="Calibri" pitchFamily="34" charset="0"/>
            </a:endParaRPr>
          </a:p>
        </p:txBody>
      </p:sp>
    </p:spTree>
    <p:extLst>
      <p:ext uri="{BB962C8B-B14F-4D97-AF65-F5344CB8AC3E}">
        <p14:creationId xmlns="" xmlns:p14="http://schemas.microsoft.com/office/powerpoint/2010/main" val="2871925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200"/>
                            </p:stCondLst>
                            <p:childTnLst>
                              <p:par>
                                <p:cTn id="8" presetID="1" presetClass="entr" presetSubtype="0" fill="hold" nodeType="afterEffect">
                                  <p:stCondLst>
                                    <p:cond delay="2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nodeType="afterEffect">
                                  <p:stCondLst>
                                    <p:cond delay="2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nodeType="afterEffect">
                                  <p:stCondLst>
                                    <p:cond delay="2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800"/>
                            </p:stCondLst>
                            <p:childTnLst>
                              <p:par>
                                <p:cTn id="17" presetID="1" presetClass="entr" presetSubtype="0" fill="hold" nodeType="afterEffect">
                                  <p:stCondLst>
                                    <p:cond delay="20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000"/>
                            </p:stCondLst>
                            <p:childTnLst>
                              <p:par>
                                <p:cTn id="20" presetID="10" presetClass="entr" presetSubtype="0" fill="hold" grpId="0" nodeType="afterEffect">
                                  <p:stCondLst>
                                    <p:cond delay="2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4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19150" y="1371600"/>
            <a:ext cx="807333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ctr" anchorCtr="0" compatLnSpc="1">
            <a:prstTxWarp prst="textNoShape">
              <a:avLst/>
            </a:prstTxWarp>
          </a:bodyPr>
          <a:lstStyle/>
          <a:p>
            <a:r>
              <a:rPr lang="zh-CN" altLang="en-US" sz="3200" b="1" dirty="0" smtClean="0">
                <a:solidFill>
                  <a:srgbClr val="FF0000"/>
                </a:solidFill>
                <a:latin typeface="宋体" pitchFamily="2" charset="-122"/>
                <a:ea typeface="宋体" pitchFamily="2" charset="-122"/>
                <a:cs typeface="Calibri" pitchFamily="34" charset="0"/>
              </a:rPr>
              <a:t>简明物理内容</a:t>
            </a:r>
            <a:endParaRPr lang="en-GB" altLang="en-US" sz="3200" b="1" dirty="0" smtClean="0">
              <a:solidFill>
                <a:srgbClr val="FF0000"/>
              </a:solidFill>
              <a:latin typeface="宋体" pitchFamily="2" charset="-122"/>
              <a:ea typeface="宋体" pitchFamily="2" charset="-122"/>
              <a:cs typeface="Calibri" pitchFamily="34" charset="0"/>
            </a:endParaRPr>
          </a:p>
        </p:txBody>
      </p:sp>
      <p:pic>
        <p:nvPicPr>
          <p:cNvPr id="6" name="Picture 5" descr="M&amp;C_andrews_500px.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15450" y="4322258"/>
            <a:ext cx="1262272" cy="1800000"/>
          </a:xfrm>
          <a:prstGeom prst="rect">
            <a:avLst/>
          </a:prstGeom>
        </p:spPr>
      </p:pic>
      <p:pic>
        <p:nvPicPr>
          <p:cNvPr id="7" name="Picture 6" descr="M&amp;C_cepic_500px.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15616" y="2348880"/>
            <a:ext cx="1262272" cy="1800000"/>
          </a:xfrm>
          <a:prstGeom prst="rect">
            <a:avLst/>
          </a:prstGeom>
        </p:spPr>
      </p:pic>
      <p:pic>
        <p:nvPicPr>
          <p:cNvPr id="8" name="Picture 7" descr="M&amp;C_finkelstein_500px.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415450" y="2348880"/>
            <a:ext cx="1262272" cy="1800000"/>
          </a:xfrm>
          <a:prstGeom prst="rect">
            <a:avLst/>
          </a:prstGeom>
        </p:spPr>
      </p:pic>
      <p:pic>
        <p:nvPicPr>
          <p:cNvPr id="9" name="Picture 8" descr="M&amp;C_fujimoto_500px.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844192" y="2348880"/>
            <a:ext cx="1262272" cy="1800000"/>
          </a:xfrm>
          <a:prstGeom prst="rect">
            <a:avLst/>
          </a:prstGeom>
        </p:spPr>
      </p:pic>
      <p:pic>
        <p:nvPicPr>
          <p:cNvPr id="10" name="Picture 9" descr="M&amp;C_sandells_500px.jp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121264" y="4322258"/>
            <a:ext cx="1262272" cy="1800000"/>
          </a:xfrm>
          <a:prstGeom prst="rect">
            <a:avLst/>
          </a:prstGeom>
        </p:spPr>
      </p:pic>
      <p:pic>
        <p:nvPicPr>
          <p:cNvPr id="11" name="Picture 10" descr="M&amp;C_santana_500px.jp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978934" y="2348880"/>
            <a:ext cx="1262272" cy="1800000"/>
          </a:xfrm>
          <a:prstGeom prst="rect">
            <a:avLst/>
          </a:prstGeom>
        </p:spPr>
      </p:pic>
      <p:pic>
        <p:nvPicPr>
          <p:cNvPr id="12" name="Picture 11" descr="M&amp;C_sergio_500px.jp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844192" y="4322258"/>
            <a:ext cx="1262272" cy="1800000"/>
          </a:xfrm>
          <a:prstGeom prst="rect">
            <a:avLst/>
          </a:prstGeom>
        </p:spPr>
      </p:pic>
      <p:pic>
        <p:nvPicPr>
          <p:cNvPr id="13" name="Picture 12" descr="M&amp;C_smith_500px.jp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3978934" y="4322258"/>
            <a:ext cx="1262272" cy="1800000"/>
          </a:xfrm>
          <a:prstGeom prst="rect">
            <a:avLst/>
          </a:prstGeom>
        </p:spPr>
      </p:pic>
      <p:pic>
        <p:nvPicPr>
          <p:cNvPr id="14" name="Picture 13" descr="M&amp;C_tomanek_500px.jpg"/>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2543308" y="2348880"/>
            <a:ext cx="1262272" cy="1800000"/>
          </a:xfrm>
          <a:prstGeom prst="rect">
            <a:avLst/>
          </a:prstGeom>
        </p:spPr>
      </p:pic>
      <p:pic>
        <p:nvPicPr>
          <p:cNvPr id="15" name="Picture 14" descr="M&amp;C_williams_500px.jpg"/>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2543308" y="4322258"/>
            <a:ext cx="1262272" cy="1800000"/>
          </a:xfrm>
          <a:prstGeom prst="rect">
            <a:avLst/>
          </a:prstGeom>
        </p:spPr>
      </p:pic>
    </p:spTree>
    <p:extLst>
      <p:ext uri="{BB962C8B-B14F-4D97-AF65-F5344CB8AC3E}">
        <p14:creationId xmlns="" xmlns:p14="http://schemas.microsoft.com/office/powerpoint/2010/main" val="3830107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childTnLst>
                                </p:cTn>
                              </p:par>
                            </p:childTnLst>
                          </p:cTn>
                        </p:par>
                        <p:par>
                          <p:cTn id="8" fill="hold">
                            <p:stCondLst>
                              <p:cond delay="1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
                                        <p:tgtEl>
                                          <p:spTgt spid="14"/>
                                        </p:tgtEl>
                                      </p:cBhvr>
                                    </p:animEffect>
                                  </p:childTnLst>
                                </p:cTn>
                              </p:par>
                            </p:childTnLst>
                          </p:cTn>
                        </p:par>
                        <p:par>
                          <p:cTn id="12" fill="hold">
                            <p:stCondLst>
                              <p:cond delay="2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
                                        <p:tgtEl>
                                          <p:spTgt spid="11"/>
                                        </p:tgtEl>
                                      </p:cBhvr>
                                    </p:animEffect>
                                  </p:childTnLst>
                                </p:cTn>
                              </p:par>
                            </p:childTnLst>
                          </p:cTn>
                        </p:par>
                        <p:par>
                          <p:cTn id="16" fill="hold">
                            <p:stCondLst>
                              <p:cond delay="3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
                                        <p:tgtEl>
                                          <p:spTgt spid="8"/>
                                        </p:tgtEl>
                                      </p:cBhvr>
                                    </p:animEffect>
                                  </p:childTnLst>
                                </p:cTn>
                              </p:par>
                            </p:childTnLst>
                          </p:cTn>
                        </p:par>
                        <p:par>
                          <p:cTn id="20" fill="hold">
                            <p:stCondLst>
                              <p:cond delay="4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
                                        <p:tgtEl>
                                          <p:spTgt spid="9"/>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
                                        <p:tgtEl>
                                          <p:spTgt spid="10"/>
                                        </p:tgtEl>
                                      </p:cBhvr>
                                    </p:animEffect>
                                  </p:childTnLst>
                                </p:cTn>
                              </p:par>
                            </p:childTnLst>
                          </p:cTn>
                        </p:par>
                        <p:par>
                          <p:cTn id="28" fill="hold">
                            <p:stCondLst>
                              <p:cond delay="6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
                                        <p:tgtEl>
                                          <p:spTgt spid="15"/>
                                        </p:tgtEl>
                                      </p:cBhvr>
                                    </p:animEffect>
                                  </p:childTnLst>
                                </p:cTn>
                              </p:par>
                            </p:childTnLst>
                          </p:cTn>
                        </p:par>
                        <p:par>
                          <p:cTn id="32" fill="hold">
                            <p:stCondLst>
                              <p:cond delay="7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
                                        <p:tgtEl>
                                          <p:spTgt spid="13"/>
                                        </p:tgtEl>
                                      </p:cBhvr>
                                    </p:animEffect>
                                  </p:childTnLst>
                                </p:cTn>
                              </p:par>
                            </p:childTnLst>
                          </p:cTn>
                        </p:par>
                        <p:par>
                          <p:cTn id="36" fill="hold">
                            <p:stCondLst>
                              <p:cond delay="8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
                                        <p:tgtEl>
                                          <p:spTgt spid="6"/>
                                        </p:tgtEl>
                                      </p:cBhvr>
                                    </p:animEffect>
                                  </p:childTnLst>
                                </p:cTn>
                              </p:par>
                            </p:childTnLst>
                          </p:cTn>
                        </p:par>
                        <p:par>
                          <p:cTn id="40" fill="hold">
                            <p:stCondLst>
                              <p:cond delay="9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19150" y="1371600"/>
            <a:ext cx="807333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ctr" anchorCtr="0" compatLnSpc="1">
            <a:prstTxWarp prst="textNoShape">
              <a:avLst/>
            </a:prstTxWarp>
          </a:bodyPr>
          <a:lstStyle/>
          <a:p>
            <a:pPr algn="l">
              <a:defRPr/>
            </a:pPr>
            <a:r>
              <a:rPr lang="zh-CN" altLang="en-US" sz="3200" b="1" dirty="0" smtClean="0">
                <a:solidFill>
                  <a:srgbClr val="FF0000"/>
                </a:solidFill>
                <a:latin typeface="宋体" pitchFamily="2" charset="-122"/>
                <a:ea typeface="楷体_GB2312"/>
              </a:rPr>
              <a:t>学科覆盖</a:t>
            </a:r>
            <a:endParaRPr lang="en-GB" altLang="en-US" sz="3200" b="1" dirty="0" smtClean="0">
              <a:solidFill>
                <a:srgbClr val="FF0000"/>
              </a:solidFill>
              <a:latin typeface="宋体" pitchFamily="2" charset="-122"/>
              <a:ea typeface="楷体_GB2312"/>
            </a:endParaRPr>
          </a:p>
        </p:txBody>
      </p:sp>
      <p:pic>
        <p:nvPicPr>
          <p:cNvPr id="6" name="Picture 5" descr="ebooks-11.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99592" y="2708920"/>
            <a:ext cx="7918704" cy="3888432"/>
          </a:xfrm>
          <a:prstGeom prst="rect">
            <a:avLst/>
          </a:prstGeom>
        </p:spPr>
      </p:pic>
      <p:grpSp>
        <p:nvGrpSpPr>
          <p:cNvPr id="2" name="Group 6"/>
          <p:cNvGrpSpPr/>
          <p:nvPr/>
        </p:nvGrpSpPr>
        <p:grpSpPr>
          <a:xfrm>
            <a:off x="683568" y="1916832"/>
            <a:ext cx="6115685" cy="599625"/>
            <a:chOff x="0" y="132235"/>
            <a:chExt cx="6115685" cy="599625"/>
          </a:xfrm>
        </p:grpSpPr>
        <p:sp>
          <p:nvSpPr>
            <p:cNvPr id="8" name="Rounded Rectangle 7"/>
            <p:cNvSpPr/>
            <p:nvPr/>
          </p:nvSpPr>
          <p:spPr>
            <a:xfrm>
              <a:off x="0" y="132235"/>
              <a:ext cx="6115685" cy="599625"/>
            </a:xfrm>
            <a:prstGeom prst="roundRect">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 name="Rounded Rectangle 4"/>
            <p:cNvSpPr/>
            <p:nvPr/>
          </p:nvSpPr>
          <p:spPr>
            <a:xfrm>
              <a:off x="29271" y="161506"/>
              <a:ext cx="6057143" cy="5410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zh-CN" altLang="en-US" sz="2500" b="1" i="0" kern="1200" dirty="0" smtClean="0">
                  <a:solidFill>
                    <a:sysClr val="windowText" lastClr="000000">
                      <a:hueOff val="0"/>
                      <a:satOff val="0"/>
                      <a:lumOff val="0"/>
                      <a:alphaOff val="0"/>
                    </a:sysClr>
                  </a:solidFill>
                  <a:latin typeface="Calibri"/>
                  <a:ea typeface="+mn-ea"/>
                  <a:cs typeface="+mn-cs"/>
                </a:rPr>
                <a:t>广泛</a:t>
              </a:r>
              <a:r>
                <a:rPr lang="zh-CN" altLang="en-US" sz="2500" i="0" kern="1200" dirty="0" smtClean="0">
                  <a:solidFill>
                    <a:sysClr val="windowText" lastClr="000000">
                      <a:hueOff val="0"/>
                      <a:satOff val="0"/>
                      <a:lumOff val="0"/>
                      <a:alphaOff val="0"/>
                    </a:sysClr>
                  </a:solidFill>
                  <a:latin typeface="Calibri"/>
                  <a:ea typeface="+mn-ea"/>
                  <a:cs typeface="+mn-cs"/>
                </a:rPr>
                <a:t>的学科范围</a:t>
              </a:r>
              <a:r>
                <a:rPr lang="en-GB" sz="2500" i="0" kern="1200" dirty="0" smtClean="0">
                  <a:solidFill>
                    <a:sysClr val="windowText" lastClr="000000">
                      <a:hueOff val="0"/>
                      <a:satOff val="0"/>
                      <a:lumOff val="0"/>
                      <a:alphaOff val="0"/>
                    </a:sysClr>
                  </a:solidFill>
                  <a:latin typeface="Calibri"/>
                  <a:ea typeface="+mn-ea"/>
                  <a:cs typeface="+mn-cs"/>
                </a:rPr>
                <a:t>– </a:t>
              </a:r>
              <a:r>
                <a:rPr lang="zh-CN" altLang="en-US" sz="2500" i="0" kern="1200" dirty="0" smtClean="0">
                  <a:solidFill>
                    <a:sysClr val="windowText" lastClr="000000">
                      <a:hueOff val="0"/>
                      <a:satOff val="0"/>
                      <a:lumOff val="0"/>
                      <a:alphaOff val="0"/>
                    </a:sysClr>
                  </a:solidFill>
                  <a:latin typeface="Calibri"/>
                  <a:ea typeface="+mn-ea"/>
                  <a:cs typeface="+mn-cs"/>
                </a:rPr>
                <a:t>横跨整个物理学领域</a:t>
              </a:r>
              <a:endParaRPr lang="en-GB" sz="2500" i="0" kern="1200" dirty="0">
                <a:solidFill>
                  <a:sysClr val="windowText" lastClr="000000">
                    <a:hueOff val="0"/>
                    <a:satOff val="0"/>
                    <a:lumOff val="0"/>
                    <a:alphaOff val="0"/>
                  </a:sysClr>
                </a:solidFill>
                <a:latin typeface="Calibri"/>
                <a:ea typeface="+mn-ea"/>
                <a:cs typeface="+mn-cs"/>
              </a:endParaRPr>
            </a:p>
          </p:txBody>
        </p:sp>
      </p:grpSp>
    </p:spTree>
    <p:extLst>
      <p:ext uri="{BB962C8B-B14F-4D97-AF65-F5344CB8AC3E}">
        <p14:creationId xmlns="" xmlns:p14="http://schemas.microsoft.com/office/powerpoint/2010/main" val="4076891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1"/>
          <p:cNvSpPr>
            <a:spLocks noChangeArrowheads="1"/>
          </p:cNvSpPr>
          <p:nvPr/>
        </p:nvSpPr>
        <p:spPr bwMode="auto">
          <a:xfrm>
            <a:off x="864635" y="1560800"/>
            <a:ext cx="4312399" cy="584775"/>
          </a:xfrm>
          <a:prstGeom prst="rect">
            <a:avLst/>
          </a:prstGeom>
          <a:noFill/>
          <a:ln w="9525">
            <a:noFill/>
            <a:miter lim="800000"/>
            <a:headEnd/>
            <a:tailEnd/>
          </a:ln>
        </p:spPr>
        <p:txBody>
          <a:bodyPr wrap="none">
            <a:spAutoFit/>
          </a:bodyPr>
          <a:lstStyle/>
          <a:p>
            <a:pPr eaLnBrk="0" hangingPunct="0">
              <a:defRPr/>
            </a:pPr>
            <a:r>
              <a:rPr lang="en-GB" altLang="zh-CN" sz="3200" b="1" dirty="0" err="1" smtClean="0">
                <a:solidFill>
                  <a:srgbClr val="FF0000"/>
                </a:solidFill>
                <a:latin typeface="宋体" pitchFamily="2" charset="-122"/>
                <a:ea typeface="楷体_GB2312"/>
                <a:cs typeface="ＭＳ Ｐゴシック" charset="0"/>
              </a:rPr>
              <a:t>IOPscience</a:t>
            </a:r>
            <a:r>
              <a:rPr lang="zh-CN" altLang="en-GB" sz="3200" b="1" dirty="0" smtClean="0">
                <a:solidFill>
                  <a:srgbClr val="FF0000"/>
                </a:solidFill>
                <a:latin typeface="宋体" pitchFamily="2" charset="-122"/>
                <a:ea typeface="楷体_GB2312"/>
                <a:cs typeface="ＭＳ Ｐゴシック" charset="0"/>
              </a:rPr>
              <a:t>的访问方式</a:t>
            </a:r>
            <a:endParaRPr lang="zh-CN" altLang="en-US" sz="3200" b="1" dirty="0" smtClean="0">
              <a:solidFill>
                <a:srgbClr val="FF0000"/>
              </a:solidFill>
              <a:latin typeface="宋体" pitchFamily="2" charset="-122"/>
              <a:ea typeface="楷体_GB2312"/>
              <a:cs typeface="ＭＳ Ｐゴシック" charset="0"/>
            </a:endParaRPr>
          </a:p>
        </p:txBody>
      </p:sp>
      <p:sp>
        <p:nvSpPr>
          <p:cNvPr id="31747" name="矩形 2"/>
          <p:cNvSpPr>
            <a:spLocks noChangeArrowheads="1"/>
          </p:cNvSpPr>
          <p:nvPr/>
        </p:nvSpPr>
        <p:spPr bwMode="auto">
          <a:xfrm>
            <a:off x="539750" y="2781300"/>
            <a:ext cx="7920038" cy="922338"/>
          </a:xfrm>
          <a:prstGeom prst="rect">
            <a:avLst/>
          </a:prstGeom>
          <a:noFill/>
          <a:ln w="9525">
            <a:noFill/>
            <a:miter lim="800000"/>
            <a:headEnd/>
            <a:tailEnd/>
          </a:ln>
        </p:spPr>
        <p:txBody>
          <a:bodyPr>
            <a:spAutoFit/>
          </a:bodyPr>
          <a:lstStyle/>
          <a:p>
            <a:r>
              <a:rPr lang="en-GB" altLang="zh-CN" sz="5400" i="0" u="sng" dirty="0">
                <a:ea typeface="楷体_GB2312" pitchFamily="1" charset="-122"/>
                <a:hlinkClick r:id="rId2"/>
              </a:rPr>
              <a:t>http://iopscience.iop.org</a:t>
            </a:r>
            <a:endParaRPr lang="zh-CN" altLang="en-US" sz="5400" i="0" u="sng" dirty="0">
              <a:ea typeface="楷体_GB2312" pitchFamily="1"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819150" y="1371600"/>
            <a:ext cx="6632575"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0488" tIns="44450" rIns="90488" bIns="44450" numCol="1" anchor="ctr" anchorCtr="0" compatLnSpc="1">
            <a:prstTxWarp prst="textNoShape">
              <a:avLst/>
            </a:prstTxWarp>
          </a:bodyPr>
          <a:lstStyle/>
          <a:p>
            <a:pPr marL="457200" indent="-457200" algn="l">
              <a:lnSpc>
                <a:spcPct val="150000"/>
              </a:lnSpc>
              <a:defRPr/>
            </a:pPr>
            <a:r>
              <a:rPr lang="en-GB" altLang="en-US" sz="3200" b="1" dirty="0" err="1" smtClean="0">
                <a:solidFill>
                  <a:srgbClr val="FF0000"/>
                </a:solidFill>
                <a:latin typeface="宋体" pitchFamily="2" charset="-122"/>
                <a:ea typeface="楷体_GB2312"/>
              </a:rPr>
              <a:t>IOPscience</a:t>
            </a:r>
            <a:r>
              <a:rPr lang="en-GB" altLang="en-US" sz="3200" b="1" dirty="0" smtClean="0">
                <a:solidFill>
                  <a:srgbClr val="FF0000"/>
                </a:solidFill>
                <a:latin typeface="宋体" pitchFamily="2" charset="-122"/>
                <a:ea typeface="楷体_GB2312"/>
              </a:rPr>
              <a:t> </a:t>
            </a:r>
            <a:r>
              <a:rPr lang="zh-CN" altLang="en-US" sz="3200" b="1" dirty="0" smtClean="0">
                <a:solidFill>
                  <a:srgbClr val="FF0000"/>
                </a:solidFill>
                <a:latin typeface="宋体" pitchFamily="2" charset="-122"/>
                <a:ea typeface="楷体_GB2312"/>
              </a:rPr>
              <a:t>内容平台</a:t>
            </a:r>
            <a:endParaRPr lang="en-GB" altLang="en-US" sz="3200" b="1" dirty="0" smtClean="0">
              <a:solidFill>
                <a:srgbClr val="FF0000"/>
              </a:solidFill>
              <a:latin typeface="宋体" pitchFamily="2" charset="-122"/>
              <a:ea typeface="楷体_GB2312"/>
            </a:endParaRPr>
          </a:p>
        </p:txBody>
      </p:sp>
      <p:sp>
        <p:nvSpPr>
          <p:cNvPr id="4099" name="Rectangle 3"/>
          <p:cNvSpPr>
            <a:spLocks noGrp="1" noChangeArrowheads="1"/>
          </p:cNvSpPr>
          <p:nvPr>
            <p:ph type="body" idx="1"/>
          </p:nvPr>
        </p:nvSpPr>
        <p:spPr bwMode="auto">
          <a:xfrm>
            <a:off x="838200" y="2057400"/>
            <a:ext cx="7862888" cy="4800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endParaRPr lang="en-GB" sz="2200" b="0" dirty="0" smtClean="0"/>
          </a:p>
          <a:p>
            <a:endParaRPr lang="en-GB" sz="2200" b="0" dirty="0" smtClean="0"/>
          </a:p>
          <a:p>
            <a:endParaRPr lang="en-GB" sz="2200" b="0" dirty="0" smtClean="0"/>
          </a:p>
          <a:p>
            <a:endParaRPr lang="en-GB" sz="2200" b="0" dirty="0" smtClean="0"/>
          </a:p>
        </p:txBody>
      </p:sp>
      <p:pic>
        <p:nvPicPr>
          <p:cNvPr id="66561" name="Picture 1" descr="C:\Users\win 7\AppData\Roaming\Tencent\Users\34987639\QQ\WinTemp\RichOle\E_(EERN0HT%{SEK7HTNU}BH.jpg"/>
          <p:cNvPicPr>
            <a:picLocks noChangeAspect="1" noChangeArrowheads="1"/>
          </p:cNvPicPr>
          <p:nvPr/>
        </p:nvPicPr>
        <p:blipFill>
          <a:blip r:embed="rId3" cstate="print"/>
          <a:srcRect/>
          <a:stretch>
            <a:fillRect/>
          </a:stretch>
        </p:blipFill>
        <p:spPr bwMode="auto">
          <a:xfrm>
            <a:off x="251520" y="1988840"/>
            <a:ext cx="8568952" cy="4680520"/>
          </a:xfrm>
          <a:prstGeom prst="rect">
            <a:avLst/>
          </a:prstGeom>
          <a:noFill/>
        </p:spPr>
      </p:pic>
    </p:spTree>
    <p:extLst>
      <p:ext uri="{BB962C8B-B14F-4D97-AF65-F5344CB8AC3E}">
        <p14:creationId xmlns:p14="http://schemas.microsoft.com/office/powerpoint/2010/main" xmlns="" val="190309275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1772816"/>
            <a:ext cx="9144000" cy="4680520"/>
          </a:xfrm>
          <a:prstGeom prst="rect">
            <a:avLst/>
          </a:prstGeom>
          <a:noFill/>
          <a:ln w="9525">
            <a:noFill/>
            <a:miter lim="800000"/>
            <a:headEnd/>
            <a:tailEnd/>
          </a:ln>
        </p:spPr>
      </p:pic>
      <p:sp>
        <p:nvSpPr>
          <p:cNvPr id="4" name="Rectangle 2"/>
          <p:cNvSpPr txBox="1">
            <a:spLocks noChangeArrowheads="1"/>
          </p:cNvSpPr>
          <p:nvPr/>
        </p:nvSpPr>
        <p:spPr>
          <a:xfrm>
            <a:off x="806896" y="1267999"/>
            <a:ext cx="8229600" cy="504817"/>
          </a:xfrm>
          <a:prstGeom prst="rect">
            <a:avLst/>
          </a:prstGeom>
        </p:spPr>
        <p:txBody>
          <a:bodyPr/>
          <a:lstStyle/>
          <a:p>
            <a:pPr marL="0" marR="0" lvl="0" indent="0" algn="l" defTabSz="762000" rtl="0" eaLnBrk="0" fontAlgn="base" latinLnBrk="0" hangingPunct="0">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rgbClr val="FF0000"/>
                </a:solidFill>
                <a:effectLst/>
                <a:uLnTx/>
                <a:uFillTx/>
                <a:latin typeface="宋体" pitchFamily="2" charset="-122"/>
                <a:ea typeface="楷体_GB2312"/>
                <a:cs typeface="+mj-cs"/>
              </a:rPr>
              <a:t>在</a:t>
            </a:r>
            <a:r>
              <a:rPr kumimoji="0" lang="en-US" altLang="en-US" sz="3200" b="1" i="0" u="none" strike="noStrike" kern="0" cap="none" spc="0" normalizeH="0" baseline="0" noProof="0" dirty="0" smtClean="0">
                <a:ln>
                  <a:noFill/>
                </a:ln>
                <a:solidFill>
                  <a:srgbClr val="FF0000"/>
                </a:solidFill>
                <a:effectLst/>
                <a:uLnTx/>
                <a:uFillTx/>
                <a:latin typeface="宋体" pitchFamily="2" charset="-122"/>
                <a:ea typeface="楷体_GB2312"/>
                <a:cs typeface="+mj-cs"/>
              </a:rPr>
              <a:t>IOP</a:t>
            </a:r>
            <a:r>
              <a:rPr kumimoji="0" lang="zh-CN" altLang="en-US" sz="3200" b="1" i="0" u="none" strike="noStrike" kern="0" cap="none" spc="0" normalizeH="0" baseline="0" noProof="0" dirty="0" smtClean="0">
                <a:ln>
                  <a:noFill/>
                </a:ln>
                <a:solidFill>
                  <a:srgbClr val="FF0000"/>
                </a:solidFill>
                <a:effectLst/>
                <a:uLnTx/>
                <a:uFillTx/>
                <a:latin typeface="宋体" pitchFamily="2" charset="-122"/>
                <a:ea typeface="楷体_GB2312"/>
                <a:cs typeface="+mj-cs"/>
              </a:rPr>
              <a:t>平台上如何检索查询</a:t>
            </a:r>
            <a:endParaRPr kumimoji="0" lang="en-US" sz="3200" b="0" i="0" u="none" strike="noStrike" kern="0" cap="none" spc="0" normalizeH="0" baseline="0" noProof="0" dirty="0">
              <a:ln>
                <a:noFill/>
              </a:ln>
              <a:solidFill>
                <a:srgbClr val="FF0000"/>
              </a:solidFill>
              <a:effectLst/>
              <a:uLnTx/>
              <a:uFillTx/>
              <a:latin typeface="宋体" pitchFamily="2" charset="-122"/>
              <a:ea typeface="楷体_GB2312"/>
              <a:cs typeface="+mj-cs"/>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bwMode="auto">
          <a:xfrm>
            <a:off x="489148" y="1268760"/>
            <a:ext cx="8115300" cy="488950"/>
          </a:xfrm>
          <a:prstGeom prst="rect">
            <a:avLst/>
          </a:prstGeom>
          <a:noFill/>
          <a:ln>
            <a:miter lim="800000"/>
            <a:headEnd/>
            <a:tailEnd/>
          </a:ln>
        </p:spPr>
        <p:txBody>
          <a:bodyPr/>
          <a:lstStyle/>
          <a:p>
            <a:pPr algn="l"/>
            <a:r>
              <a:rPr lang="en-GB" altLang="en-US" sz="3200" b="1" dirty="0" smtClean="0">
                <a:solidFill>
                  <a:srgbClr val="FF0000"/>
                </a:solidFill>
                <a:latin typeface="宋体" pitchFamily="2" charset="-122"/>
                <a:ea typeface="楷体_GB2312"/>
              </a:rPr>
              <a:t>IOP</a:t>
            </a:r>
            <a:r>
              <a:rPr lang="zh-CN" altLang="en-US" sz="3200" b="1" dirty="0" smtClean="0">
                <a:solidFill>
                  <a:srgbClr val="FF0000"/>
                </a:solidFill>
                <a:latin typeface="宋体" pitchFamily="2" charset="-122"/>
                <a:ea typeface="楷体_GB2312"/>
              </a:rPr>
              <a:t>历史</a:t>
            </a:r>
          </a:p>
        </p:txBody>
      </p:sp>
      <p:sp>
        <p:nvSpPr>
          <p:cNvPr id="6147" name="Rectangle 3"/>
          <p:cNvSpPr>
            <a:spLocks noGrp="1" noChangeArrowheads="1"/>
          </p:cNvSpPr>
          <p:nvPr>
            <p:ph type="body" idx="4294967295"/>
          </p:nvPr>
        </p:nvSpPr>
        <p:spPr bwMode="auto">
          <a:xfrm>
            <a:off x="457200" y="1928813"/>
            <a:ext cx="8229600" cy="4197350"/>
          </a:xfrm>
          <a:prstGeom prst="rect">
            <a:avLst/>
          </a:prstGeom>
          <a:ln>
            <a:miter lim="800000"/>
            <a:headEnd/>
            <a:tailEnd/>
          </a:ln>
        </p:spPr>
        <p:txBody>
          <a:bodyPr/>
          <a:lstStyle/>
          <a:p>
            <a:pPr>
              <a:defRPr/>
            </a:pPr>
            <a:r>
              <a:rPr lang="en-US" altLang="zh-CN" sz="2400" b="0" dirty="0" smtClean="0">
                <a:latin typeface="+mn-ea"/>
                <a:ea typeface="+mn-ea"/>
                <a:cs typeface="Arial Unicode MS" pitchFamily="34" charset="-122"/>
              </a:rPr>
              <a:t>IOP-Institute of Physics</a:t>
            </a:r>
            <a:r>
              <a:rPr lang="zh-CN" altLang="en-US" sz="2400" b="0" dirty="0" smtClean="0">
                <a:latin typeface="+mn-ea"/>
                <a:ea typeface="+mn-ea"/>
                <a:cs typeface="Arial Unicode MS" pitchFamily="34" charset="-122"/>
              </a:rPr>
              <a:t>，英国物理学会成立于</a:t>
            </a:r>
            <a:r>
              <a:rPr lang="en-GB" altLang="en-US" sz="2400" b="0" dirty="0" smtClean="0">
                <a:latin typeface="+mn-ea"/>
                <a:ea typeface="+mn-ea"/>
                <a:cs typeface="Arial Unicode MS" pitchFamily="34" charset="-122"/>
              </a:rPr>
              <a:t>1873</a:t>
            </a:r>
            <a:r>
              <a:rPr lang="zh-CN" altLang="en-US" sz="2400" b="0" dirty="0" smtClean="0">
                <a:latin typeface="+mn-ea"/>
                <a:ea typeface="+mn-ea"/>
                <a:cs typeface="Arial Unicode MS" pitchFamily="34" charset="-122"/>
              </a:rPr>
              <a:t>年</a:t>
            </a:r>
            <a:endParaRPr lang="en-US" altLang="zh-CN" sz="2400" b="0" dirty="0" smtClean="0">
              <a:latin typeface="+mn-ea"/>
              <a:ea typeface="+mn-ea"/>
              <a:cs typeface="Arial Unicode MS" pitchFamily="34" charset="-122"/>
            </a:endParaRPr>
          </a:p>
          <a:p>
            <a:pPr>
              <a:defRPr/>
            </a:pPr>
            <a:endParaRPr lang="en-US" altLang="zh-CN" sz="2400" b="0" dirty="0" smtClean="0">
              <a:latin typeface="+mn-ea"/>
              <a:ea typeface="+mn-ea"/>
              <a:cs typeface="Arial Unicode MS" pitchFamily="34" charset="-122"/>
            </a:endParaRPr>
          </a:p>
          <a:p>
            <a:pPr>
              <a:defRPr/>
            </a:pPr>
            <a:r>
              <a:rPr lang="en-US" altLang="zh-CN" sz="2400" b="0" dirty="0" smtClean="0">
                <a:latin typeface="+mn-ea"/>
                <a:ea typeface="+mn-ea"/>
                <a:cs typeface="Arial Unicode MS" pitchFamily="34" charset="-122"/>
              </a:rPr>
              <a:t>IOP</a:t>
            </a:r>
            <a:r>
              <a:rPr lang="zh-CN" altLang="en-US" sz="2400" b="0" dirty="0" smtClean="0">
                <a:latin typeface="+mn-ea"/>
                <a:ea typeface="+mn-ea"/>
                <a:cs typeface="Arial Unicode MS" pitchFamily="34" charset="-122"/>
              </a:rPr>
              <a:t>是国际最著名的学术机构之一，其核心宗旨是在全球范围内推动和传播物理学的研究和应用，以及促进物理学教育的发展。</a:t>
            </a:r>
            <a:endParaRPr lang="en-US" altLang="zh-CN" sz="2400" b="0" dirty="0" smtClean="0">
              <a:latin typeface="+mn-ea"/>
              <a:ea typeface="+mn-ea"/>
              <a:cs typeface="Arial Unicode MS" pitchFamily="34" charset="-122"/>
            </a:endParaRPr>
          </a:p>
          <a:p>
            <a:pPr>
              <a:defRPr/>
            </a:pPr>
            <a:endParaRPr lang="en-US" altLang="zh-CN" sz="2400" b="0" dirty="0" smtClean="0">
              <a:latin typeface="+mn-ea"/>
              <a:ea typeface="+mn-ea"/>
              <a:cs typeface="Arial Unicode MS" pitchFamily="34" charset="-122"/>
            </a:endParaRPr>
          </a:p>
          <a:p>
            <a:pPr>
              <a:defRPr/>
            </a:pPr>
            <a:r>
              <a:rPr lang="en-US" altLang="zh-CN" sz="2400" b="0" dirty="0" smtClean="0">
                <a:latin typeface="+mn-ea"/>
                <a:ea typeface="+mn-ea"/>
                <a:cs typeface="Arial Unicode MS" pitchFamily="34" charset="-122"/>
              </a:rPr>
              <a:t>IOP</a:t>
            </a:r>
            <a:r>
              <a:rPr lang="zh-CN" altLang="en-US" sz="2400" b="0" dirty="0" smtClean="0">
                <a:latin typeface="+mn-ea"/>
                <a:ea typeface="+mn-ea"/>
                <a:cs typeface="Arial Unicode MS" pitchFamily="34" charset="-122"/>
              </a:rPr>
              <a:t>在英国注册为非营利性皇家慈善机构。注册号码：</a:t>
            </a:r>
            <a:r>
              <a:rPr lang="en-US" altLang="zh-CN" sz="2400" b="0" dirty="0" smtClean="0">
                <a:latin typeface="+mn-ea"/>
                <a:ea typeface="+mn-ea"/>
                <a:cs typeface="Arial Unicode MS" pitchFamily="34" charset="-122"/>
              </a:rPr>
              <a:t>293851</a:t>
            </a:r>
          </a:p>
          <a:p>
            <a:pPr>
              <a:defRPr/>
            </a:pPr>
            <a:endParaRPr lang="en-US" altLang="zh-CN" sz="2400" b="0" dirty="0" smtClean="0">
              <a:latin typeface="+mn-ea"/>
              <a:ea typeface="+mn-ea"/>
              <a:cs typeface="Arial Unicode MS" pitchFamily="34" charset="-122"/>
            </a:endParaRPr>
          </a:p>
          <a:p>
            <a:pPr>
              <a:defRPr/>
            </a:pPr>
            <a:r>
              <a:rPr lang="en-GB" altLang="en-US" sz="2400" b="0" dirty="0" smtClean="0">
                <a:latin typeface="+mn-ea"/>
                <a:ea typeface="+mn-ea"/>
                <a:cs typeface="Arial Unicode MS" pitchFamily="34" charset="-122"/>
              </a:rPr>
              <a:t>IOP: </a:t>
            </a:r>
            <a:r>
              <a:rPr lang="zh-CN" altLang="en-US" sz="2400" b="0" dirty="0" smtClean="0">
                <a:latin typeface="+mn-ea"/>
                <a:ea typeface="+mn-ea"/>
                <a:cs typeface="Arial Unicode MS" pitchFamily="34" charset="-122"/>
              </a:rPr>
              <a:t>全球范围内现有超过</a:t>
            </a:r>
            <a:r>
              <a:rPr lang="en-US" altLang="zh-CN" sz="2400" b="0" dirty="0" smtClean="0">
                <a:latin typeface="+mn-ea"/>
                <a:ea typeface="+mn-ea"/>
                <a:cs typeface="Arial Unicode MS" pitchFamily="34" charset="-122"/>
              </a:rPr>
              <a:t>50,000</a:t>
            </a:r>
            <a:r>
              <a:rPr lang="zh-CN" altLang="en-US" sz="2400" b="0" dirty="0" smtClean="0">
                <a:latin typeface="+mn-ea"/>
                <a:ea typeface="+mn-ea"/>
                <a:cs typeface="Arial Unicode MS" pitchFamily="34" charset="-122"/>
              </a:rPr>
              <a:t>会员</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15167" y="986094"/>
            <a:ext cx="8229600" cy="504817"/>
          </a:xfrm>
          <a:prstGeom prst="rect">
            <a:avLst/>
          </a:prstGeom>
        </p:spPr>
        <p:txBody>
          <a:bodyPr/>
          <a:lstStyle/>
          <a:p>
            <a:pPr marL="457200" marR="0" lvl="0" indent="-457200" eaLnBrk="0" latinLnBrk="0" hangingPunct="0">
              <a:lnSpc>
                <a:spcPct val="150000"/>
              </a:lnSpc>
              <a:buClrTx/>
              <a:buSzTx/>
              <a:buFontTx/>
              <a:buNone/>
              <a:tabLst/>
              <a:defRPr/>
            </a:pPr>
            <a:r>
              <a:rPr lang="zh-CN" altLang="en-US" sz="3200" b="1" dirty="0" smtClean="0">
                <a:solidFill>
                  <a:srgbClr val="FF0000"/>
                </a:solidFill>
                <a:latin typeface="宋体" pitchFamily="2" charset="-122"/>
                <a:ea typeface="楷体_GB2312"/>
                <a:cs typeface="ＭＳ Ｐゴシック" charset="0"/>
              </a:rPr>
              <a:t>在</a:t>
            </a:r>
            <a:r>
              <a:rPr lang="en-US" altLang="en-US" sz="3200" b="1" dirty="0" smtClean="0">
                <a:solidFill>
                  <a:srgbClr val="FF0000"/>
                </a:solidFill>
                <a:latin typeface="宋体" pitchFamily="2" charset="-122"/>
                <a:ea typeface="楷体_GB2312"/>
                <a:cs typeface="ＭＳ Ｐゴシック" charset="0"/>
              </a:rPr>
              <a:t>IOP</a:t>
            </a:r>
            <a:r>
              <a:rPr lang="zh-CN" altLang="en-US" sz="3200" b="1" dirty="0" smtClean="0">
                <a:solidFill>
                  <a:srgbClr val="FF0000"/>
                </a:solidFill>
                <a:latin typeface="宋体" pitchFamily="2" charset="-122"/>
                <a:ea typeface="楷体_GB2312"/>
                <a:cs typeface="ＭＳ Ｐゴシック" charset="0"/>
              </a:rPr>
              <a:t>检索平台</a:t>
            </a:r>
            <a:r>
              <a:rPr lang="en-US" altLang="zh-CN" sz="3200" b="1" dirty="0" smtClean="0">
                <a:solidFill>
                  <a:srgbClr val="FF0000"/>
                </a:solidFill>
                <a:latin typeface="宋体" pitchFamily="2" charset="-122"/>
                <a:ea typeface="楷体_GB2312"/>
                <a:cs typeface="ＭＳ Ｐゴシック" charset="0"/>
              </a:rPr>
              <a:t>—</a:t>
            </a:r>
            <a:r>
              <a:rPr lang="zh-CN" altLang="en-US" sz="3200" b="1" dirty="0" smtClean="0">
                <a:solidFill>
                  <a:srgbClr val="FF0000"/>
                </a:solidFill>
                <a:latin typeface="宋体" pitchFamily="2" charset="-122"/>
                <a:ea typeface="楷体_GB2312"/>
                <a:cs typeface="ＭＳ Ｐゴシック" charset="0"/>
              </a:rPr>
              <a:t>检索限制项</a:t>
            </a:r>
            <a:endParaRPr lang="en-US" altLang="en-US" sz="3200" b="1" dirty="0">
              <a:solidFill>
                <a:srgbClr val="FF0000"/>
              </a:solidFill>
              <a:latin typeface="宋体" pitchFamily="2" charset="-122"/>
              <a:ea typeface="楷体_GB2312"/>
              <a:cs typeface="ＭＳ Ｐゴシック" charset="0"/>
            </a:endParaRPr>
          </a:p>
        </p:txBody>
      </p:sp>
      <p:pic>
        <p:nvPicPr>
          <p:cNvPr id="6149" name="Picture 5"/>
          <p:cNvPicPr>
            <a:picLocks noChangeAspect="1" noChangeArrowheads="1"/>
          </p:cNvPicPr>
          <p:nvPr/>
        </p:nvPicPr>
        <p:blipFill>
          <a:blip r:embed="rId2" cstate="print"/>
          <a:srcRect/>
          <a:stretch>
            <a:fillRect/>
          </a:stretch>
        </p:blipFill>
        <p:spPr bwMode="auto">
          <a:xfrm>
            <a:off x="0" y="1772816"/>
            <a:ext cx="9144000" cy="50851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1700808"/>
            <a:ext cx="9144000" cy="5040560"/>
          </a:xfrm>
          <a:prstGeom prst="rect">
            <a:avLst/>
          </a:prstGeom>
          <a:noFill/>
          <a:ln w="9525">
            <a:noFill/>
            <a:miter lim="800000"/>
            <a:headEnd/>
            <a:tailEnd/>
          </a:ln>
        </p:spPr>
      </p:pic>
      <p:sp>
        <p:nvSpPr>
          <p:cNvPr id="4" name="Rectangle 2"/>
          <p:cNvSpPr txBox="1">
            <a:spLocks noChangeArrowheads="1"/>
          </p:cNvSpPr>
          <p:nvPr/>
        </p:nvSpPr>
        <p:spPr>
          <a:xfrm>
            <a:off x="423438" y="986094"/>
            <a:ext cx="8229600" cy="504817"/>
          </a:xfrm>
          <a:prstGeom prst="rect">
            <a:avLst/>
          </a:prstGeom>
        </p:spPr>
        <p:txBody>
          <a:bodyPr/>
          <a:lstStyle/>
          <a:p>
            <a:pPr marL="457200" indent="-457200" eaLnBrk="0" hangingPunct="0">
              <a:lnSpc>
                <a:spcPct val="150000"/>
              </a:lnSpc>
              <a:defRPr/>
            </a:pPr>
            <a:r>
              <a:rPr lang="zh-CN" altLang="en-US" sz="3200" b="1" dirty="0" smtClean="0">
                <a:solidFill>
                  <a:srgbClr val="FF0000"/>
                </a:solidFill>
                <a:latin typeface="宋体" pitchFamily="2" charset="-122"/>
                <a:ea typeface="楷体_GB2312"/>
                <a:cs typeface="ＭＳ Ｐゴシック" charset="0"/>
              </a:rPr>
              <a:t>在</a:t>
            </a:r>
            <a:r>
              <a:rPr lang="en-US" altLang="en-US" sz="3200" b="1" dirty="0" smtClean="0">
                <a:solidFill>
                  <a:srgbClr val="FF0000"/>
                </a:solidFill>
                <a:latin typeface="宋体" pitchFamily="2" charset="-122"/>
                <a:ea typeface="楷体_GB2312"/>
                <a:cs typeface="ＭＳ Ｐゴシック" charset="0"/>
              </a:rPr>
              <a:t>IOP</a:t>
            </a:r>
            <a:r>
              <a:rPr lang="zh-CN" altLang="en-US" sz="3200" b="1" dirty="0" smtClean="0">
                <a:solidFill>
                  <a:srgbClr val="FF0000"/>
                </a:solidFill>
                <a:latin typeface="宋体" pitchFamily="2" charset="-122"/>
                <a:ea typeface="楷体_GB2312"/>
                <a:cs typeface="ＭＳ Ｐゴシック" charset="0"/>
              </a:rPr>
              <a:t>检索平台</a:t>
            </a:r>
            <a:r>
              <a:rPr lang="en-US" altLang="zh-CN" sz="3200" b="1" dirty="0" smtClean="0">
                <a:solidFill>
                  <a:srgbClr val="FF0000"/>
                </a:solidFill>
                <a:latin typeface="宋体" pitchFamily="2" charset="-122"/>
                <a:ea typeface="楷体_GB2312"/>
                <a:cs typeface="ＭＳ Ｐゴシック" charset="0"/>
              </a:rPr>
              <a:t>—</a:t>
            </a:r>
            <a:r>
              <a:rPr lang="zh-CN" altLang="en-US" sz="3200" b="1" dirty="0" smtClean="0">
                <a:solidFill>
                  <a:srgbClr val="FF0000"/>
                </a:solidFill>
                <a:latin typeface="宋体" pitchFamily="2" charset="-122"/>
                <a:ea typeface="楷体_GB2312"/>
                <a:cs typeface="ＭＳ Ｐゴシック" charset="0"/>
              </a:rPr>
              <a:t>检索时间限制</a:t>
            </a:r>
            <a:endParaRPr lang="en-US" altLang="en-US" sz="3200" b="1" dirty="0">
              <a:solidFill>
                <a:srgbClr val="FF0000"/>
              </a:solidFill>
              <a:latin typeface="宋体" pitchFamily="2" charset="-122"/>
              <a:ea typeface="楷体_GB2312"/>
              <a:cs typeface="ＭＳ Ｐゴシック"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772816"/>
            <a:ext cx="9144000" cy="4680520"/>
          </a:xfrm>
          <a:prstGeom prst="rect">
            <a:avLst/>
          </a:prstGeom>
          <a:noFill/>
          <a:ln w="9525">
            <a:noFill/>
            <a:miter lim="800000"/>
            <a:headEnd/>
            <a:tailEnd/>
          </a:ln>
        </p:spPr>
      </p:pic>
      <p:sp>
        <p:nvSpPr>
          <p:cNvPr id="4" name="Rectangle 2"/>
          <p:cNvSpPr txBox="1">
            <a:spLocks noChangeArrowheads="1"/>
          </p:cNvSpPr>
          <p:nvPr/>
        </p:nvSpPr>
        <p:spPr>
          <a:xfrm>
            <a:off x="733156" y="1076275"/>
            <a:ext cx="8229600" cy="504817"/>
          </a:xfrm>
          <a:prstGeom prst="rect">
            <a:avLst/>
          </a:prstGeom>
        </p:spPr>
        <p:txBody>
          <a:bodyPr/>
          <a:lstStyle/>
          <a:p>
            <a:pPr marL="457200" marR="0" lvl="0" indent="-457200" eaLnBrk="0" latinLnBrk="0" hangingPunct="0">
              <a:lnSpc>
                <a:spcPct val="150000"/>
              </a:lnSpc>
              <a:buClrTx/>
              <a:buSzTx/>
              <a:buFontTx/>
              <a:buNone/>
              <a:tabLst/>
              <a:defRPr/>
            </a:pPr>
            <a:r>
              <a:rPr lang="zh-CN" altLang="en-US" sz="3200" b="1" dirty="0" smtClean="0">
                <a:solidFill>
                  <a:srgbClr val="FF0000"/>
                </a:solidFill>
                <a:latin typeface="宋体" pitchFamily="2" charset="-122"/>
                <a:ea typeface="楷体_GB2312"/>
                <a:cs typeface="ＭＳ Ｐゴシック" charset="0"/>
              </a:rPr>
              <a:t>在</a:t>
            </a:r>
            <a:r>
              <a:rPr lang="en-US" altLang="en-US" sz="3200" b="1" dirty="0" smtClean="0">
                <a:solidFill>
                  <a:srgbClr val="FF0000"/>
                </a:solidFill>
                <a:latin typeface="宋体" pitchFamily="2" charset="-122"/>
                <a:ea typeface="楷体_GB2312"/>
                <a:cs typeface="ＭＳ Ｐゴシック" charset="0"/>
              </a:rPr>
              <a:t>IOP</a:t>
            </a:r>
            <a:r>
              <a:rPr lang="zh-CN" altLang="en-US" sz="3200" b="1" dirty="0" smtClean="0">
                <a:solidFill>
                  <a:srgbClr val="FF0000"/>
                </a:solidFill>
                <a:latin typeface="宋体" pitchFamily="2" charset="-122"/>
                <a:ea typeface="楷体_GB2312"/>
                <a:cs typeface="ＭＳ Ｐゴシック" charset="0"/>
              </a:rPr>
              <a:t>平台上如何检索查询</a:t>
            </a:r>
            <a:endParaRPr lang="en-US" altLang="en-US" sz="3200" b="1" dirty="0">
              <a:solidFill>
                <a:srgbClr val="FF0000"/>
              </a:solidFill>
              <a:latin typeface="宋体" pitchFamily="2" charset="-122"/>
              <a:ea typeface="楷体_GB2312"/>
              <a:cs typeface="ＭＳ Ｐゴシック"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844824"/>
            <a:ext cx="9144000" cy="4797152"/>
          </a:xfrm>
          <a:prstGeom prst="rect">
            <a:avLst/>
          </a:prstGeom>
          <a:noFill/>
          <a:ln w="9525">
            <a:noFill/>
            <a:miter lim="800000"/>
            <a:headEnd/>
            <a:tailEnd/>
          </a:ln>
        </p:spPr>
      </p:pic>
      <p:sp>
        <p:nvSpPr>
          <p:cNvPr id="4" name="Rectangle 2"/>
          <p:cNvSpPr txBox="1">
            <a:spLocks noChangeArrowheads="1"/>
          </p:cNvSpPr>
          <p:nvPr/>
        </p:nvSpPr>
        <p:spPr>
          <a:xfrm>
            <a:off x="755576" y="1123012"/>
            <a:ext cx="8229600" cy="504817"/>
          </a:xfrm>
          <a:prstGeom prst="rect">
            <a:avLst/>
          </a:prstGeom>
        </p:spPr>
        <p:txBody>
          <a:bodyPr/>
          <a:lstStyle/>
          <a:p>
            <a:pPr marL="457200" marR="0" lvl="0" indent="-457200" eaLnBrk="0" latinLnBrk="0" hangingPunct="0">
              <a:lnSpc>
                <a:spcPct val="150000"/>
              </a:lnSpc>
              <a:buClrTx/>
              <a:buSzTx/>
              <a:buFontTx/>
              <a:buNone/>
              <a:tabLst/>
              <a:defRPr/>
            </a:pPr>
            <a:r>
              <a:rPr lang="zh-CN" altLang="en-US" sz="3200" b="1" dirty="0" smtClean="0">
                <a:solidFill>
                  <a:srgbClr val="FF0000"/>
                </a:solidFill>
                <a:latin typeface="宋体" pitchFamily="2" charset="-122"/>
                <a:ea typeface="楷体_GB2312"/>
                <a:cs typeface="ＭＳ Ｐゴシック" charset="0"/>
              </a:rPr>
              <a:t>在</a:t>
            </a:r>
            <a:r>
              <a:rPr lang="en-US" altLang="en-US" sz="3200" b="1" dirty="0" smtClean="0">
                <a:solidFill>
                  <a:srgbClr val="FF0000"/>
                </a:solidFill>
                <a:latin typeface="宋体" pitchFamily="2" charset="-122"/>
                <a:ea typeface="楷体_GB2312"/>
                <a:cs typeface="ＭＳ Ｐゴシック" charset="0"/>
              </a:rPr>
              <a:t>IOP</a:t>
            </a:r>
            <a:r>
              <a:rPr lang="zh-CN" altLang="en-US" sz="3200" b="1" dirty="0" smtClean="0">
                <a:solidFill>
                  <a:srgbClr val="FF0000"/>
                </a:solidFill>
                <a:latin typeface="宋体" pitchFamily="2" charset="-122"/>
                <a:ea typeface="楷体_GB2312"/>
                <a:cs typeface="ＭＳ Ｐゴシック" charset="0"/>
              </a:rPr>
              <a:t>平台上如何检索查询</a:t>
            </a:r>
            <a:endParaRPr lang="en-US" altLang="en-US" sz="3200" b="1" dirty="0">
              <a:solidFill>
                <a:srgbClr val="FF0000"/>
              </a:solidFill>
              <a:latin typeface="宋体" pitchFamily="2" charset="-122"/>
              <a:ea typeface="楷体_GB2312"/>
              <a:cs typeface="ＭＳ Ｐゴシック"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916832"/>
            <a:ext cx="9144000" cy="4941168"/>
          </a:xfrm>
          <a:prstGeom prst="rect">
            <a:avLst/>
          </a:prstGeom>
          <a:noFill/>
          <a:ln w="9525">
            <a:noFill/>
            <a:miter lim="800000"/>
            <a:headEnd/>
            <a:tailEnd/>
          </a:ln>
        </p:spPr>
      </p:pic>
      <p:sp>
        <p:nvSpPr>
          <p:cNvPr id="4" name="Rectangle 2"/>
          <p:cNvSpPr txBox="1">
            <a:spLocks noChangeArrowheads="1"/>
          </p:cNvSpPr>
          <p:nvPr/>
        </p:nvSpPr>
        <p:spPr>
          <a:xfrm>
            <a:off x="755576" y="1137760"/>
            <a:ext cx="8229600" cy="504817"/>
          </a:xfrm>
          <a:prstGeom prst="rect">
            <a:avLst/>
          </a:prstGeom>
        </p:spPr>
        <p:txBody>
          <a:bodyPr/>
          <a:lstStyle/>
          <a:p>
            <a:pPr marL="457200" marR="0" lvl="0" indent="-457200" eaLnBrk="0" latinLnBrk="0" hangingPunct="0">
              <a:lnSpc>
                <a:spcPct val="150000"/>
              </a:lnSpc>
              <a:buClrTx/>
              <a:buSzTx/>
              <a:buFontTx/>
              <a:buNone/>
              <a:tabLst/>
              <a:defRPr/>
            </a:pPr>
            <a:r>
              <a:rPr lang="zh-CN" altLang="en-US" sz="3200" b="1" dirty="0" smtClean="0">
                <a:solidFill>
                  <a:srgbClr val="FF0000"/>
                </a:solidFill>
                <a:latin typeface="宋体" pitchFamily="2" charset="-122"/>
                <a:ea typeface="楷体_GB2312"/>
                <a:cs typeface="ＭＳ Ｐゴシック" charset="0"/>
              </a:rPr>
              <a:t>在</a:t>
            </a:r>
            <a:r>
              <a:rPr lang="en-US" altLang="en-US" sz="3200" b="1" dirty="0" smtClean="0">
                <a:solidFill>
                  <a:srgbClr val="FF0000"/>
                </a:solidFill>
                <a:latin typeface="宋体" pitchFamily="2" charset="-122"/>
                <a:ea typeface="楷体_GB2312"/>
                <a:cs typeface="ＭＳ Ｐゴシック" charset="0"/>
              </a:rPr>
              <a:t>IOP</a:t>
            </a:r>
            <a:r>
              <a:rPr lang="zh-CN" altLang="en-US" sz="3200" b="1" dirty="0" smtClean="0">
                <a:solidFill>
                  <a:srgbClr val="FF0000"/>
                </a:solidFill>
                <a:latin typeface="宋体" pitchFamily="2" charset="-122"/>
                <a:ea typeface="楷体_GB2312"/>
                <a:cs typeface="ＭＳ Ｐゴシック" charset="0"/>
              </a:rPr>
              <a:t>平台上如何检索查询</a:t>
            </a:r>
            <a:endParaRPr lang="en-US" altLang="en-US" sz="3200" b="1" dirty="0">
              <a:solidFill>
                <a:srgbClr val="FF0000"/>
              </a:solidFill>
              <a:latin typeface="宋体" pitchFamily="2" charset="-122"/>
              <a:ea typeface="楷体_GB2312"/>
              <a:cs typeface="ＭＳ Ｐゴシック"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916832"/>
            <a:ext cx="9144000" cy="4941168"/>
          </a:xfrm>
          <a:prstGeom prst="rect">
            <a:avLst/>
          </a:prstGeom>
          <a:noFill/>
          <a:ln w="9525">
            <a:noFill/>
            <a:miter lim="800000"/>
            <a:headEnd/>
            <a:tailEnd/>
          </a:ln>
        </p:spPr>
      </p:pic>
      <p:sp>
        <p:nvSpPr>
          <p:cNvPr id="4" name="Rectangle 2"/>
          <p:cNvSpPr txBox="1">
            <a:spLocks noChangeArrowheads="1"/>
          </p:cNvSpPr>
          <p:nvPr/>
        </p:nvSpPr>
        <p:spPr>
          <a:xfrm>
            <a:off x="755576" y="1196752"/>
            <a:ext cx="8229600" cy="504817"/>
          </a:xfrm>
          <a:prstGeom prst="rect">
            <a:avLst/>
          </a:prstGeom>
        </p:spPr>
        <p:txBody>
          <a:bodyPr/>
          <a:lstStyle/>
          <a:p>
            <a:pPr eaLnBrk="0" hangingPunct="0">
              <a:defRPr/>
            </a:pPr>
            <a:r>
              <a:rPr lang="zh-CN" altLang="en-US" sz="3200" b="1" dirty="0" smtClean="0">
                <a:solidFill>
                  <a:srgbClr val="FF0000"/>
                </a:solidFill>
                <a:latin typeface="宋体" pitchFamily="2" charset="-122"/>
                <a:ea typeface="楷体_GB2312"/>
                <a:cs typeface="ＭＳ Ｐゴシック" charset="0"/>
              </a:rPr>
              <a:t>在</a:t>
            </a:r>
            <a:r>
              <a:rPr lang="en-US" altLang="en-US" sz="3200" b="1" dirty="0" smtClean="0">
                <a:solidFill>
                  <a:srgbClr val="FF0000"/>
                </a:solidFill>
                <a:latin typeface="宋体" pitchFamily="2" charset="-122"/>
                <a:ea typeface="楷体_GB2312"/>
                <a:cs typeface="ＭＳ Ｐゴシック" charset="0"/>
              </a:rPr>
              <a:t>IOP</a:t>
            </a:r>
            <a:r>
              <a:rPr lang="zh-CN" altLang="en-US" sz="3200" b="1" dirty="0" smtClean="0">
                <a:solidFill>
                  <a:srgbClr val="FF0000"/>
                </a:solidFill>
                <a:latin typeface="宋体" pitchFamily="2" charset="-122"/>
                <a:ea typeface="楷体_GB2312"/>
                <a:cs typeface="ＭＳ Ｐゴシック" charset="0"/>
              </a:rPr>
              <a:t>平台上如何检索查询</a:t>
            </a:r>
            <a:endParaRPr lang="en-US" altLang="en-US" sz="3200" b="1" dirty="0">
              <a:solidFill>
                <a:srgbClr val="FF0000"/>
              </a:solidFill>
              <a:latin typeface="宋体" pitchFamily="2" charset="-122"/>
              <a:ea typeface="楷体_GB2312"/>
              <a:cs typeface="ＭＳ Ｐゴシック"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772816"/>
            <a:ext cx="9144000" cy="5085184"/>
          </a:xfrm>
          <a:prstGeom prst="rect">
            <a:avLst/>
          </a:prstGeom>
          <a:noFill/>
          <a:ln w="9525">
            <a:noFill/>
            <a:miter lim="800000"/>
            <a:headEnd/>
            <a:tailEnd/>
          </a:ln>
        </p:spPr>
      </p:pic>
      <p:sp>
        <p:nvSpPr>
          <p:cNvPr id="4" name="Rectangle 2"/>
          <p:cNvSpPr txBox="1">
            <a:spLocks noChangeArrowheads="1"/>
          </p:cNvSpPr>
          <p:nvPr/>
        </p:nvSpPr>
        <p:spPr>
          <a:xfrm>
            <a:off x="755576" y="1196752"/>
            <a:ext cx="8229600" cy="504817"/>
          </a:xfrm>
          <a:prstGeom prst="rect">
            <a:avLst/>
          </a:prstGeom>
        </p:spPr>
        <p:txBody>
          <a:bodyPr/>
          <a:lstStyle/>
          <a:p>
            <a:pPr marL="0" marR="0" lvl="0" indent="0" eaLnBrk="0" latinLnBrk="0" hangingPunct="0">
              <a:lnSpc>
                <a:spcPct val="100000"/>
              </a:lnSpc>
              <a:buClrTx/>
              <a:buSzTx/>
              <a:buFontTx/>
              <a:buNone/>
              <a:tabLst/>
              <a:defRPr/>
            </a:pPr>
            <a:r>
              <a:rPr lang="zh-CN" altLang="en-US" sz="3200" b="1" dirty="0" smtClean="0">
                <a:solidFill>
                  <a:srgbClr val="FF0000"/>
                </a:solidFill>
                <a:latin typeface="宋体" pitchFamily="2" charset="-122"/>
                <a:ea typeface="楷体_GB2312"/>
                <a:cs typeface="ＭＳ Ｐゴシック" charset="0"/>
              </a:rPr>
              <a:t>在</a:t>
            </a:r>
            <a:r>
              <a:rPr lang="en-US" altLang="en-US" sz="3200" b="1" dirty="0" smtClean="0">
                <a:solidFill>
                  <a:srgbClr val="FF0000"/>
                </a:solidFill>
                <a:latin typeface="宋体" pitchFamily="2" charset="-122"/>
                <a:ea typeface="楷体_GB2312"/>
                <a:cs typeface="ＭＳ Ｐゴシック" charset="0"/>
              </a:rPr>
              <a:t>IOP</a:t>
            </a:r>
            <a:r>
              <a:rPr lang="zh-CN" altLang="en-US" sz="3200" b="1" dirty="0" smtClean="0">
                <a:solidFill>
                  <a:srgbClr val="FF0000"/>
                </a:solidFill>
                <a:latin typeface="宋体" pitchFamily="2" charset="-122"/>
                <a:ea typeface="楷体_GB2312"/>
                <a:cs typeface="ＭＳ Ｐゴシック" charset="0"/>
              </a:rPr>
              <a:t>平台上如何检索查询</a:t>
            </a:r>
            <a:endParaRPr lang="en-US" altLang="en-US" sz="3200" b="1" dirty="0" smtClean="0">
              <a:solidFill>
                <a:srgbClr val="FF0000"/>
              </a:solidFill>
              <a:latin typeface="宋体" pitchFamily="2" charset="-122"/>
              <a:ea typeface="楷体_GB2312"/>
              <a:cs typeface="ＭＳ Ｐゴシック"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1988841"/>
            <a:ext cx="9144000" cy="4869160"/>
          </a:xfrm>
          <a:prstGeom prst="rect">
            <a:avLst/>
          </a:prstGeom>
          <a:noFill/>
          <a:ln w="9525">
            <a:noFill/>
            <a:miter lim="800000"/>
            <a:headEnd/>
            <a:tailEnd/>
          </a:ln>
        </p:spPr>
      </p:pic>
      <p:sp>
        <p:nvSpPr>
          <p:cNvPr id="4" name="Rectangle 2"/>
          <p:cNvSpPr txBox="1">
            <a:spLocks noChangeArrowheads="1"/>
          </p:cNvSpPr>
          <p:nvPr/>
        </p:nvSpPr>
        <p:spPr>
          <a:xfrm>
            <a:off x="755576" y="1196752"/>
            <a:ext cx="8229600" cy="504817"/>
          </a:xfrm>
          <a:prstGeom prst="rect">
            <a:avLst/>
          </a:prstGeom>
        </p:spPr>
        <p:txBody>
          <a:bodyPr/>
          <a:lstStyle/>
          <a:p>
            <a:pPr marL="0" marR="0" lvl="0" indent="0" eaLnBrk="0" latinLnBrk="0" hangingPunct="0">
              <a:lnSpc>
                <a:spcPct val="100000"/>
              </a:lnSpc>
              <a:buClrTx/>
              <a:buSzTx/>
              <a:buFontTx/>
              <a:buNone/>
              <a:tabLst/>
              <a:defRPr/>
            </a:pPr>
            <a:r>
              <a:rPr lang="zh-CN" altLang="en-US" sz="3200" b="1" dirty="0" smtClean="0">
                <a:solidFill>
                  <a:srgbClr val="FF0000"/>
                </a:solidFill>
                <a:latin typeface="宋体" pitchFamily="2" charset="-122"/>
                <a:ea typeface="楷体_GB2312"/>
                <a:cs typeface="ＭＳ Ｐゴシック" charset="0"/>
              </a:rPr>
              <a:t>在</a:t>
            </a:r>
            <a:r>
              <a:rPr lang="en-US" altLang="en-US" sz="3200" b="1" dirty="0" smtClean="0">
                <a:solidFill>
                  <a:srgbClr val="FF0000"/>
                </a:solidFill>
                <a:latin typeface="宋体" pitchFamily="2" charset="-122"/>
                <a:ea typeface="楷体_GB2312"/>
                <a:cs typeface="ＭＳ Ｐゴシック" charset="0"/>
              </a:rPr>
              <a:t>IOP</a:t>
            </a:r>
            <a:r>
              <a:rPr lang="zh-CN" altLang="en-US" sz="3200" b="1" dirty="0" smtClean="0">
                <a:solidFill>
                  <a:srgbClr val="FF0000"/>
                </a:solidFill>
                <a:latin typeface="宋体" pitchFamily="2" charset="-122"/>
                <a:ea typeface="楷体_GB2312"/>
                <a:cs typeface="ＭＳ Ｐゴシック" charset="0"/>
              </a:rPr>
              <a:t>平台上可同时检索到图书和期刊内容</a:t>
            </a:r>
            <a:endParaRPr lang="en-US" altLang="en-US" sz="3200" b="1" dirty="0">
              <a:solidFill>
                <a:srgbClr val="FF0000"/>
              </a:solidFill>
              <a:latin typeface="宋体" pitchFamily="2" charset="-122"/>
              <a:ea typeface="楷体_GB2312"/>
              <a:cs typeface="ＭＳ Ｐゴシック"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9792" y="2020439"/>
            <a:ext cx="3770958" cy="4625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txBox="1">
            <a:spLocks noChangeArrowheads="1"/>
          </p:cNvSpPr>
          <p:nvPr/>
        </p:nvSpPr>
        <p:spPr>
          <a:xfrm>
            <a:off x="806896" y="1223755"/>
            <a:ext cx="8229600" cy="504817"/>
          </a:xfrm>
          <a:prstGeom prst="rect">
            <a:avLst/>
          </a:prstGeom>
        </p:spPr>
        <p:txBody>
          <a:bodyPr/>
          <a:lstStyle>
            <a:lvl1pPr algn="l" defTabSz="762000" rtl="0" eaLnBrk="1" fontAlgn="base" hangingPunct="1">
              <a:spcBef>
                <a:spcPct val="0"/>
              </a:spcBef>
              <a:spcAft>
                <a:spcPct val="0"/>
              </a:spcAft>
              <a:defRPr sz="2400">
                <a:solidFill>
                  <a:schemeClr val="hlink"/>
                </a:solidFill>
                <a:latin typeface="+mj-lt"/>
                <a:ea typeface="+mj-ea"/>
                <a:cs typeface="+mj-cs"/>
              </a:defRPr>
            </a:lvl1pPr>
            <a:lvl2pPr algn="l" defTabSz="762000" rtl="0" eaLnBrk="1" fontAlgn="base" hangingPunct="1">
              <a:spcBef>
                <a:spcPct val="0"/>
              </a:spcBef>
              <a:spcAft>
                <a:spcPct val="0"/>
              </a:spcAft>
              <a:defRPr sz="2400">
                <a:solidFill>
                  <a:schemeClr val="hlink"/>
                </a:solidFill>
                <a:latin typeface="Arial" charset="0"/>
              </a:defRPr>
            </a:lvl2pPr>
            <a:lvl3pPr algn="l" defTabSz="762000" rtl="0" eaLnBrk="1" fontAlgn="base" hangingPunct="1">
              <a:spcBef>
                <a:spcPct val="0"/>
              </a:spcBef>
              <a:spcAft>
                <a:spcPct val="0"/>
              </a:spcAft>
              <a:defRPr sz="2400">
                <a:solidFill>
                  <a:schemeClr val="hlink"/>
                </a:solidFill>
                <a:latin typeface="Arial" charset="0"/>
              </a:defRPr>
            </a:lvl3pPr>
            <a:lvl4pPr algn="l" defTabSz="762000" rtl="0" eaLnBrk="1" fontAlgn="base" hangingPunct="1">
              <a:spcBef>
                <a:spcPct val="0"/>
              </a:spcBef>
              <a:spcAft>
                <a:spcPct val="0"/>
              </a:spcAft>
              <a:defRPr sz="2400">
                <a:solidFill>
                  <a:schemeClr val="hlink"/>
                </a:solidFill>
                <a:latin typeface="Arial" charset="0"/>
              </a:defRPr>
            </a:lvl4pPr>
            <a:lvl5pPr algn="l" defTabSz="762000" rtl="0" eaLnBrk="1" fontAlgn="base" hangingPunct="1">
              <a:spcBef>
                <a:spcPct val="0"/>
              </a:spcBef>
              <a:spcAft>
                <a:spcPct val="0"/>
              </a:spcAft>
              <a:defRPr sz="2400">
                <a:solidFill>
                  <a:schemeClr val="hlink"/>
                </a:solidFill>
                <a:latin typeface="Arial" charset="0"/>
              </a:defRPr>
            </a:lvl5pPr>
            <a:lvl6pPr marL="457200" algn="l" defTabSz="762000" rtl="0" eaLnBrk="1" fontAlgn="base" hangingPunct="1">
              <a:spcBef>
                <a:spcPct val="0"/>
              </a:spcBef>
              <a:spcAft>
                <a:spcPct val="0"/>
              </a:spcAft>
              <a:defRPr sz="2400">
                <a:solidFill>
                  <a:schemeClr val="hlink"/>
                </a:solidFill>
                <a:latin typeface="Arial" charset="0"/>
              </a:defRPr>
            </a:lvl6pPr>
            <a:lvl7pPr marL="914400" algn="l" defTabSz="762000" rtl="0" eaLnBrk="1" fontAlgn="base" hangingPunct="1">
              <a:spcBef>
                <a:spcPct val="0"/>
              </a:spcBef>
              <a:spcAft>
                <a:spcPct val="0"/>
              </a:spcAft>
              <a:defRPr sz="2400">
                <a:solidFill>
                  <a:schemeClr val="hlink"/>
                </a:solidFill>
                <a:latin typeface="Arial" charset="0"/>
              </a:defRPr>
            </a:lvl7pPr>
            <a:lvl8pPr marL="1371600" algn="l" defTabSz="762000" rtl="0" eaLnBrk="1" fontAlgn="base" hangingPunct="1">
              <a:spcBef>
                <a:spcPct val="0"/>
              </a:spcBef>
              <a:spcAft>
                <a:spcPct val="0"/>
              </a:spcAft>
              <a:defRPr sz="2400">
                <a:solidFill>
                  <a:schemeClr val="hlink"/>
                </a:solidFill>
                <a:latin typeface="Arial" charset="0"/>
              </a:defRPr>
            </a:lvl8pPr>
            <a:lvl9pPr marL="1828800" algn="l" defTabSz="762000" rtl="0" eaLnBrk="1" fontAlgn="base" hangingPunct="1">
              <a:spcBef>
                <a:spcPct val="0"/>
              </a:spcBef>
              <a:spcAft>
                <a:spcPct val="0"/>
              </a:spcAft>
              <a:defRPr sz="2400">
                <a:solidFill>
                  <a:schemeClr val="hlink"/>
                </a:solidFill>
                <a:latin typeface="Arial" charset="0"/>
              </a:defRPr>
            </a:lvl9pPr>
          </a:lstStyle>
          <a:p>
            <a:pPr marL="457200" indent="-457200" defTabSz="457200" eaLnBrk="0" hangingPunct="0">
              <a:lnSpc>
                <a:spcPct val="150000"/>
              </a:lnSpc>
              <a:defRPr/>
            </a:pPr>
            <a:r>
              <a:rPr lang="zh-CN" altLang="en-US" sz="3200" b="1" dirty="0" smtClean="0">
                <a:solidFill>
                  <a:srgbClr val="FF0000"/>
                </a:solidFill>
                <a:latin typeface="宋体" pitchFamily="2" charset="-122"/>
                <a:ea typeface="楷体_GB2312"/>
                <a:cs typeface="ＭＳ Ｐゴシック" charset="0"/>
              </a:rPr>
              <a:t>大多数读者会选择阅读</a:t>
            </a:r>
            <a:r>
              <a:rPr lang="en-US" altLang="zh-CN" sz="3200" b="1" dirty="0" smtClean="0">
                <a:solidFill>
                  <a:srgbClr val="FF0000"/>
                </a:solidFill>
                <a:latin typeface="宋体" pitchFamily="2" charset="-122"/>
                <a:ea typeface="楷体_GB2312"/>
                <a:cs typeface="ＭＳ Ｐゴシック" charset="0"/>
              </a:rPr>
              <a:t>PDF</a:t>
            </a:r>
            <a:r>
              <a:rPr lang="zh-CN" altLang="en-US" sz="3200" b="1" dirty="0" smtClean="0">
                <a:solidFill>
                  <a:srgbClr val="FF0000"/>
                </a:solidFill>
                <a:latin typeface="宋体" pitchFamily="2" charset="-122"/>
                <a:ea typeface="楷体_GB2312"/>
                <a:cs typeface="ＭＳ Ｐゴシック" charset="0"/>
              </a:rPr>
              <a:t>格式的内容</a:t>
            </a:r>
            <a:endParaRPr lang="en-US" altLang="en-US" sz="3200" b="1" dirty="0" smtClean="0">
              <a:solidFill>
                <a:srgbClr val="FF0000"/>
              </a:solidFill>
              <a:latin typeface="宋体" pitchFamily="2" charset="-122"/>
              <a:ea typeface="楷体_GB2312"/>
              <a:cs typeface="ＭＳ Ｐゴシック" charset="0"/>
            </a:endParaRPr>
          </a:p>
        </p:txBody>
      </p:sp>
    </p:spTree>
    <p:extLst>
      <p:ext uri="{BB962C8B-B14F-4D97-AF65-F5344CB8AC3E}">
        <p14:creationId xmlns:p14="http://schemas.microsoft.com/office/powerpoint/2010/main" xmlns="" val="74852981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55576" y="1267999"/>
            <a:ext cx="8229600" cy="504817"/>
          </a:xfrm>
          <a:prstGeom prst="rect">
            <a:avLst/>
          </a:prstGeom>
        </p:spPr>
        <p:txBody>
          <a:bodyPr/>
          <a:lstStyle>
            <a:lvl1pPr algn="l" defTabSz="762000" rtl="0" eaLnBrk="1" fontAlgn="base" hangingPunct="1">
              <a:spcBef>
                <a:spcPct val="0"/>
              </a:spcBef>
              <a:spcAft>
                <a:spcPct val="0"/>
              </a:spcAft>
              <a:defRPr sz="2400">
                <a:solidFill>
                  <a:schemeClr val="hlink"/>
                </a:solidFill>
                <a:latin typeface="+mj-lt"/>
                <a:ea typeface="+mj-ea"/>
                <a:cs typeface="+mj-cs"/>
              </a:defRPr>
            </a:lvl1pPr>
            <a:lvl2pPr algn="l" defTabSz="762000" rtl="0" eaLnBrk="1" fontAlgn="base" hangingPunct="1">
              <a:spcBef>
                <a:spcPct val="0"/>
              </a:spcBef>
              <a:spcAft>
                <a:spcPct val="0"/>
              </a:spcAft>
              <a:defRPr sz="2400">
                <a:solidFill>
                  <a:schemeClr val="hlink"/>
                </a:solidFill>
                <a:latin typeface="Arial" charset="0"/>
              </a:defRPr>
            </a:lvl2pPr>
            <a:lvl3pPr algn="l" defTabSz="762000" rtl="0" eaLnBrk="1" fontAlgn="base" hangingPunct="1">
              <a:spcBef>
                <a:spcPct val="0"/>
              </a:spcBef>
              <a:spcAft>
                <a:spcPct val="0"/>
              </a:spcAft>
              <a:defRPr sz="2400">
                <a:solidFill>
                  <a:schemeClr val="hlink"/>
                </a:solidFill>
                <a:latin typeface="Arial" charset="0"/>
              </a:defRPr>
            </a:lvl3pPr>
            <a:lvl4pPr algn="l" defTabSz="762000" rtl="0" eaLnBrk="1" fontAlgn="base" hangingPunct="1">
              <a:spcBef>
                <a:spcPct val="0"/>
              </a:spcBef>
              <a:spcAft>
                <a:spcPct val="0"/>
              </a:spcAft>
              <a:defRPr sz="2400">
                <a:solidFill>
                  <a:schemeClr val="hlink"/>
                </a:solidFill>
                <a:latin typeface="Arial" charset="0"/>
              </a:defRPr>
            </a:lvl4pPr>
            <a:lvl5pPr algn="l" defTabSz="762000" rtl="0" eaLnBrk="1" fontAlgn="base" hangingPunct="1">
              <a:spcBef>
                <a:spcPct val="0"/>
              </a:spcBef>
              <a:spcAft>
                <a:spcPct val="0"/>
              </a:spcAft>
              <a:defRPr sz="2400">
                <a:solidFill>
                  <a:schemeClr val="hlink"/>
                </a:solidFill>
                <a:latin typeface="Arial" charset="0"/>
              </a:defRPr>
            </a:lvl5pPr>
            <a:lvl6pPr marL="457200" algn="l" defTabSz="762000" rtl="0" eaLnBrk="1" fontAlgn="base" hangingPunct="1">
              <a:spcBef>
                <a:spcPct val="0"/>
              </a:spcBef>
              <a:spcAft>
                <a:spcPct val="0"/>
              </a:spcAft>
              <a:defRPr sz="2400">
                <a:solidFill>
                  <a:schemeClr val="hlink"/>
                </a:solidFill>
                <a:latin typeface="Arial" charset="0"/>
              </a:defRPr>
            </a:lvl6pPr>
            <a:lvl7pPr marL="914400" algn="l" defTabSz="762000" rtl="0" eaLnBrk="1" fontAlgn="base" hangingPunct="1">
              <a:spcBef>
                <a:spcPct val="0"/>
              </a:spcBef>
              <a:spcAft>
                <a:spcPct val="0"/>
              </a:spcAft>
              <a:defRPr sz="2400">
                <a:solidFill>
                  <a:schemeClr val="hlink"/>
                </a:solidFill>
                <a:latin typeface="Arial" charset="0"/>
              </a:defRPr>
            </a:lvl7pPr>
            <a:lvl8pPr marL="1371600" algn="l" defTabSz="762000" rtl="0" eaLnBrk="1" fontAlgn="base" hangingPunct="1">
              <a:spcBef>
                <a:spcPct val="0"/>
              </a:spcBef>
              <a:spcAft>
                <a:spcPct val="0"/>
              </a:spcAft>
              <a:defRPr sz="2400">
                <a:solidFill>
                  <a:schemeClr val="hlink"/>
                </a:solidFill>
                <a:latin typeface="Arial" charset="0"/>
              </a:defRPr>
            </a:lvl8pPr>
            <a:lvl9pPr marL="1828800" algn="l" defTabSz="762000" rtl="0" eaLnBrk="1" fontAlgn="base" hangingPunct="1">
              <a:spcBef>
                <a:spcPct val="0"/>
              </a:spcBef>
              <a:spcAft>
                <a:spcPct val="0"/>
              </a:spcAft>
              <a:defRPr sz="2400">
                <a:solidFill>
                  <a:schemeClr val="hlink"/>
                </a:solidFill>
                <a:latin typeface="Arial" charset="0"/>
              </a:defRPr>
            </a:lvl9pPr>
          </a:lstStyle>
          <a:p>
            <a:endParaRPr lang="en-US" sz="2800" dirty="0"/>
          </a:p>
        </p:txBody>
      </p:sp>
      <p:sp>
        <p:nvSpPr>
          <p:cNvPr id="5" name="Rectangle 2"/>
          <p:cNvSpPr txBox="1">
            <a:spLocks noChangeArrowheads="1"/>
          </p:cNvSpPr>
          <p:nvPr/>
        </p:nvSpPr>
        <p:spPr>
          <a:xfrm>
            <a:off x="827584" y="1268760"/>
            <a:ext cx="8229600" cy="504817"/>
          </a:xfrm>
          <a:prstGeom prst="rect">
            <a:avLst/>
          </a:prstGeom>
        </p:spPr>
        <p:txBody>
          <a:bodyPr/>
          <a:lstStyle>
            <a:lvl1pPr algn="l" defTabSz="762000" rtl="0" eaLnBrk="1" fontAlgn="base" hangingPunct="1">
              <a:spcBef>
                <a:spcPct val="0"/>
              </a:spcBef>
              <a:spcAft>
                <a:spcPct val="0"/>
              </a:spcAft>
              <a:defRPr sz="2400">
                <a:solidFill>
                  <a:schemeClr val="hlink"/>
                </a:solidFill>
                <a:latin typeface="+mj-lt"/>
                <a:ea typeface="+mj-ea"/>
                <a:cs typeface="+mj-cs"/>
              </a:defRPr>
            </a:lvl1pPr>
            <a:lvl2pPr algn="l" defTabSz="762000" rtl="0" eaLnBrk="1" fontAlgn="base" hangingPunct="1">
              <a:spcBef>
                <a:spcPct val="0"/>
              </a:spcBef>
              <a:spcAft>
                <a:spcPct val="0"/>
              </a:spcAft>
              <a:defRPr sz="2400">
                <a:solidFill>
                  <a:schemeClr val="hlink"/>
                </a:solidFill>
                <a:latin typeface="Arial" charset="0"/>
              </a:defRPr>
            </a:lvl2pPr>
            <a:lvl3pPr algn="l" defTabSz="762000" rtl="0" eaLnBrk="1" fontAlgn="base" hangingPunct="1">
              <a:spcBef>
                <a:spcPct val="0"/>
              </a:spcBef>
              <a:spcAft>
                <a:spcPct val="0"/>
              </a:spcAft>
              <a:defRPr sz="2400">
                <a:solidFill>
                  <a:schemeClr val="hlink"/>
                </a:solidFill>
                <a:latin typeface="Arial" charset="0"/>
              </a:defRPr>
            </a:lvl3pPr>
            <a:lvl4pPr algn="l" defTabSz="762000" rtl="0" eaLnBrk="1" fontAlgn="base" hangingPunct="1">
              <a:spcBef>
                <a:spcPct val="0"/>
              </a:spcBef>
              <a:spcAft>
                <a:spcPct val="0"/>
              </a:spcAft>
              <a:defRPr sz="2400">
                <a:solidFill>
                  <a:schemeClr val="hlink"/>
                </a:solidFill>
                <a:latin typeface="Arial" charset="0"/>
              </a:defRPr>
            </a:lvl4pPr>
            <a:lvl5pPr algn="l" defTabSz="762000" rtl="0" eaLnBrk="1" fontAlgn="base" hangingPunct="1">
              <a:spcBef>
                <a:spcPct val="0"/>
              </a:spcBef>
              <a:spcAft>
                <a:spcPct val="0"/>
              </a:spcAft>
              <a:defRPr sz="2400">
                <a:solidFill>
                  <a:schemeClr val="hlink"/>
                </a:solidFill>
                <a:latin typeface="Arial" charset="0"/>
              </a:defRPr>
            </a:lvl5pPr>
            <a:lvl6pPr marL="457200" algn="l" defTabSz="762000" rtl="0" eaLnBrk="1" fontAlgn="base" hangingPunct="1">
              <a:spcBef>
                <a:spcPct val="0"/>
              </a:spcBef>
              <a:spcAft>
                <a:spcPct val="0"/>
              </a:spcAft>
              <a:defRPr sz="2400">
                <a:solidFill>
                  <a:schemeClr val="hlink"/>
                </a:solidFill>
                <a:latin typeface="Arial" charset="0"/>
              </a:defRPr>
            </a:lvl6pPr>
            <a:lvl7pPr marL="914400" algn="l" defTabSz="762000" rtl="0" eaLnBrk="1" fontAlgn="base" hangingPunct="1">
              <a:spcBef>
                <a:spcPct val="0"/>
              </a:spcBef>
              <a:spcAft>
                <a:spcPct val="0"/>
              </a:spcAft>
              <a:defRPr sz="2400">
                <a:solidFill>
                  <a:schemeClr val="hlink"/>
                </a:solidFill>
                <a:latin typeface="Arial" charset="0"/>
              </a:defRPr>
            </a:lvl7pPr>
            <a:lvl8pPr marL="1371600" algn="l" defTabSz="762000" rtl="0" eaLnBrk="1" fontAlgn="base" hangingPunct="1">
              <a:spcBef>
                <a:spcPct val="0"/>
              </a:spcBef>
              <a:spcAft>
                <a:spcPct val="0"/>
              </a:spcAft>
              <a:defRPr sz="2400">
                <a:solidFill>
                  <a:schemeClr val="hlink"/>
                </a:solidFill>
                <a:latin typeface="Arial" charset="0"/>
              </a:defRPr>
            </a:lvl8pPr>
            <a:lvl9pPr marL="1828800" algn="l" defTabSz="762000" rtl="0" eaLnBrk="1" fontAlgn="base" hangingPunct="1">
              <a:spcBef>
                <a:spcPct val="0"/>
              </a:spcBef>
              <a:spcAft>
                <a:spcPct val="0"/>
              </a:spcAft>
              <a:defRPr sz="2400">
                <a:solidFill>
                  <a:schemeClr val="hlink"/>
                </a:solidFill>
                <a:latin typeface="Arial" charset="0"/>
              </a:defRPr>
            </a:lvl9pPr>
          </a:lstStyle>
          <a:p>
            <a:pPr defTabSz="457200" eaLnBrk="0" hangingPunct="0"/>
            <a:r>
              <a:rPr lang="en-US" altLang="en-US" sz="3200" b="1" dirty="0" smtClean="0">
                <a:solidFill>
                  <a:srgbClr val="FF0000"/>
                </a:solidFill>
                <a:latin typeface="宋体" pitchFamily="2" charset="-122"/>
                <a:ea typeface="楷体_GB2312"/>
                <a:cs typeface="ＭＳ Ｐゴシック" charset="0"/>
              </a:rPr>
              <a:t>PDF = </a:t>
            </a:r>
            <a:r>
              <a:rPr lang="zh-CN" altLang="en-US" sz="3200" b="1" dirty="0" smtClean="0">
                <a:solidFill>
                  <a:srgbClr val="FF0000"/>
                </a:solidFill>
                <a:latin typeface="宋体" pitchFamily="2" charset="-122"/>
                <a:ea typeface="楷体_GB2312"/>
                <a:cs typeface="ＭＳ Ｐゴシック" charset="0"/>
              </a:rPr>
              <a:t>打印版的期刊</a:t>
            </a:r>
            <a:endParaRPr lang="en-US" altLang="en-US" sz="3200" b="1" dirty="0">
              <a:solidFill>
                <a:srgbClr val="FF0000"/>
              </a:solidFill>
              <a:latin typeface="宋体" pitchFamily="2" charset="-122"/>
              <a:ea typeface="楷体_GB2312"/>
              <a:cs typeface="ＭＳ Ｐゴシック"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1980704"/>
            <a:ext cx="3746158" cy="463350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607883" y="1999952"/>
            <a:ext cx="4262493" cy="4614253"/>
          </a:xfrm>
          <a:prstGeom prst="rect">
            <a:avLst/>
          </a:prstGeom>
          <a:noFill/>
          <a:ln>
            <a:solidFill>
              <a:schemeClr val="tx1"/>
            </a:solidFill>
          </a:ln>
          <a:effectLst/>
        </p:spPr>
      </p:pic>
    </p:spTree>
    <p:extLst>
      <p:ext uri="{BB962C8B-B14F-4D97-AF65-F5344CB8AC3E}">
        <p14:creationId xmlns:p14="http://schemas.microsoft.com/office/powerpoint/2010/main" xmlns="" val="27752562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67544" y="1268760"/>
            <a:ext cx="8115300" cy="488950"/>
          </a:xfrm>
          <a:prstGeom prst="rect">
            <a:avLst/>
          </a:prstGeom>
          <a:noFill/>
          <a:ln>
            <a:miter lim="800000"/>
            <a:headEnd/>
            <a:tailEnd/>
          </a:ln>
        </p:spPr>
        <p:txBody>
          <a:bodyPr/>
          <a:lstStyle/>
          <a:p>
            <a:pPr marL="0" marR="0" lvl="0" indent="0" eaLnBrk="0" latinLnBrk="0" hangingPunct="0">
              <a:lnSpc>
                <a:spcPct val="100000"/>
              </a:lnSpc>
              <a:buClrTx/>
              <a:buSzTx/>
              <a:buFontTx/>
              <a:buNone/>
              <a:tabLst/>
              <a:defRPr/>
            </a:pPr>
            <a:r>
              <a:rPr lang="en-GB" altLang="en-US" sz="3200" b="1" dirty="0" smtClean="0">
                <a:solidFill>
                  <a:srgbClr val="FF0000"/>
                </a:solidFill>
                <a:latin typeface="宋体" pitchFamily="2" charset="-122"/>
                <a:ea typeface="楷体_GB2312"/>
                <a:cs typeface="ＭＳ Ｐゴシック" charset="0"/>
              </a:rPr>
              <a:t>IOP Publishing</a:t>
            </a:r>
            <a:r>
              <a:rPr lang="zh-CN" altLang="en-US" sz="3200" b="1" dirty="0" smtClean="0">
                <a:solidFill>
                  <a:srgbClr val="FF0000"/>
                </a:solidFill>
                <a:latin typeface="宋体" pitchFamily="2" charset="-122"/>
                <a:ea typeface="楷体_GB2312"/>
                <a:cs typeface="ＭＳ Ｐゴシック" charset="0"/>
              </a:rPr>
              <a:t>历史</a:t>
            </a:r>
          </a:p>
        </p:txBody>
      </p:sp>
      <p:sp>
        <p:nvSpPr>
          <p:cNvPr id="5" name="Rectangle 3"/>
          <p:cNvSpPr txBox="1">
            <a:spLocks noChangeArrowheads="1"/>
          </p:cNvSpPr>
          <p:nvPr/>
        </p:nvSpPr>
        <p:spPr bwMode="auto">
          <a:xfrm>
            <a:off x="457200" y="1928813"/>
            <a:ext cx="8229600" cy="4197350"/>
          </a:xfrm>
          <a:prstGeom prst="rect">
            <a:avLst/>
          </a:prstGeom>
          <a:ln>
            <a:miter lim="800000"/>
            <a:headEnd/>
            <a:tailEnd/>
          </a:ln>
        </p:spPr>
        <p:txBody>
          <a:bodyPr/>
          <a:lstStyle/>
          <a:p>
            <a:pPr marL="342900" marR="0" lvl="0" indent="-342900" algn="l" defTabSz="762000" rtl="0" eaLnBrk="0" fontAlgn="base" latinLnBrk="0" hangingPunct="0">
              <a:lnSpc>
                <a:spcPct val="100000"/>
              </a:lnSpc>
              <a:spcBef>
                <a:spcPct val="20000"/>
              </a:spcBef>
              <a:spcAft>
                <a:spcPct val="0"/>
              </a:spcAft>
              <a:buSzPct val="75000"/>
              <a:buFont typeface="Arial" pitchFamily="34" charset="0"/>
              <a:buChar char="•"/>
              <a:tabLst/>
              <a:defRPr/>
            </a:pPr>
            <a:r>
              <a:rPr kumimoji="0" lang="en-GB" altLang="en-US" sz="2400" b="0" i="0" u="none" strike="noStrike" kern="0" cap="none" spc="0" normalizeH="0" baseline="0" noProof="0" dirty="0" smtClean="0">
                <a:ln>
                  <a:noFill/>
                </a:ln>
                <a:solidFill>
                  <a:schemeClr val="tx1"/>
                </a:solidFill>
                <a:effectLst/>
                <a:uLnTx/>
                <a:uFillTx/>
                <a:latin typeface="宋体" pitchFamily="2" charset="-122"/>
                <a:ea typeface="宋体" pitchFamily="2" charset="-122"/>
                <a:cs typeface="Arial Unicode MS" pitchFamily="34" charset="-122"/>
              </a:rPr>
              <a:t>  IOPP</a:t>
            </a:r>
            <a:r>
              <a:rPr kumimoji="0" lang="zh-CN" altLang="en-US" sz="2400" b="0" i="0" u="none" strike="noStrike" kern="0" cap="none" spc="0" normalizeH="0" baseline="0" noProof="0" dirty="0" smtClean="0">
                <a:ln>
                  <a:noFill/>
                </a:ln>
                <a:solidFill>
                  <a:schemeClr val="tx1"/>
                </a:solidFill>
                <a:effectLst/>
                <a:uLnTx/>
                <a:uFillTx/>
                <a:latin typeface="宋体" pitchFamily="2" charset="-122"/>
                <a:ea typeface="宋体" pitchFamily="2" charset="-122"/>
                <a:cs typeface="Arial Unicode MS" pitchFamily="34" charset="-122"/>
              </a:rPr>
              <a:t>是</a:t>
            </a:r>
            <a:r>
              <a:rPr kumimoji="0" lang="en-US" altLang="zh-CN" sz="2400" b="0" i="0" u="none" strike="noStrike" kern="0" cap="none" spc="0" normalizeH="0" baseline="0" noProof="0" dirty="0" smtClean="0">
                <a:ln>
                  <a:noFill/>
                </a:ln>
                <a:solidFill>
                  <a:schemeClr val="tx1"/>
                </a:solidFill>
                <a:effectLst/>
                <a:uLnTx/>
                <a:uFillTx/>
                <a:latin typeface="宋体" pitchFamily="2" charset="-122"/>
                <a:ea typeface="宋体" pitchFamily="2" charset="-122"/>
                <a:cs typeface="Arial Unicode MS" pitchFamily="34" charset="-122"/>
              </a:rPr>
              <a:t>IOP</a:t>
            </a:r>
            <a:r>
              <a:rPr kumimoji="0" lang="zh-CN" altLang="en-US" sz="2400" b="0" i="0" u="none" strike="noStrike" kern="0" cap="none" spc="0" normalizeH="0" baseline="0" noProof="0" dirty="0" smtClean="0">
                <a:ln>
                  <a:noFill/>
                </a:ln>
                <a:solidFill>
                  <a:schemeClr val="tx1"/>
                </a:solidFill>
                <a:effectLst/>
                <a:uLnTx/>
                <a:uFillTx/>
                <a:latin typeface="宋体" pitchFamily="2" charset="-122"/>
                <a:ea typeface="宋体" pitchFamily="2" charset="-122"/>
                <a:cs typeface="Arial Unicode MS" pitchFamily="34" charset="-122"/>
              </a:rPr>
              <a:t>下属的非营利性学术出版和传播机构，是全球领先的物理学以及相关学科的信息传播机构之一。</a:t>
            </a:r>
            <a:endParaRPr kumimoji="0" lang="en-GB" altLang="en-US" sz="2400" b="0" i="0" u="none" strike="noStrike" kern="0" cap="none" spc="0" normalizeH="0" baseline="0" noProof="0" dirty="0" smtClean="0">
              <a:ln>
                <a:noFill/>
              </a:ln>
              <a:solidFill>
                <a:schemeClr val="tx1"/>
              </a:solidFill>
              <a:effectLst/>
              <a:uLnTx/>
              <a:uFillTx/>
              <a:latin typeface="宋体" pitchFamily="2" charset="-122"/>
              <a:ea typeface="宋体" pitchFamily="2" charset="-122"/>
              <a:cs typeface="Arial Unicode MS" pitchFamily="34" charset="-122"/>
            </a:endParaRPr>
          </a:p>
          <a:p>
            <a:pPr marL="342900" marR="0" lvl="0" indent="-342900" algn="l" defTabSz="762000" rtl="0" eaLnBrk="0" fontAlgn="base" latinLnBrk="0" hangingPunct="0">
              <a:lnSpc>
                <a:spcPct val="100000"/>
              </a:lnSpc>
              <a:spcBef>
                <a:spcPct val="20000"/>
              </a:spcBef>
              <a:spcAft>
                <a:spcPct val="0"/>
              </a:spcAft>
              <a:buSzPct val="75000"/>
              <a:buFont typeface="Arial" pitchFamily="34" charset="0"/>
              <a:buChar char="•"/>
              <a:tabLst/>
              <a:defRPr/>
            </a:pPr>
            <a:r>
              <a:rPr lang="en-GB" altLang="en-US" sz="2400" i="0" kern="0" dirty="0" smtClean="0">
                <a:latin typeface="宋体" pitchFamily="2" charset="-122"/>
                <a:ea typeface="宋体" pitchFamily="2" charset="-122"/>
                <a:cs typeface="Arial Unicode MS" pitchFamily="34" charset="-122"/>
              </a:rPr>
              <a:t>  IOPP</a:t>
            </a:r>
            <a:r>
              <a:rPr lang="zh-CN" altLang="en-US" sz="2400" i="0" kern="0" dirty="0" smtClean="0">
                <a:latin typeface="宋体" pitchFamily="2" charset="-122"/>
                <a:ea typeface="宋体" pitchFamily="2" charset="-122"/>
                <a:cs typeface="Arial Unicode MS" pitchFamily="34" charset="-122"/>
              </a:rPr>
              <a:t>采用商业运作模式，期刊销售是主要的收入来源，但</a:t>
            </a:r>
            <a:r>
              <a:rPr lang="en-US" altLang="zh-CN" sz="2400" i="0" kern="0" dirty="0" smtClean="0">
                <a:latin typeface="宋体" pitchFamily="2" charset="-122"/>
                <a:ea typeface="宋体" pitchFamily="2" charset="-122"/>
                <a:cs typeface="Arial Unicode MS" pitchFamily="34" charset="-122"/>
              </a:rPr>
              <a:t>IOPP</a:t>
            </a:r>
            <a:r>
              <a:rPr lang="zh-CN" altLang="en-US" sz="2400" i="0" kern="0" dirty="0" smtClean="0">
                <a:latin typeface="宋体" pitchFamily="2" charset="-122"/>
                <a:ea typeface="宋体" pitchFamily="2" charset="-122"/>
                <a:cs typeface="Arial Unicode MS" pitchFamily="34" charset="-122"/>
              </a:rPr>
              <a:t>会把所有的盈余全部上缴给学会，学会把这部分资金用于推广和支持物理学在全球的发展以及相关的慈善事业。</a:t>
            </a:r>
            <a:endParaRPr kumimoji="0" lang="zh-CN" altLang="en-US" sz="2400" b="0" i="0" u="none" strike="noStrike" kern="0" cap="none" spc="0" normalizeH="0" baseline="0" noProof="0" dirty="0" smtClean="0">
              <a:ln>
                <a:noFill/>
              </a:ln>
              <a:solidFill>
                <a:schemeClr val="tx1"/>
              </a:solidFill>
              <a:effectLst/>
              <a:uLnTx/>
              <a:uFillTx/>
              <a:latin typeface="宋体" pitchFamily="2" charset="-122"/>
              <a:ea typeface="宋体" pitchFamily="2" charset="-122"/>
              <a:cs typeface="Arial Unicode MS" pitchFamily="34" charset="-122"/>
            </a:endParaRPr>
          </a:p>
          <a:p>
            <a:pPr marL="342900" marR="0" lvl="0" indent="-342900" algn="l" defTabSz="762000" rtl="0" eaLnBrk="0" fontAlgn="base" latinLnBrk="0" hangingPunct="0">
              <a:lnSpc>
                <a:spcPct val="100000"/>
              </a:lnSpc>
              <a:spcBef>
                <a:spcPct val="20000"/>
              </a:spcBef>
              <a:spcAft>
                <a:spcPct val="0"/>
              </a:spcAft>
              <a:buSzPct val="75000"/>
              <a:buFont typeface="Arial" pitchFamily="34" charset="0"/>
              <a:buChar char="•"/>
              <a:tabLst/>
              <a:defRPr/>
            </a:pPr>
            <a:r>
              <a:rPr lang="en-GB" altLang="en-US" sz="2400" kern="0" dirty="0" smtClean="0">
                <a:latin typeface="宋体" pitchFamily="2" charset="-122"/>
                <a:ea typeface="宋体" pitchFamily="2" charset="-122"/>
                <a:cs typeface="Arial Unicode MS" pitchFamily="34" charset="-122"/>
              </a:rPr>
              <a:t>  </a:t>
            </a:r>
            <a:r>
              <a:rPr kumimoji="0" lang="en-GB" altLang="en-US" sz="2400" b="0" i="0" u="none" strike="noStrike" kern="0" cap="none" spc="0" normalizeH="0" baseline="0" noProof="0" dirty="0" smtClean="0">
                <a:ln>
                  <a:noFill/>
                </a:ln>
                <a:solidFill>
                  <a:schemeClr val="tx1"/>
                </a:solidFill>
                <a:effectLst/>
                <a:uLnTx/>
                <a:uFillTx/>
                <a:latin typeface="宋体" pitchFamily="2" charset="-122"/>
                <a:ea typeface="宋体" pitchFamily="2" charset="-122"/>
                <a:cs typeface="Arial Unicode MS" pitchFamily="34" charset="-122"/>
              </a:rPr>
              <a:t>1874</a:t>
            </a:r>
            <a:r>
              <a:rPr kumimoji="0" lang="zh-CN" altLang="en-US" sz="2400" b="0" i="0" u="none" strike="noStrike" kern="0" cap="none" spc="0" normalizeH="0" baseline="0" noProof="0" dirty="0" smtClean="0">
                <a:ln>
                  <a:noFill/>
                </a:ln>
                <a:solidFill>
                  <a:schemeClr val="tx1"/>
                </a:solidFill>
                <a:effectLst/>
                <a:uLnTx/>
                <a:uFillTx/>
                <a:latin typeface="宋体" pitchFamily="2" charset="-122"/>
                <a:ea typeface="宋体" pitchFamily="2" charset="-122"/>
                <a:cs typeface="Arial Unicode MS" pitchFamily="34" charset="-122"/>
              </a:rPr>
              <a:t>年出版第一本出版物</a:t>
            </a:r>
          </a:p>
          <a:p>
            <a:pPr marL="742950" marR="0" lvl="1" indent="-285750" algn="l" defTabSz="762000" rtl="0" eaLnBrk="0" fontAlgn="base" latinLnBrk="0" hangingPunct="0">
              <a:lnSpc>
                <a:spcPct val="100000"/>
              </a:lnSpc>
              <a:spcBef>
                <a:spcPct val="20000"/>
              </a:spcBef>
              <a:spcAft>
                <a:spcPct val="0"/>
              </a:spcAft>
              <a:buSzPct val="75000"/>
              <a:tabLst/>
              <a:defRPr/>
            </a:pPr>
            <a:r>
              <a:rPr kumimoji="0" lang="en-US" altLang="zh-CN" sz="2400" b="0" i="0" u="none" strike="noStrike" kern="0" cap="none" spc="0" normalizeH="0" baseline="0" noProof="0" dirty="0" smtClean="0">
                <a:ln>
                  <a:noFill/>
                </a:ln>
                <a:solidFill>
                  <a:schemeClr val="tx1"/>
                </a:solidFill>
                <a:effectLst/>
                <a:uLnTx/>
                <a:uFillTx/>
                <a:latin typeface="宋体" pitchFamily="2" charset="-122"/>
                <a:ea typeface="宋体" pitchFamily="2" charset="-122"/>
                <a:cs typeface="Arial Unicode MS" pitchFamily="34" charset="-122"/>
              </a:rPr>
              <a:t>   Proceedings of the Physical Society of London</a:t>
            </a:r>
          </a:p>
          <a:p>
            <a:pPr marL="742950" marR="0" lvl="1" indent="-285750" algn="l" defTabSz="762000" rtl="0" eaLnBrk="0" fontAlgn="base" latinLnBrk="0" hangingPunct="0">
              <a:lnSpc>
                <a:spcPct val="100000"/>
              </a:lnSpc>
              <a:spcBef>
                <a:spcPct val="20000"/>
              </a:spcBef>
              <a:spcAft>
                <a:spcPct val="0"/>
              </a:spcAft>
              <a:buSzPct val="75000"/>
              <a:tabLst/>
              <a:defRPr/>
            </a:pPr>
            <a:r>
              <a:rPr kumimoji="0" lang="en-US" altLang="zh-CN" sz="2400" b="0" i="0" u="none" strike="noStrike" kern="0" cap="none" spc="0" normalizeH="0" baseline="0" noProof="0" dirty="0" smtClean="0">
                <a:ln>
                  <a:noFill/>
                </a:ln>
                <a:solidFill>
                  <a:schemeClr val="tx1"/>
                </a:solidFill>
                <a:effectLst/>
                <a:uLnTx/>
                <a:uFillTx/>
                <a:latin typeface="宋体" pitchFamily="2" charset="-122"/>
                <a:ea typeface="宋体" pitchFamily="2" charset="-122"/>
                <a:cs typeface="Arial Unicode MS" pitchFamily="34" charset="-122"/>
              </a:rPr>
              <a:t>   141</a:t>
            </a:r>
            <a:r>
              <a:rPr kumimoji="0" lang="zh-CN" altLang="en-US" sz="2400" b="0" i="0" u="none" strike="noStrike" kern="0" cap="none" spc="0" normalizeH="0" baseline="0" noProof="0" dirty="0" smtClean="0">
                <a:ln>
                  <a:noFill/>
                </a:ln>
                <a:solidFill>
                  <a:schemeClr val="tx1"/>
                </a:solidFill>
                <a:effectLst/>
                <a:uLnTx/>
                <a:uFillTx/>
                <a:latin typeface="宋体" pitchFamily="2" charset="-122"/>
                <a:ea typeface="宋体" pitchFamily="2" charset="-122"/>
                <a:cs typeface="Arial Unicode MS" pitchFamily="34" charset="-122"/>
              </a:rPr>
              <a:t>年的出版历史</a:t>
            </a:r>
          </a:p>
          <a:p>
            <a:pPr marL="342900" marR="0" lvl="0" indent="-342900" algn="l" defTabSz="762000" rtl="0" eaLnBrk="0" fontAlgn="base" latinLnBrk="0" hangingPunct="0">
              <a:lnSpc>
                <a:spcPct val="100000"/>
              </a:lnSpc>
              <a:spcBef>
                <a:spcPct val="20000"/>
              </a:spcBef>
              <a:spcAft>
                <a:spcPct val="0"/>
              </a:spcAft>
              <a:buSzPct val="75000"/>
              <a:buFont typeface="Arial" pitchFamily="34" charset="0"/>
              <a:buChar char="•"/>
              <a:tabLst/>
              <a:defRPr/>
            </a:pPr>
            <a:r>
              <a:rPr kumimoji="0" lang="zh-CN" altLang="en-US" sz="2400" b="0" i="0" u="none" strike="noStrike" kern="0" cap="none" spc="0" normalizeH="0" baseline="0" noProof="0" dirty="0" smtClean="0">
                <a:ln>
                  <a:noFill/>
                </a:ln>
                <a:solidFill>
                  <a:schemeClr val="tx1"/>
                </a:solidFill>
                <a:effectLst/>
                <a:uLnTx/>
                <a:uFillTx/>
                <a:latin typeface="宋体" pitchFamily="2" charset="-122"/>
                <a:ea typeface="宋体" pitchFamily="2" charset="-122"/>
                <a:cs typeface="Arial Unicode MS" pitchFamily="34" charset="-122"/>
              </a:rPr>
              <a:t>  在全世界</a:t>
            </a:r>
            <a:r>
              <a:rPr kumimoji="0" lang="en-GB" altLang="en-US" sz="2400" b="0" i="0" u="none" strike="noStrike" kern="0" cap="none" spc="0" normalizeH="0" baseline="0" noProof="0" dirty="0" smtClean="0">
                <a:ln>
                  <a:noFill/>
                </a:ln>
                <a:solidFill>
                  <a:schemeClr val="tx1"/>
                </a:solidFill>
                <a:effectLst/>
                <a:uLnTx/>
                <a:uFillTx/>
                <a:latin typeface="宋体" pitchFamily="2" charset="-122"/>
                <a:ea typeface="宋体" pitchFamily="2" charset="-122"/>
                <a:cs typeface="Arial Unicode MS" pitchFamily="34" charset="-122"/>
              </a:rPr>
              <a:t>140</a:t>
            </a:r>
            <a:r>
              <a:rPr kumimoji="0" lang="zh-CN" altLang="en-US" sz="2400" b="0" i="0" u="none" strike="noStrike" kern="0" cap="none" spc="0" normalizeH="0" baseline="0" noProof="0" dirty="0" smtClean="0">
                <a:ln>
                  <a:noFill/>
                </a:ln>
                <a:solidFill>
                  <a:schemeClr val="tx1"/>
                </a:solidFill>
                <a:effectLst/>
                <a:uLnTx/>
                <a:uFillTx/>
                <a:latin typeface="宋体" pitchFamily="2" charset="-122"/>
                <a:ea typeface="宋体" pitchFamily="2" charset="-122"/>
                <a:cs typeface="Arial Unicode MS" pitchFamily="34" charset="-122"/>
              </a:rPr>
              <a:t>多个国家有</a:t>
            </a:r>
            <a:r>
              <a:rPr kumimoji="0" lang="en-GB" altLang="en-US" sz="2400" b="0" i="0" u="none" strike="noStrike" kern="0" cap="none" spc="0" normalizeH="0" baseline="0" noProof="0" dirty="0" smtClean="0">
                <a:ln>
                  <a:noFill/>
                </a:ln>
                <a:solidFill>
                  <a:schemeClr val="tx1"/>
                </a:solidFill>
                <a:effectLst/>
                <a:uLnTx/>
                <a:uFillTx/>
                <a:latin typeface="宋体" pitchFamily="2" charset="-122"/>
                <a:ea typeface="宋体" pitchFamily="2" charset="-122"/>
                <a:cs typeface="Arial Unicode MS" pitchFamily="34" charset="-122"/>
              </a:rPr>
              <a:t>4000 </a:t>
            </a:r>
            <a:r>
              <a:rPr kumimoji="0" lang="zh-CN" altLang="en-US" sz="2400" b="0" i="0" u="none" strike="noStrike" kern="0" cap="none" spc="0" normalizeH="0" baseline="0" noProof="0" dirty="0" smtClean="0">
                <a:ln>
                  <a:noFill/>
                </a:ln>
                <a:solidFill>
                  <a:schemeClr val="tx1"/>
                </a:solidFill>
                <a:effectLst/>
                <a:uLnTx/>
                <a:uFillTx/>
                <a:latin typeface="宋体" pitchFamily="2" charset="-122"/>
                <a:ea typeface="宋体" pitchFamily="2" charset="-122"/>
                <a:cs typeface="Arial Unicode MS" pitchFamily="34" charset="-122"/>
              </a:rPr>
              <a:t>多个机构订户</a:t>
            </a:r>
          </a:p>
          <a:p>
            <a:pPr marL="742950" marR="0" lvl="1" indent="-285750" algn="l" defTabSz="762000" rtl="0" eaLnBrk="0" fontAlgn="base" latinLnBrk="0" hangingPunct="0">
              <a:lnSpc>
                <a:spcPct val="100000"/>
              </a:lnSpc>
              <a:spcBef>
                <a:spcPct val="20000"/>
              </a:spcBef>
              <a:spcAft>
                <a:spcPct val="0"/>
              </a:spcAft>
              <a:buClr>
                <a:schemeClr val="hlink"/>
              </a:buClr>
              <a:buSzPct val="75000"/>
              <a:buFont typeface="Monotype Sorts"/>
              <a:buNone/>
              <a:tabLst/>
              <a:defRPr/>
            </a:pPr>
            <a:endParaRPr kumimoji="0" lang="en-US" altLang="zh-CN" sz="2400" b="0" i="0" u="none" strike="noStrike" kern="0" cap="none" spc="0" normalizeH="0" baseline="0" noProof="0" dirty="0" smtClean="0">
              <a:ln>
                <a:noFill/>
              </a:ln>
              <a:solidFill>
                <a:schemeClr val="tx1"/>
              </a:solidFill>
              <a:effectLst/>
              <a:uLnTx/>
              <a:uFillTx/>
              <a:latin typeface="楷体_GB2312" pitchFamily="1" charset="-122"/>
              <a:ea typeface="楷体_GB2312" pitchFamily="1" charset="-122"/>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819150" y="1325880"/>
            <a:ext cx="6632575"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0488" tIns="44450" rIns="90488" bIns="44450" numCol="1" anchor="ctr" anchorCtr="0" compatLnSpc="1">
            <a:prstTxWarp prst="textNoShape">
              <a:avLst/>
            </a:prstTxWarp>
          </a:bodyPr>
          <a:lstStyle/>
          <a:p>
            <a:pPr marL="457200" indent="-457200" algn="l">
              <a:lnSpc>
                <a:spcPct val="150000"/>
              </a:lnSpc>
              <a:defRPr/>
            </a:pPr>
            <a:r>
              <a:rPr lang="en-GB" altLang="en-US" sz="3200" b="1" dirty="0" smtClean="0">
                <a:solidFill>
                  <a:srgbClr val="FF0000"/>
                </a:solidFill>
                <a:latin typeface="宋体" pitchFamily="2" charset="-122"/>
                <a:ea typeface="楷体_GB2312"/>
              </a:rPr>
              <a:t>HTML</a:t>
            </a:r>
            <a:r>
              <a:rPr lang="zh-CN" altLang="en-US" sz="3200" b="1" dirty="0" smtClean="0">
                <a:solidFill>
                  <a:srgbClr val="FF0000"/>
                </a:solidFill>
                <a:latin typeface="宋体" pitchFamily="2" charset="-122"/>
                <a:ea typeface="楷体_GB2312"/>
              </a:rPr>
              <a:t>格式全文阅读</a:t>
            </a:r>
            <a:endParaRPr lang="en-GB" altLang="en-US" sz="3200" b="1" dirty="0" smtClean="0">
              <a:solidFill>
                <a:srgbClr val="FF0000"/>
              </a:solidFill>
              <a:latin typeface="宋体" pitchFamily="2" charset="-122"/>
              <a:ea typeface="楷体_GB2312"/>
            </a:endParaRPr>
          </a:p>
        </p:txBody>
      </p:sp>
      <p:sp>
        <p:nvSpPr>
          <p:cNvPr id="4099" name="Rectangle 3"/>
          <p:cNvSpPr>
            <a:spLocks noGrp="1" noChangeArrowheads="1"/>
          </p:cNvSpPr>
          <p:nvPr>
            <p:ph type="body" idx="1"/>
          </p:nvPr>
        </p:nvSpPr>
        <p:spPr bwMode="auto">
          <a:xfrm>
            <a:off x="838200" y="2057400"/>
            <a:ext cx="7862888" cy="4800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pPr>
              <a:buFont typeface="Wingdings" pitchFamily="2" charset="2"/>
              <a:buChar char="l"/>
            </a:pPr>
            <a:r>
              <a:rPr lang="en-US" altLang="zh-CN" sz="2200" b="0" dirty="0" smtClean="0"/>
              <a:t>HTML</a:t>
            </a:r>
            <a:r>
              <a:rPr lang="zh-CN" altLang="en-US" sz="2200" b="0" dirty="0" smtClean="0"/>
              <a:t>全文阅读增强了用户在</a:t>
            </a:r>
            <a:r>
              <a:rPr lang="en-GB" altLang="zh-CN" sz="2200" b="0" dirty="0" err="1" smtClean="0"/>
              <a:t>IOPscience</a:t>
            </a:r>
            <a:r>
              <a:rPr lang="zh-CN" altLang="en-US" sz="2200" b="0" dirty="0" smtClean="0"/>
              <a:t>上的阅读体验</a:t>
            </a:r>
            <a:endParaRPr lang="en-GB" sz="2200" b="0" dirty="0" smtClean="0"/>
          </a:p>
          <a:p>
            <a:pPr marL="0" indent="0">
              <a:buFont typeface="Wingdings" pitchFamily="2" charset="2"/>
              <a:buChar char="l"/>
            </a:pPr>
            <a:endParaRPr lang="en-GB" sz="2200" b="0" dirty="0" smtClean="0"/>
          </a:p>
          <a:p>
            <a:pPr>
              <a:buFont typeface="Wingdings" pitchFamily="2" charset="2"/>
              <a:buChar char="l"/>
            </a:pPr>
            <a:r>
              <a:rPr lang="zh-CN" altLang="en-US" sz="2200" b="0" dirty="0" smtClean="0"/>
              <a:t>使用</a:t>
            </a:r>
            <a:r>
              <a:rPr lang="en-GB" sz="2200" b="0" dirty="0" smtClean="0"/>
              <a:t>HTML</a:t>
            </a:r>
            <a:r>
              <a:rPr lang="zh-CN" altLang="en-US" sz="2200" b="0" dirty="0" smtClean="0"/>
              <a:t>全文阅读可以更好的提升新技术的应用优势</a:t>
            </a:r>
            <a:endParaRPr lang="en-GB" sz="2200" b="0" dirty="0" smtClean="0"/>
          </a:p>
          <a:p>
            <a:pPr>
              <a:buFont typeface="Wingdings" pitchFamily="2" charset="2"/>
              <a:buChar char="l"/>
            </a:pPr>
            <a:endParaRPr lang="en-GB" sz="2200" b="0" dirty="0" smtClean="0"/>
          </a:p>
          <a:p>
            <a:pPr>
              <a:buFont typeface="Wingdings" pitchFamily="2" charset="2"/>
              <a:buChar char="l"/>
            </a:pPr>
            <a:r>
              <a:rPr lang="zh-CN" altLang="en-US" sz="2200" b="0" dirty="0" smtClean="0"/>
              <a:t>利用</a:t>
            </a:r>
            <a:r>
              <a:rPr lang="en-US" altLang="zh-CN" sz="2200" b="0" dirty="0" smtClean="0"/>
              <a:t>HTML</a:t>
            </a:r>
            <a:r>
              <a:rPr lang="zh-CN" altLang="en-US" sz="2200" b="0" dirty="0" smtClean="0"/>
              <a:t>全文阅读可以显示创新并引领整个行业的技术发展</a:t>
            </a:r>
            <a:endParaRPr lang="en-GB" sz="2200" b="0" dirty="0"/>
          </a:p>
          <a:p>
            <a:pPr>
              <a:buFont typeface="Wingdings" pitchFamily="2" charset="2"/>
              <a:buChar char="l"/>
            </a:pPr>
            <a:endParaRPr lang="en-GB" sz="2200" b="0" dirty="0" smtClean="0"/>
          </a:p>
          <a:p>
            <a:pPr>
              <a:buFont typeface="Wingdings" pitchFamily="2" charset="2"/>
              <a:buChar char="l"/>
            </a:pPr>
            <a:r>
              <a:rPr lang="en-US" altLang="zh-CN" sz="2200" b="0" dirty="0" smtClean="0"/>
              <a:t>HTML</a:t>
            </a:r>
            <a:r>
              <a:rPr lang="zh-CN" altLang="en-US" sz="2200" b="0" dirty="0" smtClean="0"/>
              <a:t>全文阅读方式也是科学界的需求，更多可科研人员习惯使用展示在同一个页面上的文字来工作</a:t>
            </a:r>
            <a:endParaRPr lang="en-GB" sz="2200" b="0" dirty="0" smtClean="0"/>
          </a:p>
          <a:p>
            <a:endParaRPr lang="en-GB" sz="2200" b="0" dirty="0" smtClean="0"/>
          </a:p>
        </p:txBody>
      </p:sp>
      <p:pic>
        <p:nvPicPr>
          <p:cNvPr id="5" name="Picture 6" descr="article evolution logo(RG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1049" y="5661248"/>
            <a:ext cx="5043487"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1884780"/>
            <a:ext cx="7920880" cy="4640564"/>
          </a:xfrm>
          <a:prstGeom prst="rect">
            <a:avLst/>
          </a:prstGeom>
        </p:spPr>
        <p:txBody>
          <a:bodyPr wrap="square">
            <a:normAutofit fontScale="92500" lnSpcReduction="20000"/>
          </a:bodyPr>
          <a:lstStyle/>
          <a:p>
            <a:pPr marL="381000" indent="-381000" defTabSz="762000" fontAlgn="base">
              <a:lnSpc>
                <a:spcPct val="120000"/>
              </a:lnSpc>
              <a:spcBef>
                <a:spcPct val="20000"/>
              </a:spcBef>
              <a:spcAft>
                <a:spcPct val="0"/>
              </a:spcAft>
              <a:buClr>
                <a:schemeClr val="hlink"/>
              </a:buClr>
              <a:buSzPct val="75000"/>
              <a:buFont typeface="Arial" pitchFamily="34" charset="0"/>
              <a:buChar char="•"/>
            </a:pPr>
            <a:r>
              <a:rPr lang="en-GB" sz="2800" i="0" dirty="0"/>
              <a:t>Figure </a:t>
            </a:r>
            <a:r>
              <a:rPr lang="en-GB" sz="2800" i="0" dirty="0" smtClean="0"/>
              <a:t>browser</a:t>
            </a:r>
            <a:r>
              <a:rPr lang="zh-CN" altLang="en-US" sz="2800" i="0" dirty="0" smtClean="0"/>
              <a:t>（图片浏览器）</a:t>
            </a:r>
            <a:endParaRPr lang="en-GB" sz="2800" i="0" dirty="0"/>
          </a:p>
          <a:p>
            <a:pPr marL="381000" indent="-381000" defTabSz="762000" fontAlgn="base">
              <a:lnSpc>
                <a:spcPct val="120000"/>
              </a:lnSpc>
              <a:spcBef>
                <a:spcPct val="20000"/>
              </a:spcBef>
              <a:spcAft>
                <a:spcPct val="0"/>
              </a:spcAft>
              <a:buClr>
                <a:schemeClr val="hlink"/>
              </a:buClr>
              <a:buSzPct val="75000"/>
              <a:buFont typeface="Arial" pitchFamily="34" charset="0"/>
              <a:buChar char="•"/>
            </a:pPr>
            <a:r>
              <a:rPr lang="en-GB" sz="2800" i="0" dirty="0"/>
              <a:t>Article </a:t>
            </a:r>
            <a:r>
              <a:rPr lang="en-GB" sz="2800" i="0" dirty="0" smtClean="0"/>
              <a:t>navigator</a:t>
            </a:r>
            <a:r>
              <a:rPr lang="zh-CN" altLang="en-US" sz="2800" i="0" dirty="0" smtClean="0"/>
              <a:t>（文章导航）</a:t>
            </a:r>
            <a:endParaRPr lang="en-GB" sz="2800" i="0" dirty="0"/>
          </a:p>
          <a:p>
            <a:pPr marL="381000" indent="-381000" defTabSz="762000" fontAlgn="base">
              <a:lnSpc>
                <a:spcPct val="120000"/>
              </a:lnSpc>
              <a:spcBef>
                <a:spcPct val="20000"/>
              </a:spcBef>
              <a:spcAft>
                <a:spcPct val="0"/>
              </a:spcAft>
              <a:buClr>
                <a:schemeClr val="hlink"/>
              </a:buClr>
              <a:buSzPct val="75000"/>
              <a:buFont typeface="Arial" pitchFamily="34" charset="0"/>
              <a:buChar char="•"/>
            </a:pPr>
            <a:r>
              <a:rPr lang="en-GB" sz="2800" i="0" dirty="0"/>
              <a:t>Share and social media </a:t>
            </a:r>
            <a:r>
              <a:rPr lang="en-GB" sz="2800" i="0" dirty="0" smtClean="0"/>
              <a:t>links</a:t>
            </a:r>
            <a:r>
              <a:rPr lang="zh-CN" altLang="en-US" sz="2800" i="0" dirty="0" smtClean="0"/>
              <a:t>（分享和社交媒体链接）</a:t>
            </a:r>
            <a:endParaRPr lang="en-GB" sz="2800" i="0" dirty="0"/>
          </a:p>
          <a:p>
            <a:pPr marL="381000" indent="-381000" defTabSz="762000" fontAlgn="base">
              <a:lnSpc>
                <a:spcPct val="120000"/>
              </a:lnSpc>
              <a:spcBef>
                <a:spcPct val="20000"/>
              </a:spcBef>
              <a:spcAft>
                <a:spcPct val="0"/>
              </a:spcAft>
              <a:buClr>
                <a:schemeClr val="hlink"/>
              </a:buClr>
              <a:buSzPct val="75000"/>
              <a:buFont typeface="Arial" pitchFamily="34" charset="0"/>
              <a:buChar char="•"/>
            </a:pPr>
            <a:r>
              <a:rPr lang="en-GB" sz="2800" i="0" dirty="0" err="1" smtClean="0"/>
              <a:t>MathJax</a:t>
            </a:r>
            <a:endParaRPr lang="en-GB" sz="2800" i="0" dirty="0"/>
          </a:p>
          <a:p>
            <a:pPr marL="381000" indent="-381000" defTabSz="762000">
              <a:lnSpc>
                <a:spcPct val="120000"/>
              </a:lnSpc>
              <a:spcBef>
                <a:spcPct val="20000"/>
              </a:spcBef>
              <a:buClr>
                <a:schemeClr val="hlink"/>
              </a:buClr>
              <a:buSzPct val="75000"/>
              <a:buFont typeface="Arial" pitchFamily="34" charset="0"/>
              <a:buChar char="•"/>
            </a:pPr>
            <a:r>
              <a:rPr lang="en-GB" sz="2800" i="0" dirty="0" smtClean="0"/>
              <a:t>References </a:t>
            </a:r>
            <a:r>
              <a:rPr lang="en-GB" sz="2800" i="0" dirty="0"/>
              <a:t>and </a:t>
            </a:r>
            <a:r>
              <a:rPr lang="en-GB" sz="2800" i="0" dirty="0" smtClean="0"/>
              <a:t>citations</a:t>
            </a:r>
            <a:r>
              <a:rPr lang="zh-CN" altLang="en-US" sz="2800" i="0" dirty="0" smtClean="0"/>
              <a:t>（参考文献和引文）</a:t>
            </a:r>
            <a:endParaRPr lang="en-GB" sz="2800" i="0" dirty="0"/>
          </a:p>
          <a:p>
            <a:pPr marL="381000" indent="-381000" defTabSz="762000">
              <a:lnSpc>
                <a:spcPct val="120000"/>
              </a:lnSpc>
              <a:spcBef>
                <a:spcPct val="20000"/>
              </a:spcBef>
              <a:buClr>
                <a:schemeClr val="hlink"/>
              </a:buClr>
              <a:buSzPct val="75000"/>
              <a:buFont typeface="Arial" pitchFamily="34" charset="0"/>
              <a:buChar char="•"/>
            </a:pPr>
            <a:r>
              <a:rPr lang="en-GB" sz="2800" i="0" dirty="0"/>
              <a:t>Improved export </a:t>
            </a:r>
            <a:r>
              <a:rPr lang="en-GB" sz="2800" i="0" dirty="0" smtClean="0"/>
              <a:t>options</a:t>
            </a:r>
            <a:r>
              <a:rPr lang="zh-CN" altLang="en-US" sz="2800" i="0" dirty="0" smtClean="0"/>
              <a:t>（改进的导出选项）</a:t>
            </a:r>
            <a:endParaRPr lang="en-GB" sz="2800" i="0" dirty="0"/>
          </a:p>
          <a:p>
            <a:pPr marL="381000" indent="-381000" defTabSz="762000" fontAlgn="base">
              <a:lnSpc>
                <a:spcPct val="120000"/>
              </a:lnSpc>
              <a:spcBef>
                <a:spcPct val="20000"/>
              </a:spcBef>
              <a:spcAft>
                <a:spcPct val="0"/>
              </a:spcAft>
              <a:buClr>
                <a:schemeClr val="hlink"/>
              </a:buClr>
              <a:buSzPct val="75000"/>
              <a:buFont typeface="Arial" pitchFamily="34" charset="0"/>
              <a:buChar char="•"/>
            </a:pPr>
            <a:r>
              <a:rPr lang="en-GB" sz="2800" i="0" dirty="0"/>
              <a:t>Image </a:t>
            </a:r>
            <a:r>
              <a:rPr lang="en-GB" sz="2800" i="0" dirty="0" smtClean="0"/>
              <a:t>export</a:t>
            </a:r>
            <a:r>
              <a:rPr lang="zh-CN" altLang="en-US" sz="2800" i="0" dirty="0" smtClean="0"/>
              <a:t>（图片导出系统）</a:t>
            </a:r>
            <a:endParaRPr lang="en-GB" sz="2800" i="0" dirty="0" smtClean="0"/>
          </a:p>
          <a:p>
            <a:pPr marL="381000" indent="-381000" defTabSz="762000" fontAlgn="base">
              <a:lnSpc>
                <a:spcPct val="120000"/>
              </a:lnSpc>
              <a:spcBef>
                <a:spcPct val="20000"/>
              </a:spcBef>
              <a:spcAft>
                <a:spcPct val="0"/>
              </a:spcAft>
              <a:buClr>
                <a:schemeClr val="hlink"/>
              </a:buClr>
              <a:buSzPct val="75000"/>
              <a:buFont typeface="Arial" pitchFamily="34" charset="0"/>
              <a:buChar char="•"/>
            </a:pPr>
            <a:r>
              <a:rPr lang="en-GB" sz="2800" i="0" dirty="0"/>
              <a:t>Mobile </a:t>
            </a:r>
            <a:r>
              <a:rPr lang="en-GB" sz="2800" i="0" dirty="0" smtClean="0"/>
              <a:t>view</a:t>
            </a:r>
            <a:r>
              <a:rPr lang="zh-CN" altLang="en-US" sz="2800" i="0" dirty="0" smtClean="0"/>
              <a:t>（移动阅读）</a:t>
            </a:r>
            <a:endParaRPr lang="en-GB" sz="2800" i="0" dirty="0" smtClean="0"/>
          </a:p>
          <a:p>
            <a:pPr marL="381000" indent="-381000" defTabSz="762000" fontAlgn="base">
              <a:lnSpc>
                <a:spcPct val="120000"/>
              </a:lnSpc>
              <a:spcBef>
                <a:spcPct val="20000"/>
              </a:spcBef>
              <a:spcAft>
                <a:spcPct val="0"/>
              </a:spcAft>
              <a:buClr>
                <a:schemeClr val="hlink"/>
              </a:buClr>
              <a:buSzPct val="75000"/>
              <a:buFont typeface="Arial" pitchFamily="34" charset="0"/>
              <a:buChar char="•"/>
            </a:pPr>
            <a:r>
              <a:rPr lang="en-GB" sz="2800" i="0" dirty="0" smtClean="0"/>
              <a:t>Article level metrics  </a:t>
            </a:r>
            <a:r>
              <a:rPr lang="zh-CN" altLang="en-US" sz="2800" i="0" dirty="0" smtClean="0"/>
              <a:t>（文章级的指标）</a:t>
            </a:r>
            <a:endParaRPr lang="en-GB" sz="2800" i="0" dirty="0"/>
          </a:p>
        </p:txBody>
      </p:sp>
      <p:sp>
        <p:nvSpPr>
          <p:cNvPr id="6" name="Rectangle 2"/>
          <p:cNvSpPr txBox="1">
            <a:spLocks noChangeArrowheads="1"/>
          </p:cNvSpPr>
          <p:nvPr/>
        </p:nvSpPr>
        <p:spPr>
          <a:xfrm>
            <a:off x="806896" y="1267999"/>
            <a:ext cx="8229600" cy="504817"/>
          </a:xfrm>
          <a:prstGeom prst="rect">
            <a:avLst/>
          </a:prstGeom>
        </p:spPr>
        <p:txBody>
          <a:bodyPr/>
          <a:lstStyle>
            <a:lvl1pPr algn="l" defTabSz="762000" rtl="0" eaLnBrk="1" fontAlgn="base" hangingPunct="1">
              <a:spcBef>
                <a:spcPct val="0"/>
              </a:spcBef>
              <a:spcAft>
                <a:spcPct val="0"/>
              </a:spcAft>
              <a:defRPr sz="2400">
                <a:solidFill>
                  <a:schemeClr val="hlink"/>
                </a:solidFill>
                <a:latin typeface="+mj-lt"/>
                <a:ea typeface="+mj-ea"/>
                <a:cs typeface="+mj-cs"/>
              </a:defRPr>
            </a:lvl1pPr>
            <a:lvl2pPr algn="l" defTabSz="762000" rtl="0" eaLnBrk="1" fontAlgn="base" hangingPunct="1">
              <a:spcBef>
                <a:spcPct val="0"/>
              </a:spcBef>
              <a:spcAft>
                <a:spcPct val="0"/>
              </a:spcAft>
              <a:defRPr sz="2400">
                <a:solidFill>
                  <a:schemeClr val="hlink"/>
                </a:solidFill>
                <a:latin typeface="Arial" charset="0"/>
              </a:defRPr>
            </a:lvl2pPr>
            <a:lvl3pPr algn="l" defTabSz="762000" rtl="0" eaLnBrk="1" fontAlgn="base" hangingPunct="1">
              <a:spcBef>
                <a:spcPct val="0"/>
              </a:spcBef>
              <a:spcAft>
                <a:spcPct val="0"/>
              </a:spcAft>
              <a:defRPr sz="2400">
                <a:solidFill>
                  <a:schemeClr val="hlink"/>
                </a:solidFill>
                <a:latin typeface="Arial" charset="0"/>
              </a:defRPr>
            </a:lvl3pPr>
            <a:lvl4pPr algn="l" defTabSz="762000" rtl="0" eaLnBrk="1" fontAlgn="base" hangingPunct="1">
              <a:spcBef>
                <a:spcPct val="0"/>
              </a:spcBef>
              <a:spcAft>
                <a:spcPct val="0"/>
              </a:spcAft>
              <a:defRPr sz="2400">
                <a:solidFill>
                  <a:schemeClr val="hlink"/>
                </a:solidFill>
                <a:latin typeface="Arial" charset="0"/>
              </a:defRPr>
            </a:lvl4pPr>
            <a:lvl5pPr algn="l" defTabSz="762000" rtl="0" eaLnBrk="1" fontAlgn="base" hangingPunct="1">
              <a:spcBef>
                <a:spcPct val="0"/>
              </a:spcBef>
              <a:spcAft>
                <a:spcPct val="0"/>
              </a:spcAft>
              <a:defRPr sz="2400">
                <a:solidFill>
                  <a:schemeClr val="hlink"/>
                </a:solidFill>
                <a:latin typeface="Arial" charset="0"/>
              </a:defRPr>
            </a:lvl5pPr>
            <a:lvl6pPr marL="457200" algn="l" defTabSz="762000" rtl="0" eaLnBrk="1" fontAlgn="base" hangingPunct="1">
              <a:spcBef>
                <a:spcPct val="0"/>
              </a:spcBef>
              <a:spcAft>
                <a:spcPct val="0"/>
              </a:spcAft>
              <a:defRPr sz="2400">
                <a:solidFill>
                  <a:schemeClr val="hlink"/>
                </a:solidFill>
                <a:latin typeface="Arial" charset="0"/>
              </a:defRPr>
            </a:lvl6pPr>
            <a:lvl7pPr marL="914400" algn="l" defTabSz="762000" rtl="0" eaLnBrk="1" fontAlgn="base" hangingPunct="1">
              <a:spcBef>
                <a:spcPct val="0"/>
              </a:spcBef>
              <a:spcAft>
                <a:spcPct val="0"/>
              </a:spcAft>
              <a:defRPr sz="2400">
                <a:solidFill>
                  <a:schemeClr val="hlink"/>
                </a:solidFill>
                <a:latin typeface="Arial" charset="0"/>
              </a:defRPr>
            </a:lvl7pPr>
            <a:lvl8pPr marL="1371600" algn="l" defTabSz="762000" rtl="0" eaLnBrk="1" fontAlgn="base" hangingPunct="1">
              <a:spcBef>
                <a:spcPct val="0"/>
              </a:spcBef>
              <a:spcAft>
                <a:spcPct val="0"/>
              </a:spcAft>
              <a:defRPr sz="2400">
                <a:solidFill>
                  <a:schemeClr val="hlink"/>
                </a:solidFill>
                <a:latin typeface="Arial" charset="0"/>
              </a:defRPr>
            </a:lvl8pPr>
            <a:lvl9pPr marL="1828800" algn="l" defTabSz="762000" rtl="0" eaLnBrk="1" fontAlgn="base" hangingPunct="1">
              <a:spcBef>
                <a:spcPct val="0"/>
              </a:spcBef>
              <a:spcAft>
                <a:spcPct val="0"/>
              </a:spcAft>
              <a:defRPr sz="2400">
                <a:solidFill>
                  <a:schemeClr val="hlink"/>
                </a:solidFill>
                <a:latin typeface="Arial" charset="0"/>
              </a:defRPr>
            </a:lvl9pPr>
          </a:lstStyle>
          <a:p>
            <a:pPr marL="457200" indent="-457200" defTabSz="457200" eaLnBrk="0" hangingPunct="0">
              <a:lnSpc>
                <a:spcPct val="150000"/>
              </a:lnSpc>
              <a:defRPr/>
            </a:pPr>
            <a:r>
              <a:rPr lang="en-US" altLang="en-US" sz="2800" b="1" dirty="0" smtClean="0">
                <a:solidFill>
                  <a:srgbClr val="FF0000"/>
                </a:solidFill>
                <a:latin typeface="宋体" pitchFamily="2" charset="-122"/>
                <a:ea typeface="楷体_GB2312"/>
                <a:cs typeface="ＭＳ Ｐゴシック" charset="0"/>
              </a:rPr>
              <a:t>Article Evolution</a:t>
            </a:r>
            <a:r>
              <a:rPr lang="zh-CN" altLang="en-US" sz="2800" b="1" dirty="0" smtClean="0">
                <a:solidFill>
                  <a:srgbClr val="FF0000"/>
                </a:solidFill>
                <a:latin typeface="宋体" pitchFamily="2" charset="-122"/>
                <a:ea typeface="楷体_GB2312"/>
                <a:cs typeface="ＭＳ Ｐゴシック" charset="0"/>
              </a:rPr>
              <a:t>使</a:t>
            </a:r>
            <a:r>
              <a:rPr lang="en-US" altLang="zh-CN" sz="2800" b="1" dirty="0" err="1" smtClean="0">
                <a:solidFill>
                  <a:srgbClr val="FF0000"/>
                </a:solidFill>
                <a:latin typeface="宋体" pitchFamily="2" charset="-122"/>
                <a:ea typeface="楷体_GB2312"/>
                <a:cs typeface="ＭＳ Ｐゴシック" charset="0"/>
              </a:rPr>
              <a:t>IOPScience</a:t>
            </a:r>
            <a:r>
              <a:rPr lang="zh-CN" altLang="en-US" sz="2800" b="1" dirty="0" smtClean="0">
                <a:solidFill>
                  <a:srgbClr val="FF0000"/>
                </a:solidFill>
                <a:latin typeface="宋体" pitchFamily="2" charset="-122"/>
                <a:ea typeface="楷体_GB2312"/>
                <a:cs typeface="ＭＳ Ｐゴシック" charset="0"/>
              </a:rPr>
              <a:t>平台增加的功能</a:t>
            </a:r>
            <a:endParaRPr lang="en-US" altLang="en-US" sz="2800" b="1" dirty="0" smtClean="0">
              <a:solidFill>
                <a:srgbClr val="FF0000"/>
              </a:solidFill>
              <a:latin typeface="宋体" pitchFamily="2" charset="-122"/>
              <a:ea typeface="楷体_GB2312"/>
              <a:cs typeface="ＭＳ Ｐゴシック" charset="0"/>
            </a:endParaRPr>
          </a:p>
        </p:txBody>
      </p:sp>
    </p:spTree>
    <p:extLst>
      <p:ext uri="{BB962C8B-B14F-4D97-AF65-F5344CB8AC3E}">
        <p14:creationId xmlns:p14="http://schemas.microsoft.com/office/powerpoint/2010/main" xmlns="" val="221578191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bwMode="auto">
          <a:xfrm>
            <a:off x="819150" y="1371600"/>
            <a:ext cx="6632575"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488" tIns="44450" rIns="90488" bIns="44450" anchor="ctr"/>
          <a:lstStyle/>
          <a:p>
            <a:pPr algn="l"/>
            <a:r>
              <a:rPr lang="zh-CN" altLang="en-US" sz="3200" b="1" dirty="0" smtClean="0">
                <a:solidFill>
                  <a:srgbClr val="FF0000"/>
                </a:solidFill>
                <a:latin typeface="宋体" pitchFamily="2" charset="-122"/>
                <a:ea typeface="宋体" pitchFamily="2" charset="-122"/>
              </a:rPr>
              <a:t>增强</a:t>
            </a:r>
            <a:r>
              <a:rPr lang="en-US" altLang="zh-CN" sz="3200" b="1" dirty="0" smtClean="0">
                <a:solidFill>
                  <a:srgbClr val="FF0000"/>
                </a:solidFill>
                <a:latin typeface="宋体" pitchFamily="2" charset="-122"/>
                <a:ea typeface="宋体" pitchFamily="2" charset="-122"/>
              </a:rPr>
              <a:t>HTML</a:t>
            </a:r>
            <a:r>
              <a:rPr lang="zh-CN" altLang="en-US" sz="3200" b="1" dirty="0" smtClean="0">
                <a:solidFill>
                  <a:srgbClr val="FF0000"/>
                </a:solidFill>
                <a:latin typeface="宋体" pitchFamily="2" charset="-122"/>
                <a:ea typeface="宋体" pitchFamily="2" charset="-122"/>
              </a:rPr>
              <a:t>格式的文章页面</a:t>
            </a:r>
            <a:endParaRPr lang="en-GB" altLang="en-US" sz="3200" b="1" dirty="0" smtClean="0">
              <a:solidFill>
                <a:srgbClr val="FF0000"/>
              </a:solidFill>
              <a:latin typeface="宋体" pitchFamily="2" charset="-122"/>
              <a:ea typeface="宋体" pitchFamily="2" charset="-122"/>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4287" y="2060848"/>
            <a:ext cx="6555426" cy="43204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0315225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2060848"/>
            <a:ext cx="6555426" cy="43204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146" name="Rectangle 2"/>
          <p:cNvSpPr>
            <a:spLocks noGrp="1" noChangeArrowheads="1"/>
          </p:cNvSpPr>
          <p:nvPr>
            <p:ph type="title" idx="4294967295"/>
          </p:nvPr>
        </p:nvSpPr>
        <p:spPr bwMode="auto">
          <a:xfrm>
            <a:off x="819150" y="1371600"/>
            <a:ext cx="6632575"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488" tIns="44450" rIns="90488" bIns="44450" anchor="ctr"/>
          <a:lstStyle/>
          <a:p>
            <a:pPr algn="l"/>
            <a:r>
              <a:rPr lang="zh-CN" altLang="en-US" sz="3200" b="1" dirty="0" smtClean="0">
                <a:solidFill>
                  <a:srgbClr val="FF0000"/>
                </a:solidFill>
                <a:latin typeface="宋体" pitchFamily="2" charset="-122"/>
                <a:ea typeface="宋体" pitchFamily="2" charset="-122"/>
              </a:rPr>
              <a:t>文章导航</a:t>
            </a:r>
            <a:r>
              <a:rPr lang="en-GB" altLang="en-US" sz="3200" b="1" dirty="0" smtClean="0">
                <a:solidFill>
                  <a:srgbClr val="FF0000"/>
                </a:solidFill>
                <a:latin typeface="宋体" pitchFamily="2" charset="-122"/>
                <a:ea typeface="宋体" pitchFamily="2" charset="-122"/>
              </a:rPr>
              <a:t>, </a:t>
            </a:r>
            <a:r>
              <a:rPr lang="en-GB" altLang="en-US" sz="3200" b="1" dirty="0" err="1" smtClean="0">
                <a:solidFill>
                  <a:srgbClr val="FF0000"/>
                </a:solidFill>
                <a:latin typeface="宋体" pitchFamily="2" charset="-122"/>
                <a:ea typeface="宋体" pitchFamily="2" charset="-122"/>
              </a:rPr>
              <a:t>MathJax</a:t>
            </a:r>
            <a:r>
              <a:rPr lang="zh-CN" altLang="en-US" sz="3200" b="1" dirty="0" smtClean="0">
                <a:solidFill>
                  <a:srgbClr val="FF0000"/>
                </a:solidFill>
                <a:latin typeface="宋体" pitchFamily="2" charset="-122"/>
                <a:ea typeface="宋体" pitchFamily="2" charset="-122"/>
              </a:rPr>
              <a:t>公式生成器，与分享文章</a:t>
            </a:r>
            <a:endParaRPr lang="en-GB" altLang="en-US" sz="3200" b="1" dirty="0" smtClean="0">
              <a:solidFill>
                <a:srgbClr val="FF0000"/>
              </a:solidFill>
              <a:latin typeface="宋体" pitchFamily="2" charset="-122"/>
              <a:ea typeface="宋体" pitchFamily="2" charset="-122"/>
            </a:endParaRPr>
          </a:p>
        </p:txBody>
      </p:sp>
      <p:sp>
        <p:nvSpPr>
          <p:cNvPr id="4" name="TextBox 3"/>
          <p:cNvSpPr txBox="1"/>
          <p:nvPr/>
        </p:nvSpPr>
        <p:spPr>
          <a:xfrm>
            <a:off x="7236296" y="2057400"/>
            <a:ext cx="1655588" cy="3963988"/>
          </a:xfrm>
          <a:prstGeom prst="rect">
            <a:avLst/>
          </a:prstGeom>
          <a:noFill/>
        </p:spPr>
        <p:txBody>
          <a:bodyPr/>
          <a:lstStyle/>
          <a:p>
            <a:pPr eaLnBrk="0" fontAlgn="base" hangingPunct="0">
              <a:spcBef>
                <a:spcPct val="0"/>
              </a:spcBef>
              <a:spcAft>
                <a:spcPct val="0"/>
              </a:spcAft>
              <a:defRPr/>
            </a:pPr>
            <a:r>
              <a:rPr lang="en-GB" sz="2400" i="1" dirty="0">
                <a:solidFill>
                  <a:srgbClr val="FC0128"/>
                </a:solidFill>
              </a:rPr>
              <a:t>MathJax</a:t>
            </a:r>
          </a:p>
          <a:p>
            <a:pPr eaLnBrk="0" fontAlgn="base" hangingPunct="0">
              <a:spcBef>
                <a:spcPct val="0"/>
              </a:spcBef>
              <a:spcAft>
                <a:spcPct val="0"/>
              </a:spcAft>
              <a:defRPr/>
            </a:pPr>
            <a:endParaRPr lang="en-GB" sz="2400" i="1" dirty="0">
              <a:solidFill>
                <a:srgbClr val="FC0128"/>
              </a:solidFill>
            </a:endParaRPr>
          </a:p>
          <a:p>
            <a:pPr eaLnBrk="0" fontAlgn="base" hangingPunct="0">
              <a:spcBef>
                <a:spcPct val="0"/>
              </a:spcBef>
              <a:spcAft>
                <a:spcPct val="0"/>
              </a:spcAft>
              <a:defRPr/>
            </a:pPr>
            <a:endParaRPr lang="en-GB" sz="2400" i="1" dirty="0">
              <a:solidFill>
                <a:srgbClr val="FC0128"/>
              </a:solidFill>
            </a:endParaRPr>
          </a:p>
          <a:p>
            <a:pPr eaLnBrk="0" fontAlgn="base" hangingPunct="0">
              <a:spcBef>
                <a:spcPct val="0"/>
              </a:spcBef>
              <a:spcAft>
                <a:spcPct val="0"/>
              </a:spcAft>
              <a:defRPr/>
            </a:pPr>
            <a:r>
              <a:rPr lang="zh-CN" altLang="en-US" sz="2400" i="1" dirty="0" smtClean="0">
                <a:solidFill>
                  <a:srgbClr val="FC0128"/>
                </a:solidFill>
              </a:rPr>
              <a:t>文章导航</a:t>
            </a:r>
            <a:endParaRPr lang="en-GB" sz="2400" i="1" dirty="0">
              <a:solidFill>
                <a:srgbClr val="FC0128"/>
              </a:solidFill>
            </a:endParaRPr>
          </a:p>
          <a:p>
            <a:pPr eaLnBrk="0" fontAlgn="base" hangingPunct="0">
              <a:spcBef>
                <a:spcPct val="0"/>
              </a:spcBef>
              <a:spcAft>
                <a:spcPct val="0"/>
              </a:spcAft>
              <a:defRPr/>
            </a:pPr>
            <a:endParaRPr lang="en-GB" sz="2400" i="1" dirty="0">
              <a:solidFill>
                <a:srgbClr val="FC0128"/>
              </a:solidFill>
            </a:endParaRPr>
          </a:p>
          <a:p>
            <a:pPr eaLnBrk="0" fontAlgn="base" hangingPunct="0">
              <a:spcBef>
                <a:spcPct val="0"/>
              </a:spcBef>
              <a:spcAft>
                <a:spcPct val="0"/>
              </a:spcAft>
              <a:defRPr/>
            </a:pPr>
            <a:r>
              <a:rPr lang="en-US" altLang="zh-CN" sz="2400" i="1" dirty="0" smtClean="0">
                <a:solidFill>
                  <a:srgbClr val="FC0128"/>
                </a:solidFill>
              </a:rPr>
              <a:t/>
            </a:r>
            <a:br>
              <a:rPr lang="en-US" altLang="zh-CN" sz="2400" i="1" dirty="0" smtClean="0">
                <a:solidFill>
                  <a:srgbClr val="FC0128"/>
                </a:solidFill>
              </a:rPr>
            </a:br>
            <a:r>
              <a:rPr lang="zh-CN" altLang="en-US" sz="2400" i="1" dirty="0" smtClean="0">
                <a:solidFill>
                  <a:srgbClr val="FC0128"/>
                </a:solidFill>
              </a:rPr>
              <a:t>分享文章</a:t>
            </a:r>
            <a:endParaRPr lang="en-GB" sz="2400" i="1" dirty="0">
              <a:solidFill>
                <a:srgbClr val="FC0128"/>
              </a:solidFill>
            </a:endParaRPr>
          </a:p>
          <a:p>
            <a:pPr eaLnBrk="0" fontAlgn="base" hangingPunct="0">
              <a:spcBef>
                <a:spcPct val="0"/>
              </a:spcBef>
              <a:spcAft>
                <a:spcPct val="0"/>
              </a:spcAft>
              <a:defRPr/>
            </a:pPr>
            <a:endParaRPr lang="en-US" altLang="zh-CN" sz="2400" dirty="0" smtClean="0">
              <a:solidFill>
                <a:srgbClr val="FC0128"/>
              </a:solidFill>
            </a:endParaRPr>
          </a:p>
          <a:p>
            <a:pPr eaLnBrk="0" fontAlgn="base" hangingPunct="0">
              <a:spcBef>
                <a:spcPct val="0"/>
              </a:spcBef>
              <a:spcAft>
                <a:spcPct val="0"/>
              </a:spcAft>
              <a:defRPr/>
            </a:pPr>
            <a:endParaRPr lang="en-US" altLang="zh-CN" sz="2400" dirty="0" smtClean="0">
              <a:solidFill>
                <a:srgbClr val="FC0128"/>
              </a:solidFill>
            </a:endParaRPr>
          </a:p>
          <a:p>
            <a:pPr eaLnBrk="0" fontAlgn="base" hangingPunct="0">
              <a:spcBef>
                <a:spcPct val="0"/>
              </a:spcBef>
              <a:spcAft>
                <a:spcPct val="0"/>
              </a:spcAft>
              <a:defRPr/>
            </a:pPr>
            <a:r>
              <a:rPr lang="zh-CN" altLang="en-US" sz="2400" dirty="0" smtClean="0">
                <a:solidFill>
                  <a:srgbClr val="FC0128"/>
                </a:solidFill>
              </a:rPr>
              <a:t>输出</a:t>
            </a:r>
            <a:endParaRPr lang="en-GB" sz="2400" i="1" dirty="0">
              <a:solidFill>
                <a:srgbClr val="FC0128"/>
              </a:solidFill>
            </a:endParaRPr>
          </a:p>
        </p:txBody>
      </p:sp>
      <p:cxnSp>
        <p:nvCxnSpPr>
          <p:cNvPr id="8" name="Straight Connector 7"/>
          <p:cNvCxnSpPr/>
          <p:nvPr/>
        </p:nvCxnSpPr>
        <p:spPr bwMode="auto">
          <a:xfrm flipH="1">
            <a:off x="6948264" y="3357563"/>
            <a:ext cx="208243" cy="0"/>
          </a:xfrm>
          <a:prstGeom prst="line">
            <a:avLst/>
          </a:prstGeom>
          <a:ln>
            <a:solidFill>
              <a:srgbClr val="FF000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bwMode="auto">
          <a:xfrm flipH="1">
            <a:off x="5240068" y="2276475"/>
            <a:ext cx="2016125" cy="431800"/>
          </a:xfrm>
          <a:prstGeom prst="line">
            <a:avLst/>
          </a:prstGeom>
          <a:ln>
            <a:solidFill>
              <a:srgbClr val="FF000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bwMode="auto">
          <a:xfrm flipH="1" flipV="1">
            <a:off x="5364089" y="4149080"/>
            <a:ext cx="1768085" cy="287983"/>
          </a:xfrm>
          <a:prstGeom prst="line">
            <a:avLst/>
          </a:prstGeom>
          <a:ln>
            <a:solidFill>
              <a:srgbClr val="FF000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bwMode="auto">
          <a:xfrm flipH="1">
            <a:off x="5364089" y="5625418"/>
            <a:ext cx="1872207" cy="35830"/>
          </a:xfrm>
          <a:prstGeom prst="line">
            <a:avLst/>
          </a:prstGeom>
          <a:ln>
            <a:solidFill>
              <a:srgbClr val="FF000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sp>
        <p:nvSpPr>
          <p:cNvPr id="3" name="Rectangle 2"/>
          <p:cNvSpPr/>
          <p:nvPr/>
        </p:nvSpPr>
        <p:spPr bwMode="auto">
          <a:xfrm>
            <a:off x="3131840" y="5589589"/>
            <a:ext cx="2232645" cy="215675"/>
          </a:xfrm>
          <a:prstGeom prst="rect">
            <a:avLst/>
          </a:prstGeom>
          <a:noFill/>
          <a:ln>
            <a:solidFill>
              <a:srgbClr val="FF0000"/>
            </a:solidFill>
            <a:headEnd type="none" w="med" len="med"/>
            <a:tailEnd type="none" w="med" len="med"/>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1" u="none" strike="noStrike" cap="none" normalizeH="0" baseline="0" smtClean="0">
              <a:ln>
                <a:noFill/>
              </a:ln>
              <a:solidFill>
                <a:schemeClr val="tx1"/>
              </a:solidFill>
              <a:effectLst/>
              <a:latin typeface="Arial" charset="0"/>
            </a:endParaRPr>
          </a:p>
        </p:txBody>
      </p:sp>
      <p:sp>
        <p:nvSpPr>
          <p:cNvPr id="17" name="Rectangle 16"/>
          <p:cNvSpPr/>
          <p:nvPr/>
        </p:nvSpPr>
        <p:spPr bwMode="auto">
          <a:xfrm>
            <a:off x="4572794" y="2852936"/>
            <a:ext cx="818049" cy="1296144"/>
          </a:xfrm>
          <a:prstGeom prst="rect">
            <a:avLst/>
          </a:prstGeom>
          <a:noFill/>
          <a:ln>
            <a:solidFill>
              <a:srgbClr val="FF0000"/>
            </a:solidFill>
            <a:headEnd type="none" w="med" len="med"/>
            <a:tailEnd type="none" w="med" len="med"/>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1" u="none" strike="noStrike" cap="none" normalizeH="0" baseline="0" smtClean="0">
              <a:ln>
                <a:noFill/>
              </a:ln>
              <a:solidFill>
                <a:schemeClr val="tx1"/>
              </a:solidFill>
              <a:effectLst/>
              <a:latin typeface="Arial" charset="0"/>
            </a:endParaRPr>
          </a:p>
        </p:txBody>
      </p:sp>
      <p:sp>
        <p:nvSpPr>
          <p:cNvPr id="18" name="Rectangle 17"/>
          <p:cNvSpPr/>
          <p:nvPr/>
        </p:nvSpPr>
        <p:spPr bwMode="auto">
          <a:xfrm>
            <a:off x="4572794" y="2708275"/>
            <a:ext cx="850913" cy="147331"/>
          </a:xfrm>
          <a:prstGeom prst="rect">
            <a:avLst/>
          </a:prstGeom>
          <a:noFill/>
          <a:ln>
            <a:solidFill>
              <a:srgbClr val="FF0000"/>
            </a:solidFill>
            <a:headEnd type="none" w="med" len="med"/>
            <a:tailEnd type="none" w="med" len="med"/>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1" u="none" strike="noStrike" cap="none" normalizeH="0" baseline="0" smtClean="0">
              <a:ln>
                <a:noFill/>
              </a:ln>
              <a:solidFill>
                <a:schemeClr val="tx1"/>
              </a:solidFill>
              <a:effectLst/>
              <a:latin typeface="Arial" charset="0"/>
            </a:endParaRPr>
          </a:p>
        </p:txBody>
      </p:sp>
      <p:sp>
        <p:nvSpPr>
          <p:cNvPr id="19" name="Rectangle 18"/>
          <p:cNvSpPr/>
          <p:nvPr/>
        </p:nvSpPr>
        <p:spPr bwMode="auto">
          <a:xfrm>
            <a:off x="5508104" y="2708275"/>
            <a:ext cx="1447941" cy="1800845"/>
          </a:xfrm>
          <a:prstGeom prst="rect">
            <a:avLst/>
          </a:prstGeom>
          <a:noFill/>
          <a:ln>
            <a:solidFill>
              <a:srgbClr val="FF0000"/>
            </a:solidFill>
            <a:headEnd type="none" w="med" len="med"/>
            <a:tailEnd type="none" w="med" len="med"/>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1"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234699248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2060848"/>
            <a:ext cx="5155462" cy="42751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170" name="Rectangle 2"/>
          <p:cNvSpPr>
            <a:spLocks noGrp="1" noChangeArrowheads="1"/>
          </p:cNvSpPr>
          <p:nvPr>
            <p:ph type="title" idx="4294967295"/>
          </p:nvPr>
        </p:nvSpPr>
        <p:spPr bwMode="auto">
          <a:xfrm>
            <a:off x="819150" y="1327356"/>
            <a:ext cx="6632575"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488" tIns="44450" rIns="90488" bIns="44450" anchor="ctr"/>
          <a:lstStyle/>
          <a:p>
            <a:pPr marL="457200" indent="-457200" algn="l">
              <a:lnSpc>
                <a:spcPct val="150000"/>
              </a:lnSpc>
              <a:defRPr/>
            </a:pPr>
            <a:r>
              <a:rPr lang="zh-CN" altLang="en-US" sz="3200" b="1" dirty="0" smtClean="0">
                <a:solidFill>
                  <a:srgbClr val="FF0000"/>
                </a:solidFill>
                <a:latin typeface="宋体" pitchFamily="2" charset="-122"/>
                <a:ea typeface="楷体_GB2312"/>
              </a:rPr>
              <a:t>图像工具</a:t>
            </a:r>
            <a:endParaRPr lang="en-GB" altLang="en-US" sz="3200" b="1" dirty="0" smtClean="0">
              <a:solidFill>
                <a:srgbClr val="FF0000"/>
              </a:solidFill>
              <a:latin typeface="宋体" pitchFamily="2" charset="-122"/>
              <a:ea typeface="楷体_GB2312"/>
            </a:endParaRPr>
          </a:p>
        </p:txBody>
      </p:sp>
      <p:sp>
        <p:nvSpPr>
          <p:cNvPr id="5" name="TextBox 4"/>
          <p:cNvSpPr txBox="1"/>
          <p:nvPr/>
        </p:nvSpPr>
        <p:spPr>
          <a:xfrm>
            <a:off x="6300788" y="2057400"/>
            <a:ext cx="2592387" cy="3963988"/>
          </a:xfrm>
          <a:prstGeom prst="rect">
            <a:avLst/>
          </a:prstGeom>
          <a:noFill/>
        </p:spPr>
        <p:txBody>
          <a:bodyPr/>
          <a:lstStyle/>
          <a:p>
            <a:pPr eaLnBrk="0" hangingPunct="0">
              <a:defRPr/>
            </a:pPr>
            <a:r>
              <a:rPr lang="en-US" altLang="zh-CN" sz="2400" i="1" dirty="0" smtClean="0">
                <a:solidFill>
                  <a:srgbClr val="FC0128"/>
                </a:solidFill>
              </a:rPr>
              <a:t>IOP</a:t>
            </a:r>
            <a:r>
              <a:rPr lang="zh-CN" altLang="en-US" sz="2400" dirty="0" smtClean="0">
                <a:solidFill>
                  <a:srgbClr val="FC0128"/>
                </a:solidFill>
              </a:rPr>
              <a:t>期刊中的图片都是</a:t>
            </a:r>
            <a:r>
              <a:rPr lang="zh-CN" altLang="en-US" sz="2400" i="1" dirty="0" smtClean="0">
                <a:solidFill>
                  <a:srgbClr val="FC0128"/>
                </a:solidFill>
              </a:rPr>
              <a:t>全尺寸图像</a:t>
            </a:r>
            <a:r>
              <a:rPr lang="zh-CN" altLang="en-US" sz="2400" dirty="0" smtClean="0">
                <a:solidFill>
                  <a:srgbClr val="FC0128"/>
                </a:solidFill>
              </a:rPr>
              <a:t>而非缩略图</a:t>
            </a:r>
            <a:endParaRPr lang="en-GB" sz="2400" i="1" dirty="0">
              <a:solidFill>
                <a:srgbClr val="FC0128"/>
              </a:solidFill>
            </a:endParaRPr>
          </a:p>
          <a:p>
            <a:pPr eaLnBrk="0" fontAlgn="base" hangingPunct="0">
              <a:spcBef>
                <a:spcPct val="0"/>
              </a:spcBef>
              <a:spcAft>
                <a:spcPct val="0"/>
              </a:spcAft>
              <a:defRPr/>
            </a:pPr>
            <a:endParaRPr lang="en-GB" sz="2400" i="1" dirty="0">
              <a:solidFill>
                <a:srgbClr val="FC0128"/>
              </a:solidFill>
            </a:endParaRPr>
          </a:p>
          <a:p>
            <a:pPr eaLnBrk="0" fontAlgn="base" hangingPunct="0">
              <a:spcBef>
                <a:spcPct val="0"/>
              </a:spcBef>
              <a:spcAft>
                <a:spcPct val="0"/>
              </a:spcAft>
              <a:defRPr/>
            </a:pPr>
            <a:r>
              <a:rPr lang="zh-CN" altLang="en-US" sz="2400" i="1" dirty="0" smtClean="0">
                <a:solidFill>
                  <a:srgbClr val="FC0128"/>
                </a:solidFill>
              </a:rPr>
              <a:t>放大图片功能</a:t>
            </a:r>
            <a:endParaRPr lang="en-GB" sz="2400" i="1" dirty="0">
              <a:solidFill>
                <a:srgbClr val="FC0128"/>
              </a:solidFill>
            </a:endParaRPr>
          </a:p>
          <a:p>
            <a:pPr eaLnBrk="0" fontAlgn="base" hangingPunct="0">
              <a:spcBef>
                <a:spcPct val="0"/>
              </a:spcBef>
              <a:spcAft>
                <a:spcPct val="0"/>
              </a:spcAft>
              <a:defRPr/>
            </a:pPr>
            <a:endParaRPr lang="en-GB" sz="2400" i="1" dirty="0">
              <a:solidFill>
                <a:srgbClr val="FC0128"/>
              </a:solidFill>
            </a:endParaRPr>
          </a:p>
          <a:p>
            <a:pPr eaLnBrk="0" fontAlgn="base" hangingPunct="0">
              <a:spcBef>
                <a:spcPct val="0"/>
              </a:spcBef>
              <a:spcAft>
                <a:spcPct val="0"/>
              </a:spcAft>
              <a:defRPr/>
            </a:pPr>
            <a:endParaRPr lang="en-GB" sz="2400" i="1" dirty="0">
              <a:solidFill>
                <a:srgbClr val="FC0128"/>
              </a:solidFill>
            </a:endParaRPr>
          </a:p>
          <a:p>
            <a:pPr eaLnBrk="0" fontAlgn="base" hangingPunct="0">
              <a:spcBef>
                <a:spcPct val="0"/>
              </a:spcBef>
              <a:spcAft>
                <a:spcPct val="0"/>
              </a:spcAft>
              <a:defRPr/>
            </a:pPr>
            <a:r>
              <a:rPr lang="zh-CN" altLang="en-US" sz="2400" i="1" dirty="0" smtClean="0">
                <a:solidFill>
                  <a:srgbClr val="FC0128"/>
                </a:solidFill>
              </a:rPr>
              <a:t>将图片输出到</a:t>
            </a:r>
            <a:r>
              <a:rPr lang="en-GB" sz="2400" i="1" dirty="0" smtClean="0">
                <a:solidFill>
                  <a:srgbClr val="FC0128"/>
                </a:solidFill>
              </a:rPr>
              <a:t>PowerPoint </a:t>
            </a:r>
            <a:r>
              <a:rPr lang="zh-CN" altLang="en-US" sz="2400" i="1" dirty="0" smtClean="0">
                <a:solidFill>
                  <a:srgbClr val="FC0128"/>
                </a:solidFill>
              </a:rPr>
              <a:t>并且可以下载高像素图片</a:t>
            </a:r>
            <a:endParaRPr lang="en-GB" sz="2400" i="1" dirty="0">
              <a:solidFill>
                <a:srgbClr val="FC0128"/>
              </a:solidFill>
            </a:endParaRPr>
          </a:p>
        </p:txBody>
      </p:sp>
      <p:cxnSp>
        <p:nvCxnSpPr>
          <p:cNvPr id="6" name="Straight Connector 5"/>
          <p:cNvCxnSpPr/>
          <p:nvPr/>
        </p:nvCxnSpPr>
        <p:spPr bwMode="auto">
          <a:xfrm flipH="1">
            <a:off x="3405315" y="3789363"/>
            <a:ext cx="2895474" cy="1655861"/>
          </a:xfrm>
          <a:prstGeom prst="line">
            <a:avLst/>
          </a:prstGeom>
          <a:ln>
            <a:solidFill>
              <a:srgbClr val="FF000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bwMode="auto">
          <a:xfrm flipH="1">
            <a:off x="4140201" y="2492375"/>
            <a:ext cx="2152649" cy="432569"/>
          </a:xfrm>
          <a:prstGeom prst="line">
            <a:avLst/>
          </a:prstGeom>
          <a:ln>
            <a:solidFill>
              <a:srgbClr val="FF000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bwMode="auto">
          <a:xfrm flipH="1">
            <a:off x="2699792" y="5013325"/>
            <a:ext cx="3600997" cy="900225"/>
          </a:xfrm>
          <a:prstGeom prst="line">
            <a:avLst/>
          </a:prstGeom>
          <a:ln>
            <a:solidFill>
              <a:srgbClr val="FF000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sp>
        <p:nvSpPr>
          <p:cNvPr id="13" name="Rectangle 12"/>
          <p:cNvSpPr/>
          <p:nvPr/>
        </p:nvSpPr>
        <p:spPr bwMode="auto">
          <a:xfrm>
            <a:off x="1475656" y="2060848"/>
            <a:ext cx="2664545" cy="3240360"/>
          </a:xfrm>
          <a:prstGeom prst="rect">
            <a:avLst/>
          </a:prstGeom>
          <a:noFill/>
          <a:ln>
            <a:solidFill>
              <a:srgbClr val="FF0000"/>
            </a:solidFill>
            <a:headEnd type="none" w="med" len="med"/>
            <a:tailEnd type="none" w="med" len="med"/>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1" u="none" strike="noStrike" cap="none" normalizeH="0" baseline="0" smtClean="0">
              <a:ln>
                <a:noFill/>
              </a:ln>
              <a:solidFill>
                <a:schemeClr val="tx1"/>
              </a:solidFill>
              <a:effectLst/>
              <a:latin typeface="Arial" charset="0"/>
            </a:endParaRPr>
          </a:p>
        </p:txBody>
      </p:sp>
      <p:sp>
        <p:nvSpPr>
          <p:cNvPr id="15" name="Rectangle 14"/>
          <p:cNvSpPr/>
          <p:nvPr/>
        </p:nvSpPr>
        <p:spPr bwMode="auto">
          <a:xfrm>
            <a:off x="2483768" y="5344301"/>
            <a:ext cx="921547" cy="215675"/>
          </a:xfrm>
          <a:prstGeom prst="rect">
            <a:avLst/>
          </a:prstGeom>
          <a:noFill/>
          <a:ln>
            <a:solidFill>
              <a:srgbClr val="FF0000"/>
            </a:solidFill>
            <a:headEnd type="none" w="med" len="med"/>
            <a:tailEnd type="none" w="med" len="med"/>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1" u="none" strike="noStrike" cap="none" normalizeH="0" baseline="0" smtClean="0">
              <a:ln>
                <a:noFill/>
              </a:ln>
              <a:solidFill>
                <a:schemeClr val="tx1"/>
              </a:solidFill>
              <a:effectLst/>
              <a:latin typeface="Arial" charset="0"/>
            </a:endParaRPr>
          </a:p>
        </p:txBody>
      </p:sp>
      <p:sp>
        <p:nvSpPr>
          <p:cNvPr id="16" name="Rectangle 15"/>
          <p:cNvSpPr/>
          <p:nvPr/>
        </p:nvSpPr>
        <p:spPr bwMode="auto">
          <a:xfrm>
            <a:off x="1043608" y="5913550"/>
            <a:ext cx="2088231" cy="323762"/>
          </a:xfrm>
          <a:prstGeom prst="rect">
            <a:avLst/>
          </a:prstGeom>
          <a:noFill/>
          <a:ln>
            <a:solidFill>
              <a:srgbClr val="FF0000"/>
            </a:solidFill>
            <a:headEnd type="none" w="med" len="med"/>
            <a:tailEnd type="none" w="med" len="med"/>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1"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22510247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0113" y="2004218"/>
            <a:ext cx="5237830" cy="44616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194" name="Rectangle 2"/>
          <p:cNvSpPr>
            <a:spLocks noGrp="1" noChangeArrowheads="1"/>
          </p:cNvSpPr>
          <p:nvPr>
            <p:ph type="title" idx="4294967295"/>
          </p:nvPr>
        </p:nvSpPr>
        <p:spPr bwMode="auto">
          <a:xfrm>
            <a:off x="819150" y="1371600"/>
            <a:ext cx="6632575"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488" tIns="44450" rIns="90488" bIns="44450" anchor="ctr"/>
          <a:lstStyle/>
          <a:p>
            <a:pPr algn="l"/>
            <a:r>
              <a:rPr lang="zh-CN" altLang="en-US" sz="3200" b="1" dirty="0" smtClean="0">
                <a:solidFill>
                  <a:srgbClr val="FF0000"/>
                </a:solidFill>
                <a:latin typeface="宋体" pitchFamily="2" charset="-122"/>
                <a:ea typeface="楷体_GB2312"/>
              </a:rPr>
              <a:t>选项标签</a:t>
            </a:r>
            <a:endParaRPr lang="en-GB" altLang="en-US" sz="3200" b="1" dirty="0" smtClean="0">
              <a:solidFill>
                <a:srgbClr val="FF0000"/>
              </a:solidFill>
              <a:latin typeface="宋体" pitchFamily="2" charset="-122"/>
              <a:ea typeface="楷体_GB2312"/>
            </a:endParaRPr>
          </a:p>
        </p:txBody>
      </p:sp>
      <p:sp>
        <p:nvSpPr>
          <p:cNvPr id="5" name="TextBox 4"/>
          <p:cNvSpPr txBox="1"/>
          <p:nvPr/>
        </p:nvSpPr>
        <p:spPr>
          <a:xfrm>
            <a:off x="6300788" y="2057400"/>
            <a:ext cx="2592387" cy="3963988"/>
          </a:xfrm>
          <a:prstGeom prst="rect">
            <a:avLst/>
          </a:prstGeom>
          <a:noFill/>
        </p:spPr>
        <p:txBody>
          <a:bodyPr/>
          <a:lstStyle/>
          <a:p>
            <a:pPr eaLnBrk="0" fontAlgn="base" hangingPunct="0">
              <a:spcBef>
                <a:spcPct val="0"/>
              </a:spcBef>
              <a:spcAft>
                <a:spcPct val="0"/>
              </a:spcAft>
              <a:defRPr/>
            </a:pPr>
            <a:endParaRPr lang="en-GB" sz="2400" i="1" dirty="0">
              <a:solidFill>
                <a:srgbClr val="FC0128"/>
              </a:solidFill>
            </a:endParaRPr>
          </a:p>
          <a:p>
            <a:pPr eaLnBrk="0" fontAlgn="base" hangingPunct="0">
              <a:spcBef>
                <a:spcPct val="0"/>
              </a:spcBef>
              <a:spcAft>
                <a:spcPct val="0"/>
              </a:spcAft>
              <a:defRPr/>
            </a:pPr>
            <a:endParaRPr lang="en-GB" sz="2400" i="1" dirty="0">
              <a:solidFill>
                <a:srgbClr val="FC0128"/>
              </a:solidFill>
            </a:endParaRPr>
          </a:p>
          <a:p>
            <a:pPr eaLnBrk="0" fontAlgn="base" hangingPunct="0">
              <a:spcBef>
                <a:spcPct val="0"/>
              </a:spcBef>
              <a:spcAft>
                <a:spcPct val="0"/>
              </a:spcAft>
              <a:defRPr/>
            </a:pPr>
            <a:endParaRPr lang="en-GB" sz="2400" i="1" dirty="0">
              <a:solidFill>
                <a:srgbClr val="FC0128"/>
              </a:solidFill>
            </a:endParaRPr>
          </a:p>
          <a:p>
            <a:pPr eaLnBrk="0" fontAlgn="base" hangingPunct="0">
              <a:spcBef>
                <a:spcPct val="0"/>
              </a:spcBef>
              <a:spcAft>
                <a:spcPct val="0"/>
              </a:spcAft>
              <a:defRPr/>
            </a:pPr>
            <a:r>
              <a:rPr lang="zh-CN" altLang="en-US" sz="2400" i="1" dirty="0" smtClean="0">
                <a:solidFill>
                  <a:srgbClr val="FC0128"/>
                </a:solidFill>
              </a:rPr>
              <a:t>在侧面的标签中可以选择图像浏览器、参考文献及引用文献</a:t>
            </a:r>
            <a:endParaRPr lang="en-GB" sz="2400" i="1" dirty="0">
              <a:solidFill>
                <a:srgbClr val="FC0128"/>
              </a:solidFill>
            </a:endParaRPr>
          </a:p>
        </p:txBody>
      </p:sp>
      <p:cxnSp>
        <p:nvCxnSpPr>
          <p:cNvPr id="6" name="Straight Connector 5"/>
          <p:cNvCxnSpPr/>
          <p:nvPr/>
        </p:nvCxnSpPr>
        <p:spPr bwMode="auto">
          <a:xfrm flipH="1" flipV="1">
            <a:off x="4788024" y="3213100"/>
            <a:ext cx="1512764" cy="576264"/>
          </a:xfrm>
          <a:prstGeom prst="line">
            <a:avLst/>
          </a:prstGeom>
          <a:ln>
            <a:solidFill>
              <a:srgbClr val="FF000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sp>
        <p:nvSpPr>
          <p:cNvPr id="10" name="Rectangle 9"/>
          <p:cNvSpPr/>
          <p:nvPr/>
        </p:nvSpPr>
        <p:spPr bwMode="auto">
          <a:xfrm>
            <a:off x="900113" y="2492896"/>
            <a:ext cx="3887911" cy="1296468"/>
          </a:xfrm>
          <a:prstGeom prst="rect">
            <a:avLst/>
          </a:prstGeom>
          <a:noFill/>
          <a:ln>
            <a:solidFill>
              <a:srgbClr val="FF0000"/>
            </a:solidFill>
            <a:headEnd type="none" w="med" len="med"/>
            <a:tailEnd type="none" w="med" len="med"/>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1"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192668665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827584" y="1412776"/>
            <a:ext cx="6632575"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488" tIns="44450" rIns="90488" bIns="44450" anchor="ctr"/>
          <a:lstStyle/>
          <a:p>
            <a:pPr algn="l"/>
            <a:r>
              <a:rPr lang="zh-CN" altLang="en-US" sz="3200" b="1" kern="1200" dirty="0" smtClean="0">
                <a:solidFill>
                  <a:srgbClr val="FF0000"/>
                </a:solidFill>
                <a:latin typeface="宋体" pitchFamily="2" charset="-122"/>
                <a:ea typeface="楷体_GB2312"/>
              </a:rPr>
              <a:t>在文章页的附加信息</a:t>
            </a:r>
            <a:endParaRPr lang="en-GB" altLang="en-US" sz="3200" b="1" kern="1200" dirty="0" smtClean="0">
              <a:solidFill>
                <a:srgbClr val="FF0000"/>
              </a:solidFill>
              <a:latin typeface="宋体" pitchFamily="2" charset="-122"/>
              <a:ea typeface="楷体_GB2312"/>
            </a:endParaRPr>
          </a:p>
        </p:txBody>
      </p:sp>
      <p:pic>
        <p:nvPicPr>
          <p:cNvPr id="9220" name="Picture 5" descr="NJP-vid-ab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0113" y="2057400"/>
            <a:ext cx="5043487" cy="4343400"/>
          </a:xfrm>
          <a:prstGeom prst="rect">
            <a:avLst/>
          </a:prstGeom>
          <a:noFill/>
          <a:ln w="63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300788" y="2057400"/>
            <a:ext cx="2592387" cy="3963988"/>
          </a:xfrm>
          <a:prstGeom prst="rect">
            <a:avLst/>
          </a:prstGeom>
          <a:noFill/>
        </p:spPr>
        <p:txBody>
          <a:bodyPr/>
          <a:lstStyle/>
          <a:p>
            <a:pPr eaLnBrk="0" fontAlgn="base" hangingPunct="0">
              <a:spcBef>
                <a:spcPct val="0"/>
              </a:spcBef>
              <a:spcAft>
                <a:spcPct val="0"/>
              </a:spcAft>
              <a:defRPr/>
            </a:pPr>
            <a:endParaRPr lang="en-GB" sz="2400" i="1" dirty="0">
              <a:solidFill>
                <a:srgbClr val="FC0128"/>
              </a:solidFill>
            </a:endParaRPr>
          </a:p>
          <a:p>
            <a:pPr eaLnBrk="0" fontAlgn="base" hangingPunct="0">
              <a:spcBef>
                <a:spcPct val="0"/>
              </a:spcBef>
              <a:spcAft>
                <a:spcPct val="0"/>
              </a:spcAft>
              <a:defRPr/>
            </a:pPr>
            <a:endParaRPr lang="en-GB" sz="2400" i="1" dirty="0">
              <a:solidFill>
                <a:srgbClr val="FC0128"/>
              </a:solidFill>
            </a:endParaRPr>
          </a:p>
          <a:p>
            <a:pPr eaLnBrk="0" fontAlgn="base" hangingPunct="0">
              <a:spcBef>
                <a:spcPct val="0"/>
              </a:spcBef>
              <a:spcAft>
                <a:spcPct val="0"/>
              </a:spcAft>
              <a:defRPr/>
            </a:pPr>
            <a:endParaRPr lang="en-GB" sz="2400" i="1" dirty="0">
              <a:solidFill>
                <a:srgbClr val="FC0128"/>
              </a:solidFill>
            </a:endParaRPr>
          </a:p>
          <a:p>
            <a:pPr eaLnBrk="0" fontAlgn="base" hangingPunct="0">
              <a:spcBef>
                <a:spcPct val="0"/>
              </a:spcBef>
              <a:spcAft>
                <a:spcPct val="0"/>
              </a:spcAft>
              <a:defRPr/>
            </a:pPr>
            <a:r>
              <a:rPr lang="zh-CN" altLang="en-US" sz="2400" i="1" dirty="0" smtClean="0">
                <a:solidFill>
                  <a:srgbClr val="FC0128"/>
                </a:solidFill>
              </a:rPr>
              <a:t>视频简介</a:t>
            </a:r>
            <a:endParaRPr lang="en-GB" sz="2400" i="1" dirty="0">
              <a:solidFill>
                <a:srgbClr val="FC0128"/>
              </a:solidFill>
            </a:endParaRPr>
          </a:p>
          <a:p>
            <a:pPr eaLnBrk="0" fontAlgn="base" hangingPunct="0">
              <a:spcBef>
                <a:spcPct val="0"/>
              </a:spcBef>
              <a:spcAft>
                <a:spcPct val="0"/>
              </a:spcAft>
              <a:defRPr/>
            </a:pPr>
            <a:endParaRPr lang="en-GB" sz="2400" i="1" dirty="0">
              <a:solidFill>
                <a:srgbClr val="FC0128"/>
              </a:solidFill>
            </a:endParaRPr>
          </a:p>
          <a:p>
            <a:pPr eaLnBrk="0" fontAlgn="base" hangingPunct="0">
              <a:spcBef>
                <a:spcPct val="0"/>
              </a:spcBef>
              <a:spcAft>
                <a:spcPct val="0"/>
              </a:spcAft>
              <a:defRPr/>
            </a:pPr>
            <a:endParaRPr lang="en-US" altLang="zh-CN" sz="2400" i="1" dirty="0" smtClean="0">
              <a:solidFill>
                <a:srgbClr val="FC0128"/>
              </a:solidFill>
            </a:endParaRPr>
          </a:p>
          <a:p>
            <a:pPr eaLnBrk="0" fontAlgn="base" hangingPunct="0">
              <a:spcBef>
                <a:spcPct val="0"/>
              </a:spcBef>
              <a:spcAft>
                <a:spcPct val="0"/>
              </a:spcAft>
              <a:defRPr/>
            </a:pPr>
            <a:r>
              <a:rPr lang="zh-CN" altLang="en-US" sz="2400" i="1" dirty="0" smtClean="0">
                <a:solidFill>
                  <a:srgbClr val="FC0128"/>
                </a:solidFill>
              </a:rPr>
              <a:t>综合科学总结</a:t>
            </a:r>
            <a:endParaRPr lang="en-GB" sz="2400" i="1" dirty="0">
              <a:solidFill>
                <a:srgbClr val="FC0128"/>
              </a:solidFill>
            </a:endParaRPr>
          </a:p>
        </p:txBody>
      </p:sp>
      <p:cxnSp>
        <p:nvCxnSpPr>
          <p:cNvPr id="6" name="Straight Connector 5"/>
          <p:cNvCxnSpPr/>
          <p:nvPr/>
        </p:nvCxnSpPr>
        <p:spPr bwMode="auto">
          <a:xfrm flipH="1">
            <a:off x="4573588" y="3429000"/>
            <a:ext cx="1727200" cy="504825"/>
          </a:xfrm>
          <a:prstGeom prst="line">
            <a:avLst/>
          </a:prstGeom>
          <a:ln>
            <a:solidFill>
              <a:srgbClr val="FF000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bwMode="auto">
          <a:xfrm flipH="1">
            <a:off x="4573588" y="4652963"/>
            <a:ext cx="1727200" cy="1079500"/>
          </a:xfrm>
          <a:prstGeom prst="line">
            <a:avLst/>
          </a:prstGeom>
          <a:ln>
            <a:solidFill>
              <a:srgbClr val="FF000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95543899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8272" y="1966913"/>
            <a:ext cx="5341920" cy="4508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243" name="Rectangle 2"/>
          <p:cNvSpPr txBox="1">
            <a:spLocks noChangeArrowheads="1"/>
          </p:cNvSpPr>
          <p:nvPr/>
        </p:nvSpPr>
        <p:spPr bwMode="auto">
          <a:xfrm>
            <a:off x="819150" y="1342104"/>
            <a:ext cx="6632575"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488" tIns="44450" rIns="90488" bIns="44450" anchor="ctr"/>
          <a:lstStyle>
            <a:lvl1pPr defTabSz="762000">
              <a:defRPr sz="3200" i="1">
                <a:solidFill>
                  <a:schemeClr val="tx1"/>
                </a:solidFill>
                <a:latin typeface="Arial" charset="0"/>
              </a:defRPr>
            </a:lvl1pPr>
            <a:lvl2pPr marL="742950" indent="-285750" defTabSz="762000">
              <a:defRPr sz="3200" i="1">
                <a:solidFill>
                  <a:schemeClr val="tx1"/>
                </a:solidFill>
                <a:latin typeface="Arial" charset="0"/>
              </a:defRPr>
            </a:lvl2pPr>
            <a:lvl3pPr marL="1143000" indent="-228600" defTabSz="762000">
              <a:defRPr sz="3200" i="1">
                <a:solidFill>
                  <a:schemeClr val="tx1"/>
                </a:solidFill>
                <a:latin typeface="Arial" charset="0"/>
              </a:defRPr>
            </a:lvl3pPr>
            <a:lvl4pPr marL="1600200" indent="-228600" defTabSz="762000">
              <a:defRPr sz="3200" i="1">
                <a:solidFill>
                  <a:schemeClr val="tx1"/>
                </a:solidFill>
                <a:latin typeface="Arial" charset="0"/>
              </a:defRPr>
            </a:lvl4pPr>
            <a:lvl5pPr marL="2057400" indent="-228600" defTabSz="762000">
              <a:defRPr sz="3200" i="1">
                <a:solidFill>
                  <a:schemeClr val="tx1"/>
                </a:solidFill>
                <a:latin typeface="Arial" charset="0"/>
              </a:defRPr>
            </a:lvl5pPr>
            <a:lvl6pPr marL="2514600" indent="-228600" defTabSz="762000" eaLnBrk="0" fontAlgn="base" hangingPunct="0">
              <a:spcBef>
                <a:spcPct val="0"/>
              </a:spcBef>
              <a:spcAft>
                <a:spcPct val="0"/>
              </a:spcAft>
              <a:defRPr sz="3200" i="1">
                <a:solidFill>
                  <a:schemeClr val="tx1"/>
                </a:solidFill>
                <a:latin typeface="Arial" charset="0"/>
              </a:defRPr>
            </a:lvl6pPr>
            <a:lvl7pPr marL="2971800" indent="-228600" defTabSz="762000" eaLnBrk="0" fontAlgn="base" hangingPunct="0">
              <a:spcBef>
                <a:spcPct val="0"/>
              </a:spcBef>
              <a:spcAft>
                <a:spcPct val="0"/>
              </a:spcAft>
              <a:defRPr sz="3200" i="1">
                <a:solidFill>
                  <a:schemeClr val="tx1"/>
                </a:solidFill>
                <a:latin typeface="Arial" charset="0"/>
              </a:defRPr>
            </a:lvl7pPr>
            <a:lvl8pPr marL="3429000" indent="-228600" defTabSz="762000" eaLnBrk="0" fontAlgn="base" hangingPunct="0">
              <a:spcBef>
                <a:spcPct val="0"/>
              </a:spcBef>
              <a:spcAft>
                <a:spcPct val="0"/>
              </a:spcAft>
              <a:defRPr sz="3200" i="1">
                <a:solidFill>
                  <a:schemeClr val="tx1"/>
                </a:solidFill>
                <a:latin typeface="Arial" charset="0"/>
              </a:defRPr>
            </a:lvl8pPr>
            <a:lvl9pPr marL="3886200" indent="-228600" defTabSz="762000" eaLnBrk="0" fontAlgn="base" hangingPunct="0">
              <a:spcBef>
                <a:spcPct val="0"/>
              </a:spcBef>
              <a:spcAft>
                <a:spcPct val="0"/>
              </a:spcAft>
              <a:defRPr sz="3200" i="1">
                <a:solidFill>
                  <a:schemeClr val="tx1"/>
                </a:solidFill>
                <a:latin typeface="Arial" charset="0"/>
              </a:defRPr>
            </a:lvl9pPr>
          </a:lstStyle>
          <a:p>
            <a:pPr marL="457200" indent="-457200" defTabSz="457200" eaLnBrk="0" hangingPunct="0">
              <a:lnSpc>
                <a:spcPct val="150000"/>
              </a:lnSpc>
              <a:defRPr/>
            </a:pPr>
            <a:r>
              <a:rPr lang="zh-CN" altLang="en-US" b="1" i="0" dirty="0" smtClean="0">
                <a:solidFill>
                  <a:srgbClr val="FF0000"/>
                </a:solidFill>
                <a:latin typeface="宋体" pitchFamily="2" charset="-122"/>
                <a:ea typeface="楷体_GB2312"/>
                <a:cs typeface="ＭＳ Ｐゴシック" charset="0"/>
              </a:rPr>
              <a:t>参考文献</a:t>
            </a:r>
            <a:endParaRPr lang="en-GB" altLang="en-US" b="1" i="0" dirty="0" smtClean="0">
              <a:solidFill>
                <a:srgbClr val="FF0000"/>
              </a:solidFill>
              <a:latin typeface="宋体" pitchFamily="2" charset="-122"/>
              <a:ea typeface="楷体_GB2312"/>
              <a:cs typeface="ＭＳ Ｐゴシック" charset="0"/>
            </a:endParaRPr>
          </a:p>
        </p:txBody>
      </p:sp>
      <p:sp>
        <p:nvSpPr>
          <p:cNvPr id="6" name="TextBox 5"/>
          <p:cNvSpPr txBox="1"/>
          <p:nvPr/>
        </p:nvSpPr>
        <p:spPr>
          <a:xfrm>
            <a:off x="6732141" y="2066925"/>
            <a:ext cx="2088331" cy="3963988"/>
          </a:xfrm>
          <a:prstGeom prst="rect">
            <a:avLst/>
          </a:prstGeom>
          <a:noFill/>
        </p:spPr>
        <p:txBody>
          <a:bodyPr/>
          <a:lstStyle/>
          <a:p>
            <a:pPr eaLnBrk="0" fontAlgn="base" hangingPunct="0">
              <a:spcBef>
                <a:spcPct val="0"/>
              </a:spcBef>
              <a:spcAft>
                <a:spcPct val="0"/>
              </a:spcAft>
              <a:defRPr/>
            </a:pPr>
            <a:endParaRPr lang="en-GB" sz="2400" i="1" dirty="0">
              <a:solidFill>
                <a:srgbClr val="FC0128"/>
              </a:solidFill>
            </a:endParaRPr>
          </a:p>
          <a:p>
            <a:pPr eaLnBrk="0" fontAlgn="base" hangingPunct="0">
              <a:spcBef>
                <a:spcPct val="0"/>
              </a:spcBef>
              <a:spcAft>
                <a:spcPct val="0"/>
              </a:spcAft>
              <a:defRPr/>
            </a:pPr>
            <a:endParaRPr lang="en-GB" sz="2400" i="1" dirty="0">
              <a:solidFill>
                <a:srgbClr val="FC0128"/>
              </a:solidFill>
            </a:endParaRPr>
          </a:p>
          <a:p>
            <a:pPr eaLnBrk="0" fontAlgn="base" hangingPunct="0">
              <a:spcBef>
                <a:spcPct val="0"/>
              </a:spcBef>
              <a:spcAft>
                <a:spcPct val="0"/>
              </a:spcAft>
              <a:defRPr/>
            </a:pPr>
            <a:endParaRPr lang="en-GB" sz="2400" i="1" dirty="0">
              <a:solidFill>
                <a:srgbClr val="FC0128"/>
              </a:solidFill>
            </a:endParaRPr>
          </a:p>
          <a:p>
            <a:pPr eaLnBrk="0" fontAlgn="base" hangingPunct="0">
              <a:spcBef>
                <a:spcPct val="0"/>
              </a:spcBef>
              <a:spcAft>
                <a:spcPct val="0"/>
              </a:spcAft>
              <a:defRPr/>
            </a:pPr>
            <a:r>
              <a:rPr lang="zh-CN" altLang="en-US" sz="2400" i="1" dirty="0" smtClean="0">
                <a:solidFill>
                  <a:srgbClr val="FC0128"/>
                </a:solidFill>
              </a:rPr>
              <a:t>在标签中</a:t>
            </a:r>
            <a:endParaRPr lang="en-GB" sz="2400" i="1" dirty="0">
              <a:solidFill>
                <a:srgbClr val="FC0128"/>
              </a:solidFill>
            </a:endParaRPr>
          </a:p>
          <a:p>
            <a:pPr eaLnBrk="0" fontAlgn="base" hangingPunct="0">
              <a:spcBef>
                <a:spcPct val="0"/>
              </a:spcBef>
              <a:spcAft>
                <a:spcPct val="0"/>
              </a:spcAft>
              <a:defRPr/>
            </a:pPr>
            <a:endParaRPr lang="en-GB" sz="2400" i="1" dirty="0" smtClean="0">
              <a:solidFill>
                <a:srgbClr val="FC0128"/>
              </a:solidFill>
            </a:endParaRPr>
          </a:p>
          <a:p>
            <a:pPr eaLnBrk="0" fontAlgn="base" hangingPunct="0">
              <a:spcBef>
                <a:spcPct val="0"/>
              </a:spcBef>
              <a:spcAft>
                <a:spcPct val="0"/>
              </a:spcAft>
              <a:defRPr/>
            </a:pPr>
            <a:endParaRPr lang="en-US" altLang="zh-CN" sz="2400" i="1" dirty="0" smtClean="0">
              <a:solidFill>
                <a:srgbClr val="FC0128"/>
              </a:solidFill>
            </a:endParaRPr>
          </a:p>
          <a:p>
            <a:pPr eaLnBrk="0" fontAlgn="base" hangingPunct="0">
              <a:spcBef>
                <a:spcPct val="0"/>
              </a:spcBef>
              <a:spcAft>
                <a:spcPct val="0"/>
              </a:spcAft>
              <a:defRPr/>
            </a:pPr>
            <a:r>
              <a:rPr lang="zh-CN" altLang="en-US" sz="2400" i="1" dirty="0" smtClean="0">
                <a:solidFill>
                  <a:srgbClr val="FC0128"/>
                </a:solidFill>
              </a:rPr>
              <a:t>在文章中的参考文献</a:t>
            </a:r>
            <a:endParaRPr lang="en-GB" sz="2400" i="1" dirty="0">
              <a:solidFill>
                <a:srgbClr val="FC0128"/>
              </a:solidFill>
            </a:endParaRPr>
          </a:p>
        </p:txBody>
      </p:sp>
      <p:cxnSp>
        <p:nvCxnSpPr>
          <p:cNvPr id="7" name="Straight Connector 6"/>
          <p:cNvCxnSpPr/>
          <p:nvPr/>
        </p:nvCxnSpPr>
        <p:spPr bwMode="auto">
          <a:xfrm flipH="1">
            <a:off x="4771571" y="3432288"/>
            <a:ext cx="1944688" cy="144463"/>
          </a:xfrm>
          <a:prstGeom prst="line">
            <a:avLst/>
          </a:prstGeom>
          <a:ln>
            <a:solidFill>
              <a:srgbClr val="FF000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9" name="Straight Connector 8"/>
          <p:cNvCxnSpPr>
            <a:endCxn id="11" idx="3"/>
          </p:cNvCxnSpPr>
          <p:nvPr/>
        </p:nvCxnSpPr>
        <p:spPr bwMode="auto">
          <a:xfrm flipH="1">
            <a:off x="4355455" y="4508500"/>
            <a:ext cx="2360804" cy="1595673"/>
          </a:xfrm>
          <a:prstGeom prst="line">
            <a:avLst/>
          </a:prstGeom>
          <a:ln>
            <a:solidFill>
              <a:srgbClr val="FF000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sp>
        <p:nvSpPr>
          <p:cNvPr id="10" name="Rectangle 9"/>
          <p:cNvSpPr/>
          <p:nvPr/>
        </p:nvSpPr>
        <p:spPr bwMode="auto">
          <a:xfrm>
            <a:off x="1259632" y="2492895"/>
            <a:ext cx="3528392" cy="1728267"/>
          </a:xfrm>
          <a:prstGeom prst="rect">
            <a:avLst/>
          </a:prstGeom>
          <a:noFill/>
          <a:ln>
            <a:solidFill>
              <a:srgbClr val="FF0000"/>
            </a:solidFill>
            <a:headEnd type="none" w="med" len="med"/>
            <a:tailEnd type="none" w="med" len="med"/>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1" u="none" strike="noStrike" cap="none" normalizeH="0" baseline="0" smtClean="0">
              <a:ln>
                <a:noFill/>
              </a:ln>
              <a:solidFill>
                <a:schemeClr val="tx1"/>
              </a:solidFill>
              <a:effectLst/>
              <a:latin typeface="Arial" charset="0"/>
            </a:endParaRPr>
          </a:p>
        </p:txBody>
      </p:sp>
      <p:sp>
        <p:nvSpPr>
          <p:cNvPr id="11" name="Rectangle 10"/>
          <p:cNvSpPr/>
          <p:nvPr/>
        </p:nvSpPr>
        <p:spPr bwMode="auto">
          <a:xfrm>
            <a:off x="2843808" y="5732932"/>
            <a:ext cx="1511647" cy="742481"/>
          </a:xfrm>
          <a:prstGeom prst="rect">
            <a:avLst/>
          </a:prstGeom>
          <a:noFill/>
          <a:ln>
            <a:solidFill>
              <a:srgbClr val="FF0000"/>
            </a:solidFill>
            <a:headEnd type="none" w="med" len="med"/>
            <a:tailEnd type="none" w="med" len="med"/>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1"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321320317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819150" y="1371600"/>
            <a:ext cx="6632575"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488" tIns="44450" rIns="90488" bIns="44450" anchor="ctr"/>
          <a:lstStyle/>
          <a:p>
            <a:pPr algn="l" defTabSz="762000"/>
            <a:r>
              <a:rPr lang="zh-CN" altLang="en-US" sz="3200" b="1" dirty="0" smtClean="0">
                <a:solidFill>
                  <a:srgbClr val="FF0000"/>
                </a:solidFill>
                <a:latin typeface="宋体" pitchFamily="2" charset="-122"/>
                <a:ea typeface="楷体_GB2312"/>
                <a:cs typeface="+mj-cs"/>
              </a:rPr>
              <a:t>打印文章</a:t>
            </a:r>
            <a:endParaRPr lang="en-GB" altLang="en-US" sz="3200" b="1" dirty="0" smtClean="0">
              <a:solidFill>
                <a:srgbClr val="FF0000"/>
              </a:solidFill>
              <a:latin typeface="宋体" pitchFamily="2" charset="-122"/>
              <a:ea typeface="楷体_GB2312"/>
              <a:cs typeface="+mj-cs"/>
            </a:endParaRPr>
          </a:p>
        </p:txBody>
      </p:sp>
      <p:pic>
        <p:nvPicPr>
          <p:cNvPr id="1126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08200" y="1903661"/>
            <a:ext cx="4929187" cy="4527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9118236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bwMode="auto">
          <a:xfrm>
            <a:off x="804402" y="1342104"/>
            <a:ext cx="6632575"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762000"/>
            <a:r>
              <a:rPr lang="zh-CN" altLang="en-US" sz="3200" b="1" dirty="0" smtClean="0">
                <a:solidFill>
                  <a:srgbClr val="FF0000"/>
                </a:solidFill>
                <a:latin typeface="宋体" pitchFamily="2" charset="-122"/>
                <a:ea typeface="楷体_GB2312"/>
                <a:cs typeface="+mj-cs"/>
              </a:rPr>
              <a:t>文章级指标</a:t>
            </a:r>
            <a:endParaRPr lang="en-GB" altLang="en-US" sz="3200" b="1" dirty="0" smtClean="0">
              <a:solidFill>
                <a:srgbClr val="FF0000"/>
              </a:solidFill>
              <a:latin typeface="宋体" pitchFamily="2" charset="-122"/>
              <a:ea typeface="楷体_GB2312"/>
              <a:cs typeface="+mj-cs"/>
            </a:endParaRPr>
          </a:p>
        </p:txBody>
      </p:sp>
      <p:sp>
        <p:nvSpPr>
          <p:cNvPr id="6146" name="Rectangle 6"/>
          <p:cNvSpPr>
            <a:spLocks noGrp="1" noChangeArrowheads="1"/>
          </p:cNvSpPr>
          <p:nvPr>
            <p:ph type="body" idx="1"/>
          </p:nvPr>
        </p:nvSpPr>
        <p:spPr bwMode="auto">
          <a:xfrm>
            <a:off x="539552" y="1952625"/>
            <a:ext cx="3384376" cy="4572000"/>
          </a:xfr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zh-CN" altLang="en-US" sz="2800" b="0" dirty="0" smtClean="0">
                <a:ea typeface="楷体_GB2312"/>
              </a:rPr>
              <a:t>迅速突出研究的影响力</a:t>
            </a:r>
            <a:endParaRPr lang="en-GB" sz="2800" b="0" dirty="0" smtClean="0">
              <a:ea typeface="楷体_GB2312"/>
            </a:endParaRPr>
          </a:p>
          <a:p>
            <a:pPr marL="0" indent="0">
              <a:buNone/>
            </a:pPr>
            <a:endParaRPr lang="en-GB" b="0" dirty="0" smtClean="0">
              <a:ea typeface="楷体_GB2312"/>
            </a:endParaRPr>
          </a:p>
          <a:p>
            <a:pPr marL="0" indent="0">
              <a:buNone/>
            </a:pPr>
            <a:r>
              <a:rPr lang="en-GB" sz="2800" b="0" dirty="0" smtClean="0">
                <a:ea typeface="楷体_GB2312"/>
              </a:rPr>
              <a:t>IOP</a:t>
            </a:r>
            <a:r>
              <a:rPr lang="zh-CN" altLang="en-US" sz="2800" b="0" dirty="0" smtClean="0">
                <a:ea typeface="楷体_GB2312"/>
              </a:rPr>
              <a:t>是第一个在物理学领域中提供此种指标的出版社</a:t>
            </a:r>
            <a:endParaRPr lang="en-GB" sz="2800" b="0" dirty="0" smtClean="0">
              <a:ea typeface="楷体_GB2312"/>
            </a:endParaRPr>
          </a:p>
          <a:p>
            <a:pPr marL="0" indent="0">
              <a:buNone/>
            </a:pPr>
            <a:endParaRPr lang="en-GB" sz="2800" b="0" dirty="0">
              <a:ea typeface="楷体_GB2312"/>
            </a:endParaRPr>
          </a:p>
          <a:p>
            <a:pPr marL="0" indent="0">
              <a:buNone/>
            </a:pPr>
            <a:r>
              <a:rPr lang="en-GB" sz="2800" b="0" dirty="0" smtClean="0">
                <a:ea typeface="楷体_GB2312"/>
              </a:rPr>
              <a:t>36 </a:t>
            </a:r>
            <a:r>
              <a:rPr lang="zh-CN" altLang="en-US" sz="2800" b="0" dirty="0" smtClean="0">
                <a:ea typeface="楷体_GB2312"/>
              </a:rPr>
              <a:t>种期刊采用了此种指标</a:t>
            </a:r>
            <a:endParaRPr lang="en-GB" sz="2800" b="0" dirty="0">
              <a:ea typeface="楷体_GB2312"/>
            </a:endParaRPr>
          </a:p>
          <a:p>
            <a:pPr marL="0" indent="0">
              <a:buNone/>
            </a:pPr>
            <a:endParaRPr lang="en-GB" b="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1920" y="1412776"/>
            <a:ext cx="5192695" cy="5328592"/>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69580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bwMode="auto">
          <a:xfrm>
            <a:off x="357188" y="1214438"/>
            <a:ext cx="8229600" cy="631825"/>
          </a:xfrm>
          <a:prstGeom prst="rect">
            <a:avLst/>
          </a:prstGeom>
          <a:noFill/>
          <a:ln>
            <a:miter lim="800000"/>
            <a:headEnd/>
            <a:tailEnd/>
          </a:ln>
        </p:spPr>
        <p:txBody>
          <a:bodyPr/>
          <a:lstStyle/>
          <a:p>
            <a:pPr>
              <a:defRPr/>
            </a:pPr>
            <a:r>
              <a:rPr lang="en-GB" altLang="en-US" sz="3200" b="1" dirty="0" smtClean="0">
                <a:solidFill>
                  <a:srgbClr val="FF0000"/>
                </a:solidFill>
                <a:latin typeface="宋体" pitchFamily="2" charset="-122"/>
                <a:ea typeface="楷体_GB2312"/>
              </a:rPr>
              <a:t>IOP</a:t>
            </a:r>
            <a:r>
              <a:rPr lang="zh-CN" altLang="en-US" sz="3200" b="1" dirty="0" smtClean="0">
                <a:solidFill>
                  <a:srgbClr val="FF0000"/>
                </a:solidFill>
                <a:latin typeface="宋体" pitchFamily="2" charset="-122"/>
                <a:ea typeface="楷体_GB2312"/>
              </a:rPr>
              <a:t>期刊的学科覆盖范围</a:t>
            </a:r>
          </a:p>
        </p:txBody>
      </p:sp>
      <p:sp>
        <p:nvSpPr>
          <p:cNvPr id="7171" name="Rectangle 3"/>
          <p:cNvSpPr>
            <a:spLocks noGrp="1" noChangeArrowheads="1"/>
          </p:cNvSpPr>
          <p:nvPr>
            <p:ph type="body" idx="4294967295"/>
          </p:nvPr>
        </p:nvSpPr>
        <p:spPr bwMode="auto">
          <a:xfrm>
            <a:off x="819150" y="1828800"/>
            <a:ext cx="6634163" cy="663575"/>
          </a:xfrm>
          <a:prstGeom prst="rect">
            <a:avLst/>
          </a:prstGeom>
          <a:noFill/>
          <a:ln>
            <a:miter lim="800000"/>
            <a:headEnd/>
            <a:tailEnd/>
          </a:ln>
        </p:spPr>
        <p:txBody>
          <a:bodyPr/>
          <a:lstStyle/>
          <a:p>
            <a:pPr>
              <a:lnSpc>
                <a:spcPct val="83000"/>
              </a:lnSpc>
              <a:buFont typeface="Monotype Sorts"/>
              <a:buNone/>
            </a:pPr>
            <a:endParaRPr lang="en-US" altLang="zh-CN" b="0" smtClean="0">
              <a:latin typeface="楷体_GB2312" pitchFamily="1" charset="-122"/>
              <a:ea typeface="楷体_GB2312" pitchFamily="1" charset="-122"/>
            </a:endParaRPr>
          </a:p>
          <a:p>
            <a:pPr>
              <a:lnSpc>
                <a:spcPct val="83000"/>
              </a:lnSpc>
            </a:pPr>
            <a:endParaRPr lang="en-US" altLang="zh-CN" b="0" smtClean="0">
              <a:ea typeface="宋体" pitchFamily="2" charset="-122"/>
            </a:endParaRPr>
          </a:p>
          <a:p>
            <a:pPr>
              <a:lnSpc>
                <a:spcPct val="83000"/>
              </a:lnSpc>
            </a:pPr>
            <a:endParaRPr lang="en-US" altLang="zh-CN" smtClean="0">
              <a:ea typeface="宋体" pitchFamily="2" charset="-122"/>
            </a:endParaRPr>
          </a:p>
        </p:txBody>
      </p:sp>
      <p:sp>
        <p:nvSpPr>
          <p:cNvPr id="8196" name="Rectangle 4"/>
          <p:cNvSpPr>
            <a:spLocks noChangeArrowheads="1"/>
          </p:cNvSpPr>
          <p:nvPr/>
        </p:nvSpPr>
        <p:spPr bwMode="auto">
          <a:xfrm>
            <a:off x="827088" y="2708275"/>
            <a:ext cx="3960812" cy="3240088"/>
          </a:xfrm>
          <a:prstGeom prst="rect">
            <a:avLst/>
          </a:prstGeom>
          <a:noFill/>
          <a:ln w="9525">
            <a:noFill/>
            <a:miter lim="800000"/>
            <a:headEnd/>
            <a:tailEnd/>
          </a:ln>
        </p:spPr>
        <p:txBody>
          <a:bodyPr lIns="90360" tIns="44280" rIns="90360" bIns="44280"/>
          <a:lstStyle/>
          <a:p>
            <a:pPr marL="342900" indent="-342900" eaLnBrk="0" hangingPunct="0">
              <a:spcBef>
                <a:spcPct val="20000"/>
              </a:spcBef>
              <a:buSzPct val="75000"/>
              <a:buFont typeface="Arial" pitchFamily="34" charset="0"/>
              <a:buChar char="•"/>
            </a:pPr>
            <a:r>
              <a:rPr lang="zh-CN" altLang="en-US" sz="2800" i="0" dirty="0">
                <a:latin typeface="宋体" pitchFamily="2" charset="-122"/>
                <a:ea typeface="宋体" pitchFamily="2" charset="-122"/>
                <a:cs typeface="Arial Unicode MS" pitchFamily="34" charset="-122"/>
              </a:rPr>
              <a:t>天文学及天体物理学</a:t>
            </a:r>
          </a:p>
          <a:p>
            <a:pPr marL="342900" indent="-342900" eaLnBrk="0" hangingPunct="0">
              <a:spcBef>
                <a:spcPct val="20000"/>
              </a:spcBef>
              <a:buSzPct val="75000"/>
              <a:buFont typeface="Arial" pitchFamily="34" charset="0"/>
              <a:buChar char="•"/>
            </a:pPr>
            <a:r>
              <a:rPr lang="zh-CN" altLang="en-US" sz="2800" i="0" dirty="0">
                <a:latin typeface="宋体" pitchFamily="2" charset="-122"/>
                <a:ea typeface="宋体" pitchFamily="2" charset="-122"/>
                <a:cs typeface="Arial Unicode MS" pitchFamily="34" charset="-122"/>
              </a:rPr>
              <a:t>生物学</a:t>
            </a:r>
          </a:p>
          <a:p>
            <a:pPr marL="342900" indent="-342900" eaLnBrk="0" hangingPunct="0">
              <a:spcBef>
                <a:spcPct val="20000"/>
              </a:spcBef>
              <a:buSzPct val="75000"/>
              <a:buFont typeface="Arial" pitchFamily="34" charset="0"/>
              <a:buChar char="•"/>
            </a:pPr>
            <a:r>
              <a:rPr lang="zh-CN" altLang="en-US" sz="2800" i="0" dirty="0">
                <a:latin typeface="宋体" pitchFamily="2" charset="-122"/>
                <a:ea typeface="宋体" pitchFamily="2" charset="-122"/>
                <a:cs typeface="Arial Unicode MS" pitchFamily="34" charset="-122"/>
              </a:rPr>
              <a:t>化学</a:t>
            </a:r>
          </a:p>
          <a:p>
            <a:pPr marL="342900" indent="-342900" eaLnBrk="0" hangingPunct="0">
              <a:spcBef>
                <a:spcPct val="20000"/>
              </a:spcBef>
              <a:buSzPct val="75000"/>
              <a:buFont typeface="Arial" pitchFamily="34" charset="0"/>
              <a:buChar char="•"/>
            </a:pPr>
            <a:r>
              <a:rPr lang="zh-CN" altLang="en-US" sz="2800" i="0" dirty="0">
                <a:latin typeface="宋体" pitchFamily="2" charset="-122"/>
                <a:ea typeface="宋体" pitchFamily="2" charset="-122"/>
                <a:cs typeface="Arial Unicode MS" pitchFamily="34" charset="-122"/>
              </a:rPr>
              <a:t>计算科学</a:t>
            </a:r>
          </a:p>
          <a:p>
            <a:pPr marL="342900" indent="-342900" eaLnBrk="0" hangingPunct="0">
              <a:spcBef>
                <a:spcPct val="20000"/>
              </a:spcBef>
              <a:buSzPct val="75000"/>
              <a:buFont typeface="Arial" pitchFamily="34" charset="0"/>
              <a:buChar char="•"/>
            </a:pPr>
            <a:r>
              <a:rPr lang="zh-CN" altLang="en-US" sz="2800" i="0" dirty="0">
                <a:latin typeface="宋体" pitchFamily="2" charset="-122"/>
                <a:ea typeface="宋体" pitchFamily="2" charset="-122"/>
                <a:cs typeface="Arial Unicode MS" pitchFamily="34" charset="-122"/>
              </a:rPr>
              <a:t>教育学</a:t>
            </a:r>
          </a:p>
          <a:p>
            <a:pPr marL="342900" indent="-342900" eaLnBrk="0" hangingPunct="0">
              <a:spcBef>
                <a:spcPct val="20000"/>
              </a:spcBef>
              <a:buSzPct val="75000"/>
              <a:buFont typeface="Arial" pitchFamily="34" charset="0"/>
              <a:buChar char="•"/>
            </a:pPr>
            <a:r>
              <a:rPr lang="zh-CN" altLang="en-US" sz="2800" i="0" dirty="0">
                <a:latin typeface="宋体" pitchFamily="2" charset="-122"/>
                <a:ea typeface="宋体" pitchFamily="2" charset="-122"/>
                <a:cs typeface="Arial Unicode MS" pitchFamily="34" charset="-122"/>
              </a:rPr>
              <a:t>工程学</a:t>
            </a:r>
          </a:p>
          <a:p>
            <a:pPr marL="342900" indent="-342900" eaLnBrk="0" hangingPunct="0">
              <a:spcBef>
                <a:spcPct val="20000"/>
              </a:spcBef>
              <a:buClr>
                <a:schemeClr val="hlink"/>
              </a:buClr>
              <a:buSzPct val="75000"/>
              <a:buFont typeface="Monotype Sorts"/>
              <a:buChar char="l"/>
            </a:pPr>
            <a:endParaRPr lang="en-US" altLang="zh-CN" sz="2400" i="0" dirty="0"/>
          </a:p>
          <a:p>
            <a:pPr marL="342900" indent="-342900" eaLnBrk="0" hangingPunct="0">
              <a:spcBef>
                <a:spcPct val="20000"/>
              </a:spcBef>
              <a:buClr>
                <a:schemeClr val="hlink"/>
              </a:buClr>
              <a:buSzPct val="75000"/>
              <a:buFont typeface="Monotype Sorts"/>
              <a:buChar char="l"/>
            </a:pPr>
            <a:endParaRPr lang="en-US" altLang="zh-CN" sz="1800" b="1" i="0" dirty="0"/>
          </a:p>
        </p:txBody>
      </p:sp>
      <p:sp>
        <p:nvSpPr>
          <p:cNvPr id="8197" name="Rectangle 5"/>
          <p:cNvSpPr>
            <a:spLocks noChangeArrowheads="1"/>
          </p:cNvSpPr>
          <p:nvPr/>
        </p:nvSpPr>
        <p:spPr bwMode="auto">
          <a:xfrm>
            <a:off x="4859338" y="2708275"/>
            <a:ext cx="3960812" cy="3240088"/>
          </a:xfrm>
          <a:prstGeom prst="rect">
            <a:avLst/>
          </a:prstGeom>
          <a:noFill/>
          <a:ln w="9525">
            <a:noFill/>
            <a:miter lim="800000"/>
            <a:headEnd/>
            <a:tailEnd/>
          </a:ln>
        </p:spPr>
        <p:txBody>
          <a:bodyPr lIns="90360" tIns="44280" rIns="90360" bIns="44280"/>
          <a:lstStyle/>
          <a:p>
            <a:pPr marL="342900" indent="-342900" eaLnBrk="0" hangingPunct="0">
              <a:spcBef>
                <a:spcPct val="20000"/>
              </a:spcBef>
              <a:buSzPct val="75000"/>
              <a:buFont typeface="Arial" pitchFamily="34" charset="0"/>
              <a:buChar char="•"/>
            </a:pPr>
            <a:r>
              <a:rPr lang="zh-CN" altLang="en-US" sz="2800" i="0" dirty="0">
                <a:latin typeface="宋体" pitchFamily="2" charset="-122"/>
                <a:ea typeface="宋体" pitchFamily="2" charset="-122"/>
                <a:cs typeface="Arial Unicode MS" pitchFamily="34" charset="-122"/>
              </a:rPr>
              <a:t>材料学</a:t>
            </a:r>
          </a:p>
          <a:p>
            <a:pPr marL="342900" indent="-342900" eaLnBrk="0" hangingPunct="0">
              <a:spcBef>
                <a:spcPct val="20000"/>
              </a:spcBef>
              <a:buSzPct val="75000"/>
              <a:buFont typeface="Arial" pitchFamily="34" charset="0"/>
              <a:buChar char="•"/>
            </a:pPr>
            <a:r>
              <a:rPr lang="zh-CN" altLang="en-US" sz="2800" i="0" dirty="0">
                <a:latin typeface="宋体" pitchFamily="2" charset="-122"/>
                <a:ea typeface="宋体" pitchFamily="2" charset="-122"/>
                <a:cs typeface="Arial Unicode MS" pitchFamily="34" charset="-122"/>
              </a:rPr>
              <a:t>数学</a:t>
            </a:r>
          </a:p>
          <a:p>
            <a:pPr marL="342900" indent="-342900" eaLnBrk="0" hangingPunct="0">
              <a:spcBef>
                <a:spcPct val="20000"/>
              </a:spcBef>
              <a:buSzPct val="75000"/>
              <a:buFont typeface="Arial" pitchFamily="34" charset="0"/>
              <a:buChar char="•"/>
            </a:pPr>
            <a:r>
              <a:rPr lang="zh-CN" altLang="en-US" sz="2800" i="0" dirty="0">
                <a:latin typeface="宋体" pitchFamily="2" charset="-122"/>
                <a:ea typeface="宋体" pitchFamily="2" charset="-122"/>
                <a:cs typeface="Arial Unicode MS" pitchFamily="34" charset="-122"/>
              </a:rPr>
              <a:t>测量学</a:t>
            </a:r>
          </a:p>
          <a:p>
            <a:pPr marL="342900" indent="-342900" eaLnBrk="0" hangingPunct="0">
              <a:spcBef>
                <a:spcPct val="20000"/>
              </a:spcBef>
              <a:buSzPct val="75000"/>
              <a:buFont typeface="Arial" pitchFamily="34" charset="0"/>
              <a:buChar char="•"/>
            </a:pPr>
            <a:r>
              <a:rPr lang="zh-CN" altLang="en-US" sz="2800" i="0" dirty="0">
                <a:latin typeface="宋体" pitchFamily="2" charset="-122"/>
                <a:ea typeface="宋体" pitchFamily="2" charset="-122"/>
                <a:cs typeface="Arial Unicode MS" pitchFamily="34" charset="-122"/>
              </a:rPr>
              <a:t>医学</a:t>
            </a:r>
          </a:p>
          <a:p>
            <a:pPr marL="342900" indent="-342900" eaLnBrk="0" hangingPunct="0">
              <a:spcBef>
                <a:spcPct val="20000"/>
              </a:spcBef>
              <a:buSzPct val="75000"/>
              <a:buFont typeface="Arial" pitchFamily="34" charset="0"/>
              <a:buChar char="•"/>
            </a:pPr>
            <a:r>
              <a:rPr lang="zh-CN" altLang="en-US" sz="2800" i="0" dirty="0">
                <a:latin typeface="宋体" pitchFamily="2" charset="-122"/>
                <a:ea typeface="宋体" pitchFamily="2" charset="-122"/>
                <a:cs typeface="Arial Unicode MS" pitchFamily="34" charset="-122"/>
              </a:rPr>
              <a:t>纳米技术</a:t>
            </a:r>
          </a:p>
          <a:p>
            <a:pPr marL="342900" indent="-342900" eaLnBrk="0" hangingPunct="0">
              <a:spcBef>
                <a:spcPct val="20000"/>
              </a:spcBef>
              <a:buSzPct val="75000"/>
              <a:buFont typeface="Arial" pitchFamily="34" charset="0"/>
              <a:buChar char="•"/>
            </a:pPr>
            <a:r>
              <a:rPr lang="zh-CN" altLang="en-US" sz="2800" i="0" dirty="0">
                <a:latin typeface="宋体" pitchFamily="2" charset="-122"/>
                <a:ea typeface="宋体" pitchFamily="2" charset="-122"/>
                <a:cs typeface="Arial Unicode MS" pitchFamily="34" charset="-122"/>
              </a:rPr>
              <a:t>物理学</a:t>
            </a:r>
          </a:p>
          <a:p>
            <a:pPr marL="342900" indent="-342900" eaLnBrk="0" hangingPunct="0">
              <a:spcBef>
                <a:spcPct val="20000"/>
              </a:spcBef>
              <a:buClr>
                <a:schemeClr val="hlink"/>
              </a:buClr>
              <a:buSzPct val="75000"/>
              <a:buFont typeface="Monotype Sorts"/>
              <a:buChar char="l"/>
            </a:pPr>
            <a:endParaRPr lang="en-US" altLang="zh-CN" sz="2400" i="0" dirty="0"/>
          </a:p>
          <a:p>
            <a:pPr marL="342900" indent="-342900" eaLnBrk="0" hangingPunct="0">
              <a:spcBef>
                <a:spcPct val="20000"/>
              </a:spcBef>
              <a:buClr>
                <a:schemeClr val="hlink"/>
              </a:buClr>
              <a:buSzPct val="75000"/>
              <a:buFont typeface="Monotype Sorts"/>
              <a:buChar char="l"/>
            </a:pPr>
            <a:endParaRPr lang="en-US" altLang="zh-CN" sz="240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7">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7">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7">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bwMode="auto">
          <a:xfrm>
            <a:off x="819150" y="1234440"/>
            <a:ext cx="6632575"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gn="l">
              <a:lnSpc>
                <a:spcPct val="150000"/>
              </a:lnSpc>
              <a:defRPr/>
            </a:pPr>
            <a:r>
              <a:rPr lang="zh-CN" altLang="en-US" sz="3200" b="1" dirty="0" smtClean="0">
                <a:solidFill>
                  <a:srgbClr val="FF0000"/>
                </a:solidFill>
                <a:latin typeface="宋体" pitchFamily="2" charset="-122"/>
                <a:ea typeface="楷体_GB2312"/>
              </a:rPr>
              <a:t>文章级指标</a:t>
            </a:r>
            <a:endParaRPr lang="en-GB" altLang="en-US" sz="3200" b="1" dirty="0" smtClean="0">
              <a:solidFill>
                <a:srgbClr val="FF0000"/>
              </a:solidFill>
              <a:latin typeface="宋体" pitchFamily="2" charset="-122"/>
              <a:ea typeface="楷体_GB2312"/>
            </a:endParaRPr>
          </a:p>
        </p:txBody>
      </p:sp>
      <p:sp>
        <p:nvSpPr>
          <p:cNvPr id="6146" name="Rectangle 6"/>
          <p:cNvSpPr>
            <a:spLocks noGrp="1" noChangeArrowheads="1"/>
          </p:cNvSpPr>
          <p:nvPr>
            <p:ph type="body" idx="1"/>
          </p:nvPr>
        </p:nvSpPr>
        <p:spPr bwMode="auto">
          <a:xfrm>
            <a:off x="827088" y="1952625"/>
            <a:ext cx="8065392" cy="4572000"/>
          </a:xfr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r>
              <a:rPr lang="zh-CN" altLang="en-US" sz="2300" b="0" dirty="0" smtClean="0">
                <a:latin typeface="宋体" pitchFamily="2" charset="-122"/>
                <a:ea typeface="宋体" pitchFamily="2" charset="-122"/>
              </a:rPr>
              <a:t>显示的数字为全文下载的数量，并且每周更新</a:t>
            </a:r>
            <a:endParaRPr lang="en-GB" sz="2300" b="0" dirty="0" smtClean="0">
              <a:latin typeface="宋体" pitchFamily="2" charset="-122"/>
              <a:ea typeface="宋体" pitchFamily="2" charset="-122"/>
            </a:endParaRPr>
          </a:p>
          <a:p>
            <a:r>
              <a:rPr lang="zh-CN" altLang="en-US" sz="2300" b="0" dirty="0" smtClean="0">
                <a:latin typeface="宋体" pitchFamily="2" charset="-122"/>
                <a:ea typeface="宋体" pitchFamily="2" charset="-122"/>
              </a:rPr>
              <a:t>提供了视频摘要</a:t>
            </a:r>
            <a:endParaRPr lang="en-GB" sz="2300" b="0" dirty="0" smtClean="0">
              <a:latin typeface="宋体" pitchFamily="2" charset="-122"/>
              <a:ea typeface="宋体" pitchFamily="2" charset="-122"/>
            </a:endParaRPr>
          </a:p>
          <a:p>
            <a:r>
              <a:rPr lang="zh-CN" altLang="en-US" sz="2300" b="0" dirty="0" smtClean="0">
                <a:latin typeface="宋体" pitchFamily="2" charset="-122"/>
                <a:ea typeface="宋体" pitchFamily="2" charset="-122"/>
              </a:rPr>
              <a:t>引用</a:t>
            </a:r>
            <a:endParaRPr lang="en-GB" sz="2300" b="0" dirty="0" smtClean="0">
              <a:latin typeface="宋体" pitchFamily="2" charset="-122"/>
              <a:ea typeface="宋体" pitchFamily="2" charset="-122"/>
            </a:endParaRPr>
          </a:p>
          <a:p>
            <a:pPr lvl="1"/>
            <a:r>
              <a:rPr lang="en-GB" sz="2300" dirty="0" err="1" smtClean="0"/>
              <a:t>CrossRef</a:t>
            </a:r>
            <a:endParaRPr lang="en-GB" sz="2300" dirty="0"/>
          </a:p>
          <a:p>
            <a:pPr lvl="1"/>
            <a:r>
              <a:rPr lang="en-GB" sz="2300" dirty="0" smtClean="0"/>
              <a:t>PubMed Central</a:t>
            </a:r>
          </a:p>
          <a:p>
            <a:pPr lvl="1"/>
            <a:r>
              <a:rPr lang="en-GB" sz="2300" dirty="0" smtClean="0"/>
              <a:t>Nature Blogs</a:t>
            </a:r>
          </a:p>
          <a:p>
            <a:pPr lvl="1"/>
            <a:r>
              <a:rPr lang="en-GB" sz="2300" dirty="0" smtClean="0"/>
              <a:t>Google Scholar</a:t>
            </a:r>
          </a:p>
          <a:p>
            <a:r>
              <a:rPr lang="zh-CN" altLang="en-US" sz="2300" b="0" dirty="0" smtClean="0">
                <a:latin typeface="宋体" pitchFamily="2" charset="-122"/>
                <a:ea typeface="宋体" pitchFamily="2" charset="-122"/>
              </a:rPr>
              <a:t>分享与书签</a:t>
            </a:r>
            <a:endParaRPr lang="en-US" altLang="zh-CN" sz="2300" b="0" dirty="0" smtClean="0">
              <a:latin typeface="宋体" pitchFamily="2" charset="-122"/>
              <a:ea typeface="宋体" pitchFamily="2" charset="-122"/>
            </a:endParaRPr>
          </a:p>
          <a:p>
            <a:pPr lvl="1"/>
            <a:r>
              <a:rPr lang="en-GB" sz="2300" dirty="0" err="1" smtClean="0"/>
              <a:t>Mendeley</a:t>
            </a:r>
            <a:endParaRPr lang="en-GB" sz="2300" dirty="0" smtClean="0"/>
          </a:p>
          <a:p>
            <a:pPr lvl="1"/>
            <a:r>
              <a:rPr lang="en-GB" sz="2300" b="0" dirty="0" err="1" smtClean="0"/>
              <a:t>CiteULike</a:t>
            </a:r>
            <a:endParaRPr lang="en-GB" sz="2300" b="0" dirty="0" smtClean="0"/>
          </a:p>
          <a:p>
            <a:pPr lvl="1"/>
            <a:r>
              <a:rPr lang="en-GB" sz="2300" dirty="0" err="1" smtClean="0"/>
              <a:t>Connotea</a:t>
            </a:r>
            <a:endParaRPr lang="en-GB" sz="2300" dirty="0" smtClean="0"/>
          </a:p>
          <a:p>
            <a:pPr marL="571500" lvl="1" indent="0">
              <a:buNone/>
            </a:pPr>
            <a:endParaRPr lang="en-GB" b="0" dirty="0" smtClean="0"/>
          </a:p>
        </p:txBody>
      </p:sp>
    </p:spTree>
    <p:extLst>
      <p:ext uri="{BB962C8B-B14F-4D97-AF65-F5344CB8AC3E}">
        <p14:creationId xmlns:p14="http://schemas.microsoft.com/office/powerpoint/2010/main" xmlns="" val="38435317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819150" y="1371600"/>
            <a:ext cx="6632575"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prstDash val="sysDot"/>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488" tIns="44450" rIns="90488" bIns="44450" anchor="ctr"/>
          <a:lstStyle/>
          <a:p>
            <a:pPr algn="l"/>
            <a:r>
              <a:rPr lang="en-GB" sz="2800" b="1" dirty="0" smtClean="0">
                <a:solidFill>
                  <a:srgbClr val="FF0000"/>
                </a:solidFill>
                <a:latin typeface="宋体" pitchFamily="2" charset="-122"/>
                <a:ea typeface="楷体_GB2312"/>
              </a:rPr>
              <a:t>Article Evolution</a:t>
            </a:r>
            <a:r>
              <a:rPr lang="zh-CN" altLang="en-US" sz="2800" b="1" dirty="0" smtClean="0">
                <a:solidFill>
                  <a:srgbClr val="FF0000"/>
                </a:solidFill>
                <a:latin typeface="宋体" pitchFamily="2" charset="-122"/>
                <a:ea typeface="楷体_GB2312"/>
              </a:rPr>
              <a:t>的未来</a:t>
            </a:r>
            <a:endParaRPr lang="en-GB" sz="2800" b="1" dirty="0" smtClean="0">
              <a:solidFill>
                <a:srgbClr val="FF0000"/>
              </a:solidFill>
              <a:latin typeface="宋体" pitchFamily="2" charset="-122"/>
              <a:ea typeface="楷体_GB2312"/>
            </a:endParaRPr>
          </a:p>
        </p:txBody>
      </p:sp>
      <p:sp>
        <p:nvSpPr>
          <p:cNvPr id="11268" name="Rectangle 3"/>
          <p:cNvSpPr txBox="1">
            <a:spLocks noChangeArrowheads="1"/>
          </p:cNvSpPr>
          <p:nvPr/>
        </p:nvSpPr>
        <p:spPr bwMode="auto">
          <a:xfrm>
            <a:off x="838200" y="2390775"/>
            <a:ext cx="7862888" cy="4467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488" tIns="44450" rIns="90488" bIns="44450">
            <a:noAutofit/>
          </a:bodyPr>
          <a:lstStyle>
            <a:lvl1pPr marL="381000" indent="-381000" defTabSz="762000">
              <a:defRPr sz="3200" i="1">
                <a:solidFill>
                  <a:schemeClr val="tx1"/>
                </a:solidFill>
                <a:latin typeface="Arial" charset="0"/>
              </a:defRPr>
            </a:lvl1pPr>
            <a:lvl2pPr marL="952500" indent="-381000" defTabSz="762000">
              <a:defRPr sz="3200" i="1">
                <a:solidFill>
                  <a:schemeClr val="tx1"/>
                </a:solidFill>
                <a:latin typeface="Arial" charset="0"/>
              </a:defRPr>
            </a:lvl2pPr>
            <a:lvl3pPr marL="1143000" indent="-228600" defTabSz="762000">
              <a:defRPr sz="3200" i="1">
                <a:solidFill>
                  <a:schemeClr val="tx1"/>
                </a:solidFill>
                <a:latin typeface="Arial" charset="0"/>
              </a:defRPr>
            </a:lvl3pPr>
            <a:lvl4pPr marL="1600200" indent="-228600" defTabSz="762000">
              <a:defRPr sz="3200" i="1">
                <a:solidFill>
                  <a:schemeClr val="tx1"/>
                </a:solidFill>
                <a:latin typeface="Arial" charset="0"/>
              </a:defRPr>
            </a:lvl4pPr>
            <a:lvl5pPr marL="2057400" indent="-228600" defTabSz="762000">
              <a:defRPr sz="3200" i="1">
                <a:solidFill>
                  <a:schemeClr val="tx1"/>
                </a:solidFill>
                <a:latin typeface="Arial" charset="0"/>
              </a:defRPr>
            </a:lvl5pPr>
            <a:lvl6pPr marL="2514600" indent="-228600" defTabSz="762000" eaLnBrk="0" fontAlgn="base" hangingPunct="0">
              <a:spcBef>
                <a:spcPct val="0"/>
              </a:spcBef>
              <a:spcAft>
                <a:spcPct val="0"/>
              </a:spcAft>
              <a:defRPr sz="3200" i="1">
                <a:solidFill>
                  <a:schemeClr val="tx1"/>
                </a:solidFill>
                <a:latin typeface="Arial" charset="0"/>
              </a:defRPr>
            </a:lvl6pPr>
            <a:lvl7pPr marL="2971800" indent="-228600" defTabSz="762000" eaLnBrk="0" fontAlgn="base" hangingPunct="0">
              <a:spcBef>
                <a:spcPct val="0"/>
              </a:spcBef>
              <a:spcAft>
                <a:spcPct val="0"/>
              </a:spcAft>
              <a:defRPr sz="3200" i="1">
                <a:solidFill>
                  <a:schemeClr val="tx1"/>
                </a:solidFill>
                <a:latin typeface="Arial" charset="0"/>
              </a:defRPr>
            </a:lvl7pPr>
            <a:lvl8pPr marL="3429000" indent="-228600" defTabSz="762000" eaLnBrk="0" fontAlgn="base" hangingPunct="0">
              <a:spcBef>
                <a:spcPct val="0"/>
              </a:spcBef>
              <a:spcAft>
                <a:spcPct val="0"/>
              </a:spcAft>
              <a:defRPr sz="3200" i="1">
                <a:solidFill>
                  <a:schemeClr val="tx1"/>
                </a:solidFill>
                <a:latin typeface="Arial" charset="0"/>
              </a:defRPr>
            </a:lvl8pPr>
            <a:lvl9pPr marL="3886200" indent="-228600" defTabSz="762000" eaLnBrk="0" fontAlgn="base" hangingPunct="0">
              <a:spcBef>
                <a:spcPct val="0"/>
              </a:spcBef>
              <a:spcAft>
                <a:spcPct val="0"/>
              </a:spcAft>
              <a:defRPr sz="3200" i="1">
                <a:solidFill>
                  <a:schemeClr val="tx1"/>
                </a:solidFill>
                <a:latin typeface="Arial" charset="0"/>
              </a:defRPr>
            </a:lvl9pPr>
          </a:lstStyle>
          <a:p>
            <a:pPr eaLnBrk="0" fontAlgn="base" hangingPunct="0">
              <a:spcBef>
                <a:spcPct val="20000"/>
              </a:spcBef>
              <a:spcAft>
                <a:spcPct val="0"/>
              </a:spcAft>
              <a:buSzPct val="75000"/>
              <a:buFont typeface="Wingdings" pitchFamily="2" charset="2"/>
              <a:buChar char="l"/>
              <a:defRPr/>
            </a:pPr>
            <a:r>
              <a:rPr lang="en-US" altLang="zh-CN" sz="2800" i="0" dirty="0" smtClean="0">
                <a:solidFill>
                  <a:srgbClr val="000000"/>
                </a:solidFill>
                <a:latin typeface="宋体" pitchFamily="2" charset="-122"/>
                <a:ea typeface="宋体" pitchFamily="2" charset="-122"/>
              </a:rPr>
              <a:t>IOP</a:t>
            </a:r>
            <a:r>
              <a:rPr lang="zh-CN" altLang="en-US" sz="2800" i="0" dirty="0" smtClean="0">
                <a:solidFill>
                  <a:srgbClr val="000000"/>
                </a:solidFill>
                <a:latin typeface="宋体" pitchFamily="2" charset="-122"/>
                <a:ea typeface="宋体" pitchFamily="2" charset="-122"/>
              </a:rPr>
              <a:t>会向文章中增加更多的多媒体功能，如：</a:t>
            </a:r>
            <a:r>
              <a:rPr lang="en-US" altLang="zh-CN" sz="2800" i="0" dirty="0" smtClean="0">
                <a:solidFill>
                  <a:srgbClr val="000000"/>
                </a:solidFill>
                <a:latin typeface="宋体" pitchFamily="2" charset="-122"/>
                <a:ea typeface="宋体" pitchFamily="2" charset="-122"/>
              </a:rPr>
              <a:t>3D</a:t>
            </a:r>
            <a:r>
              <a:rPr lang="zh-CN" altLang="en-US" sz="2800" i="0" dirty="0" smtClean="0">
                <a:solidFill>
                  <a:srgbClr val="000000"/>
                </a:solidFill>
                <a:latin typeface="宋体" pitchFamily="2" charset="-122"/>
                <a:ea typeface="宋体" pitchFamily="2" charset="-122"/>
              </a:rPr>
              <a:t>医学影像</a:t>
            </a:r>
            <a:endParaRPr lang="en-US" altLang="zh-CN" sz="2800" i="0" dirty="0" smtClean="0">
              <a:solidFill>
                <a:srgbClr val="000000"/>
              </a:solidFill>
              <a:latin typeface="宋体" pitchFamily="2" charset="-122"/>
              <a:ea typeface="宋体" pitchFamily="2" charset="-122"/>
            </a:endParaRPr>
          </a:p>
          <a:p>
            <a:pPr eaLnBrk="0" fontAlgn="base" hangingPunct="0">
              <a:spcBef>
                <a:spcPct val="20000"/>
              </a:spcBef>
              <a:spcAft>
                <a:spcPct val="0"/>
              </a:spcAft>
              <a:buSzPct val="75000"/>
              <a:buFont typeface="Wingdings" pitchFamily="2" charset="2"/>
              <a:buChar char="l"/>
              <a:defRPr/>
            </a:pPr>
            <a:endParaRPr lang="en-GB" sz="2800" i="0" dirty="0" smtClean="0">
              <a:solidFill>
                <a:srgbClr val="000000"/>
              </a:solidFill>
              <a:latin typeface="宋体" pitchFamily="2" charset="-122"/>
              <a:ea typeface="宋体" pitchFamily="2" charset="-122"/>
            </a:endParaRPr>
          </a:p>
          <a:p>
            <a:pPr eaLnBrk="0" fontAlgn="base" hangingPunct="0">
              <a:spcBef>
                <a:spcPct val="20000"/>
              </a:spcBef>
              <a:spcAft>
                <a:spcPct val="0"/>
              </a:spcAft>
              <a:buSzPct val="75000"/>
              <a:buFont typeface="Wingdings" pitchFamily="2" charset="2"/>
              <a:buChar char="l"/>
              <a:defRPr/>
            </a:pPr>
            <a:r>
              <a:rPr lang="zh-CN" altLang="en-US" sz="2800" i="0" dirty="0" smtClean="0">
                <a:solidFill>
                  <a:srgbClr val="000000"/>
                </a:solidFill>
                <a:latin typeface="宋体" pitchFamily="2" charset="-122"/>
                <a:ea typeface="宋体" pitchFamily="2" charset="-122"/>
              </a:rPr>
              <a:t>利用更多的有用的数据</a:t>
            </a:r>
            <a:endParaRPr lang="en-GB" sz="2800" i="0" dirty="0" smtClean="0">
              <a:solidFill>
                <a:srgbClr val="000000"/>
              </a:solidFill>
              <a:latin typeface="宋体" pitchFamily="2" charset="-122"/>
              <a:ea typeface="宋体" pitchFamily="2" charset="-122"/>
            </a:endParaRPr>
          </a:p>
          <a:p>
            <a:pPr eaLnBrk="0" fontAlgn="base" hangingPunct="0">
              <a:spcBef>
                <a:spcPct val="20000"/>
              </a:spcBef>
              <a:spcAft>
                <a:spcPct val="0"/>
              </a:spcAft>
              <a:buSzPct val="75000"/>
              <a:buFont typeface="Wingdings" pitchFamily="2" charset="2"/>
              <a:buChar char="l"/>
              <a:defRPr/>
            </a:pPr>
            <a:endParaRPr lang="en-GB" sz="2800" i="0" dirty="0">
              <a:solidFill>
                <a:srgbClr val="000000"/>
              </a:solidFill>
              <a:latin typeface="宋体" pitchFamily="2" charset="-122"/>
              <a:ea typeface="宋体" pitchFamily="2" charset="-122"/>
            </a:endParaRPr>
          </a:p>
          <a:p>
            <a:pPr eaLnBrk="0" fontAlgn="base" hangingPunct="0">
              <a:spcBef>
                <a:spcPct val="20000"/>
              </a:spcBef>
              <a:spcAft>
                <a:spcPct val="0"/>
              </a:spcAft>
              <a:buSzPct val="75000"/>
              <a:buFont typeface="Wingdings" pitchFamily="2" charset="2"/>
              <a:buChar char="l"/>
              <a:defRPr/>
            </a:pPr>
            <a:r>
              <a:rPr lang="zh-CN" altLang="en-US" sz="2800" i="0" dirty="0" smtClean="0">
                <a:solidFill>
                  <a:srgbClr val="000000"/>
                </a:solidFill>
                <a:latin typeface="宋体" pitchFamily="2" charset="-122"/>
                <a:ea typeface="宋体" pitchFamily="2" charset="-122"/>
              </a:rPr>
              <a:t>展示更多的内容信息，例如：定义等等。</a:t>
            </a:r>
            <a:endParaRPr lang="en-GB" sz="2800" i="0" dirty="0" smtClean="0">
              <a:solidFill>
                <a:srgbClr val="000000"/>
              </a:solidFill>
              <a:latin typeface="宋体" pitchFamily="2" charset="-122"/>
              <a:ea typeface="宋体" pitchFamily="2" charset="-122"/>
            </a:endParaRPr>
          </a:p>
        </p:txBody>
      </p:sp>
    </p:spTree>
    <p:extLst>
      <p:ext uri="{BB962C8B-B14F-4D97-AF65-F5344CB8AC3E}">
        <p14:creationId xmlns:p14="http://schemas.microsoft.com/office/powerpoint/2010/main" xmlns="" val="266132256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864635" y="1560800"/>
            <a:ext cx="4097597" cy="584775"/>
          </a:xfrm>
          <a:prstGeom prst="rect">
            <a:avLst/>
          </a:prstGeom>
          <a:noFill/>
          <a:ln w="9525">
            <a:noFill/>
            <a:miter lim="800000"/>
            <a:headEnd/>
            <a:tailEnd/>
          </a:ln>
        </p:spPr>
        <p:txBody>
          <a:bodyPr wrap="none">
            <a:spAutoFit/>
          </a:bodyPr>
          <a:lstStyle/>
          <a:p>
            <a:pPr eaLnBrk="0" hangingPunct="0">
              <a:defRPr/>
            </a:pPr>
            <a:r>
              <a:rPr lang="en-GB" altLang="zh-CN" sz="3200" b="1" dirty="0" err="1" smtClean="0">
                <a:solidFill>
                  <a:srgbClr val="FF0000"/>
                </a:solidFill>
                <a:latin typeface="宋体" pitchFamily="2" charset="-122"/>
                <a:ea typeface="楷体_GB2312"/>
                <a:cs typeface="ＭＳ Ｐゴシック" charset="0"/>
              </a:rPr>
              <a:t>IOPebooks</a:t>
            </a:r>
            <a:r>
              <a:rPr lang="zh-CN" altLang="en-GB" sz="3200" b="1" dirty="0" smtClean="0">
                <a:solidFill>
                  <a:srgbClr val="FF0000"/>
                </a:solidFill>
                <a:latin typeface="宋体" pitchFamily="2" charset="-122"/>
                <a:ea typeface="楷体_GB2312"/>
                <a:cs typeface="ＭＳ Ｐゴシック" charset="0"/>
              </a:rPr>
              <a:t>的访问方式</a:t>
            </a:r>
            <a:endParaRPr lang="zh-CN" altLang="en-US" sz="3200" b="1" dirty="0" smtClean="0">
              <a:solidFill>
                <a:srgbClr val="FF0000"/>
              </a:solidFill>
              <a:latin typeface="宋体" pitchFamily="2" charset="-122"/>
              <a:ea typeface="楷体_GB2312"/>
              <a:cs typeface="ＭＳ Ｐゴシック" charset="0"/>
            </a:endParaRPr>
          </a:p>
        </p:txBody>
      </p:sp>
      <p:sp>
        <p:nvSpPr>
          <p:cNvPr id="4" name="矩形 3"/>
          <p:cNvSpPr/>
          <p:nvPr/>
        </p:nvSpPr>
        <p:spPr>
          <a:xfrm>
            <a:off x="864636" y="3244334"/>
            <a:ext cx="7630436" cy="769441"/>
          </a:xfrm>
          <a:prstGeom prst="rect">
            <a:avLst/>
          </a:prstGeom>
        </p:spPr>
        <p:txBody>
          <a:bodyPr wrap="square">
            <a:spAutoFit/>
          </a:bodyPr>
          <a:lstStyle/>
          <a:p>
            <a:r>
              <a:rPr lang="en-US" altLang="zh-CN" sz="4400" u="sng" dirty="0" smtClean="0">
                <a:ea typeface="楷体_GB2312" pitchFamily="1" charset="-122"/>
                <a:hlinkClick r:id="rId2"/>
              </a:rPr>
              <a:t>http://iopscience.iop.org/books</a:t>
            </a:r>
            <a:endParaRPr lang="zh-CN" altLang="en-US" sz="4400" u="sng" dirty="0">
              <a:ea typeface="楷体_GB2312" pitchFamily="1" charset="-122"/>
              <a:hlinkClick r:id="rId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1" descr="C:\Users\win 7\AppData\Roaming\Tencent\Users\34987639\QQ\WinTemp\RichOle\P{@3D)0WG7RQMU(Q$@SPUED.png"/>
          <p:cNvPicPr>
            <a:picLocks noChangeAspect="1" noChangeArrowheads="1"/>
          </p:cNvPicPr>
          <p:nvPr/>
        </p:nvPicPr>
        <p:blipFill>
          <a:blip r:embed="rId2"/>
          <a:srcRect/>
          <a:stretch>
            <a:fillRect/>
          </a:stretch>
        </p:blipFill>
        <p:spPr bwMode="auto">
          <a:xfrm>
            <a:off x="0" y="1415844"/>
            <a:ext cx="9144000" cy="5442156"/>
          </a:xfrm>
          <a:prstGeom prst="rect">
            <a:avLst/>
          </a:prstGeom>
          <a:noFill/>
        </p:spPr>
      </p:pic>
      <p:sp>
        <p:nvSpPr>
          <p:cNvPr id="6" name="TextBox 5"/>
          <p:cNvSpPr txBox="1"/>
          <p:nvPr/>
        </p:nvSpPr>
        <p:spPr>
          <a:xfrm>
            <a:off x="2521976" y="2064774"/>
            <a:ext cx="1150374" cy="923330"/>
          </a:xfrm>
          <a:prstGeom prst="rect">
            <a:avLst/>
          </a:prstGeom>
          <a:noFill/>
          <a:ln>
            <a:solidFill>
              <a:schemeClr val="accent1"/>
            </a:solidFill>
          </a:ln>
        </p:spPr>
        <p:txBody>
          <a:bodyPr wrap="square" rtlCol="0">
            <a:noAutofit/>
          </a:bodyPr>
          <a:lstStyle/>
          <a:p>
            <a:r>
              <a:rPr lang="zh-CN" altLang="en-US" b="1" dirty="0" smtClean="0">
                <a:solidFill>
                  <a:srgbClr val="FF0000"/>
                </a:solidFill>
              </a:rPr>
              <a:t>点击进入电子书界面</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1" descr="C:\Users\win 7\AppData\Roaming\Tencent\Users\34987639\QQ\WinTemp\RichOle\[XW@LJYFX~98RK%Y]XV7[5X.png"/>
          <p:cNvPicPr>
            <a:picLocks noChangeAspect="1" noChangeArrowheads="1"/>
          </p:cNvPicPr>
          <p:nvPr/>
        </p:nvPicPr>
        <p:blipFill>
          <a:blip r:embed="rId2"/>
          <a:srcRect/>
          <a:stretch>
            <a:fillRect/>
          </a:stretch>
        </p:blipFill>
        <p:spPr bwMode="auto">
          <a:xfrm>
            <a:off x="1" y="1194618"/>
            <a:ext cx="9144000" cy="5663381"/>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1" descr="C:\Users\win 7\AppData\Roaming\Tencent\Users\34987639\QQ\WinTemp\RichOle\AR94DJ}00Y8VFGT]GHD~WRJ.png"/>
          <p:cNvPicPr>
            <a:picLocks noChangeAspect="1" noChangeArrowheads="1"/>
          </p:cNvPicPr>
          <p:nvPr/>
        </p:nvPicPr>
        <p:blipFill>
          <a:blip r:embed="rId2"/>
          <a:srcRect/>
          <a:stretch>
            <a:fillRect/>
          </a:stretch>
        </p:blipFill>
        <p:spPr bwMode="auto">
          <a:xfrm>
            <a:off x="0" y="1368527"/>
            <a:ext cx="9144000" cy="5489473"/>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1" descr="C:\Users\win 7\AppData\Roaming\Tencent\Users\34987639\QQ\WinTemp\RichOle\NS`L2%902)K6T~RPW[9GQ@I.png"/>
          <p:cNvPicPr>
            <a:picLocks noChangeAspect="1" noChangeArrowheads="1"/>
          </p:cNvPicPr>
          <p:nvPr/>
        </p:nvPicPr>
        <p:blipFill>
          <a:blip r:embed="rId2"/>
          <a:srcRect/>
          <a:stretch>
            <a:fillRect/>
          </a:stretch>
        </p:blipFill>
        <p:spPr bwMode="auto">
          <a:xfrm>
            <a:off x="0" y="1643522"/>
            <a:ext cx="9144000" cy="5214478"/>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1" descr="C:\Users\win 7\AppData\Roaming\Tencent\Users\34987639\QQ\WinTemp\RichOle\JL`KNRG0)~G)4)GFK{_L$EE.png"/>
          <p:cNvPicPr>
            <a:picLocks noChangeAspect="1" noChangeArrowheads="1"/>
          </p:cNvPicPr>
          <p:nvPr/>
        </p:nvPicPr>
        <p:blipFill>
          <a:blip r:embed="rId2"/>
          <a:srcRect/>
          <a:stretch>
            <a:fillRect/>
          </a:stretch>
        </p:blipFill>
        <p:spPr bwMode="auto">
          <a:xfrm>
            <a:off x="0" y="1253613"/>
            <a:ext cx="9144000" cy="5604387"/>
          </a:xfrm>
          <a:prstGeom prst="rect">
            <a:avLst/>
          </a:prstGeom>
          <a:noFill/>
        </p:spPr>
      </p:pic>
      <p:pic>
        <p:nvPicPr>
          <p:cNvPr id="118786" name="Picture 2" descr="C:\Users\win 7\AppData\Roaming\Tencent\Users\34987639\QQ\WinTemp\RichOle\CXIAZM)D_L~CDD]YW1D[3]S.png"/>
          <p:cNvPicPr>
            <a:picLocks noChangeAspect="1" noChangeArrowheads="1"/>
          </p:cNvPicPr>
          <p:nvPr/>
        </p:nvPicPr>
        <p:blipFill>
          <a:blip r:embed="rId3"/>
          <a:srcRect/>
          <a:stretch>
            <a:fillRect/>
          </a:stretch>
        </p:blipFill>
        <p:spPr bwMode="auto">
          <a:xfrm>
            <a:off x="0" y="1253612"/>
            <a:ext cx="9144000" cy="5604387"/>
          </a:xfrm>
          <a:prstGeom prst="rect">
            <a:avLst/>
          </a:prstGeom>
          <a:noFill/>
        </p:spPr>
      </p:pic>
      <p:pic>
        <p:nvPicPr>
          <p:cNvPr id="118787" name="Picture 3" descr="C:\Users\win 7\AppData\Roaming\Tencent\Users\34987639\QQ\WinTemp\RichOle\A0`34DOW7BF}2D36E7B{Y]F.png"/>
          <p:cNvPicPr>
            <a:picLocks noChangeAspect="1" noChangeArrowheads="1"/>
          </p:cNvPicPr>
          <p:nvPr/>
        </p:nvPicPr>
        <p:blipFill>
          <a:blip r:embed="rId4"/>
          <a:srcRect/>
          <a:stretch>
            <a:fillRect/>
          </a:stretch>
        </p:blipFill>
        <p:spPr bwMode="auto">
          <a:xfrm>
            <a:off x="-1" y="1253612"/>
            <a:ext cx="9144001" cy="56043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786"/>
                                        </p:tgtEl>
                                        <p:attrNameLst>
                                          <p:attrName>style.visibility</p:attrName>
                                        </p:attrNameLst>
                                      </p:cBhvr>
                                      <p:to>
                                        <p:strVal val="visible"/>
                                      </p:to>
                                    </p:set>
                                    <p:animEffect transition="in" filter="fade">
                                      <p:cBhvr>
                                        <p:cTn id="7" dur="1000"/>
                                        <p:tgtEl>
                                          <p:spTgt spid="1187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18786"/>
                                        </p:tgtEl>
                                      </p:cBhvr>
                                    </p:animEffect>
                                    <p:set>
                                      <p:cBhvr>
                                        <p:cTn id="12" dur="1" fill="hold">
                                          <p:stCondLst>
                                            <p:cond delay="999"/>
                                          </p:stCondLst>
                                        </p:cTn>
                                        <p:tgtEl>
                                          <p:spTgt spid="11878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787"/>
                                        </p:tgtEl>
                                        <p:attrNameLst>
                                          <p:attrName>style.visibility</p:attrName>
                                        </p:attrNameLst>
                                      </p:cBhvr>
                                      <p:to>
                                        <p:strVal val="visible"/>
                                      </p:to>
                                    </p:set>
                                    <p:animEffect transition="in" filter="fade">
                                      <p:cBhvr>
                                        <p:cTn id="17" dur="1000"/>
                                        <p:tgtEl>
                                          <p:spTgt spid="1187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18787"/>
                                        </p:tgtEl>
                                      </p:cBhvr>
                                    </p:animEffect>
                                    <p:set>
                                      <p:cBhvr>
                                        <p:cTn id="22" dur="1" fill="hold">
                                          <p:stCondLst>
                                            <p:cond delay="999"/>
                                          </p:stCondLst>
                                        </p:cTn>
                                        <p:tgtEl>
                                          <p:spTgt spid="1187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1" descr="C:\Users\win 7\AppData\Roaming\Tencent\Users\34987639\QQ\WinTemp\RichOle\AL``OCE`Y6TFDWAP]VLRTIC.png"/>
          <p:cNvPicPr>
            <a:picLocks noChangeAspect="1" noChangeArrowheads="1"/>
          </p:cNvPicPr>
          <p:nvPr/>
        </p:nvPicPr>
        <p:blipFill>
          <a:blip r:embed="rId2"/>
          <a:srcRect/>
          <a:stretch>
            <a:fillRect/>
          </a:stretch>
        </p:blipFill>
        <p:spPr bwMode="auto">
          <a:xfrm>
            <a:off x="0" y="1720952"/>
            <a:ext cx="9144000" cy="5137048"/>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1" descr="C:\Users\win 7\AppData\Roaming\Tencent\Users\34987639\QQ\WinTemp\RichOle\PT[0NCO_P8K)S8{0GH7EX@Q.png"/>
          <p:cNvPicPr>
            <a:picLocks noChangeAspect="1" noChangeArrowheads="1"/>
          </p:cNvPicPr>
          <p:nvPr/>
        </p:nvPicPr>
        <p:blipFill>
          <a:blip r:embed="rId2"/>
          <a:srcRect/>
          <a:stretch>
            <a:fillRect/>
          </a:stretch>
        </p:blipFill>
        <p:spPr bwMode="auto">
          <a:xfrm>
            <a:off x="1" y="1228725"/>
            <a:ext cx="9144000" cy="5629275"/>
          </a:xfrm>
          <a:prstGeom prst="rect">
            <a:avLst/>
          </a:prstGeom>
          <a:noFill/>
        </p:spPr>
      </p:pic>
      <p:pic>
        <p:nvPicPr>
          <p:cNvPr id="120834" name="Picture 2" descr="C:\Users\win 7\AppData\Roaming\Tencent\Users\34987639\QQ\WinTemp\RichOle\Z84BYPUC{_]9VJV~(_PMIAC.png"/>
          <p:cNvPicPr>
            <a:picLocks noChangeAspect="1" noChangeArrowheads="1"/>
          </p:cNvPicPr>
          <p:nvPr/>
        </p:nvPicPr>
        <p:blipFill>
          <a:blip r:embed="rId3"/>
          <a:srcRect/>
          <a:stretch>
            <a:fillRect/>
          </a:stretch>
        </p:blipFill>
        <p:spPr bwMode="auto">
          <a:xfrm>
            <a:off x="0" y="1228725"/>
            <a:ext cx="9144000" cy="5629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box(in)">
                                      <p:cBhvr>
                                        <p:cTn id="7" dur="500"/>
                                        <p:tgtEl>
                                          <p:spTgt spid="120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285750" y="1008888"/>
            <a:ext cx="8229600" cy="1143000"/>
          </a:xfrm>
          <a:prstGeom prst="rect">
            <a:avLst/>
          </a:prstGeom>
          <a:noFill/>
          <a:ln>
            <a:miter lim="800000"/>
            <a:headEnd/>
            <a:tailEnd/>
          </a:ln>
        </p:spPr>
        <p:txBody>
          <a:bodyPr/>
          <a:lstStyle/>
          <a:p>
            <a:pPr>
              <a:defRPr/>
            </a:pPr>
            <a:r>
              <a:rPr lang="en-GB" altLang="en-US" sz="3200" b="1" dirty="0" smtClean="0">
                <a:solidFill>
                  <a:srgbClr val="FF0000"/>
                </a:solidFill>
                <a:latin typeface="宋体" pitchFamily="2" charset="-122"/>
                <a:ea typeface="楷体_GB2312"/>
              </a:rPr>
              <a:t>IOP</a:t>
            </a:r>
            <a:r>
              <a:rPr lang="zh-CN" altLang="en-US" sz="3200" b="1" dirty="0" smtClean="0">
                <a:solidFill>
                  <a:srgbClr val="FF0000"/>
                </a:solidFill>
                <a:latin typeface="宋体" pitchFamily="2" charset="-122"/>
                <a:ea typeface="楷体_GB2312"/>
              </a:rPr>
              <a:t>出版下列学协会的期刊</a:t>
            </a:r>
          </a:p>
        </p:txBody>
      </p:sp>
      <p:graphicFrame>
        <p:nvGraphicFramePr>
          <p:cNvPr id="9219" name="Group 3"/>
          <p:cNvGraphicFramePr>
            <a:graphicFrameLocks noGrp="1"/>
          </p:cNvGraphicFramePr>
          <p:nvPr>
            <p:ph sz="half" idx="4294967295"/>
          </p:nvPr>
        </p:nvGraphicFramePr>
        <p:xfrm>
          <a:off x="539750" y="2151889"/>
          <a:ext cx="8280920" cy="4568228"/>
        </p:xfrm>
        <a:graphic>
          <a:graphicData uri="http://schemas.openxmlformats.org/drawingml/2006/table">
            <a:tbl>
              <a:tblPr/>
              <a:tblGrid>
                <a:gridCol w="2059241"/>
                <a:gridCol w="2145464"/>
                <a:gridCol w="4076215"/>
              </a:tblGrid>
              <a:tr h="578728">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dirty="0" smtClean="0">
                          <a:ln>
                            <a:noFill/>
                          </a:ln>
                          <a:effectLst/>
                          <a:latin typeface="宋体" pitchFamily="2" charset="-122"/>
                          <a:ea typeface="宋体" pitchFamily="2" charset="-122"/>
                        </a:rPr>
                        <a:t>英国物理学会</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dirty="0" smtClean="0">
                          <a:ln>
                            <a:noFill/>
                          </a:ln>
                          <a:effectLst/>
                          <a:latin typeface="宋体" pitchFamily="2" charset="-122"/>
                          <a:ea typeface="宋体" pitchFamily="2" charset="-122"/>
                        </a:rPr>
                        <a:t>中国物理学会</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dirty="0" smtClean="0">
                          <a:ln>
                            <a:noFill/>
                          </a:ln>
                          <a:effectLst/>
                          <a:latin typeface="宋体" pitchFamily="2" charset="-122"/>
                          <a:ea typeface="宋体" pitchFamily="2" charset="-122"/>
                        </a:rPr>
                        <a:t>欧洲物理学会</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262">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dirty="0" smtClean="0">
                          <a:ln>
                            <a:noFill/>
                          </a:ln>
                          <a:effectLst/>
                          <a:latin typeface="宋体" pitchFamily="2" charset="-122"/>
                          <a:ea typeface="宋体" pitchFamily="2" charset="-122"/>
                        </a:rPr>
                        <a:t>德国物理学会</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smtClean="0">
                          <a:ln>
                            <a:noFill/>
                          </a:ln>
                          <a:effectLst/>
                          <a:latin typeface="宋体" pitchFamily="2" charset="-122"/>
                          <a:ea typeface="宋体" pitchFamily="2" charset="-122"/>
                        </a:rPr>
                        <a:t>法国物理学会</a:t>
                      </a:r>
                      <a:endParaRPr kumimoji="0" lang="zh-CN" altLang="en-US" sz="2000" b="0" i="0" u="none" strike="noStrike" cap="none" normalizeH="0" baseline="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smtClean="0">
                          <a:ln>
                            <a:noFill/>
                          </a:ln>
                          <a:effectLst/>
                          <a:latin typeface="宋体" pitchFamily="2" charset="-122"/>
                          <a:ea typeface="宋体" pitchFamily="2" charset="-122"/>
                        </a:rPr>
                        <a:t>俄罗斯科学院</a:t>
                      </a:r>
                      <a:endParaRPr kumimoji="0" lang="zh-CN" altLang="en-US" sz="2000" b="0" i="0" u="none" strike="noStrike" cap="none" normalizeH="0" baseline="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772">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dirty="0" smtClean="0">
                          <a:ln>
                            <a:noFill/>
                          </a:ln>
                          <a:effectLst/>
                          <a:latin typeface="宋体" pitchFamily="2" charset="-122"/>
                          <a:ea typeface="宋体" pitchFamily="2" charset="-122"/>
                        </a:rPr>
                        <a:t>欧洲光学学会</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dirty="0" smtClean="0">
                          <a:ln>
                            <a:noFill/>
                          </a:ln>
                          <a:effectLst/>
                          <a:latin typeface="宋体" pitchFamily="2" charset="-122"/>
                          <a:ea typeface="宋体" pitchFamily="2" charset="-122"/>
                        </a:rPr>
                        <a:t>国际计量局</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dirty="0" smtClean="0">
                          <a:ln>
                            <a:noFill/>
                          </a:ln>
                          <a:effectLst/>
                          <a:latin typeface="宋体" pitchFamily="2" charset="-122"/>
                          <a:ea typeface="宋体" pitchFamily="2" charset="-122"/>
                        </a:rPr>
                        <a:t>伦敦数学学会</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8990">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smtClean="0">
                          <a:ln>
                            <a:noFill/>
                          </a:ln>
                          <a:effectLst/>
                          <a:latin typeface="宋体" pitchFamily="2" charset="-122"/>
                          <a:ea typeface="宋体" pitchFamily="2" charset="-122"/>
                        </a:rPr>
                        <a:t>国际原子能机构</a:t>
                      </a:r>
                      <a:endParaRPr kumimoji="0" lang="zh-CN" altLang="en-US" sz="2000" b="0" i="0" u="none" strike="noStrike" cap="none" normalizeH="0" baseline="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dirty="0" smtClean="0">
                          <a:ln>
                            <a:noFill/>
                          </a:ln>
                          <a:effectLst/>
                          <a:latin typeface="宋体" pitchFamily="2" charset="-122"/>
                          <a:ea typeface="宋体" pitchFamily="2" charset="-122"/>
                        </a:rPr>
                        <a:t>瑞典皇家科学院</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dirty="0" smtClean="0">
                          <a:ln>
                            <a:noFill/>
                          </a:ln>
                          <a:effectLst/>
                          <a:latin typeface="宋体" pitchFamily="2" charset="-122"/>
                          <a:ea typeface="宋体" pitchFamily="2" charset="-122"/>
                        </a:rPr>
                        <a:t>中科院等离子所和中国力学学会</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2243">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smtClean="0">
                          <a:ln>
                            <a:noFill/>
                          </a:ln>
                          <a:effectLst/>
                          <a:latin typeface="宋体" pitchFamily="2" charset="-122"/>
                          <a:ea typeface="宋体" pitchFamily="2" charset="-122"/>
                        </a:rPr>
                        <a:t>医学物理和工程学会</a:t>
                      </a:r>
                      <a:endParaRPr kumimoji="0" lang="zh-CN" altLang="en-US" sz="2000" b="0" i="0" u="none" strike="noStrike" cap="none" normalizeH="0" baseline="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smtClean="0">
                          <a:ln>
                            <a:noFill/>
                          </a:ln>
                          <a:effectLst/>
                          <a:latin typeface="宋体" pitchFamily="2" charset="-122"/>
                          <a:ea typeface="宋体" pitchFamily="2" charset="-122"/>
                        </a:rPr>
                        <a:t>日本国家材料研究所</a:t>
                      </a:r>
                      <a:endParaRPr kumimoji="0" lang="zh-CN" altLang="en-US" sz="2000" b="0" i="0" u="none" strike="noStrike" cap="none" normalizeH="0" baseline="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dirty="0" smtClean="0">
                          <a:ln>
                            <a:noFill/>
                          </a:ln>
                          <a:effectLst/>
                          <a:latin typeface="宋体" pitchFamily="2" charset="-122"/>
                          <a:ea typeface="宋体" pitchFamily="2" charset="-122"/>
                        </a:rPr>
                        <a:t>国际呼吸研究协会和国际呼吸气味研究学会 </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8990">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smtClean="0">
                          <a:ln>
                            <a:noFill/>
                          </a:ln>
                          <a:effectLst/>
                          <a:latin typeface="宋体" pitchFamily="2" charset="-122"/>
                          <a:ea typeface="宋体" pitchFamily="2" charset="-122"/>
                        </a:rPr>
                        <a:t>日本流体力学会</a:t>
                      </a:r>
                      <a:endParaRPr kumimoji="0" lang="zh-CN" altLang="en-US" sz="2000" b="0" i="0" u="none" strike="noStrike" cap="none" normalizeH="0" baseline="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smtClean="0">
                          <a:ln>
                            <a:noFill/>
                          </a:ln>
                          <a:effectLst/>
                          <a:latin typeface="宋体" pitchFamily="2" charset="-122"/>
                          <a:ea typeface="宋体" pitchFamily="2" charset="-122"/>
                        </a:rPr>
                        <a:t>放射保护学会</a:t>
                      </a:r>
                      <a:endParaRPr kumimoji="0" lang="zh-CN" altLang="en-US" sz="2000" b="0" i="0" u="none" strike="noStrike" cap="none" normalizeH="0" baseline="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dirty="0" smtClean="0">
                          <a:ln>
                            <a:noFill/>
                          </a:ln>
                          <a:effectLst/>
                          <a:latin typeface="宋体" pitchFamily="2" charset="-122"/>
                          <a:ea typeface="宋体" pitchFamily="2" charset="-122"/>
                        </a:rPr>
                        <a:t>意大利里雅斯特国际高级研究生院</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2243">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smtClean="0">
                          <a:ln>
                            <a:noFill/>
                          </a:ln>
                          <a:effectLst/>
                          <a:latin typeface="宋体" pitchFamily="2" charset="-122"/>
                          <a:ea typeface="宋体" pitchFamily="2" charset="-122"/>
                        </a:rPr>
                        <a:t>南京石油物探研究所</a:t>
                      </a:r>
                      <a:endParaRPr kumimoji="0" lang="zh-CN" altLang="en-US" sz="2000" b="0" i="0" u="none" strike="noStrike" cap="none" normalizeH="0" baseline="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smtClean="0">
                          <a:ln>
                            <a:noFill/>
                          </a:ln>
                          <a:effectLst/>
                          <a:latin typeface="宋体" pitchFamily="2" charset="-122"/>
                          <a:ea typeface="宋体" pitchFamily="2" charset="-122"/>
                        </a:rPr>
                        <a:t>中国天文学会</a:t>
                      </a:r>
                      <a:endParaRPr kumimoji="0" lang="zh-CN" altLang="en-US" sz="2000" b="0" i="0" u="none" strike="noStrike" cap="none" normalizeH="0" baseline="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ctr" latinLnBrk="0" hangingPunct="0">
                        <a:lnSpc>
                          <a:spcPct val="100000"/>
                        </a:lnSpc>
                        <a:spcBef>
                          <a:spcPct val="0"/>
                        </a:spcBef>
                        <a:spcAft>
                          <a:spcPct val="0"/>
                        </a:spcAft>
                        <a:buClrTx/>
                        <a:buSzPct val="100000"/>
                        <a:buFont typeface="Arial" pitchFamily="34" charset="0"/>
                        <a:buNone/>
                        <a:tabLst/>
                      </a:pPr>
                      <a:r>
                        <a:rPr kumimoji="0" lang="zh-CN" altLang="en-US" sz="2000" b="0" i="0" u="none" strike="noStrike" cap="none" normalizeH="0" baseline="0" dirty="0" smtClean="0">
                          <a:ln>
                            <a:noFill/>
                          </a:ln>
                          <a:effectLst/>
                          <a:latin typeface="宋体" pitchFamily="2" charset="-122"/>
                          <a:ea typeface="宋体" pitchFamily="2" charset="-122"/>
                        </a:rPr>
                        <a:t>美国天文学会　</a:t>
                      </a:r>
                      <a:endParaRPr kumimoji="0" lang="zh-CN" altLang="en-US" sz="2000" b="0" i="0" u="none" strike="noStrike" cap="none" normalizeH="0" baseline="0" dirty="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268760"/>
            <a:ext cx="7704856" cy="461665"/>
          </a:xfrm>
          <a:prstGeom prst="rect">
            <a:avLst/>
          </a:prstGeom>
        </p:spPr>
        <p:txBody>
          <a:bodyPr wrap="square">
            <a:spAutoFit/>
          </a:bodyPr>
          <a:lstStyle/>
          <a:p>
            <a:pPr defTabSz="762000" eaLnBrk="0" hangingPunct="0"/>
            <a:r>
              <a:rPr lang="en-US" altLang="zh-CN" sz="2400" b="1" i="0" dirty="0" smtClean="0">
                <a:solidFill>
                  <a:srgbClr val="FF0000"/>
                </a:solidFill>
                <a:latin typeface="楷体_GB2312" pitchFamily="1" charset="-122"/>
                <a:ea typeface="楷体_GB2312" pitchFamily="1" charset="-122"/>
                <a:cs typeface="+mj-cs"/>
              </a:rPr>
              <a:t>IOP</a:t>
            </a:r>
            <a:r>
              <a:rPr lang="zh-CN" altLang="en-US" sz="2400" b="1" i="0" dirty="0" smtClean="0">
                <a:solidFill>
                  <a:srgbClr val="FF0000"/>
                </a:solidFill>
                <a:latin typeface="楷体_GB2312" pitchFamily="1" charset="-122"/>
                <a:ea typeface="楷体_GB2312" pitchFamily="1" charset="-122"/>
                <a:cs typeface="+mj-cs"/>
              </a:rPr>
              <a:t>移动终端战略</a:t>
            </a:r>
            <a:r>
              <a:rPr lang="en-US" altLang="zh-CN" sz="2400" b="1" i="0" dirty="0" smtClean="0">
                <a:solidFill>
                  <a:srgbClr val="FF0000"/>
                </a:solidFill>
                <a:latin typeface="楷体_GB2312" pitchFamily="1" charset="-122"/>
                <a:ea typeface="楷体_GB2312" pitchFamily="1" charset="-122"/>
                <a:cs typeface="+mj-cs"/>
              </a:rPr>
              <a:t>--</a:t>
            </a:r>
            <a:r>
              <a:rPr lang="en-GB" altLang="en-US" sz="2400" b="1" i="0" dirty="0" smtClean="0">
                <a:solidFill>
                  <a:srgbClr val="FF0000"/>
                </a:solidFill>
                <a:latin typeface="楷体_GB2312" pitchFamily="1" charset="-122"/>
                <a:ea typeface="楷体_GB2312" pitchFamily="1" charset="-122"/>
                <a:cs typeface="+mj-cs"/>
              </a:rPr>
              <a:t>Strategy for Mobile Devices</a:t>
            </a:r>
            <a:endParaRPr lang="en-GB" altLang="en-US" sz="2400" b="1" i="0" dirty="0">
              <a:solidFill>
                <a:srgbClr val="FF0000"/>
              </a:solidFill>
              <a:latin typeface="楷体_GB2312" pitchFamily="1" charset="-122"/>
              <a:ea typeface="楷体_GB2312" pitchFamily="1" charset="-122"/>
              <a:cs typeface="+mj-cs"/>
            </a:endParaRPr>
          </a:p>
        </p:txBody>
      </p:sp>
      <p:pic>
        <p:nvPicPr>
          <p:cNvPr id="73730" name="Picture 2" descr="http://blogs.bcbe.org/blogit/files/2011/02/mobileDevices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2060848"/>
            <a:ext cx="6840760" cy="45742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622111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56448" y="2025352"/>
            <a:ext cx="3048000" cy="4572000"/>
          </a:xfrm>
          <a:prstGeom prst="rect">
            <a:avLst/>
          </a:prstGeom>
          <a:noFill/>
          <a:ln>
            <a:noFill/>
          </a:ln>
          <a:effectLst>
            <a:outerShdw blurRad="266700" dist="38100" dir="2700000" sx="101000" sy="101000" algn="tl" rotWithShape="0">
              <a:prstClr val="black">
                <a:alpha val="3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56448" y="2025352"/>
            <a:ext cx="3048000" cy="4572000"/>
          </a:xfrm>
          <a:prstGeom prst="rect">
            <a:avLst/>
          </a:prstGeom>
          <a:noFill/>
          <a:ln>
            <a:noFill/>
          </a:ln>
          <a:effectLst>
            <a:outerShdw blurRad="266700" dist="38100" dir="2700000" sx="101000" sy="101000" algn="tl" rotWithShape="0">
              <a:prstClr val="black">
                <a:alpha val="3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5556448" y="2025352"/>
            <a:ext cx="3048000" cy="4572000"/>
          </a:xfrm>
          <a:prstGeom prst="rect">
            <a:avLst/>
          </a:prstGeom>
          <a:noFill/>
          <a:ln>
            <a:noFill/>
          </a:ln>
          <a:effectLst>
            <a:outerShdw blurRad="266700" dist="38100" dir="2700000" sx="101000" sy="101000" algn="tl" rotWithShape="0">
              <a:prstClr val="black">
                <a:alpha val="3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56448" y="2025352"/>
            <a:ext cx="3048000" cy="4572000"/>
          </a:xfrm>
          <a:prstGeom prst="rect">
            <a:avLst/>
          </a:prstGeom>
          <a:noFill/>
          <a:ln>
            <a:noFill/>
          </a:ln>
          <a:effectLst>
            <a:outerShdw blurRad="266700" dist="38100" dir="2700000" sx="101000" sy="101000" algn="tl" rotWithShape="0">
              <a:prstClr val="black">
                <a:alpha val="3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2"/>
          <p:cNvSpPr txBox="1">
            <a:spLocks noChangeArrowheads="1"/>
          </p:cNvSpPr>
          <p:nvPr/>
        </p:nvSpPr>
        <p:spPr bwMode="auto">
          <a:xfrm>
            <a:off x="819150" y="1371600"/>
            <a:ext cx="6632575"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762000" rtl="0" eaLnBrk="1" fontAlgn="base" hangingPunct="1">
              <a:spcBef>
                <a:spcPct val="0"/>
              </a:spcBef>
              <a:spcAft>
                <a:spcPct val="0"/>
              </a:spcAft>
              <a:defRPr sz="2400">
                <a:solidFill>
                  <a:schemeClr val="hlink"/>
                </a:solidFill>
                <a:latin typeface="+mj-lt"/>
                <a:ea typeface="+mj-ea"/>
                <a:cs typeface="+mj-cs"/>
              </a:defRPr>
            </a:lvl1pPr>
            <a:lvl2pPr algn="l" defTabSz="762000" rtl="0" eaLnBrk="1" fontAlgn="base" hangingPunct="1">
              <a:spcBef>
                <a:spcPct val="0"/>
              </a:spcBef>
              <a:spcAft>
                <a:spcPct val="0"/>
              </a:spcAft>
              <a:defRPr sz="2400">
                <a:solidFill>
                  <a:schemeClr val="hlink"/>
                </a:solidFill>
                <a:latin typeface="Arial" charset="0"/>
              </a:defRPr>
            </a:lvl2pPr>
            <a:lvl3pPr algn="l" defTabSz="762000" rtl="0" eaLnBrk="1" fontAlgn="base" hangingPunct="1">
              <a:spcBef>
                <a:spcPct val="0"/>
              </a:spcBef>
              <a:spcAft>
                <a:spcPct val="0"/>
              </a:spcAft>
              <a:defRPr sz="2400">
                <a:solidFill>
                  <a:schemeClr val="hlink"/>
                </a:solidFill>
                <a:latin typeface="Arial" charset="0"/>
              </a:defRPr>
            </a:lvl3pPr>
            <a:lvl4pPr algn="l" defTabSz="762000" rtl="0" eaLnBrk="1" fontAlgn="base" hangingPunct="1">
              <a:spcBef>
                <a:spcPct val="0"/>
              </a:spcBef>
              <a:spcAft>
                <a:spcPct val="0"/>
              </a:spcAft>
              <a:defRPr sz="2400">
                <a:solidFill>
                  <a:schemeClr val="hlink"/>
                </a:solidFill>
                <a:latin typeface="Arial" charset="0"/>
              </a:defRPr>
            </a:lvl4pPr>
            <a:lvl5pPr algn="l" defTabSz="762000" rtl="0" eaLnBrk="1" fontAlgn="base" hangingPunct="1">
              <a:spcBef>
                <a:spcPct val="0"/>
              </a:spcBef>
              <a:spcAft>
                <a:spcPct val="0"/>
              </a:spcAft>
              <a:defRPr sz="2400">
                <a:solidFill>
                  <a:schemeClr val="hlink"/>
                </a:solidFill>
                <a:latin typeface="Arial" charset="0"/>
              </a:defRPr>
            </a:lvl5pPr>
            <a:lvl6pPr marL="457200" algn="l" defTabSz="762000" rtl="0" eaLnBrk="1" fontAlgn="base" hangingPunct="1">
              <a:spcBef>
                <a:spcPct val="0"/>
              </a:spcBef>
              <a:spcAft>
                <a:spcPct val="0"/>
              </a:spcAft>
              <a:defRPr sz="2400">
                <a:solidFill>
                  <a:schemeClr val="hlink"/>
                </a:solidFill>
                <a:latin typeface="Arial" charset="0"/>
              </a:defRPr>
            </a:lvl6pPr>
            <a:lvl7pPr marL="914400" algn="l" defTabSz="762000" rtl="0" eaLnBrk="1" fontAlgn="base" hangingPunct="1">
              <a:spcBef>
                <a:spcPct val="0"/>
              </a:spcBef>
              <a:spcAft>
                <a:spcPct val="0"/>
              </a:spcAft>
              <a:defRPr sz="2400">
                <a:solidFill>
                  <a:schemeClr val="hlink"/>
                </a:solidFill>
                <a:latin typeface="Arial" charset="0"/>
              </a:defRPr>
            </a:lvl7pPr>
            <a:lvl8pPr marL="1371600" algn="l" defTabSz="762000" rtl="0" eaLnBrk="1" fontAlgn="base" hangingPunct="1">
              <a:spcBef>
                <a:spcPct val="0"/>
              </a:spcBef>
              <a:spcAft>
                <a:spcPct val="0"/>
              </a:spcAft>
              <a:defRPr sz="2400">
                <a:solidFill>
                  <a:schemeClr val="hlink"/>
                </a:solidFill>
                <a:latin typeface="Arial" charset="0"/>
              </a:defRPr>
            </a:lvl8pPr>
            <a:lvl9pPr marL="1828800" algn="l" defTabSz="762000" rtl="0" eaLnBrk="1" fontAlgn="base" hangingPunct="1">
              <a:spcBef>
                <a:spcPct val="0"/>
              </a:spcBef>
              <a:spcAft>
                <a:spcPct val="0"/>
              </a:spcAft>
              <a:defRPr sz="2400">
                <a:solidFill>
                  <a:schemeClr val="hlink"/>
                </a:solidFill>
                <a:latin typeface="Arial" charset="0"/>
              </a:defRPr>
            </a:lvl9pPr>
          </a:lstStyle>
          <a:p>
            <a:r>
              <a:rPr lang="en-GB" i="0" dirty="0" smtClean="0">
                <a:solidFill>
                  <a:srgbClr val="FF0000"/>
                </a:solidFill>
                <a:ea typeface="楷体_GB2312"/>
              </a:rPr>
              <a:t>IOPscience Express</a:t>
            </a:r>
            <a:endParaRPr lang="en-GB" i="0" dirty="0">
              <a:solidFill>
                <a:srgbClr val="FF0000"/>
              </a:solidFill>
              <a:ea typeface="楷体_GB2312"/>
            </a:endParaRPr>
          </a:p>
        </p:txBody>
      </p:sp>
      <p:sp>
        <p:nvSpPr>
          <p:cNvPr id="10" name="Rectangle 3"/>
          <p:cNvSpPr txBox="1">
            <a:spLocks noChangeArrowheads="1"/>
          </p:cNvSpPr>
          <p:nvPr/>
        </p:nvSpPr>
        <p:spPr bwMode="auto">
          <a:xfrm>
            <a:off x="838200" y="2057400"/>
            <a:ext cx="4597896" cy="4572000"/>
          </a:xfrm>
          <a:prstGeom prst="rect">
            <a:avLst/>
          </a:prstGeom>
          <a:solidFill>
            <a:srgbClr val="FFFFFF"/>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1000" indent="-381000" algn="l" defTabSz="762000" rtl="0" eaLnBrk="1" fontAlgn="base" hangingPunct="1">
              <a:spcBef>
                <a:spcPct val="20000"/>
              </a:spcBef>
              <a:spcAft>
                <a:spcPct val="0"/>
              </a:spcAft>
              <a:buClr>
                <a:schemeClr val="hlink"/>
              </a:buClr>
              <a:buSzPct val="75000"/>
              <a:buFont typeface="Monotype Sorts" pitchFamily="2" charset="2"/>
              <a:buChar char="l"/>
              <a:defRPr sz="2400" b="1">
                <a:solidFill>
                  <a:schemeClr val="tx1"/>
                </a:solidFill>
                <a:latin typeface="+mn-lt"/>
                <a:ea typeface="+mn-ea"/>
                <a:cs typeface="+mn-cs"/>
              </a:defRPr>
            </a:lvl1pPr>
            <a:lvl2pPr marL="952500" indent="-381000" algn="l" defTabSz="762000" rtl="0" eaLnBrk="1" fontAlgn="base" hangingPunct="1">
              <a:spcBef>
                <a:spcPct val="20000"/>
              </a:spcBef>
              <a:spcAft>
                <a:spcPct val="0"/>
              </a:spcAft>
              <a:buClr>
                <a:schemeClr val="hlink"/>
              </a:buClr>
              <a:buSzPct val="75000"/>
              <a:buFont typeface="Monotype Sorts" pitchFamily="2" charset="2"/>
              <a:buChar char="l"/>
              <a:defRPr sz="2400">
                <a:solidFill>
                  <a:schemeClr val="tx1"/>
                </a:solidFill>
                <a:latin typeface="+mn-lt"/>
              </a:defRPr>
            </a:lvl2pPr>
            <a:lvl3pPr marL="1435100" indent="-292100" algn="l" defTabSz="762000" rtl="0" eaLnBrk="1" fontAlgn="base" hangingPunct="1">
              <a:spcBef>
                <a:spcPct val="20000"/>
              </a:spcBef>
              <a:spcAft>
                <a:spcPct val="0"/>
              </a:spcAft>
              <a:buClr>
                <a:schemeClr val="hlink"/>
              </a:buClr>
              <a:buSzPct val="75000"/>
              <a:buFont typeface="Monotype Sorts" pitchFamily="2" charset="2"/>
              <a:buChar char="l"/>
              <a:defRPr sz="2000">
                <a:solidFill>
                  <a:schemeClr val="tx1"/>
                </a:solidFill>
                <a:latin typeface="+mn-lt"/>
              </a:defRPr>
            </a:lvl3pPr>
            <a:lvl4pPr marL="1905000" indent="-279400" algn="l" defTabSz="762000" rtl="0" eaLnBrk="1" fontAlgn="base" hangingPunct="1">
              <a:spcBef>
                <a:spcPct val="20000"/>
              </a:spcBef>
              <a:spcAft>
                <a:spcPct val="0"/>
              </a:spcAft>
              <a:buClr>
                <a:schemeClr val="hlink"/>
              </a:buClr>
              <a:buSzPct val="75000"/>
              <a:buFont typeface="Monotype Sorts" pitchFamily="2" charset="2"/>
              <a:buChar char="l"/>
              <a:defRPr sz="2000">
                <a:solidFill>
                  <a:schemeClr val="tx1"/>
                </a:solidFill>
                <a:latin typeface="+mn-lt"/>
              </a:defRPr>
            </a:lvl4pPr>
            <a:lvl5pPr marL="2476500" indent="-279400" algn="l" defTabSz="762000" rtl="0" eaLnBrk="1" fontAlgn="base" hangingPunct="1">
              <a:spcBef>
                <a:spcPct val="20000"/>
              </a:spcBef>
              <a:spcAft>
                <a:spcPct val="0"/>
              </a:spcAft>
              <a:buClr>
                <a:schemeClr val="hlink"/>
              </a:buClr>
              <a:buSzPct val="75000"/>
              <a:buFont typeface="Monotype Sorts" pitchFamily="2" charset="2"/>
              <a:buChar char="l"/>
              <a:defRPr sz="2000">
                <a:solidFill>
                  <a:schemeClr val="tx1"/>
                </a:solidFill>
                <a:latin typeface="+mn-lt"/>
              </a:defRPr>
            </a:lvl5pPr>
            <a:lvl6pPr marL="2933700" indent="-279400" algn="l" defTabSz="762000" rtl="0" eaLnBrk="1" fontAlgn="base" hangingPunct="1">
              <a:spcBef>
                <a:spcPct val="20000"/>
              </a:spcBef>
              <a:spcAft>
                <a:spcPct val="0"/>
              </a:spcAft>
              <a:buClr>
                <a:schemeClr val="hlink"/>
              </a:buClr>
              <a:buSzPct val="75000"/>
              <a:buFont typeface="Monotype Sorts" pitchFamily="2" charset="2"/>
              <a:buChar char="l"/>
              <a:defRPr sz="2000">
                <a:solidFill>
                  <a:schemeClr val="tx1"/>
                </a:solidFill>
                <a:latin typeface="+mn-lt"/>
              </a:defRPr>
            </a:lvl6pPr>
            <a:lvl7pPr marL="3390900" indent="-279400" algn="l" defTabSz="762000" rtl="0" eaLnBrk="1" fontAlgn="base" hangingPunct="1">
              <a:spcBef>
                <a:spcPct val="20000"/>
              </a:spcBef>
              <a:spcAft>
                <a:spcPct val="0"/>
              </a:spcAft>
              <a:buClr>
                <a:schemeClr val="hlink"/>
              </a:buClr>
              <a:buSzPct val="75000"/>
              <a:buFont typeface="Monotype Sorts" pitchFamily="2" charset="2"/>
              <a:buChar char="l"/>
              <a:defRPr sz="2000">
                <a:solidFill>
                  <a:schemeClr val="tx1"/>
                </a:solidFill>
                <a:latin typeface="+mn-lt"/>
              </a:defRPr>
            </a:lvl7pPr>
            <a:lvl8pPr marL="3848100" indent="-279400" algn="l" defTabSz="762000" rtl="0" eaLnBrk="1" fontAlgn="base" hangingPunct="1">
              <a:spcBef>
                <a:spcPct val="20000"/>
              </a:spcBef>
              <a:spcAft>
                <a:spcPct val="0"/>
              </a:spcAft>
              <a:buClr>
                <a:schemeClr val="hlink"/>
              </a:buClr>
              <a:buSzPct val="75000"/>
              <a:buFont typeface="Monotype Sorts" pitchFamily="2" charset="2"/>
              <a:buChar char="l"/>
              <a:defRPr sz="2000">
                <a:solidFill>
                  <a:schemeClr val="tx1"/>
                </a:solidFill>
                <a:latin typeface="+mn-lt"/>
              </a:defRPr>
            </a:lvl8pPr>
            <a:lvl9pPr marL="4305300" indent="-279400" algn="l" defTabSz="762000" rtl="0" eaLnBrk="1" fontAlgn="base" hangingPunct="1">
              <a:spcBef>
                <a:spcPct val="20000"/>
              </a:spcBef>
              <a:spcAft>
                <a:spcPct val="0"/>
              </a:spcAft>
              <a:buClr>
                <a:schemeClr val="hlink"/>
              </a:buClr>
              <a:buSzPct val="75000"/>
              <a:buFont typeface="Monotype Sorts" pitchFamily="2" charset="2"/>
              <a:buChar char="l"/>
              <a:defRPr sz="2000">
                <a:solidFill>
                  <a:schemeClr val="tx1"/>
                </a:solidFill>
                <a:latin typeface="+mn-lt"/>
              </a:defRPr>
            </a:lvl9pPr>
          </a:lstStyle>
          <a:p>
            <a:r>
              <a:rPr lang="en-GB" sz="2100" b="0" i="0" dirty="0" smtClean="0"/>
              <a:t>iPhone App</a:t>
            </a:r>
          </a:p>
          <a:p>
            <a:endParaRPr lang="en-GB" sz="2100" b="0" i="0" dirty="0" smtClean="0"/>
          </a:p>
          <a:p>
            <a:r>
              <a:rPr lang="zh-CN" altLang="en-US" sz="2100" b="0" i="0" dirty="0" smtClean="0"/>
              <a:t>免费接入最近的</a:t>
            </a:r>
            <a:r>
              <a:rPr lang="en-US" altLang="zh-CN" sz="2100" b="0" i="0" dirty="0" err="1" smtClean="0"/>
              <a:t>IOPScience</a:t>
            </a:r>
            <a:r>
              <a:rPr lang="en-US" altLang="zh-CN" sz="2100" b="0" i="0" dirty="0" smtClean="0"/>
              <a:t> </a:t>
            </a:r>
            <a:r>
              <a:rPr lang="zh-CN" altLang="en-US" sz="2100" b="0" i="0" dirty="0" smtClean="0"/>
              <a:t>上呈现的</a:t>
            </a:r>
            <a:r>
              <a:rPr lang="en-US" altLang="zh-CN" sz="2100" b="0" i="0" dirty="0" smtClean="0"/>
              <a:t>IOP</a:t>
            </a:r>
            <a:r>
              <a:rPr lang="zh-CN" altLang="en-US" sz="2100" b="0" i="0" dirty="0" smtClean="0"/>
              <a:t>内容</a:t>
            </a:r>
            <a:endParaRPr lang="en-GB" sz="2100" b="0" i="0" dirty="0"/>
          </a:p>
          <a:p>
            <a:endParaRPr lang="en-GB" sz="2100" b="0" i="0" dirty="0"/>
          </a:p>
          <a:p>
            <a:r>
              <a:rPr lang="zh-CN" altLang="en-US" sz="2100" b="0" i="0" dirty="0" smtClean="0"/>
              <a:t>只有</a:t>
            </a:r>
            <a:r>
              <a:rPr lang="en-US" altLang="zh-CN" sz="2100" b="0" i="0" dirty="0" smtClean="0"/>
              <a:t>PDF</a:t>
            </a:r>
            <a:r>
              <a:rPr lang="zh-CN" altLang="en-US" sz="2100" b="0" i="0" dirty="0" smtClean="0"/>
              <a:t>格式的文件可以阅读，暂时没有</a:t>
            </a:r>
            <a:r>
              <a:rPr lang="en-US" altLang="zh-CN" sz="2100" b="0" i="0" dirty="0" smtClean="0"/>
              <a:t>HTML</a:t>
            </a:r>
            <a:r>
              <a:rPr lang="zh-CN" altLang="en-US" sz="2100" b="0" i="0" dirty="0" smtClean="0"/>
              <a:t>格式的文章</a:t>
            </a:r>
            <a:endParaRPr lang="en-GB" sz="2100" b="0" i="0" dirty="0" smtClean="0"/>
          </a:p>
          <a:p>
            <a:pPr marL="0" indent="0">
              <a:buNone/>
            </a:pPr>
            <a:endParaRPr lang="en-GB" sz="2100" b="0" i="0" dirty="0" smtClean="0"/>
          </a:p>
          <a:p>
            <a:r>
              <a:rPr lang="zh-CN" altLang="en-US" sz="2100" b="0" i="0" dirty="0" smtClean="0"/>
              <a:t>移动平台的推出也是</a:t>
            </a:r>
            <a:r>
              <a:rPr lang="en-US" altLang="zh-CN" sz="2100" b="0" i="0" dirty="0" smtClean="0"/>
              <a:t>IOP</a:t>
            </a:r>
            <a:r>
              <a:rPr lang="zh-CN" altLang="en-US" sz="2100" b="0" i="0" dirty="0" smtClean="0"/>
              <a:t>收集现有用户使用数据的一项实验</a:t>
            </a:r>
            <a:endParaRPr lang="en-GB" sz="2100" b="0" i="0" dirty="0" smtClean="0"/>
          </a:p>
          <a:p>
            <a:pPr marL="0" indent="0">
              <a:buNone/>
            </a:pPr>
            <a:endParaRPr lang="en-GB" sz="2100" b="0" i="0" dirty="0"/>
          </a:p>
        </p:txBody>
      </p:sp>
    </p:spTree>
    <p:extLst>
      <p:ext uri="{BB962C8B-B14F-4D97-AF65-F5344CB8AC3E}">
        <p14:creationId xmlns:p14="http://schemas.microsoft.com/office/powerpoint/2010/main" xmlns="" val="40120946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out)">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ircle(out)">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circle(out)">
                                      <p:cBhvr>
                                        <p:cTn id="1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819150" y="1371600"/>
            <a:ext cx="6632575"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762000" rtl="0" eaLnBrk="1" fontAlgn="base" hangingPunct="1">
              <a:spcBef>
                <a:spcPct val="0"/>
              </a:spcBef>
              <a:spcAft>
                <a:spcPct val="0"/>
              </a:spcAft>
              <a:defRPr sz="2400">
                <a:solidFill>
                  <a:schemeClr val="hlink"/>
                </a:solidFill>
                <a:latin typeface="+mj-lt"/>
                <a:ea typeface="+mj-ea"/>
                <a:cs typeface="+mj-cs"/>
              </a:defRPr>
            </a:lvl1pPr>
            <a:lvl2pPr algn="l" defTabSz="762000" rtl="0" eaLnBrk="1" fontAlgn="base" hangingPunct="1">
              <a:spcBef>
                <a:spcPct val="0"/>
              </a:spcBef>
              <a:spcAft>
                <a:spcPct val="0"/>
              </a:spcAft>
              <a:defRPr sz="2400">
                <a:solidFill>
                  <a:schemeClr val="hlink"/>
                </a:solidFill>
                <a:latin typeface="Arial" charset="0"/>
              </a:defRPr>
            </a:lvl2pPr>
            <a:lvl3pPr algn="l" defTabSz="762000" rtl="0" eaLnBrk="1" fontAlgn="base" hangingPunct="1">
              <a:spcBef>
                <a:spcPct val="0"/>
              </a:spcBef>
              <a:spcAft>
                <a:spcPct val="0"/>
              </a:spcAft>
              <a:defRPr sz="2400">
                <a:solidFill>
                  <a:schemeClr val="hlink"/>
                </a:solidFill>
                <a:latin typeface="Arial" charset="0"/>
              </a:defRPr>
            </a:lvl3pPr>
            <a:lvl4pPr algn="l" defTabSz="762000" rtl="0" eaLnBrk="1" fontAlgn="base" hangingPunct="1">
              <a:spcBef>
                <a:spcPct val="0"/>
              </a:spcBef>
              <a:spcAft>
                <a:spcPct val="0"/>
              </a:spcAft>
              <a:defRPr sz="2400">
                <a:solidFill>
                  <a:schemeClr val="hlink"/>
                </a:solidFill>
                <a:latin typeface="Arial" charset="0"/>
              </a:defRPr>
            </a:lvl4pPr>
            <a:lvl5pPr algn="l" defTabSz="762000" rtl="0" eaLnBrk="1" fontAlgn="base" hangingPunct="1">
              <a:spcBef>
                <a:spcPct val="0"/>
              </a:spcBef>
              <a:spcAft>
                <a:spcPct val="0"/>
              </a:spcAft>
              <a:defRPr sz="2400">
                <a:solidFill>
                  <a:schemeClr val="hlink"/>
                </a:solidFill>
                <a:latin typeface="Arial" charset="0"/>
              </a:defRPr>
            </a:lvl5pPr>
            <a:lvl6pPr marL="457200" algn="l" defTabSz="762000" rtl="0" eaLnBrk="1" fontAlgn="base" hangingPunct="1">
              <a:spcBef>
                <a:spcPct val="0"/>
              </a:spcBef>
              <a:spcAft>
                <a:spcPct val="0"/>
              </a:spcAft>
              <a:defRPr sz="2400">
                <a:solidFill>
                  <a:schemeClr val="hlink"/>
                </a:solidFill>
                <a:latin typeface="Arial" charset="0"/>
              </a:defRPr>
            </a:lvl6pPr>
            <a:lvl7pPr marL="914400" algn="l" defTabSz="762000" rtl="0" eaLnBrk="1" fontAlgn="base" hangingPunct="1">
              <a:spcBef>
                <a:spcPct val="0"/>
              </a:spcBef>
              <a:spcAft>
                <a:spcPct val="0"/>
              </a:spcAft>
              <a:defRPr sz="2400">
                <a:solidFill>
                  <a:schemeClr val="hlink"/>
                </a:solidFill>
                <a:latin typeface="Arial" charset="0"/>
              </a:defRPr>
            </a:lvl7pPr>
            <a:lvl8pPr marL="1371600" algn="l" defTabSz="762000" rtl="0" eaLnBrk="1" fontAlgn="base" hangingPunct="1">
              <a:spcBef>
                <a:spcPct val="0"/>
              </a:spcBef>
              <a:spcAft>
                <a:spcPct val="0"/>
              </a:spcAft>
              <a:defRPr sz="2400">
                <a:solidFill>
                  <a:schemeClr val="hlink"/>
                </a:solidFill>
                <a:latin typeface="Arial" charset="0"/>
              </a:defRPr>
            </a:lvl8pPr>
            <a:lvl9pPr marL="1828800" algn="l" defTabSz="762000" rtl="0" eaLnBrk="1" fontAlgn="base" hangingPunct="1">
              <a:spcBef>
                <a:spcPct val="0"/>
              </a:spcBef>
              <a:spcAft>
                <a:spcPct val="0"/>
              </a:spcAft>
              <a:defRPr sz="2400">
                <a:solidFill>
                  <a:schemeClr val="hlink"/>
                </a:solidFill>
                <a:latin typeface="Arial" charset="0"/>
              </a:defRPr>
            </a:lvl9pPr>
          </a:lstStyle>
          <a:p>
            <a:pPr eaLnBrk="0" hangingPunct="0"/>
            <a:r>
              <a:rPr lang="zh-CN" altLang="en-US" b="1" i="0" dirty="0" smtClean="0">
                <a:solidFill>
                  <a:srgbClr val="FF0000"/>
                </a:solidFill>
                <a:latin typeface="楷体_GB2312" pitchFamily="1" charset="-122"/>
                <a:ea typeface="楷体_GB2312" pitchFamily="1" charset="-122"/>
              </a:rPr>
              <a:t>使内容平台移动化</a:t>
            </a:r>
            <a:endParaRPr lang="en-GB" altLang="en-US" b="1" i="0" dirty="0">
              <a:solidFill>
                <a:srgbClr val="FF0000"/>
              </a:solidFill>
              <a:latin typeface="楷体_GB2312" pitchFamily="1" charset="-122"/>
              <a:ea typeface="楷体_GB2312" pitchFamily="1" charset="-122"/>
            </a:endParaRPr>
          </a:p>
        </p:txBody>
      </p:sp>
      <p:sp>
        <p:nvSpPr>
          <p:cNvPr id="6" name="Rectangle 3"/>
          <p:cNvSpPr txBox="1">
            <a:spLocks noChangeArrowheads="1"/>
          </p:cNvSpPr>
          <p:nvPr/>
        </p:nvSpPr>
        <p:spPr bwMode="auto">
          <a:xfrm>
            <a:off x="838200" y="2057400"/>
            <a:ext cx="4741912" cy="4395936"/>
          </a:xfrm>
          <a:prstGeom prst="rect">
            <a:avLst/>
          </a:prstGeom>
          <a:solidFill>
            <a:srgbClr val="FFFFFF"/>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1000" indent="-381000" algn="l" defTabSz="762000" rtl="0" eaLnBrk="1" fontAlgn="base" hangingPunct="1">
              <a:spcBef>
                <a:spcPct val="20000"/>
              </a:spcBef>
              <a:spcAft>
                <a:spcPct val="0"/>
              </a:spcAft>
              <a:buClr>
                <a:schemeClr val="hlink"/>
              </a:buClr>
              <a:buSzPct val="75000"/>
              <a:buFont typeface="Monotype Sorts" pitchFamily="2" charset="2"/>
              <a:buChar char="l"/>
              <a:defRPr sz="2400" b="1">
                <a:solidFill>
                  <a:schemeClr val="tx1"/>
                </a:solidFill>
                <a:latin typeface="+mn-lt"/>
                <a:ea typeface="+mn-ea"/>
                <a:cs typeface="+mn-cs"/>
              </a:defRPr>
            </a:lvl1pPr>
            <a:lvl2pPr marL="952500" indent="-381000" algn="l" defTabSz="762000" rtl="0" eaLnBrk="1" fontAlgn="base" hangingPunct="1">
              <a:spcBef>
                <a:spcPct val="20000"/>
              </a:spcBef>
              <a:spcAft>
                <a:spcPct val="0"/>
              </a:spcAft>
              <a:buClr>
                <a:schemeClr val="hlink"/>
              </a:buClr>
              <a:buSzPct val="75000"/>
              <a:buFont typeface="Monotype Sorts" pitchFamily="2" charset="2"/>
              <a:buChar char="l"/>
              <a:defRPr sz="2400">
                <a:solidFill>
                  <a:schemeClr val="tx1"/>
                </a:solidFill>
                <a:latin typeface="+mn-lt"/>
              </a:defRPr>
            </a:lvl2pPr>
            <a:lvl3pPr marL="1435100" indent="-292100" algn="l" defTabSz="762000" rtl="0" eaLnBrk="1" fontAlgn="base" hangingPunct="1">
              <a:spcBef>
                <a:spcPct val="20000"/>
              </a:spcBef>
              <a:spcAft>
                <a:spcPct val="0"/>
              </a:spcAft>
              <a:buClr>
                <a:schemeClr val="hlink"/>
              </a:buClr>
              <a:buSzPct val="75000"/>
              <a:buFont typeface="Monotype Sorts" pitchFamily="2" charset="2"/>
              <a:buChar char="l"/>
              <a:defRPr sz="2000">
                <a:solidFill>
                  <a:schemeClr val="tx1"/>
                </a:solidFill>
                <a:latin typeface="+mn-lt"/>
              </a:defRPr>
            </a:lvl3pPr>
            <a:lvl4pPr marL="1905000" indent="-279400" algn="l" defTabSz="762000" rtl="0" eaLnBrk="1" fontAlgn="base" hangingPunct="1">
              <a:spcBef>
                <a:spcPct val="20000"/>
              </a:spcBef>
              <a:spcAft>
                <a:spcPct val="0"/>
              </a:spcAft>
              <a:buClr>
                <a:schemeClr val="hlink"/>
              </a:buClr>
              <a:buSzPct val="75000"/>
              <a:buFont typeface="Monotype Sorts" pitchFamily="2" charset="2"/>
              <a:buChar char="l"/>
              <a:defRPr sz="2000">
                <a:solidFill>
                  <a:schemeClr val="tx1"/>
                </a:solidFill>
                <a:latin typeface="+mn-lt"/>
              </a:defRPr>
            </a:lvl4pPr>
            <a:lvl5pPr marL="2476500" indent="-279400" algn="l" defTabSz="762000" rtl="0" eaLnBrk="1" fontAlgn="base" hangingPunct="1">
              <a:spcBef>
                <a:spcPct val="20000"/>
              </a:spcBef>
              <a:spcAft>
                <a:spcPct val="0"/>
              </a:spcAft>
              <a:buClr>
                <a:schemeClr val="hlink"/>
              </a:buClr>
              <a:buSzPct val="75000"/>
              <a:buFont typeface="Monotype Sorts" pitchFamily="2" charset="2"/>
              <a:buChar char="l"/>
              <a:defRPr sz="2000">
                <a:solidFill>
                  <a:schemeClr val="tx1"/>
                </a:solidFill>
                <a:latin typeface="+mn-lt"/>
              </a:defRPr>
            </a:lvl5pPr>
            <a:lvl6pPr marL="2933700" indent="-279400" algn="l" defTabSz="762000" rtl="0" eaLnBrk="1" fontAlgn="base" hangingPunct="1">
              <a:spcBef>
                <a:spcPct val="20000"/>
              </a:spcBef>
              <a:spcAft>
                <a:spcPct val="0"/>
              </a:spcAft>
              <a:buClr>
                <a:schemeClr val="hlink"/>
              </a:buClr>
              <a:buSzPct val="75000"/>
              <a:buFont typeface="Monotype Sorts" pitchFamily="2" charset="2"/>
              <a:buChar char="l"/>
              <a:defRPr sz="2000">
                <a:solidFill>
                  <a:schemeClr val="tx1"/>
                </a:solidFill>
                <a:latin typeface="+mn-lt"/>
              </a:defRPr>
            </a:lvl6pPr>
            <a:lvl7pPr marL="3390900" indent="-279400" algn="l" defTabSz="762000" rtl="0" eaLnBrk="1" fontAlgn="base" hangingPunct="1">
              <a:spcBef>
                <a:spcPct val="20000"/>
              </a:spcBef>
              <a:spcAft>
                <a:spcPct val="0"/>
              </a:spcAft>
              <a:buClr>
                <a:schemeClr val="hlink"/>
              </a:buClr>
              <a:buSzPct val="75000"/>
              <a:buFont typeface="Monotype Sorts" pitchFamily="2" charset="2"/>
              <a:buChar char="l"/>
              <a:defRPr sz="2000">
                <a:solidFill>
                  <a:schemeClr val="tx1"/>
                </a:solidFill>
                <a:latin typeface="+mn-lt"/>
              </a:defRPr>
            </a:lvl7pPr>
            <a:lvl8pPr marL="3848100" indent="-279400" algn="l" defTabSz="762000" rtl="0" eaLnBrk="1" fontAlgn="base" hangingPunct="1">
              <a:spcBef>
                <a:spcPct val="20000"/>
              </a:spcBef>
              <a:spcAft>
                <a:spcPct val="0"/>
              </a:spcAft>
              <a:buClr>
                <a:schemeClr val="hlink"/>
              </a:buClr>
              <a:buSzPct val="75000"/>
              <a:buFont typeface="Monotype Sorts" pitchFamily="2" charset="2"/>
              <a:buChar char="l"/>
              <a:defRPr sz="2000">
                <a:solidFill>
                  <a:schemeClr val="tx1"/>
                </a:solidFill>
                <a:latin typeface="+mn-lt"/>
              </a:defRPr>
            </a:lvl8pPr>
            <a:lvl9pPr marL="4305300" indent="-279400" algn="l" defTabSz="762000" rtl="0" eaLnBrk="1" fontAlgn="base" hangingPunct="1">
              <a:spcBef>
                <a:spcPct val="20000"/>
              </a:spcBef>
              <a:spcAft>
                <a:spcPct val="0"/>
              </a:spcAft>
              <a:buClr>
                <a:schemeClr val="hlink"/>
              </a:buClr>
              <a:buSzPct val="75000"/>
              <a:buFont typeface="Monotype Sorts" pitchFamily="2" charset="2"/>
              <a:buChar char="l"/>
              <a:defRPr sz="2000">
                <a:solidFill>
                  <a:schemeClr val="tx1"/>
                </a:solidFill>
                <a:latin typeface="+mn-lt"/>
              </a:defRPr>
            </a:lvl9pPr>
          </a:lstStyle>
          <a:p>
            <a:pPr lvl="1">
              <a:buNone/>
            </a:pPr>
            <a:r>
              <a:rPr lang="zh-CN" altLang="en-US" sz="2100" i="0" dirty="0" smtClean="0"/>
              <a:t>移动上线时间表：</a:t>
            </a:r>
            <a:endParaRPr lang="en-US" altLang="zh-CN" sz="2100" i="0" dirty="0" smtClean="0"/>
          </a:p>
          <a:p>
            <a:pPr lvl="1"/>
            <a:r>
              <a:rPr lang="en-GB" sz="2100" i="0" dirty="0" smtClean="0"/>
              <a:t>2011</a:t>
            </a:r>
            <a:r>
              <a:rPr lang="zh-CN" altLang="en-US" sz="2100" i="0" dirty="0" smtClean="0"/>
              <a:t>年发布文章</a:t>
            </a:r>
            <a:endParaRPr lang="en-GB" sz="2100" b="0" i="0" dirty="0"/>
          </a:p>
          <a:p>
            <a:pPr lvl="1"/>
            <a:r>
              <a:rPr lang="en-GB" sz="2100" b="0" i="0" dirty="0" smtClean="0"/>
              <a:t>2012</a:t>
            </a:r>
            <a:r>
              <a:rPr lang="zh-CN" altLang="en-US" sz="2100" b="0" i="0" dirty="0" smtClean="0"/>
              <a:t>年发布期刊首页</a:t>
            </a:r>
            <a:endParaRPr lang="en-GB" sz="2100" b="0" i="0" dirty="0" smtClean="0"/>
          </a:p>
          <a:p>
            <a:pPr lvl="1"/>
            <a:r>
              <a:rPr lang="en-GB" sz="2100" i="0" dirty="0" smtClean="0"/>
              <a:t>2013</a:t>
            </a:r>
            <a:r>
              <a:rPr lang="zh-CN" altLang="en-US" sz="2100" i="0" dirty="0" smtClean="0"/>
              <a:t>年发布所有的全文</a:t>
            </a:r>
            <a:endParaRPr lang="en-GB" sz="2100" b="0" i="0" dirty="0" smtClean="0"/>
          </a:p>
          <a:p>
            <a:endParaRPr lang="en-US" altLang="zh-CN" sz="2100" b="0" i="0" dirty="0" smtClean="0"/>
          </a:p>
          <a:p>
            <a:r>
              <a:rPr lang="zh-CN" altLang="en-US" sz="2100" b="0" i="0" dirty="0" smtClean="0"/>
              <a:t>每月有</a:t>
            </a:r>
            <a:r>
              <a:rPr lang="en-US" altLang="zh-CN" sz="2100" b="0" i="0" dirty="0" smtClean="0"/>
              <a:t>30000</a:t>
            </a:r>
            <a:r>
              <a:rPr lang="zh-CN" altLang="en-US" sz="2100" b="0" i="0" dirty="0" smtClean="0"/>
              <a:t>人访问</a:t>
            </a:r>
            <a:r>
              <a:rPr lang="en-GB" sz="2100" b="0" i="0" dirty="0" smtClean="0"/>
              <a:t>,</a:t>
            </a:r>
            <a:r>
              <a:rPr lang="zh-CN" altLang="en-US" sz="2100" b="0" i="0" dirty="0" smtClean="0"/>
              <a:t>浏览</a:t>
            </a:r>
            <a:r>
              <a:rPr lang="en-US" altLang="zh-CN" sz="2100" b="0" i="0" dirty="0" smtClean="0"/>
              <a:t>70000</a:t>
            </a:r>
            <a:r>
              <a:rPr lang="zh-CN" altLang="en-US" sz="2100" b="0" i="0" dirty="0" smtClean="0"/>
              <a:t>页的内容</a:t>
            </a:r>
            <a:endParaRPr lang="en-GB" sz="2100" b="0" i="0" dirty="0" smtClean="0"/>
          </a:p>
          <a:p>
            <a:endParaRPr lang="en-GB" sz="2100" b="0" i="0" dirty="0"/>
          </a:p>
          <a:p>
            <a:r>
              <a:rPr lang="en-GB" altLang="zh-CN" sz="2100" b="0" i="0" dirty="0" err="1" smtClean="0"/>
              <a:t>iPhone</a:t>
            </a:r>
            <a:r>
              <a:rPr lang="en-GB" altLang="zh-CN" sz="2100" b="0" i="0" dirty="0" smtClean="0"/>
              <a:t> and </a:t>
            </a:r>
            <a:r>
              <a:rPr lang="en-GB" altLang="zh-CN" sz="2100" b="0" i="0" dirty="0" err="1" smtClean="0"/>
              <a:t>iPads</a:t>
            </a:r>
            <a:r>
              <a:rPr lang="zh-CN" altLang="en-US" sz="2100" b="0" i="0" dirty="0" smtClean="0"/>
              <a:t>是被使用最多的移动设备</a:t>
            </a:r>
            <a:r>
              <a:rPr lang="en-GB" altLang="zh-CN" sz="2100" b="0" i="0" dirty="0" smtClean="0"/>
              <a:t> </a:t>
            </a:r>
            <a:endParaRPr lang="en-GB" sz="2100" b="0" i="0" dirty="0" smtClean="0"/>
          </a:p>
        </p:txBody>
      </p:sp>
      <p:pic>
        <p:nvPicPr>
          <p:cNvPr id="7" name="Picture 5" descr="iPhone-p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3216" y="1846311"/>
            <a:ext cx="3528392" cy="5365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9193353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itle 4"/>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en-US" altLang="zh-CN" dirty="0" smtClean="0">
              <a:solidFill>
                <a:srgbClr val="FF0000"/>
              </a:solidFill>
              <a:ea typeface="宋体" pitchFamily="2" charset="-122"/>
            </a:endParaRPr>
          </a:p>
        </p:txBody>
      </p:sp>
      <p:sp>
        <p:nvSpPr>
          <p:cNvPr id="35843" name="Content Placeholder 5"/>
          <p:cNvSpPr>
            <a:spLocks noGrp="1" noChangeArrowheads="1"/>
          </p:cNvSpPr>
          <p:nvPr>
            <p:ph idx="4294967295"/>
          </p:nvPr>
        </p:nvSpPr>
        <p:spPr bwMode="auto">
          <a:xfrm>
            <a:off x="285721" y="2025650"/>
            <a:ext cx="3214709" cy="4572000"/>
          </a:xfrm>
          <a:prstGeom prst="rect">
            <a:avLst/>
          </a:prstGeom>
          <a:noFill/>
          <a:ln>
            <a:miter lim="800000"/>
            <a:headEnd/>
            <a:tailEnd/>
          </a:ln>
        </p:spPr>
        <p:txBody>
          <a:bodyPr/>
          <a:lstStyle/>
          <a:p>
            <a:pPr>
              <a:buClr>
                <a:srgbClr val="FF0000"/>
              </a:buClr>
            </a:pPr>
            <a:r>
              <a:rPr lang="zh-CN" altLang="en-US" sz="4800" b="0" dirty="0" smtClean="0">
                <a:latin typeface="楷体_GB2312" pitchFamily="1" charset="-122"/>
                <a:ea typeface="楷体_GB2312" pitchFamily="1" charset="-122"/>
              </a:rPr>
              <a:t>谢谢！</a:t>
            </a:r>
            <a:endParaRPr lang="en-US" sz="4800" b="0" dirty="0" smtClean="0">
              <a:latin typeface="楷体_GB2312" pitchFamily="1" charset="-122"/>
              <a:ea typeface="楷体_GB2312" pitchFamily="1" charset="-122"/>
            </a:endParaRPr>
          </a:p>
          <a:p>
            <a:pPr>
              <a:buClr>
                <a:srgbClr val="FF0000"/>
              </a:buClr>
            </a:pPr>
            <a:endParaRPr lang="en-US" b="0" dirty="0" smtClean="0">
              <a:latin typeface="楷体_GB2312" pitchFamily="1" charset="-122"/>
              <a:ea typeface="楷体_GB2312" pitchFamily="1" charset="-122"/>
            </a:endParaRPr>
          </a:p>
          <a:p>
            <a:pPr>
              <a:buClr>
                <a:srgbClr val="FF0000"/>
              </a:buClr>
            </a:pPr>
            <a:endParaRPr lang="en-US" b="0" dirty="0" smtClean="0">
              <a:latin typeface="楷体_GB2312" pitchFamily="1" charset="-122"/>
              <a:ea typeface="楷体_GB2312" pitchFamily="1" charset="-122"/>
            </a:endParaRPr>
          </a:p>
          <a:p>
            <a:r>
              <a:rPr lang="zh-CN" altLang="en-US" sz="1600" b="0" dirty="0" smtClean="0">
                <a:latin typeface="楷体_GB2312" pitchFamily="1" charset="-122"/>
                <a:ea typeface="楷体_GB2312" pitchFamily="1" charset="-122"/>
              </a:rPr>
              <a:t>徐涛 销售经理</a:t>
            </a:r>
            <a:br>
              <a:rPr lang="zh-CN" altLang="en-US" sz="1600" b="0" dirty="0" smtClean="0">
                <a:latin typeface="楷体_GB2312" pitchFamily="1" charset="-122"/>
                <a:ea typeface="楷体_GB2312" pitchFamily="1" charset="-122"/>
              </a:rPr>
            </a:br>
            <a:r>
              <a:rPr lang="zh-CN" altLang="en-US" sz="1600" b="0" dirty="0" smtClean="0">
                <a:latin typeface="楷体_GB2312" pitchFamily="1" charset="-122"/>
                <a:ea typeface="楷体_GB2312" pitchFamily="1" charset="-122"/>
              </a:rPr>
              <a:t>英国物理学会出版社 </a:t>
            </a:r>
            <a:r>
              <a:rPr lang="en-US" altLang="zh-CN" sz="1600" b="0" dirty="0" smtClean="0">
                <a:latin typeface="楷体_GB2312" pitchFamily="1" charset="-122"/>
                <a:ea typeface="楷体_GB2312" pitchFamily="1" charset="-122"/>
              </a:rPr>
              <a:t>IOP Publishing</a:t>
            </a:r>
            <a:br>
              <a:rPr lang="en-US" altLang="zh-CN" sz="1600" b="0" dirty="0" smtClean="0">
                <a:latin typeface="楷体_GB2312" pitchFamily="1" charset="-122"/>
                <a:ea typeface="楷体_GB2312" pitchFamily="1" charset="-122"/>
              </a:rPr>
            </a:br>
            <a:r>
              <a:rPr lang="en-US" altLang="zh-CN" sz="1600" b="0" dirty="0" smtClean="0">
                <a:latin typeface="楷体_GB2312" pitchFamily="1" charset="-122"/>
                <a:ea typeface="楷体_GB2312" pitchFamily="1" charset="-122"/>
              </a:rPr>
              <a:t>T: 010 65682611</a:t>
            </a:r>
            <a:r>
              <a:rPr lang="zh-CN" altLang="en-US" sz="1600" b="0" dirty="0" smtClean="0">
                <a:latin typeface="楷体_GB2312" pitchFamily="1" charset="-122"/>
                <a:ea typeface="楷体_GB2312" pitchFamily="1" charset="-122"/>
              </a:rPr>
              <a:t>转</a:t>
            </a:r>
            <a:r>
              <a:rPr lang="en-US" altLang="zh-CN" sz="1600" b="0" dirty="0" smtClean="0">
                <a:latin typeface="楷体_GB2312" pitchFamily="1" charset="-122"/>
                <a:ea typeface="楷体_GB2312" pitchFamily="1" charset="-122"/>
              </a:rPr>
              <a:t>60</a:t>
            </a:r>
            <a:r>
              <a:rPr lang="zh-CN" altLang="en-US" sz="1600" b="0" dirty="0" smtClean="0">
                <a:latin typeface="楷体_GB2312" pitchFamily="1" charset="-122"/>
                <a:ea typeface="楷体_GB2312" pitchFamily="1" charset="-122"/>
              </a:rPr>
              <a:t>2</a:t>
            </a:r>
            <a:endParaRPr lang="en-US" altLang="zh-CN" sz="1600" b="0" dirty="0" smtClean="0">
              <a:latin typeface="楷体_GB2312" pitchFamily="1" charset="-122"/>
              <a:ea typeface="楷体_GB2312" pitchFamily="1" charset="-122"/>
            </a:endParaRPr>
          </a:p>
          <a:p>
            <a:r>
              <a:rPr lang="en-US" altLang="zh-CN" sz="1600" b="0" dirty="0" smtClean="0">
                <a:latin typeface="楷体_GB2312" pitchFamily="1" charset="-122"/>
                <a:ea typeface="楷体_GB2312" pitchFamily="1" charset="-122"/>
              </a:rPr>
              <a:t>M:13716559696</a:t>
            </a:r>
            <a:br>
              <a:rPr lang="en-US" altLang="zh-CN" sz="1600" b="0" dirty="0" smtClean="0">
                <a:latin typeface="楷体_GB2312" pitchFamily="1" charset="-122"/>
                <a:ea typeface="楷体_GB2312" pitchFamily="1" charset="-122"/>
              </a:rPr>
            </a:br>
            <a:r>
              <a:rPr lang="en-US" altLang="zh-CN" sz="1600" b="0" dirty="0" smtClean="0">
                <a:ea typeface="楷体_GB2312" pitchFamily="1" charset="-122"/>
                <a:sym typeface="Arial" pitchFamily="34" charset="0"/>
              </a:rPr>
              <a:t>E: </a:t>
            </a:r>
            <a:r>
              <a:rPr lang="zh-CN" altLang="en-US" sz="1600" b="0" dirty="0" smtClean="0">
                <a:ea typeface="楷体_GB2312" pitchFamily="1" charset="-122"/>
                <a:sym typeface="Arial" pitchFamily="34" charset="0"/>
              </a:rPr>
              <a:t>tao.xu</a:t>
            </a:r>
            <a:r>
              <a:rPr lang="en-US" altLang="zh-CN" sz="1600" b="0" dirty="0" smtClean="0">
                <a:ea typeface="楷体_GB2312" pitchFamily="1" charset="-122"/>
                <a:sym typeface="Arial" pitchFamily="34" charset="0"/>
              </a:rPr>
              <a:t>@</a:t>
            </a:r>
            <a:r>
              <a:rPr lang="en-US" altLang="zh-CN" sz="1600" b="0" dirty="0" err="1" smtClean="0">
                <a:ea typeface="楷体_GB2312" pitchFamily="1" charset="-122"/>
                <a:sym typeface="Arial" pitchFamily="34" charset="0"/>
              </a:rPr>
              <a:t>iop.org</a:t>
            </a:r>
            <a:endParaRPr lang="zh-CN" altLang="en-US" sz="1600" b="0" dirty="0" smtClean="0">
              <a:ea typeface="楷体_GB2312" pitchFamily="1" charset="-122"/>
              <a:sym typeface="Arial" pitchFamily="34" charset="0"/>
            </a:endParaRPr>
          </a:p>
          <a:p>
            <a:pPr>
              <a:buClr>
                <a:srgbClr val="FF0000"/>
              </a:buClr>
            </a:pPr>
            <a:endParaRPr lang="en-US" altLang="zh-CN" dirty="0" smtClean="0">
              <a:ea typeface="宋体" pitchFamily="2" charset="-122"/>
            </a:endParaRPr>
          </a:p>
        </p:txBody>
      </p:sp>
      <p:sp>
        <p:nvSpPr>
          <p:cNvPr id="6" name="Content Placeholder 5"/>
          <p:cNvSpPr txBox="1">
            <a:spLocks noChangeArrowheads="1"/>
          </p:cNvSpPr>
          <p:nvPr/>
        </p:nvSpPr>
        <p:spPr bwMode="auto">
          <a:xfrm>
            <a:off x="3143240" y="2295048"/>
            <a:ext cx="5533216" cy="4302602"/>
          </a:xfrm>
          <a:prstGeom prst="rect">
            <a:avLst/>
          </a:prstGeom>
          <a:noFill/>
          <a:ln>
            <a:miter lim="800000"/>
            <a:headEnd/>
            <a:tailEnd/>
          </a:ln>
        </p:spPr>
        <p:txBody>
          <a:bodyPr/>
          <a:lstStyle/>
          <a:p>
            <a:pPr marL="342900" marR="0" lvl="0" indent="-342900" algn="l" defTabSz="762000" rtl="0" eaLnBrk="0" fontAlgn="base" latinLnBrk="0" hangingPunct="0">
              <a:lnSpc>
                <a:spcPct val="100000"/>
              </a:lnSpc>
              <a:spcBef>
                <a:spcPct val="20000"/>
              </a:spcBef>
              <a:spcAft>
                <a:spcPct val="0"/>
              </a:spcAft>
              <a:buClr>
                <a:srgbClr val="FF0000"/>
              </a:buClr>
              <a:buSzPct val="75000"/>
              <a:buFont typeface="Monotype Sorts"/>
              <a:buChar char="l"/>
              <a:tabLst/>
              <a:defRPr/>
            </a:pPr>
            <a:r>
              <a:rPr kumimoji="0" lang="en-US" sz="2400" b="0" i="0" u="none" strike="noStrike" kern="0" cap="none" spc="0" normalizeH="0" baseline="0" noProof="0" dirty="0" smtClean="0">
                <a:ln>
                  <a:noFill/>
                </a:ln>
                <a:solidFill>
                  <a:schemeClr val="tx1"/>
                </a:solidFill>
                <a:effectLst/>
                <a:uLnTx/>
                <a:uFillTx/>
                <a:latin typeface="楷体_GB2312" pitchFamily="1" charset="-122"/>
                <a:ea typeface="楷体_GB2312" pitchFamily="1" charset="-122"/>
                <a:cs typeface="+mn-cs"/>
              </a:rPr>
              <a:t/>
            </a:r>
            <a:br>
              <a:rPr kumimoji="0" lang="en-US" sz="2400" b="0" i="0" u="none" strike="noStrike" kern="0" cap="none" spc="0" normalizeH="0" baseline="0" noProof="0" dirty="0" smtClean="0">
                <a:ln>
                  <a:noFill/>
                </a:ln>
                <a:solidFill>
                  <a:schemeClr val="tx1"/>
                </a:solidFill>
                <a:effectLst/>
                <a:uLnTx/>
                <a:uFillTx/>
                <a:latin typeface="楷体_GB2312" pitchFamily="1" charset="-122"/>
                <a:ea typeface="楷体_GB2312" pitchFamily="1" charset="-122"/>
                <a:cs typeface="+mn-cs"/>
              </a:rPr>
            </a:br>
            <a:endParaRPr kumimoji="0" lang="en-US" sz="2400" b="0" i="0" u="none" strike="noStrike" kern="0" cap="none" spc="0" normalizeH="0" baseline="0" noProof="0" dirty="0" smtClean="0">
              <a:ln>
                <a:noFill/>
              </a:ln>
              <a:solidFill>
                <a:schemeClr val="tx1"/>
              </a:solidFill>
              <a:effectLst/>
              <a:uLnTx/>
              <a:uFillTx/>
              <a:latin typeface="楷体_GB2312" pitchFamily="1" charset="-122"/>
              <a:ea typeface="楷体_GB2312" pitchFamily="1" charset="-122"/>
              <a:cs typeface="+mn-cs"/>
            </a:endParaRPr>
          </a:p>
          <a:p>
            <a:pPr marL="342900" marR="0" lvl="0" indent="-342900" algn="l" defTabSz="762000" rtl="0" eaLnBrk="0" fontAlgn="base" latinLnBrk="0" hangingPunct="0">
              <a:lnSpc>
                <a:spcPct val="100000"/>
              </a:lnSpc>
              <a:spcBef>
                <a:spcPct val="20000"/>
              </a:spcBef>
              <a:spcAft>
                <a:spcPct val="0"/>
              </a:spcAft>
              <a:buClr>
                <a:srgbClr val="FF0000"/>
              </a:buClr>
              <a:buSzPct val="75000"/>
              <a:buFont typeface="Monotype Sorts"/>
              <a:buChar char="l"/>
              <a:tabLst/>
              <a:defRPr/>
            </a:pPr>
            <a:endParaRPr kumimoji="0" lang="en-US" sz="2400" b="0" i="0" u="none" strike="noStrike" kern="0" cap="none" spc="0" normalizeH="0" baseline="0" noProof="0" dirty="0" smtClean="0">
              <a:ln>
                <a:noFill/>
              </a:ln>
              <a:solidFill>
                <a:schemeClr val="tx1"/>
              </a:solidFill>
              <a:effectLst/>
              <a:uLnTx/>
              <a:uFillTx/>
              <a:latin typeface="楷体_GB2312" pitchFamily="1" charset="-122"/>
              <a:ea typeface="楷体_GB2312" pitchFamily="1" charset="-122"/>
              <a:cs typeface="+mn-cs"/>
            </a:endParaRPr>
          </a:p>
          <a:p>
            <a:pPr marL="342900" marR="0" lvl="0" indent="-342900" algn="l" defTabSz="762000" rtl="0" eaLnBrk="0" fontAlgn="base" latinLnBrk="0" hangingPunct="0">
              <a:lnSpc>
                <a:spcPct val="100000"/>
              </a:lnSpc>
              <a:spcBef>
                <a:spcPct val="20000"/>
              </a:spcBef>
              <a:spcAft>
                <a:spcPct val="0"/>
              </a:spcAft>
              <a:buClr>
                <a:srgbClr val="FF0000"/>
              </a:buClr>
              <a:buSzPct val="75000"/>
              <a:buFont typeface="Monotype Sorts"/>
              <a:buChar char="l"/>
              <a:tabLst/>
              <a:defRPr/>
            </a:pPr>
            <a:endParaRPr kumimoji="0" lang="en-US" sz="2400" b="0" i="0" u="none" strike="noStrike" kern="0" cap="none" spc="0" normalizeH="0" baseline="0" noProof="0" dirty="0" smtClean="0">
              <a:ln>
                <a:noFill/>
              </a:ln>
              <a:solidFill>
                <a:schemeClr val="tx1"/>
              </a:solidFill>
              <a:effectLst/>
              <a:uLnTx/>
              <a:uFillTx/>
              <a:latin typeface="楷体_GB2312" pitchFamily="1" charset="-122"/>
              <a:ea typeface="楷体_GB2312" pitchFamily="1" charset="-122"/>
              <a:cs typeface="+mn-cs"/>
            </a:endParaRPr>
          </a:p>
          <a:p>
            <a:pPr marL="342900" lvl="0" indent="-342900" defTabSz="762000" eaLnBrk="0" hangingPunct="0">
              <a:spcBef>
                <a:spcPct val="20000"/>
              </a:spcBef>
              <a:buClr>
                <a:schemeClr val="hlink"/>
              </a:buClr>
              <a:buSzPct val="75000"/>
              <a:buFont typeface="Monotype Sorts"/>
              <a:buChar char="l"/>
              <a:defRPr/>
            </a:pPr>
            <a:r>
              <a:rPr kumimoji="0" lang="zh-CN" altLang="en-US" sz="1600" b="0" i="0" u="none" strike="noStrike" kern="0" cap="none" spc="0" normalizeH="0" baseline="0" noProof="0" dirty="0" smtClean="0">
                <a:ln>
                  <a:noFill/>
                </a:ln>
                <a:solidFill>
                  <a:schemeClr val="tx1"/>
                </a:solidFill>
                <a:effectLst/>
                <a:uLnTx/>
                <a:uFillTx/>
                <a:latin typeface="楷体_GB2312" pitchFamily="1" charset="-122"/>
                <a:ea typeface="楷体_GB2312" pitchFamily="1" charset="-122"/>
                <a:cs typeface="+mn-cs"/>
              </a:rPr>
              <a:t>郭鹏 销售经理                          汪洋  客户经理</a:t>
            </a:r>
            <a:br>
              <a:rPr kumimoji="0" lang="zh-CN" altLang="en-US" sz="1600" b="0" i="0" u="none" strike="noStrike" kern="0" cap="none" spc="0" normalizeH="0" baseline="0" noProof="0" dirty="0" smtClean="0">
                <a:ln>
                  <a:noFill/>
                </a:ln>
                <a:solidFill>
                  <a:schemeClr val="tx1"/>
                </a:solidFill>
                <a:effectLst/>
                <a:uLnTx/>
                <a:uFillTx/>
                <a:latin typeface="楷体_GB2312" pitchFamily="1" charset="-122"/>
                <a:ea typeface="楷体_GB2312" pitchFamily="1" charset="-122"/>
                <a:cs typeface="+mn-cs"/>
              </a:rPr>
            </a:br>
            <a:r>
              <a:rPr lang="zh-CN" altLang="en-US" sz="1600" i="0" kern="0" dirty="0" smtClean="0">
                <a:latin typeface="楷体_GB2312" pitchFamily="1" charset="-122"/>
                <a:ea typeface="楷体_GB2312" pitchFamily="1" charset="-122"/>
              </a:rPr>
              <a:t>英国物理学会出版社                英国物理学会出版社</a:t>
            </a:r>
            <a:endParaRPr lang="en-US" altLang="zh-CN" sz="1600" i="0" kern="0" dirty="0" smtClean="0">
              <a:latin typeface="楷体_GB2312" pitchFamily="1" charset="-122"/>
              <a:ea typeface="楷体_GB2312" pitchFamily="1" charset="-122"/>
            </a:endParaRPr>
          </a:p>
          <a:p>
            <a:pPr marL="342900" lvl="0" indent="-342900" defTabSz="762000" eaLnBrk="0" hangingPunct="0">
              <a:spcBef>
                <a:spcPct val="20000"/>
              </a:spcBef>
              <a:buClr>
                <a:schemeClr val="hlink"/>
              </a:buClr>
              <a:buSzPct val="75000"/>
              <a:defRPr/>
            </a:pPr>
            <a:r>
              <a:rPr lang="zh-CN" altLang="en-US" sz="1600" i="0" kern="0" dirty="0" smtClean="0">
                <a:latin typeface="楷体_GB2312" pitchFamily="1" charset="-122"/>
                <a:ea typeface="楷体_GB2312" pitchFamily="1" charset="-122"/>
              </a:rPr>
              <a:t>      </a:t>
            </a:r>
            <a:r>
              <a:rPr lang="en-US" altLang="zh-CN" sz="1600" i="0" kern="0" dirty="0" smtClean="0">
                <a:latin typeface="楷体_GB2312" pitchFamily="1" charset="-122"/>
                <a:ea typeface="楷体_GB2312" pitchFamily="1" charset="-122"/>
              </a:rPr>
              <a:t>IOP Publishing                       </a:t>
            </a:r>
            <a:r>
              <a:rPr kumimoji="0" lang="en-US" altLang="zh-CN" sz="1600" b="0" i="0" u="none" strike="noStrike" kern="0" cap="none" spc="0" normalizeH="0" baseline="0" noProof="0" dirty="0" smtClean="0">
                <a:ln>
                  <a:noFill/>
                </a:ln>
                <a:solidFill>
                  <a:schemeClr val="tx1"/>
                </a:solidFill>
                <a:effectLst/>
                <a:uLnTx/>
                <a:uFillTx/>
                <a:latin typeface="楷体_GB2312" pitchFamily="1" charset="-122"/>
                <a:ea typeface="楷体_GB2312" pitchFamily="1" charset="-122"/>
                <a:cs typeface="+mn-cs"/>
              </a:rPr>
              <a:t>IOP Publishing</a:t>
            </a:r>
            <a:br>
              <a:rPr kumimoji="0" lang="en-US" altLang="zh-CN" sz="1600" b="0" i="0" u="none" strike="noStrike" kern="0" cap="none" spc="0" normalizeH="0" baseline="0" noProof="0" dirty="0" smtClean="0">
                <a:ln>
                  <a:noFill/>
                </a:ln>
                <a:solidFill>
                  <a:schemeClr val="tx1"/>
                </a:solidFill>
                <a:effectLst/>
                <a:uLnTx/>
                <a:uFillTx/>
                <a:latin typeface="楷体_GB2312" pitchFamily="1" charset="-122"/>
                <a:ea typeface="楷体_GB2312" pitchFamily="1" charset="-122"/>
                <a:cs typeface="+mn-cs"/>
              </a:rPr>
            </a:br>
            <a:r>
              <a:rPr kumimoji="0" lang="en-US" altLang="zh-CN" sz="1600" b="0" i="0" u="none" strike="noStrike" kern="0" cap="none" spc="0" normalizeH="0" baseline="0" noProof="0" dirty="0" smtClean="0">
                <a:ln>
                  <a:noFill/>
                </a:ln>
                <a:solidFill>
                  <a:schemeClr val="tx1"/>
                </a:solidFill>
                <a:effectLst/>
                <a:uLnTx/>
                <a:uFillTx/>
                <a:latin typeface="楷体_GB2312" pitchFamily="1" charset="-122"/>
                <a:ea typeface="楷体_GB2312" pitchFamily="1" charset="-122"/>
                <a:cs typeface="+mn-cs"/>
              </a:rPr>
              <a:t>T: 010 65682611</a:t>
            </a:r>
            <a:r>
              <a:rPr kumimoji="0" lang="zh-CN" altLang="en-US" sz="1600" b="0" i="0" u="none" strike="noStrike" kern="0" cap="none" spc="0" normalizeH="0" baseline="0" noProof="0" dirty="0" smtClean="0">
                <a:ln>
                  <a:noFill/>
                </a:ln>
                <a:solidFill>
                  <a:schemeClr val="tx1"/>
                </a:solidFill>
                <a:effectLst/>
                <a:uLnTx/>
                <a:uFillTx/>
                <a:latin typeface="楷体_GB2312" pitchFamily="1" charset="-122"/>
                <a:ea typeface="楷体_GB2312" pitchFamily="1" charset="-122"/>
                <a:cs typeface="+mn-cs"/>
              </a:rPr>
              <a:t>转</a:t>
            </a:r>
            <a:r>
              <a:rPr kumimoji="0" lang="en-US" altLang="zh-CN" sz="1600" b="0" i="0" u="none" strike="noStrike" kern="0" cap="none" spc="0" normalizeH="0" baseline="0" noProof="0" dirty="0" smtClean="0">
                <a:ln>
                  <a:noFill/>
                </a:ln>
                <a:solidFill>
                  <a:schemeClr val="tx1"/>
                </a:solidFill>
                <a:effectLst/>
                <a:uLnTx/>
                <a:uFillTx/>
                <a:latin typeface="楷体_GB2312" pitchFamily="1" charset="-122"/>
                <a:ea typeface="楷体_GB2312" pitchFamily="1" charset="-122"/>
                <a:cs typeface="+mn-cs"/>
              </a:rPr>
              <a:t>60</a:t>
            </a:r>
            <a:r>
              <a:rPr lang="en-US" altLang="zh-CN" sz="1600" i="0" kern="0" dirty="0" smtClean="0">
                <a:latin typeface="楷体_GB2312" pitchFamily="1" charset="-122"/>
                <a:ea typeface="楷体_GB2312" pitchFamily="1" charset="-122"/>
              </a:rPr>
              <a:t>3           T: 010 65682611</a:t>
            </a:r>
            <a:r>
              <a:rPr lang="zh-CN" altLang="en-US" sz="1600" i="0" kern="0" dirty="0" smtClean="0">
                <a:latin typeface="楷体_GB2312" pitchFamily="1" charset="-122"/>
                <a:ea typeface="楷体_GB2312" pitchFamily="1" charset="-122"/>
              </a:rPr>
              <a:t>转</a:t>
            </a:r>
            <a:r>
              <a:rPr lang="en-US" altLang="zh-CN" sz="1600" i="0" kern="0" dirty="0" smtClean="0">
                <a:latin typeface="楷体_GB2312" pitchFamily="1" charset="-122"/>
                <a:ea typeface="楷体_GB2312" pitchFamily="1" charset="-122"/>
              </a:rPr>
              <a:t>607</a:t>
            </a:r>
            <a:endParaRPr kumimoji="0" lang="en-US" altLang="zh-CN" sz="1600" b="0" i="0" u="none" strike="noStrike" kern="0" cap="none" spc="0" normalizeH="0" baseline="0" noProof="0" dirty="0" smtClean="0">
              <a:ln>
                <a:noFill/>
              </a:ln>
              <a:solidFill>
                <a:schemeClr val="tx1"/>
              </a:solidFill>
              <a:effectLst/>
              <a:uLnTx/>
              <a:uFillTx/>
              <a:latin typeface="楷体_GB2312" pitchFamily="1" charset="-122"/>
              <a:ea typeface="楷体_GB2312" pitchFamily="1" charset="-122"/>
              <a:cs typeface="+mn-cs"/>
            </a:endParaRPr>
          </a:p>
          <a:p>
            <a:pPr marL="342900" lvl="0" indent="-342900" defTabSz="762000" eaLnBrk="0" hangingPunct="0">
              <a:spcBef>
                <a:spcPct val="20000"/>
              </a:spcBef>
              <a:buClr>
                <a:schemeClr val="hlink"/>
              </a:buClr>
              <a:buSzPct val="75000"/>
              <a:buFont typeface="Monotype Sorts"/>
              <a:buChar char="l"/>
              <a:defRPr/>
            </a:pPr>
            <a:r>
              <a:rPr kumimoji="0" lang="en-US" altLang="zh-CN" sz="1600" b="0" i="0" u="none" strike="noStrike" kern="0" cap="none" spc="0" normalizeH="0" baseline="0" noProof="0" dirty="0" smtClean="0">
                <a:ln>
                  <a:noFill/>
                </a:ln>
                <a:solidFill>
                  <a:schemeClr val="tx1"/>
                </a:solidFill>
                <a:effectLst/>
                <a:uLnTx/>
                <a:uFillTx/>
                <a:latin typeface="楷体_GB2312" pitchFamily="1" charset="-122"/>
                <a:ea typeface="楷体_GB2312" pitchFamily="1" charset="-122"/>
                <a:cs typeface="+mn-cs"/>
              </a:rPr>
              <a:t>M:13911138730                     M</a:t>
            </a:r>
            <a:r>
              <a:rPr kumimoji="0" lang="zh-CN" altLang="en-US" sz="1600" b="0" i="0" u="none" strike="noStrike" kern="0" cap="none" spc="0" normalizeH="0" baseline="0" noProof="0" dirty="0" smtClean="0">
                <a:ln>
                  <a:noFill/>
                </a:ln>
                <a:solidFill>
                  <a:schemeClr val="tx1"/>
                </a:solidFill>
                <a:effectLst/>
                <a:uLnTx/>
                <a:uFillTx/>
                <a:latin typeface="楷体_GB2312" pitchFamily="1" charset="-122"/>
                <a:ea typeface="楷体_GB2312" pitchFamily="1" charset="-122"/>
                <a:cs typeface="+mn-cs"/>
              </a:rPr>
              <a:t>：</a:t>
            </a:r>
            <a:r>
              <a:rPr kumimoji="0" lang="en-US" altLang="zh-CN" sz="1600" b="0" i="0" u="none" strike="noStrike" kern="0" cap="none" spc="0" normalizeH="0" baseline="0" noProof="0" dirty="0" smtClean="0">
                <a:ln>
                  <a:noFill/>
                </a:ln>
                <a:solidFill>
                  <a:schemeClr val="tx1"/>
                </a:solidFill>
                <a:effectLst/>
                <a:uLnTx/>
                <a:uFillTx/>
                <a:latin typeface="楷体_GB2312" pitchFamily="1" charset="-122"/>
                <a:ea typeface="楷体_GB2312" pitchFamily="1" charset="-122"/>
                <a:cs typeface="+mn-cs"/>
              </a:rPr>
              <a:t>13810738708</a:t>
            </a:r>
            <a:br>
              <a:rPr kumimoji="0" lang="en-US" altLang="zh-CN" sz="1600" b="0" i="0" u="none" strike="noStrike" kern="0" cap="none" spc="0" normalizeH="0" baseline="0" noProof="0" dirty="0" smtClean="0">
                <a:ln>
                  <a:noFill/>
                </a:ln>
                <a:solidFill>
                  <a:schemeClr val="tx1"/>
                </a:solidFill>
                <a:effectLst/>
                <a:uLnTx/>
                <a:uFillTx/>
                <a:latin typeface="楷体_GB2312" pitchFamily="1" charset="-122"/>
                <a:ea typeface="楷体_GB2312" pitchFamily="1" charset="-122"/>
                <a:cs typeface="+mn-cs"/>
              </a:rPr>
            </a:br>
            <a:r>
              <a:rPr kumimoji="0" lang="en-US" altLang="zh-CN" sz="1600" b="0" i="0" u="none" strike="noStrike" kern="0" cap="none" spc="0" normalizeH="0" baseline="0" noProof="0" dirty="0" smtClean="0">
                <a:ln>
                  <a:noFill/>
                </a:ln>
                <a:solidFill>
                  <a:schemeClr val="tx1"/>
                </a:solidFill>
                <a:effectLst/>
                <a:uLnTx/>
                <a:uFillTx/>
                <a:latin typeface="+mn-lt"/>
                <a:ea typeface="楷体_GB2312" pitchFamily="1" charset="-122"/>
                <a:cs typeface="+mn-cs"/>
                <a:sym typeface="Arial" pitchFamily="34" charset="0"/>
              </a:rPr>
              <a:t>E: peng.guo@iop.org</a:t>
            </a:r>
            <a:r>
              <a:rPr lang="en-US" altLang="zh-CN" sz="1600" i="0" kern="0" dirty="0" smtClean="0">
                <a:ea typeface="楷体_GB2312" pitchFamily="1" charset="-122"/>
                <a:sym typeface="Arial" pitchFamily="34" charset="0"/>
              </a:rPr>
              <a:t>                       E: yang.wang@iop.org</a:t>
            </a:r>
            <a:endParaRPr kumimoji="0" lang="zh-CN" altLang="en-US" sz="1600" b="0" i="0" u="none" strike="noStrike" kern="0" cap="none" spc="0" normalizeH="0" baseline="0" noProof="0" dirty="0" smtClean="0">
              <a:ln>
                <a:noFill/>
              </a:ln>
              <a:solidFill>
                <a:schemeClr val="tx1"/>
              </a:solidFill>
              <a:effectLst/>
              <a:uLnTx/>
              <a:uFillTx/>
              <a:latin typeface="+mn-lt"/>
              <a:ea typeface="楷体_GB2312" pitchFamily="1" charset="-122"/>
              <a:cs typeface="+mn-cs"/>
              <a:sym typeface="Arial" pitchFamily="34" charset="0"/>
            </a:endParaRPr>
          </a:p>
          <a:p>
            <a:pPr marL="342900" marR="0" lvl="0" indent="-342900" algn="l" defTabSz="762000" rtl="0" eaLnBrk="0" fontAlgn="base" latinLnBrk="0" hangingPunct="0">
              <a:lnSpc>
                <a:spcPct val="100000"/>
              </a:lnSpc>
              <a:spcBef>
                <a:spcPct val="20000"/>
              </a:spcBef>
              <a:spcAft>
                <a:spcPct val="0"/>
              </a:spcAft>
              <a:buClr>
                <a:srgbClr val="FF0000"/>
              </a:buClr>
              <a:buSzPct val="75000"/>
              <a:buFont typeface="Monotype Sorts"/>
              <a:buChar char="l"/>
              <a:tabLst/>
              <a:defRPr/>
            </a:pPr>
            <a:endParaRPr kumimoji="0" lang="en-US" altLang="zh-CN" sz="2400" b="1" i="0" u="none" strike="noStrike" kern="0" cap="none" spc="0" normalizeH="0" baseline="0" noProof="0" dirty="0" smtClean="0">
              <a:ln>
                <a:noFill/>
              </a:ln>
              <a:solidFill>
                <a:schemeClr val="tx1"/>
              </a:solidFill>
              <a:effectLst/>
              <a:uLnTx/>
              <a:uFillTx/>
              <a:latin typeface="+mn-lt"/>
              <a:ea typeface="宋体" pitchFamily="2" charset="-122"/>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9"/>
          <p:cNvGraphicFramePr>
            <a:graphicFrameLocks/>
          </p:cNvGraphicFramePr>
          <p:nvPr/>
        </p:nvGraphicFramePr>
        <p:xfrm>
          <a:off x="214282" y="1000108"/>
          <a:ext cx="8572559" cy="55721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3"/>
          <p:cNvGraphicFramePr>
            <a:graphicFrameLocks/>
          </p:cNvGraphicFramePr>
          <p:nvPr/>
        </p:nvGraphicFramePr>
        <p:xfrm>
          <a:off x="0" y="1367118"/>
          <a:ext cx="9144000" cy="54908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bwMode="auto">
          <a:xfrm>
            <a:off x="457200" y="1143000"/>
            <a:ext cx="8229600" cy="274638"/>
          </a:xfrm>
          <a:prstGeom prst="rect">
            <a:avLst/>
          </a:prstGeom>
          <a:noFill/>
          <a:ln>
            <a:miter lim="800000"/>
            <a:headEnd/>
            <a:tailEnd/>
          </a:ln>
        </p:spPr>
        <p:txBody>
          <a:bodyPr/>
          <a:lstStyle/>
          <a:p>
            <a:r>
              <a:rPr lang="en-US" altLang="zh-CN" sz="2800" b="1" dirty="0" smtClean="0">
                <a:solidFill>
                  <a:srgbClr val="FF0000"/>
                </a:solidFill>
                <a:latin typeface="宋体" pitchFamily="2" charset="-122"/>
                <a:ea typeface="楷体_GB2312"/>
              </a:rPr>
              <a:t>2014</a:t>
            </a:r>
            <a:r>
              <a:rPr lang="zh-CN" altLang="en-US" sz="2800" b="1" dirty="0" smtClean="0">
                <a:solidFill>
                  <a:srgbClr val="FF0000"/>
                </a:solidFill>
                <a:latin typeface="宋体" pitchFamily="2" charset="-122"/>
                <a:ea typeface="楷体_GB2312"/>
              </a:rPr>
              <a:t>年</a:t>
            </a:r>
            <a:r>
              <a:rPr lang="en-US" altLang="zh-CN" sz="2800" b="1" dirty="0" smtClean="0">
                <a:solidFill>
                  <a:srgbClr val="FF0000"/>
                </a:solidFill>
                <a:latin typeface="宋体" pitchFamily="2" charset="-122"/>
                <a:ea typeface="楷体_GB2312"/>
              </a:rPr>
              <a:t>IOP</a:t>
            </a:r>
            <a:r>
              <a:rPr lang="zh-CN" altLang="en-US" sz="2800" b="1" dirty="0" smtClean="0">
                <a:solidFill>
                  <a:srgbClr val="FF0000"/>
                </a:solidFill>
                <a:latin typeface="宋体" pitchFamily="2" charset="-122"/>
                <a:ea typeface="楷体_GB2312"/>
              </a:rPr>
              <a:t>期刊下载量分析（按照国家地区</a:t>
            </a:r>
            <a:r>
              <a:rPr lang="zh-CN" altLang="en-US" sz="3200" b="1" dirty="0" smtClean="0">
                <a:solidFill>
                  <a:srgbClr val="FF0000"/>
                </a:solidFill>
                <a:latin typeface="宋体" pitchFamily="2" charset="-122"/>
                <a:ea typeface="楷体_GB2312"/>
              </a:rPr>
              <a:t>）</a:t>
            </a:r>
          </a:p>
        </p:txBody>
      </p:sp>
      <p:graphicFrame>
        <p:nvGraphicFramePr>
          <p:cNvPr id="7" name="Chart 5"/>
          <p:cNvGraphicFramePr>
            <a:graphicFrameLocks/>
          </p:cNvGraphicFramePr>
          <p:nvPr/>
        </p:nvGraphicFramePr>
        <p:xfrm>
          <a:off x="285720" y="1857364"/>
          <a:ext cx="8264358" cy="460282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raft_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b="1" dirty="0" smtClean="0">
            <a:solidFill>
              <a:srgbClr val="FF0000"/>
            </a:solidFill>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1306</TotalTime>
  <Words>3172</Words>
  <Application>Microsoft Office PowerPoint</Application>
  <PresentationFormat>全屏显示(4:3)</PresentationFormat>
  <Paragraphs>471</Paragraphs>
  <Slides>63</Slides>
  <Notes>33</Notes>
  <HiddenSlides>0</HiddenSlides>
  <MMClips>0</MMClips>
  <ScaleCrop>false</ScaleCrop>
  <HeadingPairs>
    <vt:vector size="4" baseType="variant">
      <vt:variant>
        <vt:lpstr>主题</vt:lpstr>
      </vt:variant>
      <vt:variant>
        <vt:i4>1</vt:i4>
      </vt:variant>
      <vt:variant>
        <vt:lpstr>幻灯片标题</vt:lpstr>
      </vt:variant>
      <vt:variant>
        <vt:i4>63</vt:i4>
      </vt:variant>
    </vt:vector>
  </HeadingPairs>
  <TitlesOfParts>
    <vt:vector size="64" baseType="lpstr">
      <vt:lpstr>draft_2014</vt:lpstr>
      <vt:lpstr>幻灯片 1</vt:lpstr>
      <vt:lpstr>培训大纲</vt:lpstr>
      <vt:lpstr>IOP历史</vt:lpstr>
      <vt:lpstr>幻灯片 4</vt:lpstr>
      <vt:lpstr>IOP期刊的学科覆盖范围</vt:lpstr>
      <vt:lpstr>IOP出版下列学协会的期刊</vt:lpstr>
      <vt:lpstr>幻灯片 7</vt:lpstr>
      <vt:lpstr>幻灯片 8</vt:lpstr>
      <vt:lpstr>2014年IOP期刊下载量分析（按照国家地区）</vt:lpstr>
      <vt:lpstr>幻灯片 10</vt:lpstr>
      <vt:lpstr>幻灯片 11</vt:lpstr>
      <vt:lpstr>幻灯片 12</vt:lpstr>
      <vt:lpstr>幻灯片 13</vt:lpstr>
      <vt:lpstr>幻灯片 14</vt:lpstr>
      <vt:lpstr>幻灯片 15</vt:lpstr>
      <vt:lpstr>幻灯片 16</vt:lpstr>
      <vt:lpstr>一个简单而大胆的设想</vt:lpstr>
      <vt:lpstr>幻灯片 18</vt:lpstr>
      <vt:lpstr>物理学协会出版社- 期刊</vt:lpstr>
      <vt:lpstr>物理学协会出版社- 质量</vt:lpstr>
      <vt:lpstr>幻灯片 21</vt:lpstr>
      <vt:lpstr>数字化</vt:lpstr>
      <vt:lpstr>关于电子书精选集</vt:lpstr>
      <vt:lpstr>拓展物理– 先导声音</vt:lpstr>
      <vt:lpstr>简明物理内容</vt:lpstr>
      <vt:lpstr>学科覆盖</vt:lpstr>
      <vt:lpstr>幻灯片 27</vt:lpstr>
      <vt:lpstr>IOPscience 内容平台</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HTML格式全文阅读</vt:lpstr>
      <vt:lpstr>幻灯片 41</vt:lpstr>
      <vt:lpstr>增强HTML格式的文章页面</vt:lpstr>
      <vt:lpstr>文章导航, MathJax公式生成器，与分享文章</vt:lpstr>
      <vt:lpstr>图像工具</vt:lpstr>
      <vt:lpstr>选项标签</vt:lpstr>
      <vt:lpstr>在文章页的附加信息</vt:lpstr>
      <vt:lpstr>幻灯片 47</vt:lpstr>
      <vt:lpstr>打印文章</vt:lpstr>
      <vt:lpstr>文章级指标</vt:lpstr>
      <vt:lpstr>文章级指标</vt:lpstr>
      <vt:lpstr>Article Evolution的未来</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vector>
  </TitlesOfParts>
  <Company>IOP Publishing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Papuca</dc:creator>
  <cp:lastModifiedBy>WANGYANG</cp:lastModifiedBy>
  <cp:revision>59</cp:revision>
  <dcterms:created xsi:type="dcterms:W3CDTF">2014-02-12T14:13:30Z</dcterms:created>
  <dcterms:modified xsi:type="dcterms:W3CDTF">2015-04-24T01:40:44Z</dcterms:modified>
</cp:coreProperties>
</file>