
<file path=[Content_Types].xml><?xml version="1.0" encoding="utf-8"?>
<Types xmlns="http://schemas.openxmlformats.org/package/2006/content-types">
  <Default Extension="png" ContentType="image/pn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4" r:id="rId2"/>
    <p:sldMasterId id="2147483769" r:id="rId3"/>
  </p:sldMasterIdLst>
  <p:notesMasterIdLst>
    <p:notesMasterId r:id="rId51"/>
  </p:notesMasterIdLst>
  <p:sldIdLst>
    <p:sldId id="256" r:id="rId4"/>
    <p:sldId id="257" r:id="rId5"/>
    <p:sldId id="271" r:id="rId6"/>
    <p:sldId id="272" r:id="rId7"/>
    <p:sldId id="274" r:id="rId8"/>
    <p:sldId id="307" r:id="rId9"/>
    <p:sldId id="308" r:id="rId10"/>
    <p:sldId id="309" r:id="rId11"/>
    <p:sldId id="270" r:id="rId12"/>
    <p:sldId id="311" r:id="rId13"/>
    <p:sldId id="317" r:id="rId14"/>
    <p:sldId id="316" r:id="rId15"/>
    <p:sldId id="318" r:id="rId16"/>
    <p:sldId id="319" r:id="rId17"/>
    <p:sldId id="320" r:id="rId18"/>
    <p:sldId id="313" r:id="rId19"/>
    <p:sldId id="312" r:id="rId20"/>
    <p:sldId id="314"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9" r:id="rId48"/>
    <p:sldId id="347" r:id="rId49"/>
    <p:sldId id="348"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960" autoAdjust="0"/>
  </p:normalViewPr>
  <p:slideViewPr>
    <p:cSldViewPr>
      <p:cViewPr varScale="1">
        <p:scale>
          <a:sx n="89" d="100"/>
          <a:sy n="89" d="100"/>
        </p:scale>
        <p:origin x="1310" y="77"/>
      </p:cViewPr>
      <p:guideLst>
        <p:guide orient="horz" pos="2160"/>
        <p:guide pos="2880"/>
      </p:guideLst>
    </p:cSldViewPr>
  </p:slideViewPr>
  <p:outlineViewPr>
    <p:cViewPr>
      <p:scale>
        <a:sx n="33" d="100"/>
        <a:sy n="33" d="100"/>
      </p:scale>
      <p:origin x="0" y="-7378"/>
    </p:cViewPr>
  </p:outlineViewPr>
  <p:notesTextViewPr>
    <p:cViewPr>
      <p:scale>
        <a:sx n="100" d="100"/>
        <a:sy n="100" d="100"/>
      </p:scale>
      <p:origin x="0" y="0"/>
    </p:cViewPr>
  </p:notesTextViewPr>
  <p:sorterViewPr>
    <p:cViewPr>
      <p:scale>
        <a:sx n="100" d="100"/>
        <a:sy n="100" d="100"/>
      </p:scale>
      <p:origin x="0" y="-13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reen_T\Downloads\962014011x1g003.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ILESVRA\Users2\Green_T\MSOFFICE\2012\misc\How%20readers%20discover%20content%20in%20scholarly%20journal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'C_A1.3'!$B$51</c:f>
              <c:strCache>
                <c:ptCount val="1"/>
                <c:pt idx="0">
                  <c:v>Proportion of the 25-34 year-old population with tertiary education (left axis)</c:v>
                </c:pt>
              </c:strCache>
            </c:strRef>
          </c:tx>
          <c:invertIfNegative val="0"/>
          <c:dPt>
            <c:idx val="15"/>
            <c:invertIfNegative val="0"/>
            <c:bubble3D val="0"/>
            <c:spPr>
              <a:solidFill>
                <a:srgbClr val="C00000"/>
              </a:solidFill>
            </c:spPr>
          </c:dPt>
          <c:cat>
            <c:strRef>
              <c:f>'C_A1.3'!$A$52:$A$89</c:f>
              <c:strCache>
                <c:ptCount val="38"/>
                <c:pt idx="0">
                  <c:v>Brazil</c:v>
                </c:pt>
                <c:pt idx="1">
                  <c:v>Turkey</c:v>
                </c:pt>
                <c:pt idx="2">
                  <c:v>Italy</c:v>
                </c:pt>
                <c:pt idx="3">
                  <c:v>Chile1</c:v>
                </c:pt>
                <c:pt idx="4">
                  <c:v>Austria</c:v>
                </c:pt>
                <c:pt idx="5">
                  <c:v>Mexico</c:v>
                </c:pt>
                <c:pt idx="6">
                  <c:v>Slovak Republic</c:v>
                </c:pt>
                <c:pt idx="7">
                  <c:v>Czech Republic</c:v>
                </c:pt>
                <c:pt idx="8">
                  <c:v>Portugal</c:v>
                </c:pt>
                <c:pt idx="9">
                  <c:v>Germany</c:v>
                </c:pt>
                <c:pt idx="10">
                  <c:v>Hungary</c:v>
                </c:pt>
                <c:pt idx="11">
                  <c:v>Greece</c:v>
                </c:pt>
                <c:pt idx="12">
                  <c:v>Slovenia</c:v>
                </c:pt>
                <c:pt idx="13">
                  <c:v>Iceland</c:v>
                </c:pt>
                <c:pt idx="14">
                  <c:v>Latvia</c:v>
                </c:pt>
                <c:pt idx="15">
                  <c:v>OECD average</c:v>
                </c:pt>
                <c:pt idx="16">
                  <c:v>Spain</c:v>
                </c:pt>
                <c:pt idx="17">
                  <c:v>Finland</c:v>
                </c:pt>
                <c:pt idx="18">
                  <c:v>Estonia</c:v>
                </c:pt>
                <c:pt idx="19">
                  <c:v>Denmark</c:v>
                </c:pt>
                <c:pt idx="20">
                  <c:v>Switzerland</c:v>
                </c:pt>
                <c:pt idx="21">
                  <c:v>Poland</c:v>
                </c:pt>
                <c:pt idx="22">
                  <c:v>France</c:v>
                </c:pt>
                <c:pt idx="23">
                  <c:v>Belgium</c:v>
                </c:pt>
                <c:pt idx="24">
                  <c:v>Netherlands</c:v>
                </c:pt>
                <c:pt idx="25">
                  <c:v>Sweden</c:v>
                </c:pt>
                <c:pt idx="26">
                  <c:v>United States</c:v>
                </c:pt>
                <c:pt idx="27">
                  <c:v>Israel</c:v>
                </c:pt>
                <c:pt idx="28">
                  <c:v>Norway</c:v>
                </c:pt>
                <c:pt idx="29">
                  <c:v>New Zealand</c:v>
                </c:pt>
                <c:pt idx="30">
                  <c:v>Australia</c:v>
                </c:pt>
                <c:pt idx="31">
                  <c:v>United Kingdom</c:v>
                </c:pt>
                <c:pt idx="32">
                  <c:v>Ireland</c:v>
                </c:pt>
                <c:pt idx="33">
                  <c:v>Luxembourg</c:v>
                </c:pt>
                <c:pt idx="34">
                  <c:v>Russian Federation</c:v>
                </c:pt>
                <c:pt idx="35">
                  <c:v>Canada</c:v>
                </c:pt>
                <c:pt idx="36">
                  <c:v>Japan</c:v>
                </c:pt>
                <c:pt idx="37">
                  <c:v>Korea</c:v>
                </c:pt>
              </c:strCache>
            </c:strRef>
          </c:cat>
          <c:val>
            <c:numRef>
              <c:f>'C_A1.3'!$B$52:$B$89</c:f>
              <c:numCache>
                <c:formatCode>#,##0.00</c:formatCode>
                <c:ptCount val="38"/>
                <c:pt idx="0">
                  <c:v>14.458587855832933</c:v>
                </c:pt>
                <c:pt idx="1">
                  <c:v>20.99826460623089</c:v>
                </c:pt>
                <c:pt idx="2">
                  <c:v>22.250719062657243</c:v>
                </c:pt>
                <c:pt idx="3">
                  <c:v>22.483850836884503</c:v>
                </c:pt>
                <c:pt idx="4">
                  <c:v>23.025973991328666</c:v>
                </c:pt>
                <c:pt idx="5">
                  <c:v>24.102481678942343</c:v>
                </c:pt>
                <c:pt idx="6">
                  <c:v>26.976940123217609</c:v>
                </c:pt>
                <c:pt idx="7">
                  <c:v>27.832430140606203</c:v>
                </c:pt>
                <c:pt idx="8">
                  <c:v>28.331629630013872</c:v>
                </c:pt>
                <c:pt idx="9">
                  <c:v>28.956327016417323</c:v>
                </c:pt>
                <c:pt idx="10">
                  <c:v>30.430920672510364</c:v>
                </c:pt>
                <c:pt idx="11">
                  <c:v>34.742593392268432</c:v>
                </c:pt>
                <c:pt idx="12">
                  <c:v>35.360330091466253</c:v>
                </c:pt>
                <c:pt idx="13">
                  <c:v>38.381184786958997</c:v>
                </c:pt>
                <c:pt idx="14">
                  <c:v>38.724183863349893</c:v>
                </c:pt>
                <c:pt idx="15">
                  <c:v>39.203507039184025</c:v>
                </c:pt>
                <c:pt idx="16">
                  <c:v>39.257238482981222</c:v>
                </c:pt>
                <c:pt idx="17">
                  <c:v>39.749656141076798</c:v>
                </c:pt>
                <c:pt idx="18">
                  <c:v>39.835532348442356</c:v>
                </c:pt>
                <c:pt idx="19">
                  <c:v>40.244044334503776</c:v>
                </c:pt>
                <c:pt idx="20">
                  <c:v>40.642248793010189</c:v>
                </c:pt>
                <c:pt idx="21">
                  <c:v>40.798922838930707</c:v>
                </c:pt>
                <c:pt idx="22">
                  <c:v>42.909989143206914</c:v>
                </c:pt>
                <c:pt idx="23">
                  <c:v>42.989904195888045</c:v>
                </c:pt>
                <c:pt idx="24">
                  <c:v>43.036242147413823</c:v>
                </c:pt>
                <c:pt idx="25">
                  <c:v>43.473865820481151</c:v>
                </c:pt>
                <c:pt idx="26">
                  <c:v>44.04259945133176</c:v>
                </c:pt>
                <c:pt idx="27">
                  <c:v>44.498509847499783</c:v>
                </c:pt>
                <c:pt idx="28">
                  <c:v>45.01845084243817</c:v>
                </c:pt>
                <c:pt idx="29">
                  <c:v>46.865832072115452</c:v>
                </c:pt>
                <c:pt idx="30">
                  <c:v>47.231078316642552</c:v>
                </c:pt>
                <c:pt idx="31">
                  <c:v>47.860852507382333</c:v>
                </c:pt>
                <c:pt idx="32">
                  <c:v>49.205015577716743</c:v>
                </c:pt>
                <c:pt idx="33">
                  <c:v>49.882286994939406</c:v>
                </c:pt>
                <c:pt idx="34">
                  <c:v>56.969684686276025</c:v>
                </c:pt>
                <c:pt idx="35">
                  <c:v>57.261172709029324</c:v>
                </c:pt>
                <c:pt idx="36">
                  <c:v>58.554873892297209</c:v>
                </c:pt>
                <c:pt idx="37">
                  <c:v>65.687276845426211</c:v>
                </c:pt>
              </c:numCache>
            </c:numRef>
          </c:val>
        </c:ser>
        <c:ser>
          <c:idx val="1"/>
          <c:order val="1"/>
          <c:tx>
            <c:strRef>
              <c:f>'C_A1.3'!$C$51</c:f>
              <c:strCache>
                <c:ptCount val="1"/>
                <c:pt idx="0">
                  <c:v>Proportion of the 55-64 year-old population with tertiary education (left axis)</c:v>
                </c:pt>
              </c:strCache>
            </c:strRef>
          </c:tx>
          <c:spPr>
            <a:solidFill>
              <a:srgbClr val="FFC000"/>
            </a:solidFill>
          </c:spPr>
          <c:invertIfNegative val="0"/>
          <c:dPt>
            <c:idx val="15"/>
            <c:invertIfNegative val="0"/>
            <c:bubble3D val="0"/>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c:spPr>
          </c:dPt>
          <c:cat>
            <c:strRef>
              <c:f>'C_A1.3'!$A$52:$A$89</c:f>
              <c:strCache>
                <c:ptCount val="38"/>
                <c:pt idx="0">
                  <c:v>Brazil</c:v>
                </c:pt>
                <c:pt idx="1">
                  <c:v>Turkey</c:v>
                </c:pt>
                <c:pt idx="2">
                  <c:v>Italy</c:v>
                </c:pt>
                <c:pt idx="3">
                  <c:v>Chile1</c:v>
                </c:pt>
                <c:pt idx="4">
                  <c:v>Austria</c:v>
                </c:pt>
                <c:pt idx="5">
                  <c:v>Mexico</c:v>
                </c:pt>
                <c:pt idx="6">
                  <c:v>Slovak Republic</c:v>
                </c:pt>
                <c:pt idx="7">
                  <c:v>Czech Republic</c:v>
                </c:pt>
                <c:pt idx="8">
                  <c:v>Portugal</c:v>
                </c:pt>
                <c:pt idx="9">
                  <c:v>Germany</c:v>
                </c:pt>
                <c:pt idx="10">
                  <c:v>Hungary</c:v>
                </c:pt>
                <c:pt idx="11">
                  <c:v>Greece</c:v>
                </c:pt>
                <c:pt idx="12">
                  <c:v>Slovenia</c:v>
                </c:pt>
                <c:pt idx="13">
                  <c:v>Iceland</c:v>
                </c:pt>
                <c:pt idx="14">
                  <c:v>Latvia</c:v>
                </c:pt>
                <c:pt idx="15">
                  <c:v>OECD average</c:v>
                </c:pt>
                <c:pt idx="16">
                  <c:v>Spain</c:v>
                </c:pt>
                <c:pt idx="17">
                  <c:v>Finland</c:v>
                </c:pt>
                <c:pt idx="18">
                  <c:v>Estonia</c:v>
                </c:pt>
                <c:pt idx="19">
                  <c:v>Denmark</c:v>
                </c:pt>
                <c:pt idx="20">
                  <c:v>Switzerland</c:v>
                </c:pt>
                <c:pt idx="21">
                  <c:v>Poland</c:v>
                </c:pt>
                <c:pt idx="22">
                  <c:v>France</c:v>
                </c:pt>
                <c:pt idx="23">
                  <c:v>Belgium</c:v>
                </c:pt>
                <c:pt idx="24">
                  <c:v>Netherlands</c:v>
                </c:pt>
                <c:pt idx="25">
                  <c:v>Sweden</c:v>
                </c:pt>
                <c:pt idx="26">
                  <c:v>United States</c:v>
                </c:pt>
                <c:pt idx="27">
                  <c:v>Israel</c:v>
                </c:pt>
                <c:pt idx="28">
                  <c:v>Norway</c:v>
                </c:pt>
                <c:pt idx="29">
                  <c:v>New Zealand</c:v>
                </c:pt>
                <c:pt idx="30">
                  <c:v>Australia</c:v>
                </c:pt>
                <c:pt idx="31">
                  <c:v>United Kingdom</c:v>
                </c:pt>
                <c:pt idx="32">
                  <c:v>Ireland</c:v>
                </c:pt>
                <c:pt idx="33">
                  <c:v>Luxembourg</c:v>
                </c:pt>
                <c:pt idx="34">
                  <c:v>Russian Federation</c:v>
                </c:pt>
                <c:pt idx="35">
                  <c:v>Canada</c:v>
                </c:pt>
                <c:pt idx="36">
                  <c:v>Japan</c:v>
                </c:pt>
                <c:pt idx="37">
                  <c:v>Korea</c:v>
                </c:pt>
              </c:strCache>
            </c:strRef>
          </c:cat>
          <c:val>
            <c:numRef>
              <c:f>'C_A1.3'!$C$52:$C$89</c:f>
              <c:numCache>
                <c:formatCode>#,##0.00</c:formatCode>
                <c:ptCount val="38"/>
                <c:pt idx="0">
                  <c:v>10.174255118616728</c:v>
                </c:pt>
                <c:pt idx="1">
                  <c:v>10.324925181701582</c:v>
                </c:pt>
                <c:pt idx="2">
                  <c:v>11.424565262424128</c:v>
                </c:pt>
                <c:pt idx="3">
                  <c:v>13.061313290055626</c:v>
                </c:pt>
                <c:pt idx="4">
                  <c:v>16.734021834876458</c:v>
                </c:pt>
                <c:pt idx="5">
                  <c:v>12.511597673010559</c:v>
                </c:pt>
                <c:pt idx="6">
                  <c:v>13.681329481763177</c:v>
                </c:pt>
                <c:pt idx="7">
                  <c:v>12.634167167558527</c:v>
                </c:pt>
                <c:pt idx="8">
                  <c:v>11.069127695978214</c:v>
                </c:pt>
                <c:pt idx="9">
                  <c:v>26.432082950251974</c:v>
                </c:pt>
                <c:pt idx="10">
                  <c:v>15.324378738471539</c:v>
                </c:pt>
                <c:pt idx="11">
                  <c:v>20.035275642164116</c:v>
                </c:pt>
                <c:pt idx="12">
                  <c:v>17.144876803316585</c:v>
                </c:pt>
                <c:pt idx="13">
                  <c:v>24.936817774436172</c:v>
                </c:pt>
                <c:pt idx="14">
                  <c:v>22.048854513891541</c:v>
                </c:pt>
                <c:pt idx="15">
                  <c:v>24.193300739404819</c:v>
                </c:pt>
                <c:pt idx="16">
                  <c:v>19.015539187947759</c:v>
                </c:pt>
                <c:pt idx="17">
                  <c:v>31.385271751069151</c:v>
                </c:pt>
                <c:pt idx="18">
                  <c:v>35.499473954631057</c:v>
                </c:pt>
                <c:pt idx="19">
                  <c:v>28.669243695783059</c:v>
                </c:pt>
                <c:pt idx="20">
                  <c:v>28.741346996693093</c:v>
                </c:pt>
                <c:pt idx="21">
                  <c:v>12.632825324992236</c:v>
                </c:pt>
                <c:pt idx="22">
                  <c:v>19.599543390805231</c:v>
                </c:pt>
                <c:pt idx="23">
                  <c:v>25.341034542057344</c:v>
                </c:pt>
                <c:pt idx="24">
                  <c:v>27.854300742231761</c:v>
                </c:pt>
                <c:pt idx="25">
                  <c:v>28.658313454210997</c:v>
                </c:pt>
                <c:pt idx="26">
                  <c:v>41.812189274038403</c:v>
                </c:pt>
                <c:pt idx="27">
                  <c:v>46.521185693906524</c:v>
                </c:pt>
                <c:pt idx="28">
                  <c:v>29.911926362278617</c:v>
                </c:pt>
                <c:pt idx="29">
                  <c:v>34.586310565010365</c:v>
                </c:pt>
                <c:pt idx="30">
                  <c:v>33.030787883565708</c:v>
                </c:pt>
                <c:pt idx="31">
                  <c:v>32.623228975245866</c:v>
                </c:pt>
                <c:pt idx="32">
                  <c:v>24.858694732719229</c:v>
                </c:pt>
                <c:pt idx="33">
                  <c:v>26.439566262669679</c:v>
                </c:pt>
                <c:pt idx="34">
                  <c:v>49.162387658652577</c:v>
                </c:pt>
                <c:pt idx="35">
                  <c:v>44.486909664458452</c:v>
                </c:pt>
                <c:pt idx="36">
                  <c:v>32.047646057855928</c:v>
                </c:pt>
                <c:pt idx="37">
                  <c:v>13.542407131584829</c:v>
                </c:pt>
              </c:numCache>
            </c:numRef>
          </c:val>
        </c:ser>
        <c:ser>
          <c:idx val="2"/>
          <c:order val="2"/>
          <c:tx>
            <c:strRef>
              <c:f>'C_A1.3'!$D$51</c:f>
              <c:strCache>
                <c:ptCount val="1"/>
                <c:pt idx="0">
                  <c:v>Proportion of doctorates in working age population</c:v>
                </c:pt>
              </c:strCache>
            </c:strRef>
          </c:tx>
          <c:spPr>
            <a:solidFill>
              <a:schemeClr val="bg1"/>
            </a:solidFill>
          </c:spPr>
          <c:invertIfNegative val="0"/>
          <c:cat>
            <c:strRef>
              <c:f>'C_A1.3'!$A$52:$A$89</c:f>
              <c:strCache>
                <c:ptCount val="38"/>
                <c:pt idx="0">
                  <c:v>Brazil</c:v>
                </c:pt>
                <c:pt idx="1">
                  <c:v>Turkey</c:v>
                </c:pt>
                <c:pt idx="2">
                  <c:v>Italy</c:v>
                </c:pt>
                <c:pt idx="3">
                  <c:v>Chile1</c:v>
                </c:pt>
                <c:pt idx="4">
                  <c:v>Austria</c:v>
                </c:pt>
                <c:pt idx="5">
                  <c:v>Mexico</c:v>
                </c:pt>
                <c:pt idx="6">
                  <c:v>Slovak Republic</c:v>
                </c:pt>
                <c:pt idx="7">
                  <c:v>Czech Republic</c:v>
                </c:pt>
                <c:pt idx="8">
                  <c:v>Portugal</c:v>
                </c:pt>
                <c:pt idx="9">
                  <c:v>Germany</c:v>
                </c:pt>
                <c:pt idx="10">
                  <c:v>Hungary</c:v>
                </c:pt>
                <c:pt idx="11">
                  <c:v>Greece</c:v>
                </c:pt>
                <c:pt idx="12">
                  <c:v>Slovenia</c:v>
                </c:pt>
                <c:pt idx="13">
                  <c:v>Iceland</c:v>
                </c:pt>
                <c:pt idx="14">
                  <c:v>Latvia</c:v>
                </c:pt>
                <c:pt idx="15">
                  <c:v>OECD average</c:v>
                </c:pt>
                <c:pt idx="16">
                  <c:v>Spain</c:v>
                </c:pt>
                <c:pt idx="17">
                  <c:v>Finland</c:v>
                </c:pt>
                <c:pt idx="18">
                  <c:v>Estonia</c:v>
                </c:pt>
                <c:pt idx="19">
                  <c:v>Denmark</c:v>
                </c:pt>
                <c:pt idx="20">
                  <c:v>Switzerland</c:v>
                </c:pt>
                <c:pt idx="21">
                  <c:v>Poland</c:v>
                </c:pt>
                <c:pt idx="22">
                  <c:v>France</c:v>
                </c:pt>
                <c:pt idx="23">
                  <c:v>Belgium</c:v>
                </c:pt>
                <c:pt idx="24">
                  <c:v>Netherlands</c:v>
                </c:pt>
                <c:pt idx="25">
                  <c:v>Sweden</c:v>
                </c:pt>
                <c:pt idx="26">
                  <c:v>United States</c:v>
                </c:pt>
                <c:pt idx="27">
                  <c:v>Israel</c:v>
                </c:pt>
                <c:pt idx="28">
                  <c:v>Norway</c:v>
                </c:pt>
                <c:pt idx="29">
                  <c:v>New Zealand</c:v>
                </c:pt>
                <c:pt idx="30">
                  <c:v>Australia</c:v>
                </c:pt>
                <c:pt idx="31">
                  <c:v>United Kingdom</c:v>
                </c:pt>
                <c:pt idx="32">
                  <c:v>Ireland</c:v>
                </c:pt>
                <c:pt idx="33">
                  <c:v>Luxembourg</c:v>
                </c:pt>
                <c:pt idx="34">
                  <c:v>Russian Federation</c:v>
                </c:pt>
                <c:pt idx="35">
                  <c:v>Canada</c:v>
                </c:pt>
                <c:pt idx="36">
                  <c:v>Japan</c:v>
                </c:pt>
                <c:pt idx="37">
                  <c:v>Korea</c:v>
                </c:pt>
              </c:strCache>
            </c:strRef>
          </c:cat>
          <c:val>
            <c:numRef>
              <c:f>'C_A1.3'!$D$52:$D$89</c:f>
              <c:numCache>
                <c:formatCode>#,##0.00</c:formatCode>
                <c:ptCount val="38"/>
                <c:pt idx="1">
                  <c:v>2.4</c:v>
                </c:pt>
                <c:pt idx="8">
                  <c:v>3.9</c:v>
                </c:pt>
                <c:pt idx="9">
                  <c:v>14</c:v>
                </c:pt>
                <c:pt idx="10">
                  <c:v>4.8</c:v>
                </c:pt>
                <c:pt idx="11">
                  <c:v>4.2</c:v>
                </c:pt>
                <c:pt idx="12">
                  <c:v>5.8</c:v>
                </c:pt>
                <c:pt idx="13">
                  <c:v>8.1</c:v>
                </c:pt>
                <c:pt idx="14">
                  <c:v>3</c:v>
                </c:pt>
                <c:pt idx="16">
                  <c:v>6.7</c:v>
                </c:pt>
                <c:pt idx="17">
                  <c:v>7.6</c:v>
                </c:pt>
                <c:pt idx="19">
                  <c:v>5.2</c:v>
                </c:pt>
                <c:pt idx="20">
                  <c:v>25</c:v>
                </c:pt>
                <c:pt idx="22">
                  <c:v>7.1</c:v>
                </c:pt>
                <c:pt idx="23">
                  <c:v>6.6</c:v>
                </c:pt>
                <c:pt idx="24">
                  <c:v>7</c:v>
                </c:pt>
                <c:pt idx="26">
                  <c:v>13.5</c:v>
                </c:pt>
                <c:pt idx="27">
                  <c:v>9.8000000000000007</c:v>
                </c:pt>
                <c:pt idx="28">
                  <c:v>6.8</c:v>
                </c:pt>
                <c:pt idx="30">
                  <c:v>7</c:v>
                </c:pt>
                <c:pt idx="31">
                  <c:v>12.4</c:v>
                </c:pt>
                <c:pt idx="32">
                  <c:v>6.1</c:v>
                </c:pt>
                <c:pt idx="33">
                  <c:v>28.2</c:v>
                </c:pt>
                <c:pt idx="35">
                  <c:v>8.1999999999999993</c:v>
                </c:pt>
                <c:pt idx="37">
                  <c:v>6.7</c:v>
                </c:pt>
              </c:numCache>
            </c:numRef>
          </c:val>
        </c:ser>
        <c:dLbls>
          <c:showLegendKey val="0"/>
          <c:showVal val="0"/>
          <c:showCatName val="0"/>
          <c:showSerName val="0"/>
          <c:showPercent val="0"/>
          <c:showBubbleSize val="0"/>
        </c:dLbls>
        <c:gapWidth val="150"/>
        <c:axId val="258983896"/>
        <c:axId val="258983112"/>
      </c:barChart>
      <c:catAx>
        <c:axId val="258983896"/>
        <c:scaling>
          <c:orientation val="minMax"/>
        </c:scaling>
        <c:delete val="0"/>
        <c:axPos val="b"/>
        <c:numFmt formatCode="General" sourceLinked="0"/>
        <c:majorTickMark val="out"/>
        <c:minorTickMark val="none"/>
        <c:tickLblPos val="nextTo"/>
        <c:txPr>
          <a:bodyPr/>
          <a:lstStyle/>
          <a:p>
            <a:pPr>
              <a:defRPr>
                <a:latin typeface="+mj-lt"/>
              </a:defRPr>
            </a:pPr>
            <a:endParaRPr lang="en-US"/>
          </a:p>
        </c:txPr>
        <c:crossAx val="258983112"/>
        <c:crosses val="autoZero"/>
        <c:auto val="1"/>
        <c:lblAlgn val="ctr"/>
        <c:lblOffset val="100"/>
        <c:noMultiLvlLbl val="0"/>
      </c:catAx>
      <c:valAx>
        <c:axId val="258983112"/>
        <c:scaling>
          <c:orientation val="minMax"/>
        </c:scaling>
        <c:delete val="0"/>
        <c:axPos val="l"/>
        <c:majorGridlines/>
        <c:numFmt formatCode="#,##0" sourceLinked="0"/>
        <c:majorTickMark val="out"/>
        <c:minorTickMark val="none"/>
        <c:tickLblPos val="nextTo"/>
        <c:txPr>
          <a:bodyPr/>
          <a:lstStyle/>
          <a:p>
            <a:pPr>
              <a:defRPr>
                <a:latin typeface="+mj-lt"/>
              </a:defRPr>
            </a:pPr>
            <a:endParaRPr lang="en-US"/>
          </a:p>
        </c:txPr>
        <c:crossAx val="258983896"/>
        <c:crosses val="autoZero"/>
        <c:crossBetween val="between"/>
      </c:valAx>
    </c:plotArea>
    <c:legend>
      <c:legendPos val="b"/>
      <c:legendEntry>
        <c:idx val="2"/>
        <c:delete val="1"/>
      </c:legendEntry>
      <c:layout/>
      <c:overlay val="0"/>
      <c:txPr>
        <a:bodyPr/>
        <a:lstStyle/>
        <a:p>
          <a:pPr>
            <a:defRPr>
              <a:latin typeface="+mj-lt"/>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Sheet1!$B$3</c:f>
              <c:strCache>
                <c:ptCount val="1"/>
                <c:pt idx="0">
                  <c:v>Starting point frequency ranking</c:v>
                </c:pt>
              </c:strCache>
            </c:strRef>
          </c:tx>
          <c:dPt>
            <c:idx val="4"/>
            <c:bubble3D val="0"/>
            <c:spPr>
              <a:solidFill>
                <a:srgbClr val="9BBB59">
                  <a:lumMod val="75000"/>
                  <a:alpha val="22000"/>
                </a:srgbClr>
              </a:solidFill>
            </c:spPr>
          </c:dPt>
          <c:dPt>
            <c:idx val="5"/>
            <c:bubble3D val="0"/>
            <c:spPr>
              <a:solidFill>
                <a:srgbClr val="FFC000"/>
              </a:solidFill>
            </c:spPr>
          </c:dPt>
          <c:dPt>
            <c:idx val="10"/>
            <c:bubble3D val="0"/>
            <c:spPr>
              <a:solidFill>
                <a:srgbClr val="99CCFF">
                  <a:alpha val="16000"/>
                </a:srgbClr>
              </a:solidFill>
            </c:spPr>
          </c:dPt>
          <c:dLbls>
            <c:dLbl>
              <c:idx val="5"/>
              <c:layout/>
              <c:tx>
                <c:rich>
                  <a:bodyPr/>
                  <a:lstStyle/>
                  <a:p>
                    <a:r>
                      <a:rPr lang="en-US"/>
                      <a:t>Website managed by key </a:t>
                    </a:r>
                    <a:r>
                      <a:rPr lang="en-US" smtClean="0"/>
                      <a:t>authors in field</a:t>
                    </a:r>
                    <a:r>
                      <a:rPr lang="en-US"/>
                      <a:t>
6%</a:t>
                    </a:r>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6"/>
              <c:layout/>
              <c:tx>
                <c:rich>
                  <a:bodyPr/>
                  <a:lstStyle/>
                  <a:p>
                    <a:r>
                      <a:rPr lang="en-US"/>
                      <a:t>Author's </a:t>
                    </a:r>
                    <a:r>
                      <a:rPr lang="en-US" smtClean="0"/>
                      <a:t>website</a:t>
                    </a:r>
                    <a:r>
                      <a:rPr lang="en-US" dirty="0"/>
                      <a:t>
5%</a:t>
                    </a:r>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10"/>
              <c:spPr>
                <a:solidFill>
                  <a:sysClr val="window" lastClr="FFFFFF"/>
                </a:solidFill>
              </c:spPr>
              <c:txPr>
                <a:bodyPr/>
                <a:lstStyle/>
                <a:p>
                  <a:pPr>
                    <a:defRPr b="1" baseline="0">
                      <a:solidFill>
                        <a:schemeClr val="tx1"/>
                      </a:solidFill>
                      <a:latin typeface="Arial" pitchFamily="34" charset="0"/>
                      <a:cs typeface="Arial" pitchFamily="34" charset="0"/>
                    </a:defRPr>
                  </a:pPr>
                  <a:endParaRPr lang="en-US"/>
                </a:p>
              </c:txPr>
              <c:dLblPos val="outEnd"/>
              <c:showLegendKey val="0"/>
              <c:showVal val="0"/>
              <c:showCatName val="1"/>
              <c:showSerName val="0"/>
              <c:showPercent val="1"/>
              <c:showBubbleSize val="0"/>
            </c:dLbl>
            <c:spPr>
              <a:solidFill>
                <a:sysClr val="window" lastClr="FFFFFF"/>
              </a:solidFill>
              <a:ln>
                <a:noFill/>
              </a:ln>
              <a:effectLst/>
            </c:spPr>
            <c:txPr>
              <a:bodyPr/>
              <a:lstStyle/>
              <a:p>
                <a:pPr>
                  <a:defRPr b="1" baseline="0">
                    <a:solidFill>
                      <a:schemeClr val="tx1"/>
                    </a:solidFill>
                    <a:latin typeface="Arial" pitchFamily="34" charset="0"/>
                    <a:cs typeface="Arial" pitchFamily="34" charset="0"/>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Sheet1!$A$4:$A$14</c:f>
              <c:strCache>
                <c:ptCount val="11"/>
                <c:pt idx="0">
                  <c:v>Specialist bibliographic database</c:v>
                </c:pt>
                <c:pt idx="1">
                  <c:v>Library systems</c:v>
                </c:pt>
                <c:pt idx="2">
                  <c:v>Specialist portal (e.g. Repec)</c:v>
                </c:pt>
                <c:pt idx="3">
                  <c:v>Content aggregator (e.g. Proquest)</c:v>
                </c:pt>
                <c:pt idx="4">
                  <c:v>Community service (e.g. Mendeley)</c:v>
                </c:pt>
                <c:pt idx="5">
                  <c:v>Website managed by key authors</c:v>
                </c:pt>
                <c:pt idx="6">
                  <c:v>Author's departmental website</c:v>
                </c:pt>
                <c:pt idx="7">
                  <c:v>Publisher's website</c:v>
                </c:pt>
                <c:pt idx="8">
                  <c:v>Email alerts</c:v>
                </c:pt>
                <c:pt idx="9">
                  <c:v>General web search (e.g. Google)</c:v>
                </c:pt>
                <c:pt idx="10">
                  <c:v>Special web search (e.g. Scirus)</c:v>
                </c:pt>
              </c:strCache>
            </c:strRef>
          </c:cat>
          <c:val>
            <c:numRef>
              <c:f>Sheet1!$B$4:$B$14</c:f>
              <c:numCache>
                <c:formatCode>General</c:formatCode>
                <c:ptCount val="11"/>
                <c:pt idx="0">
                  <c:v>3</c:v>
                </c:pt>
                <c:pt idx="1">
                  <c:v>3</c:v>
                </c:pt>
                <c:pt idx="2">
                  <c:v>1.8</c:v>
                </c:pt>
                <c:pt idx="3">
                  <c:v>2.5</c:v>
                </c:pt>
                <c:pt idx="4">
                  <c:v>1.7</c:v>
                </c:pt>
                <c:pt idx="5">
                  <c:v>1.9000000000000001</c:v>
                </c:pt>
                <c:pt idx="6">
                  <c:v>1.5</c:v>
                </c:pt>
                <c:pt idx="7">
                  <c:v>4</c:v>
                </c:pt>
                <c:pt idx="8">
                  <c:v>4</c:v>
                </c:pt>
                <c:pt idx="9">
                  <c:v>2.8</c:v>
                </c:pt>
                <c:pt idx="10">
                  <c:v>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D1576-42D5-407D-B0D8-0103CE8A602F}" type="datetimeFigureOut">
              <a:rPr lang="en-SG" smtClean="0"/>
              <a:t>22/4/2015</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ED115-C035-4E0B-9CBA-9C28CF47AEB0}" type="slidenum">
              <a:rPr lang="en-SG" smtClean="0"/>
              <a:t>‹#›</a:t>
            </a:fld>
            <a:endParaRPr lang="en-SG"/>
          </a:p>
        </p:txBody>
      </p:sp>
    </p:spTree>
    <p:extLst>
      <p:ext uri="{BB962C8B-B14F-4D97-AF65-F5344CB8AC3E}">
        <p14:creationId xmlns:p14="http://schemas.microsoft.com/office/powerpoint/2010/main" val="20245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a:t>
            </a:fld>
            <a:endParaRPr lang="en-SG"/>
          </a:p>
        </p:txBody>
      </p:sp>
    </p:spTree>
    <p:extLst>
      <p:ext uri="{BB962C8B-B14F-4D97-AF65-F5344CB8AC3E}">
        <p14:creationId xmlns:p14="http://schemas.microsoft.com/office/powerpoint/2010/main" val="201180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In this sample page from a Country Search,</a:t>
            </a:r>
            <a:r>
              <a:rPr lang="en-SG" baseline="0" dirty="0" smtClean="0"/>
              <a:t> you can see 2 key value add publishing activities:</a:t>
            </a:r>
          </a:p>
          <a:p>
            <a:endParaRPr lang="en-SG" baseline="0" dirty="0" smtClean="0"/>
          </a:p>
          <a:p>
            <a:pPr marL="228600" indent="-228600">
              <a:buFont typeface="+mj-lt"/>
              <a:buAutoNum type="arabicPeriod"/>
            </a:pPr>
            <a:r>
              <a:rPr lang="en-SG" baseline="0" dirty="0" smtClean="0"/>
              <a:t>On the right side……you will see different downloadable formats for the same content.   We publish the same basic content in different formats, Web HTML, PDFs, Excel, </a:t>
            </a:r>
            <a:r>
              <a:rPr lang="en-SG" baseline="0" dirty="0" err="1" smtClean="0"/>
              <a:t>ePub</a:t>
            </a:r>
            <a:r>
              <a:rPr lang="en-SG" baseline="0" dirty="0" smtClean="0"/>
              <a:t> </a:t>
            </a:r>
            <a:r>
              <a:rPr lang="en-SG" baseline="0" dirty="0" err="1" smtClean="0"/>
              <a:t>etc</a:t>
            </a:r>
            <a:r>
              <a:rPr lang="en-SG" baseline="0" dirty="0" smtClean="0"/>
              <a:t> etc.  This allows the content to be read and downloaded in the format that best suits the user needs and usage environment.  Different formats have different usage feature pros and cons.</a:t>
            </a:r>
          </a:p>
          <a:p>
            <a:pPr marL="228600" indent="-228600">
              <a:buFont typeface="+mj-lt"/>
              <a:buAutoNum type="arabicPeriod"/>
            </a:pPr>
            <a:endParaRPr lang="en-SG" baseline="0" dirty="0" smtClean="0"/>
          </a:p>
          <a:p>
            <a:pPr marL="228600" indent="-228600">
              <a:buFont typeface="+mj-lt"/>
              <a:buAutoNum type="arabicPeriod"/>
            </a:pPr>
            <a:r>
              <a:rPr lang="en-SG" baseline="0" dirty="0" smtClean="0"/>
              <a:t>In the middle box, you can see different objects listed as hits in our sample search.     We have indexed our content deeper with DOIs at a more granular level.  A large report of several hundred pages, is now indexed with DOIs at the chapter level, and at each object level, that is, each chapter, table, graph or chart, is an independently searchable and discoverable item separate from the report in its entirety.  These objects are hits in themselves and can be viewed independently.</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11</a:t>
            </a:fld>
            <a:endParaRPr lang="en-SG"/>
          </a:p>
        </p:txBody>
      </p:sp>
    </p:spTree>
    <p:extLst>
      <p:ext uri="{BB962C8B-B14F-4D97-AF65-F5344CB8AC3E}">
        <p14:creationId xmlns:p14="http://schemas.microsoft.com/office/powerpoint/2010/main" val="305413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Within the reports,</a:t>
            </a:r>
            <a:r>
              <a:rPr lang="en-SG" baseline="0" dirty="0" smtClean="0"/>
              <a:t> wherever there is a table, chart or graphical representation, where the data is collected by the OECD, for which we have the Intellectual rights, we provide a direct link which is downloadable in Excel format.  This means that Subscribers will not have to copy and paste references but can work directly with OECD statistics in manipulating and modifying our stats.  Needless to say this saves tremendous tie and effort for users of our content.</a:t>
            </a:r>
          </a:p>
          <a:p>
            <a:endParaRPr lang="en-SG" baseline="0" dirty="0" smtClean="0"/>
          </a:p>
          <a:p>
            <a:r>
              <a:rPr lang="en-SG" baseline="0" dirty="0" smtClean="0"/>
              <a:t>Downloaded stats always refer to their source report and contains a link back to  the original document so the context of the statistics is always preserved.</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12</a:t>
            </a:fld>
            <a:endParaRPr lang="en-SG"/>
          </a:p>
        </p:txBody>
      </p:sp>
    </p:spTree>
    <p:extLst>
      <p:ext uri="{BB962C8B-B14F-4D97-AF65-F5344CB8AC3E}">
        <p14:creationId xmlns:p14="http://schemas.microsoft.com/office/powerpoint/2010/main" val="341999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smtClean="0"/>
              <a:t>Besides</a:t>
            </a:r>
            <a:r>
              <a:rPr lang="en-SG" baseline="0" dirty="0" smtClean="0"/>
              <a:t> the statistics which are commonly used and requested, we provide our subscribers with full interactive access to our complete 5 billion cell virtual spreadsheet.</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13</a:t>
            </a:fld>
            <a:endParaRPr lang="en-SG"/>
          </a:p>
        </p:txBody>
      </p:sp>
    </p:spTree>
    <p:extLst>
      <p:ext uri="{BB962C8B-B14F-4D97-AF65-F5344CB8AC3E}">
        <p14:creationId xmlns:p14="http://schemas.microsoft.com/office/powerpoint/2010/main" val="44526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Subscribers can</a:t>
            </a:r>
            <a:r>
              <a:rPr lang="en-SG" baseline="0" dirty="0" smtClean="0"/>
              <a:t> create their own custom queries, by changing the variables to any given combination that suits their purpose, they can change the layout of the tables to  present the data according to their focus and intent.  And all these customised re-creations can be downloaded and taken away for offline use.  With citations and citation tools already embedded.</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14</a:t>
            </a:fld>
            <a:endParaRPr lang="en-SG"/>
          </a:p>
        </p:txBody>
      </p:sp>
    </p:spTree>
    <p:extLst>
      <p:ext uri="{BB962C8B-B14F-4D97-AF65-F5344CB8AC3E}">
        <p14:creationId xmlns:p14="http://schemas.microsoft.com/office/powerpoint/2010/main" val="242508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For Statistics,</a:t>
            </a:r>
            <a:r>
              <a:rPr lang="en-SG" baseline="0" dirty="0" smtClean="0"/>
              <a:t> the strength of the OECD is the deep methodology and the detailed documentation of this.    Subscribers get access to all our statistical metadata, so that numbers are always delivered together with the contextual environment, to make them more understandable and usable.</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15</a:t>
            </a:fld>
            <a:endParaRPr lang="en-SG"/>
          </a:p>
        </p:txBody>
      </p:sp>
    </p:spTree>
    <p:extLst>
      <p:ext uri="{BB962C8B-B14F-4D97-AF65-F5344CB8AC3E}">
        <p14:creationId xmlns:p14="http://schemas.microsoft.com/office/powerpoint/2010/main" val="135044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This is the story of the 2010 Migration Outlook…the numbers quoted are based on factual findings from this publication and this story</a:t>
            </a:r>
            <a:r>
              <a:rPr lang="en-SG" baseline="0" dirty="0" smtClean="0"/>
              <a:t> is typical for all Publishing Dept p</a:t>
            </a:r>
            <a:r>
              <a:rPr lang="en-SG" dirty="0" smtClean="0"/>
              <a:t>roduced items</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16</a:t>
            </a:fld>
            <a:endParaRPr lang="en-SG"/>
          </a:p>
        </p:txBody>
      </p:sp>
    </p:spTree>
    <p:extLst>
      <p:ext uri="{BB962C8B-B14F-4D97-AF65-F5344CB8AC3E}">
        <p14:creationId xmlns:p14="http://schemas.microsoft.com/office/powerpoint/2010/main" val="142996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80000"/>
              </a:lnSpc>
            </a:pPr>
            <a:endParaRPr lang="en-GB" sz="900" dirty="0" smtClean="0">
              <a:latin typeface="Times New Roman" pitchFamily="18" charset="0"/>
            </a:endParaRPr>
          </a:p>
          <a:p>
            <a:pPr>
              <a:lnSpc>
                <a:spcPct val="80000"/>
              </a:lnSpc>
              <a:buFontTx/>
              <a:buAutoNum type="arabicPeriod"/>
            </a:pPr>
            <a:r>
              <a:rPr lang="en-GB" sz="900" dirty="0" smtClean="0">
                <a:latin typeface="Times New Roman" pitchFamily="18" charset="0"/>
              </a:rPr>
              <a:t>In the beginning was the Word (document) . . .</a:t>
            </a:r>
          </a:p>
          <a:p>
            <a:pPr>
              <a:lnSpc>
                <a:spcPct val="80000"/>
              </a:lnSpc>
              <a:buFontTx/>
              <a:buAutoNum type="arabicPeriod"/>
            </a:pPr>
            <a:r>
              <a:rPr lang="en-GB" sz="900" dirty="0" smtClean="0">
                <a:latin typeface="Times New Roman" pitchFamily="18" charset="0"/>
              </a:rPr>
              <a:t>The first step is upstream work with the PAC Editors – advising on structure, style and making sure we have a readable summary and abstracts for every chapter. </a:t>
            </a:r>
          </a:p>
          <a:p>
            <a:pPr>
              <a:lnSpc>
                <a:spcPct val="80000"/>
              </a:lnSpc>
              <a:buFontTx/>
              <a:buAutoNum type="arabicPeriod"/>
            </a:pPr>
            <a:r>
              <a:rPr lang="en-GB" sz="900" dirty="0" smtClean="0">
                <a:latin typeface="Times New Roman" pitchFamily="18" charset="0"/>
              </a:rPr>
              <a:t>Once accepted (and it is not a given that manuscripts will be accepted) it passes to pre-media where the raw manuscript is captured, graphics are prepared and pages are laid-out to the OECD style and checked.</a:t>
            </a:r>
          </a:p>
          <a:p>
            <a:pPr>
              <a:lnSpc>
                <a:spcPct val="80000"/>
              </a:lnSpc>
              <a:buFontTx/>
              <a:buAutoNum type="arabicPeriod"/>
            </a:pPr>
            <a:r>
              <a:rPr lang="en-GB" sz="900" dirty="0" smtClean="0">
                <a:latin typeface="Times New Roman" pitchFamily="18" charset="0"/>
              </a:rPr>
              <a:t>Then the book is printed and distributed – in this case, </a:t>
            </a:r>
            <a:r>
              <a:rPr lang="en-GB" sz="900" b="1" dirty="0" smtClean="0">
                <a:latin typeface="Times New Roman" pitchFamily="18" charset="0"/>
              </a:rPr>
              <a:t>1244 printed copies have been delivered or downloaded</a:t>
            </a:r>
            <a:r>
              <a:rPr lang="en-GB" sz="900" dirty="0" smtClean="0">
                <a:latin typeface="Times New Roman" pitchFamily="18" charset="0"/>
              </a:rPr>
              <a:t>.</a:t>
            </a:r>
          </a:p>
          <a:p>
            <a:pPr>
              <a:lnSpc>
                <a:spcPct val="80000"/>
              </a:lnSpc>
              <a:buFontTx/>
              <a:buAutoNum type="arabicPeriod"/>
            </a:pPr>
            <a:r>
              <a:rPr lang="en-GB" sz="900" b="1" dirty="0" smtClean="0">
                <a:latin typeface="Times New Roman" pitchFamily="18" charset="0"/>
              </a:rPr>
              <a:t>We’ve turned the manuscript into a Book</a:t>
            </a:r>
            <a:r>
              <a:rPr lang="en-GB" sz="900" dirty="0" smtClean="0">
                <a:latin typeface="Times New Roman" pitchFamily="18" charset="0"/>
              </a:rPr>
              <a:t>. But that’s just the beginning of the story . .  .</a:t>
            </a:r>
          </a:p>
          <a:p>
            <a:pPr>
              <a:lnSpc>
                <a:spcPct val="80000"/>
              </a:lnSpc>
              <a:buFontTx/>
              <a:buAutoNum type="arabicPeriod"/>
            </a:pPr>
            <a:endParaRPr lang="en-GB" sz="900" dirty="0" smtClean="0">
              <a:latin typeface="Times New Roman" pitchFamily="18" charset="0"/>
            </a:endParaRPr>
          </a:p>
          <a:p>
            <a:pPr>
              <a:lnSpc>
                <a:spcPct val="80000"/>
              </a:lnSpc>
              <a:buFontTx/>
              <a:buAutoNum type="arabicPeriod"/>
            </a:pPr>
            <a:endParaRPr lang="en-GB" sz="900" dirty="0" smtClean="0">
              <a:latin typeface="Times New Roman" pitchFamily="18" charset="0"/>
            </a:endParaRPr>
          </a:p>
          <a:p>
            <a:pPr>
              <a:lnSpc>
                <a:spcPct val="80000"/>
              </a:lnSpc>
              <a:buFontTx/>
              <a:buAutoNum type="arabicPeriod"/>
            </a:pPr>
            <a:r>
              <a:rPr lang="en-GB" sz="900" dirty="0" smtClean="0">
                <a:latin typeface="Times New Roman" pitchFamily="18" charset="0"/>
              </a:rPr>
              <a:t>Using the same file, an e-book is also distributed via our own online bookshop and via other e-book sellers</a:t>
            </a:r>
          </a:p>
          <a:p>
            <a:pPr>
              <a:lnSpc>
                <a:spcPct val="80000"/>
              </a:lnSpc>
              <a:buFontTx/>
              <a:buAutoNum type="arabicPeriod"/>
            </a:pPr>
            <a:r>
              <a:rPr lang="en-GB" sz="900" dirty="0" smtClean="0">
                <a:latin typeface="Times New Roman" pitchFamily="18" charset="0"/>
              </a:rPr>
              <a:t>The same file is also loaded onto OECD </a:t>
            </a:r>
            <a:r>
              <a:rPr lang="en-GB" sz="900" dirty="0" err="1" smtClean="0">
                <a:latin typeface="Times New Roman" pitchFamily="18" charset="0"/>
              </a:rPr>
              <a:t>iLibrary</a:t>
            </a:r>
            <a:r>
              <a:rPr lang="en-GB" sz="900" dirty="0" smtClean="0">
                <a:latin typeface="Times New Roman" pitchFamily="18" charset="0"/>
              </a:rPr>
              <a:t> and made available to end-users at subscribing institutions</a:t>
            </a:r>
          </a:p>
          <a:p>
            <a:pPr>
              <a:lnSpc>
                <a:spcPct val="80000"/>
              </a:lnSpc>
              <a:buFontTx/>
              <a:buAutoNum type="arabicPeriod"/>
            </a:pPr>
            <a:r>
              <a:rPr lang="en-GB" sz="900" dirty="0" smtClean="0">
                <a:latin typeface="Times New Roman" pitchFamily="18" charset="0"/>
              </a:rPr>
              <a:t>So far, so ordinary . . . But now we really start adding value</a:t>
            </a:r>
          </a:p>
          <a:p>
            <a:pPr>
              <a:lnSpc>
                <a:spcPct val="80000"/>
              </a:lnSpc>
              <a:buFontTx/>
              <a:buAutoNum type="arabicPeriod"/>
            </a:pPr>
            <a:r>
              <a:rPr lang="en-GB" sz="900" dirty="0" smtClean="0">
                <a:latin typeface="Times New Roman" pitchFamily="18" charset="0"/>
              </a:rPr>
              <a:t>First, we break the book into its chapters, wrapping each with discovery tags (metadata) and load them onto </a:t>
            </a:r>
            <a:r>
              <a:rPr lang="en-GB" sz="900" dirty="0" err="1" smtClean="0">
                <a:latin typeface="Times New Roman" pitchFamily="18" charset="0"/>
              </a:rPr>
              <a:t>iLibrary</a:t>
            </a:r>
            <a:endParaRPr lang="en-GB" sz="900" dirty="0" smtClean="0">
              <a:latin typeface="Times New Roman" pitchFamily="18" charset="0"/>
            </a:endParaRPr>
          </a:p>
          <a:p>
            <a:pPr>
              <a:lnSpc>
                <a:spcPct val="80000"/>
              </a:lnSpc>
              <a:buFontTx/>
              <a:buAutoNum type="arabicPeriod"/>
            </a:pPr>
            <a:r>
              <a:rPr lang="en-GB" sz="900" dirty="0" smtClean="0">
                <a:latin typeface="Times New Roman" pitchFamily="18" charset="0"/>
              </a:rPr>
              <a:t>Then, using the original data files, we use our data editors (unique to OECD) to create </a:t>
            </a:r>
            <a:r>
              <a:rPr lang="en-GB" sz="900" dirty="0" err="1" smtClean="0">
                <a:latin typeface="Times New Roman" pitchFamily="18" charset="0"/>
              </a:rPr>
              <a:t>StatLinks</a:t>
            </a:r>
            <a:r>
              <a:rPr lang="en-GB" sz="900" dirty="0" smtClean="0">
                <a:latin typeface="Times New Roman" pitchFamily="18" charset="0"/>
              </a:rPr>
              <a:t>, load them onto </a:t>
            </a:r>
            <a:r>
              <a:rPr lang="en-GB" sz="900" dirty="0" err="1" smtClean="0">
                <a:latin typeface="Times New Roman" pitchFamily="18" charset="0"/>
              </a:rPr>
              <a:t>iLibrary</a:t>
            </a:r>
            <a:r>
              <a:rPr lang="en-GB" sz="900" dirty="0" smtClean="0">
                <a:latin typeface="Times New Roman" pitchFamily="18" charset="0"/>
              </a:rPr>
              <a:t> – (you can see why we won an award for publishing innovation with this service – and it remains unique to us)</a:t>
            </a:r>
          </a:p>
          <a:p>
            <a:pPr>
              <a:lnSpc>
                <a:spcPct val="80000"/>
              </a:lnSpc>
              <a:buFontTx/>
              <a:buAutoNum type="arabicPeriod"/>
            </a:pPr>
            <a:r>
              <a:rPr lang="en-GB" sz="900" dirty="0" smtClean="0">
                <a:latin typeface="Times New Roman" pitchFamily="18" charset="0"/>
              </a:rPr>
              <a:t>We’re not done yet, we then translated the summary into 21 languages (including Chinese &amp; Russian)</a:t>
            </a:r>
          </a:p>
          <a:p>
            <a:pPr>
              <a:lnSpc>
                <a:spcPct val="80000"/>
              </a:lnSpc>
              <a:buFontTx/>
              <a:buAutoNum type="arabicPeriod"/>
            </a:pPr>
            <a:r>
              <a:rPr lang="en-GB" sz="900" dirty="0" smtClean="0">
                <a:latin typeface="Times New Roman" pitchFamily="18" charset="0"/>
              </a:rPr>
              <a:t>And posted free-to-read editions on Google and our own websites.</a:t>
            </a:r>
          </a:p>
          <a:p>
            <a:pPr>
              <a:lnSpc>
                <a:spcPct val="80000"/>
              </a:lnSpc>
              <a:buFontTx/>
              <a:buAutoNum type="arabicPeriod"/>
            </a:pPr>
            <a:endParaRPr lang="en-GB" sz="900" dirty="0" smtClean="0">
              <a:latin typeface="Times New Roman" pitchFamily="18" charset="0"/>
            </a:endParaRPr>
          </a:p>
          <a:p>
            <a:pPr>
              <a:lnSpc>
                <a:spcPct val="80000"/>
              </a:lnSpc>
            </a:pPr>
            <a:r>
              <a:rPr lang="en-GB" sz="900" b="1" dirty="0" smtClean="0">
                <a:latin typeface="Times New Roman" pitchFamily="18" charset="0"/>
              </a:rPr>
              <a:t>We’ve turned a manuscript into a Portal –</a:t>
            </a:r>
            <a:r>
              <a:rPr lang="en-GB" sz="900" dirty="0" smtClean="0">
                <a:latin typeface="Times New Roman" pitchFamily="18" charset="0"/>
              </a:rPr>
              <a:t> and reached a much larger audience – </a:t>
            </a:r>
            <a:r>
              <a:rPr lang="en-GB" sz="900" b="1" dirty="0" smtClean="0">
                <a:latin typeface="Times New Roman" pitchFamily="18" charset="0"/>
              </a:rPr>
              <a:t>15,243 downloads</a:t>
            </a:r>
            <a:r>
              <a:rPr lang="en-GB" sz="900" dirty="0" smtClean="0">
                <a:latin typeface="Times New Roman" pitchFamily="18" charset="0"/>
              </a:rPr>
              <a:t>.  You can see that at each step of the value added process, dissemination has increased.</a:t>
            </a:r>
          </a:p>
          <a:p>
            <a:pPr>
              <a:lnSpc>
                <a:spcPct val="80000"/>
              </a:lnSpc>
            </a:pPr>
            <a:endParaRPr lang="en-GB" sz="900" dirty="0" smtClean="0">
              <a:latin typeface="Times New Roman" pitchFamily="18" charset="0"/>
            </a:endParaRPr>
          </a:p>
          <a:p>
            <a:pPr>
              <a:lnSpc>
                <a:spcPct val="80000"/>
              </a:lnSpc>
            </a:pPr>
            <a:r>
              <a:rPr lang="en-GB" sz="900" dirty="0" smtClean="0">
                <a:latin typeface="Times New Roman" pitchFamily="18" charset="0"/>
              </a:rPr>
              <a:t>And so…we do not simply print what the directorates write... And have in many ways pioneered online publishing within the OECD through our various value</a:t>
            </a:r>
            <a:r>
              <a:rPr lang="en-GB" sz="900" baseline="0" dirty="0" smtClean="0">
                <a:latin typeface="Times New Roman" pitchFamily="18" charset="0"/>
              </a:rPr>
              <a:t> added activities and delivered these within a </a:t>
            </a:r>
            <a:r>
              <a:rPr lang="en-GB" sz="900" dirty="0" smtClean="0">
                <a:latin typeface="Times New Roman" pitchFamily="18" charset="0"/>
              </a:rPr>
              <a:t>mix of free and paid-for services</a:t>
            </a:r>
            <a:endParaRPr lang="en-US" sz="900" dirty="0" smtClean="0">
              <a:latin typeface="Times New Roman" pitchFamily="18" charset="0"/>
            </a:endParaRPr>
          </a:p>
          <a:p>
            <a:pPr>
              <a:lnSpc>
                <a:spcPct val="80000"/>
              </a:lnSpc>
            </a:pPr>
            <a:endParaRPr lang="en-GB" sz="900" dirty="0" smtClean="0">
              <a:latin typeface="Times New Roman" pitchFamily="18" charset="0"/>
            </a:endParaRPr>
          </a:p>
          <a:p>
            <a:pPr>
              <a:lnSpc>
                <a:spcPct val="80000"/>
              </a:lnSpc>
            </a:pPr>
            <a:endParaRPr lang="en-GB" sz="900" dirty="0" smtClean="0">
              <a:latin typeface="Times New Roman" pitchFamily="18" charset="0"/>
            </a:endParaRPr>
          </a:p>
          <a:p>
            <a:pPr>
              <a:lnSpc>
                <a:spcPct val="80000"/>
              </a:lnSpc>
            </a:pPr>
            <a:endParaRPr lang="en-US" sz="900" dirty="0" smtClean="0">
              <a:latin typeface="Times New Roman" pitchFamily="18" charset="0"/>
            </a:endParaRPr>
          </a:p>
        </p:txBody>
      </p:sp>
      <p:sp>
        <p:nvSpPr>
          <p:cNvPr id="132100" name="Slide Number Placeholder 3"/>
          <p:cNvSpPr>
            <a:spLocks noGrp="1"/>
          </p:cNvSpPr>
          <p:nvPr>
            <p:ph type="sldNum" sz="quarter"/>
          </p:nvPr>
        </p:nvSpPr>
        <p:spPr>
          <a:noFill/>
        </p:spPr>
        <p:txBody>
          <a:bodyPr/>
          <a:lstStyle/>
          <a:p>
            <a:fld id="{51C856F7-C104-4E4B-B7B7-EB628866D8CF}" type="slidenum">
              <a:rPr lang="en-US"/>
              <a:pPr/>
              <a:t>17</a:t>
            </a:fld>
            <a:endParaRPr lang="en-US"/>
          </a:p>
        </p:txBody>
      </p:sp>
    </p:spTree>
    <p:extLst>
      <p:ext uri="{BB962C8B-B14F-4D97-AF65-F5344CB8AC3E}">
        <p14:creationId xmlns:p14="http://schemas.microsoft.com/office/powerpoint/2010/main" val="216082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GB" dirty="0" smtClean="0">
                <a:latin typeface="Times New Roman" pitchFamily="18" charset="0"/>
              </a:rPr>
              <a:t>To sum up, </a:t>
            </a:r>
          </a:p>
          <a:p>
            <a:endParaRPr lang="en-GB" dirty="0" smtClean="0">
              <a:latin typeface="Times New Roman" pitchFamily="18" charset="0"/>
            </a:endParaRPr>
          </a:p>
          <a:p>
            <a:r>
              <a:rPr lang="en-GB" dirty="0" smtClean="0">
                <a:latin typeface="Times New Roman" pitchFamily="18" charset="0"/>
              </a:rPr>
              <a:t>We received one manuscript and, </a:t>
            </a:r>
            <a:r>
              <a:rPr lang="en-GB" b="1" dirty="0" smtClean="0">
                <a:latin typeface="Times New Roman" pitchFamily="18" charset="0"/>
              </a:rPr>
              <a:t>before</a:t>
            </a:r>
            <a:r>
              <a:rPr lang="en-GB" dirty="0" smtClean="0">
                <a:latin typeface="Times New Roman" pitchFamily="18" charset="0"/>
              </a:rPr>
              <a:t>, we would have turned this into one printed book.</a:t>
            </a:r>
          </a:p>
          <a:p>
            <a:endParaRPr lang="en-GB" dirty="0" smtClean="0">
              <a:latin typeface="Times New Roman" pitchFamily="18" charset="0"/>
            </a:endParaRPr>
          </a:p>
          <a:p>
            <a:r>
              <a:rPr lang="en-GB" b="1" dirty="0" smtClean="0">
                <a:latin typeface="Times New Roman" pitchFamily="18" charset="0"/>
              </a:rPr>
              <a:t>Today</a:t>
            </a:r>
            <a:r>
              <a:rPr lang="en-GB" dirty="0" smtClean="0">
                <a:latin typeface="Times New Roman" pitchFamily="18" charset="0"/>
              </a:rPr>
              <a:t>, we receive one manuscript and create, manage and publish 236 items to create a portal. </a:t>
            </a:r>
          </a:p>
          <a:p>
            <a:endParaRPr lang="en-GB" dirty="0" smtClean="0">
              <a:latin typeface="Times New Roman" pitchFamily="18" charset="0"/>
            </a:endParaRPr>
          </a:p>
          <a:p>
            <a:r>
              <a:rPr lang="en-SG" dirty="0" smtClean="0">
                <a:latin typeface="Times New Roman" pitchFamily="18" charset="0"/>
              </a:rPr>
              <a:t>So, even</a:t>
            </a:r>
            <a:r>
              <a:rPr lang="en-SG" baseline="0" dirty="0" smtClean="0">
                <a:latin typeface="Times New Roman" pitchFamily="18" charset="0"/>
              </a:rPr>
              <a:t> if we hold the argument, that the basic content is provide free because we are publicly funded, and remember only member countries pay for the research.   Then in order to make the content usable, someone still needs to pay for the publishing value add activities.  </a:t>
            </a:r>
          </a:p>
          <a:p>
            <a:endParaRPr lang="en-SG" baseline="0" dirty="0" smtClean="0">
              <a:latin typeface="Times New Roman" pitchFamily="18" charset="0"/>
            </a:endParaRPr>
          </a:p>
          <a:p>
            <a:r>
              <a:rPr lang="en-SG" baseline="0" dirty="0" smtClean="0">
                <a:latin typeface="Times New Roman" pitchFamily="18" charset="0"/>
              </a:rPr>
              <a:t>Today, OECD receives an internal annual grant of about Euro 5 Million for publishing activities.  Subscriber fees helps us to cover our overall annual publishing maintenance cost budgeted at Euro 17 million.</a:t>
            </a:r>
            <a:endParaRPr lang="fr-FR" b="1" dirty="0" smtClean="0">
              <a:latin typeface="Times New Roman" pitchFamily="18" charset="0"/>
            </a:endParaRPr>
          </a:p>
          <a:p>
            <a:endParaRPr lang="fr-FR" b="1" dirty="0" smtClean="0">
              <a:latin typeface="Times New Roman" pitchFamily="18" charset="0"/>
            </a:endParaRPr>
          </a:p>
          <a:p>
            <a:endParaRPr lang="en-US" dirty="0" smtClean="0">
              <a:latin typeface="Times New Roman" pitchFamily="18" charset="0"/>
            </a:endParaRPr>
          </a:p>
        </p:txBody>
      </p:sp>
      <p:sp>
        <p:nvSpPr>
          <p:cNvPr id="133124" name="Slide Number Placeholder 3"/>
          <p:cNvSpPr>
            <a:spLocks noGrp="1"/>
          </p:cNvSpPr>
          <p:nvPr>
            <p:ph type="sldNum" sz="quarter"/>
          </p:nvPr>
        </p:nvSpPr>
        <p:spPr>
          <a:noFill/>
        </p:spPr>
        <p:txBody>
          <a:bodyPr/>
          <a:lstStyle/>
          <a:p>
            <a:fld id="{2C1EA3EE-E125-4260-B449-4E913FB1BBEF}" type="slidenum">
              <a:rPr lang="en-US"/>
              <a:pPr/>
              <a:t>18</a:t>
            </a:fld>
            <a:endParaRPr lang="en-US"/>
          </a:p>
        </p:txBody>
      </p:sp>
    </p:spTree>
    <p:extLst>
      <p:ext uri="{BB962C8B-B14F-4D97-AF65-F5344CB8AC3E}">
        <p14:creationId xmlns:p14="http://schemas.microsoft.com/office/powerpoint/2010/main" val="416728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8C3D7539-50D2-4D26-A974-FFD52E9F82B0}"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1389045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ADEF13E7-FC1F-4DDB-87FC-E070277F7981}"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176871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OECD is not a publisher in the traditional sense as understood by a library.   We are an Inter </a:t>
            </a:r>
            <a:r>
              <a:rPr lang="en-SG" dirty="0" err="1" smtClean="0"/>
              <a:t>Govt</a:t>
            </a:r>
            <a:r>
              <a:rPr lang="en-SG" dirty="0" smtClean="0"/>
              <a:t> Organisation, formed for the purpose to study</a:t>
            </a:r>
            <a:r>
              <a:rPr lang="en-SG" baseline="0" dirty="0" smtClean="0"/>
              <a:t> socio-economic issues and provide policy recommendations for our member governments.</a:t>
            </a:r>
          </a:p>
          <a:p>
            <a:endParaRPr lang="en-SG" baseline="0" dirty="0" smtClean="0"/>
          </a:p>
          <a:p>
            <a:r>
              <a:rPr lang="en-SG" baseline="0" dirty="0" smtClean="0"/>
              <a:t>As such, publishing is not our objective, it is a by-product of our work.  You will find that we do not accept external manuscripts for publishing and we do no aggregate or regurgitate any third party content within our knowledge base.  All OECD publishing is based on proprietary OECD first hand research.  </a:t>
            </a:r>
          </a:p>
          <a:p>
            <a:endParaRPr lang="en-SG" baseline="0" dirty="0" smtClean="0"/>
          </a:p>
          <a:p>
            <a:r>
              <a:rPr lang="en-SG" baseline="0" dirty="0" smtClean="0"/>
              <a:t>In some cases we do joint work with other agencies like WTO, World Bank, FAO, G20 and in such we have co-credits for our output.   In other cases, we quote some 3</a:t>
            </a:r>
            <a:r>
              <a:rPr lang="en-SG" baseline="30000" dirty="0" smtClean="0"/>
              <a:t>rd</a:t>
            </a:r>
            <a:r>
              <a:rPr lang="en-SG" baseline="0" dirty="0" smtClean="0"/>
              <a:t> party statistics in our review and reports.  Other that these collaborative situations, all the content in the OECD knowledgebase are worked on by OECD funded teams and are unique and proprietary. </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2</a:t>
            </a:fld>
            <a:endParaRPr lang="en-SG"/>
          </a:p>
        </p:txBody>
      </p:sp>
    </p:spTree>
    <p:extLst>
      <p:ext uri="{BB962C8B-B14F-4D97-AF65-F5344CB8AC3E}">
        <p14:creationId xmlns:p14="http://schemas.microsoft.com/office/powerpoint/2010/main" val="2931632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6F1632CA-53F9-4BF3-B211-F9E887307980}"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194690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To remind audience that </a:t>
            </a:r>
          </a:p>
          <a:p>
            <a:pPr marL="228600" indent="-228600" eaLnBrk="1" fontAlgn="auto" hangingPunct="1">
              <a:spcBef>
                <a:spcPts val="0"/>
              </a:spcBef>
              <a:spcAft>
                <a:spcPts val="0"/>
              </a:spcAft>
              <a:buFontTx/>
              <a:buAutoNum type="arabicPeriod"/>
              <a:defRPr/>
            </a:pPr>
            <a:r>
              <a:rPr lang="en-GB" dirty="0" smtClean="0"/>
              <a:t>the mandate is Part I statistical data only.</a:t>
            </a:r>
          </a:p>
          <a:p>
            <a:pPr marL="228600" indent="-228600" eaLnBrk="1" fontAlgn="auto" hangingPunct="1">
              <a:spcBef>
                <a:spcPts val="0"/>
              </a:spcBef>
              <a:spcAft>
                <a:spcPts val="0"/>
              </a:spcAft>
              <a:buFontTx/>
              <a:buAutoNum type="arabicPeriod"/>
              <a:defRPr/>
            </a:pPr>
            <a:r>
              <a:rPr lang="en-GB" dirty="0" smtClean="0"/>
              <a:t>No mandate or commitment on publications</a:t>
            </a:r>
          </a:p>
          <a:p>
            <a:pPr marL="228600" indent="-228600" eaLnBrk="1" fontAlgn="auto" hangingPunct="1">
              <a:spcBef>
                <a:spcPts val="0"/>
              </a:spcBef>
              <a:spcAft>
                <a:spcPts val="0"/>
              </a:spcAft>
              <a:buFontTx/>
              <a:buAutoNum type="arabicPeriod"/>
              <a:defRPr/>
            </a:pPr>
            <a:r>
              <a:rPr lang="en-GB" dirty="0" smtClean="0"/>
              <a:t>We will continue to sell, including statistical data services</a:t>
            </a:r>
          </a:p>
          <a:p>
            <a:pPr marL="228600" indent="-228600" eaLnBrk="1" fontAlgn="auto" hangingPunct="1">
              <a:spcBef>
                <a:spcPts val="0"/>
              </a:spcBef>
              <a:spcAft>
                <a:spcPts val="0"/>
              </a:spcAft>
              <a:buFontTx/>
              <a:buAutoNum type="arabicPeriod"/>
              <a:defRPr/>
            </a:pPr>
            <a:r>
              <a:rPr lang="en-GB" dirty="0" smtClean="0"/>
              <a:t>Publishing Policy is unchanged save for the commitment that 100% of Part I data be freely available in basic form</a:t>
            </a:r>
          </a:p>
          <a:p>
            <a:pPr eaLnBrk="1" fontAlgn="auto" hangingPunct="1">
              <a:spcBef>
                <a:spcPts val="0"/>
              </a:spcBef>
              <a:spcAft>
                <a:spcPts val="0"/>
              </a:spcAft>
              <a:defRPr/>
            </a:pPr>
            <a:endParaRPr lang="en-GB" dirty="0" smtClean="0"/>
          </a:p>
          <a:p>
            <a:pPr eaLnBrk="1" fontAlgn="auto" hangingPunct="1">
              <a:spcBef>
                <a:spcPts val="0"/>
              </a:spcBef>
              <a:spcAft>
                <a:spcPts val="0"/>
              </a:spcAft>
              <a:defRPr/>
            </a:pPr>
            <a:endParaRPr lang="en-US" dirty="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CEDE999D-BE31-4F3B-AC2E-7FABB9AE2756}" type="slidenum">
              <a:rPr lang="en-GB" altLang="en-US">
                <a:latin typeface="Calibri" panose="020F0502020204030204" pitchFamily="34" charset="0"/>
              </a:rPr>
              <a:pPr eaLnBrk="1" hangingPunct="1"/>
              <a:t>30</a:t>
            </a:fld>
            <a:endParaRPr lang="en-GB" altLang="en-US">
              <a:latin typeface="Calibri" panose="020F0502020204030204" pitchFamily="34" charset="0"/>
            </a:endParaRPr>
          </a:p>
        </p:txBody>
      </p:sp>
    </p:spTree>
    <p:extLst>
      <p:ext uri="{BB962C8B-B14F-4D97-AF65-F5344CB8AC3E}">
        <p14:creationId xmlns:p14="http://schemas.microsoft.com/office/powerpoint/2010/main" val="2635064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Key message: Delta continues the existing practice of stepping up the value chain to find revenues and using these revenues to build improved free services to non-subscribers.</a:t>
            </a:r>
          </a:p>
          <a:p>
            <a:pPr>
              <a:defRPr/>
            </a:pPr>
            <a:r>
              <a:rPr lang="en-GB" dirty="0" smtClean="0">
                <a:solidFill>
                  <a:schemeClr val="bg1">
                    <a:lumMod val="50000"/>
                  </a:schemeClr>
                </a:solidFill>
              </a:rPr>
              <a:t>This is why </a:t>
            </a:r>
            <a:r>
              <a:rPr lang="en-GB" dirty="0" err="1" smtClean="0">
                <a:solidFill>
                  <a:schemeClr val="bg1">
                    <a:lumMod val="50000"/>
                  </a:schemeClr>
                </a:solidFill>
              </a:rPr>
              <a:t>Freemium</a:t>
            </a:r>
            <a:r>
              <a:rPr lang="en-GB" dirty="0" smtClean="0">
                <a:solidFill>
                  <a:schemeClr val="bg1">
                    <a:lumMod val="50000"/>
                  </a:schemeClr>
                </a:solidFill>
              </a:rPr>
              <a:t> model can work: As new needs emerge, new, innovative, premium services are provided generating the revenues to enable mature services to become free.</a:t>
            </a:r>
            <a:endParaRPr lang="en-GB" b="1" dirty="0" smtClean="0">
              <a:solidFill>
                <a:schemeClr val="bg1">
                  <a:lumMod val="50000"/>
                </a:schemeClr>
              </a:solidFill>
            </a:endParaRPr>
          </a:p>
          <a:p>
            <a:pPr eaLnBrk="1" fontAlgn="auto" hangingPunct="1">
              <a:spcBef>
                <a:spcPts val="0"/>
              </a:spcBef>
              <a:spcAft>
                <a:spcPts val="0"/>
              </a:spcAft>
              <a:defRPr/>
            </a:pPr>
            <a:endParaRPr lang="en-US" dirty="0"/>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8CA833B2-859F-4388-B163-DA8F9B49233D}" type="slidenum">
              <a:rPr lang="en-GB" altLang="en-US">
                <a:latin typeface="Calibri" panose="020F0502020204030204" pitchFamily="34" charset="0"/>
              </a:rPr>
              <a:pPr eaLnBrk="1" hangingPunct="1"/>
              <a:t>35</a:t>
            </a:fld>
            <a:endParaRPr lang="en-GB" altLang="en-US">
              <a:latin typeface="Calibri" panose="020F0502020204030204" pitchFamily="34" charset="0"/>
            </a:endParaRPr>
          </a:p>
        </p:txBody>
      </p:sp>
    </p:spTree>
    <p:extLst>
      <p:ext uri="{BB962C8B-B14F-4D97-AF65-F5344CB8AC3E}">
        <p14:creationId xmlns:p14="http://schemas.microsoft.com/office/powerpoint/2010/main" val="2420018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Did you know that 80% of the US popularion live within 15 miles of a Starbucks and no-one lives more than 140 miles from a Venti Latte?</a:t>
            </a:r>
          </a:p>
          <a:p>
            <a:pPr eaLnBrk="1" hangingPunct="1">
              <a:spcBef>
                <a:spcPct val="0"/>
              </a:spcBef>
            </a:pPr>
            <a:r>
              <a:rPr lang="en-GB" altLang="en-US" smtClean="0"/>
              <a:t>Just as Starbucks (and WallMart and IKEA and McDonalds . . even Apple) actively take their message to market and build distribution channels and outlets close to their target audiences, so must OECD. Can we get 80% of our audience within three clicks of our publications?</a:t>
            </a:r>
            <a:endParaRPr lang="en-US" altLang="en-US" smtClean="0"/>
          </a:p>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7AA6924B-F473-400E-867F-A82BF3382CF3}"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317237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Gardner and Inger research reader behaviour among academic and high-level student audiences. They found that academics start their research for scholarly information in eleven places. A post-it and hope strategy would miss 85% of the starting points and signposts used by this audience – </a:t>
            </a:r>
            <a:r>
              <a:rPr lang="en-GB" altLang="en-US" u="sng" smtClean="0"/>
              <a:t>PAC covers almost all of these by actively posting metadata and/or full text content into these channels</a:t>
            </a:r>
            <a:r>
              <a:rPr lang="en-GB" altLang="en-US" smtClean="0"/>
              <a:t>. The result is 122,000 referrals to OECD’s publications a month, 24% of all traffic to our publications.</a:t>
            </a:r>
            <a:endParaRPr lang="en-US" altLang="en-US" smtClean="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BFFF8DA4-FD0D-4380-9627-42442DC2556A}"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174472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Other audiences are no different, they each have different online ‘forests’ where they go to find information – this is especially true among professional audiences – law, finance/banking, tax – and more recently policymakers with the launch of Bloomberg Government aimed squarely at those within the Washington Beltway last year. </a:t>
            </a:r>
          </a:p>
          <a:p>
            <a:pPr eaLnBrk="1" hangingPunct="1">
              <a:spcBef>
                <a:spcPct val="0"/>
              </a:spcBef>
            </a:pPr>
            <a:r>
              <a:rPr lang="en-GB" altLang="en-US" smtClean="0"/>
              <a:t>For non-professional audiences (citizens and civil society activists) we use consumer channels like Google Books, Amazon and Scribd.</a:t>
            </a:r>
          </a:p>
          <a:p>
            <a:pPr eaLnBrk="1" hangingPunct="1">
              <a:spcBef>
                <a:spcPct val="0"/>
              </a:spcBef>
            </a:pPr>
            <a:r>
              <a:rPr lang="en-GB" altLang="en-US" smtClean="0"/>
              <a:t>And all the while, PAC is actively using social media to promote and enable audiences to engage, to participate.</a:t>
            </a:r>
          </a:p>
          <a:p>
            <a:pPr eaLnBrk="1" hangingPunct="1">
              <a:spcBef>
                <a:spcPct val="0"/>
              </a:spcBef>
            </a:pPr>
            <a:r>
              <a:rPr lang="en-GB" altLang="en-US" smtClean="0"/>
              <a:t>Just as Starbucks opens close to their customers and uses social media to build audience share, so OECD does the same. </a:t>
            </a:r>
          </a:p>
          <a:p>
            <a:pPr eaLnBrk="1" hangingPunct="1">
              <a:spcBef>
                <a:spcPct val="0"/>
              </a:spcBef>
            </a:pPr>
            <a:r>
              <a:rPr lang="en-GB" altLang="en-US" smtClean="0"/>
              <a:t>And the results are good – around 360,000 readings a month via these non-OECD channels.</a:t>
            </a:r>
            <a:endParaRPr lang="en-US" altLang="en-US" smtClean="0"/>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ECF03B1B-7419-423F-A635-1DB6FC10EADF}"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203074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D35F6C80-C9DA-478B-9293-D69A747AD535}"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3194977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6C703847-C5D6-4AE2-9864-33B4B647CC14}"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11169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OECD is most</a:t>
            </a:r>
            <a:r>
              <a:rPr lang="en-SG" baseline="0" dirty="0" smtClean="0"/>
              <a:t> well known for Economics, as seen in our organisation name, but we are more than just Economics.  We have many subject areas and whilst many of the projects and reports are well known, it is not always clear that these are in fact OECD driven projects and the outcomes are and part of our Knowledgebase.   </a:t>
            </a:r>
          </a:p>
          <a:p>
            <a:endParaRPr lang="en-SG" baseline="0" dirty="0" smtClean="0"/>
          </a:p>
          <a:p>
            <a:r>
              <a:rPr lang="en-SG" baseline="0" dirty="0" smtClean="0"/>
              <a:t>Here is a snapshot of some of our subject areas.</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3</a:t>
            </a:fld>
            <a:endParaRPr lang="en-SG"/>
          </a:p>
        </p:txBody>
      </p:sp>
    </p:spTree>
    <p:extLst>
      <p:ext uri="{BB962C8B-B14F-4D97-AF65-F5344CB8AC3E}">
        <p14:creationId xmlns:p14="http://schemas.microsoft.com/office/powerpoint/2010/main" val="211969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Here are some</a:t>
            </a:r>
            <a:r>
              <a:rPr lang="en-SG" baseline="0" dirty="0" smtClean="0"/>
              <a:t> new topics that will be familiar to you.  You may or may not be aware that these are in fact OECD initiatives:</a:t>
            </a:r>
          </a:p>
          <a:p>
            <a:endParaRPr lang="en-SG" baseline="0" dirty="0" smtClean="0"/>
          </a:p>
          <a:p>
            <a:r>
              <a:rPr lang="en-SG" baseline="0" dirty="0" smtClean="0"/>
              <a:t>PISA - Education and the measurement worldwide education systems’ effectiveness in imparting of 21</a:t>
            </a:r>
            <a:r>
              <a:rPr lang="en-SG" baseline="30000" dirty="0" smtClean="0"/>
              <a:t>st</a:t>
            </a:r>
            <a:r>
              <a:rPr lang="en-SG" baseline="0" dirty="0" smtClean="0"/>
              <a:t> Century Skills to its school leaving youth.</a:t>
            </a:r>
          </a:p>
          <a:p>
            <a:endParaRPr lang="en-SG" baseline="0" dirty="0" smtClean="0"/>
          </a:p>
          <a:p>
            <a:r>
              <a:rPr lang="en-SG" baseline="0" dirty="0" smtClean="0"/>
              <a:t>BEPS - Fairer Taxation for Countries and Tax Jurisdictions, by understanding and managing the conscious shifting of  profits and tax obligations of large corporates who operate in a multi-national and multi-jurisdiction environment.</a:t>
            </a:r>
          </a:p>
          <a:p>
            <a:endParaRPr lang="en-SG" baseline="0" dirty="0" smtClean="0"/>
          </a:p>
          <a:p>
            <a:r>
              <a:rPr lang="en-SG" baseline="0" dirty="0" smtClean="0"/>
              <a:t>And of course, Economics latest challenge of increasing societal inequality, and the increasing friction caused by economic fragmentation.</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4</a:t>
            </a:fld>
            <a:endParaRPr lang="en-SG"/>
          </a:p>
        </p:txBody>
      </p:sp>
    </p:spTree>
    <p:extLst>
      <p:ext uri="{BB962C8B-B14F-4D97-AF65-F5344CB8AC3E}">
        <p14:creationId xmlns:p14="http://schemas.microsoft.com/office/powerpoint/2010/main" val="351187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Here </a:t>
            </a:r>
            <a:r>
              <a:rPr lang="en-SG" baseline="0" dirty="0" smtClean="0"/>
              <a:t>is a snapshot of our content specifics within the </a:t>
            </a:r>
            <a:r>
              <a:rPr lang="en-SG" baseline="0" dirty="0" err="1" smtClean="0"/>
              <a:t>ilibrary</a:t>
            </a:r>
            <a:r>
              <a:rPr lang="en-SG" baseline="0" dirty="0" smtClean="0"/>
              <a:t> portal.</a:t>
            </a:r>
          </a:p>
          <a:p>
            <a:endParaRPr lang="en-SG" baseline="0" dirty="0" smtClean="0"/>
          </a:p>
          <a:p>
            <a:r>
              <a:rPr lang="en-SG" baseline="0" dirty="0" smtClean="0"/>
              <a:t>Let me close by </a:t>
            </a:r>
            <a:r>
              <a:rPr lang="en-SG" baseline="0" dirty="0" err="1" smtClean="0"/>
              <a:t>sumarising</a:t>
            </a:r>
            <a:r>
              <a:rPr lang="en-SG" baseline="0" dirty="0" smtClean="0"/>
              <a:t>:</a:t>
            </a:r>
          </a:p>
          <a:p>
            <a:endParaRPr lang="en-SG" baseline="0" dirty="0" smtClean="0"/>
          </a:p>
          <a:p>
            <a:pPr marL="228600" indent="-228600">
              <a:buFont typeface="+mj-lt"/>
              <a:buAutoNum type="arabicPeriod"/>
            </a:pPr>
            <a:r>
              <a:rPr lang="en-SG" baseline="0" dirty="0" smtClean="0"/>
              <a:t>OECD content is unique, proprietary and first hand.  We create all our content ourselves and we do not re-publish, aggregate or re-</a:t>
            </a:r>
            <a:r>
              <a:rPr lang="en-SG" baseline="0" dirty="0" err="1" smtClean="0"/>
              <a:t>gurgitate</a:t>
            </a:r>
            <a:r>
              <a:rPr lang="en-SG" baseline="0" dirty="0" smtClean="0"/>
              <a:t> third party content.</a:t>
            </a:r>
          </a:p>
          <a:p>
            <a:pPr marL="228600" indent="-228600">
              <a:buFont typeface="+mj-lt"/>
              <a:buAutoNum type="arabicPeriod"/>
            </a:pPr>
            <a:endParaRPr lang="en-SG" baseline="0" dirty="0" smtClean="0"/>
          </a:p>
          <a:p>
            <a:pPr marL="228600" indent="-228600">
              <a:buFont typeface="+mj-lt"/>
              <a:buAutoNum type="arabicPeriod"/>
            </a:pPr>
            <a:r>
              <a:rPr lang="en-SG" dirty="0" smtClean="0"/>
              <a:t>We are well</a:t>
            </a:r>
            <a:r>
              <a:rPr lang="en-SG" baseline="0" dirty="0" smtClean="0"/>
              <a:t> known for Economics, but our coverage is far more than just Economics.  Because of our nature in addressing social issues, we often have the earliest knowledge output on fast moving and current global topics.</a:t>
            </a:r>
          </a:p>
          <a:p>
            <a:pPr marL="228600" indent="-228600">
              <a:buFont typeface="+mj-lt"/>
              <a:buAutoNum type="arabicPeriod"/>
            </a:pPr>
            <a:endParaRPr lang="en-SG" baseline="0" dirty="0" smtClean="0"/>
          </a:p>
          <a:p>
            <a:pPr marL="228600" indent="-228600">
              <a:buFont typeface="+mj-lt"/>
              <a:buAutoNum type="arabicPeriod"/>
            </a:pPr>
            <a:r>
              <a:rPr lang="en-SG" baseline="0" dirty="0" smtClean="0"/>
              <a:t>Our output is based on peer review and created by seconded subject matter experts with both internal and external viewpoint catered for.</a:t>
            </a:r>
          </a:p>
          <a:p>
            <a:pPr marL="228600" indent="-228600">
              <a:buFont typeface="+mj-lt"/>
              <a:buAutoNum type="arabicPeriod"/>
            </a:pPr>
            <a:endParaRPr lang="en-SG" baseline="0" dirty="0" smtClean="0"/>
          </a:p>
          <a:p>
            <a:pPr marL="228600" indent="-228600">
              <a:buFont typeface="+mj-lt"/>
              <a:buAutoNum type="arabicPeriod"/>
            </a:pPr>
            <a:r>
              <a:rPr lang="en-SG" baseline="0" dirty="0" smtClean="0"/>
              <a:t>We are a non profit organisation.  Our objective in publishing is dissemination.  Some of our content is provided free and also some of our services.  But for our full range of content under full services, we recover the costs by charging a subscription fee.  Unlike some societal non profit organisations, publishing revenues does not fund scientific work, it only funds our publishing value add.  That is why our fees are relatively low and we provide additional discounts in many non profit usage environments.</a:t>
            </a:r>
          </a:p>
          <a:p>
            <a:pPr marL="228600" indent="-228600">
              <a:buFont typeface="+mj-lt"/>
              <a:buAutoNum type="arabicPeriod"/>
            </a:pPr>
            <a:endParaRPr lang="en-SG" baseline="0" dirty="0" smtClean="0"/>
          </a:p>
          <a:p>
            <a:pPr marL="228600" indent="-228600">
              <a:buFont typeface="+mj-lt"/>
              <a:buAutoNum type="arabicPeriod"/>
            </a:pPr>
            <a:r>
              <a:rPr lang="en-SG" baseline="0" dirty="0" smtClean="0"/>
              <a:t>Since 2012, India is a partner economy of the OECD.  Whilst you are not yet a full member and your Government is not funding our overall work, there is a bilateral MOU  between our organisations, and we closely collaborate across a wide spectrum of issues and projects.  There is a very high degree of cross relevancy in our knowledge for India and Indian readers </a:t>
            </a:r>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5</a:t>
            </a:fld>
            <a:endParaRPr lang="en-SG"/>
          </a:p>
        </p:txBody>
      </p:sp>
    </p:spTree>
    <p:extLst>
      <p:ext uri="{BB962C8B-B14F-4D97-AF65-F5344CB8AC3E}">
        <p14:creationId xmlns:p14="http://schemas.microsoft.com/office/powerpoint/2010/main" val="328195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r>
              <a:rPr lang="en-GB" b="1" dirty="0" smtClean="0">
                <a:latin typeface="Times New Roman" pitchFamily="18" charset="0"/>
              </a:rPr>
              <a:t>This is how the OECD</a:t>
            </a:r>
            <a:r>
              <a:rPr lang="en-GB" b="1" baseline="0" dirty="0" smtClean="0">
                <a:latin typeface="Times New Roman" pitchFamily="18" charset="0"/>
              </a:rPr>
              <a:t> works……there are 3 parties who look at different aspects of the total task. </a:t>
            </a:r>
            <a:endParaRPr lang="en-GB" b="1" dirty="0" smtClean="0">
              <a:latin typeface="Times New Roman" pitchFamily="18" charset="0"/>
            </a:endParaRPr>
          </a:p>
          <a:p>
            <a:pPr eaLnBrk="1" hangingPunct="1"/>
            <a:endParaRPr lang="en-GB" b="1" dirty="0" smtClean="0">
              <a:latin typeface="Times New Roman" pitchFamily="18" charset="0"/>
            </a:endParaRPr>
          </a:p>
          <a:p>
            <a:pPr eaLnBrk="1" hangingPunct="1"/>
            <a:r>
              <a:rPr lang="en-GB" b="1" dirty="0" smtClean="0">
                <a:latin typeface="Times New Roman" pitchFamily="18" charset="0"/>
              </a:rPr>
              <a:t>Council</a:t>
            </a:r>
          </a:p>
          <a:p>
            <a:pPr eaLnBrk="1" hangingPunct="1">
              <a:spcBef>
                <a:spcPts val="600"/>
              </a:spcBef>
            </a:pPr>
            <a:r>
              <a:rPr lang="en-GB" dirty="0" smtClean="0">
                <a:latin typeface="Times New Roman" pitchFamily="18" charset="0"/>
              </a:rPr>
              <a:t>One representative per member country, plus the European Commission</a:t>
            </a:r>
          </a:p>
          <a:p>
            <a:pPr eaLnBrk="1" hangingPunct="1">
              <a:spcBef>
                <a:spcPts val="600"/>
              </a:spcBef>
            </a:pPr>
            <a:r>
              <a:rPr lang="en-US" dirty="0" smtClean="0">
                <a:latin typeface="Times New Roman" pitchFamily="18" charset="0"/>
              </a:rPr>
              <a:t>Defines priorities and strategic orientations</a:t>
            </a:r>
          </a:p>
          <a:p>
            <a:pPr eaLnBrk="1" hangingPunct="1">
              <a:spcBef>
                <a:spcPts val="600"/>
              </a:spcBef>
            </a:pPr>
            <a:r>
              <a:rPr lang="en-US" dirty="0" smtClean="0">
                <a:latin typeface="Times New Roman" pitchFamily="18" charset="0"/>
              </a:rPr>
              <a:t>Decisions are made by</a:t>
            </a:r>
            <a:r>
              <a:rPr lang="en-US" i="1" dirty="0" smtClean="0">
                <a:latin typeface="Times New Roman" pitchFamily="18" charset="0"/>
              </a:rPr>
              <a:t> </a:t>
            </a:r>
            <a:r>
              <a:rPr lang="en-US" dirty="0" smtClean="0">
                <a:latin typeface="Times New Roman" pitchFamily="18" charset="0"/>
              </a:rPr>
              <a:t>consensus</a:t>
            </a:r>
          </a:p>
          <a:p>
            <a:pPr eaLnBrk="1" hangingPunct="1">
              <a:spcBef>
                <a:spcPts val="600"/>
              </a:spcBef>
            </a:pPr>
            <a:endParaRPr lang="en-GB" dirty="0" smtClean="0">
              <a:latin typeface="Times New Roman" pitchFamily="18" charset="0"/>
            </a:endParaRPr>
          </a:p>
          <a:p>
            <a:pPr eaLnBrk="1" hangingPunct="1">
              <a:spcBef>
                <a:spcPts val="600"/>
              </a:spcBef>
            </a:pPr>
            <a:r>
              <a:rPr lang="en-GB" b="1" dirty="0" smtClean="0">
                <a:latin typeface="Times New Roman" pitchFamily="18" charset="0"/>
              </a:rPr>
              <a:t>Committees</a:t>
            </a:r>
          </a:p>
          <a:p>
            <a:pPr eaLnBrk="1" hangingPunct="1">
              <a:spcBef>
                <a:spcPts val="600"/>
              </a:spcBef>
            </a:pPr>
            <a:r>
              <a:rPr lang="en-GB" dirty="0" err="1" smtClean="0">
                <a:solidFill>
                  <a:srgbClr val="3366CC"/>
                </a:solidFill>
                <a:latin typeface="Arial" charset="0"/>
              </a:rPr>
              <a:t>Approx</a:t>
            </a:r>
            <a:r>
              <a:rPr lang="en-GB" dirty="0" smtClean="0">
                <a:solidFill>
                  <a:srgbClr val="3366CC"/>
                </a:solidFill>
                <a:latin typeface="Arial" charset="0"/>
              </a:rPr>
              <a:t> 300 committees and working groups consisting of between 25000 – 40000 domain specific experts from member, partner and observer countries</a:t>
            </a:r>
            <a:endParaRPr lang="en-US" dirty="0" smtClean="0">
              <a:solidFill>
                <a:srgbClr val="3366CC"/>
              </a:solidFill>
              <a:latin typeface="Arial" charset="0"/>
            </a:endParaRPr>
          </a:p>
          <a:p>
            <a:pPr eaLnBrk="1" hangingPunct="1">
              <a:spcBef>
                <a:spcPts val="600"/>
              </a:spcBef>
            </a:pPr>
            <a:r>
              <a:rPr lang="en-GB" dirty="0" smtClean="0">
                <a:latin typeface="Times New Roman" pitchFamily="18" charset="0"/>
              </a:rPr>
              <a:t>Covering every area that OECD works in</a:t>
            </a:r>
          </a:p>
          <a:p>
            <a:pPr eaLnBrk="1" hangingPunct="1">
              <a:spcBef>
                <a:spcPts val="600"/>
              </a:spcBef>
            </a:pPr>
            <a:endParaRPr lang="en-GB" dirty="0" smtClean="0">
              <a:latin typeface="Times New Roman" pitchFamily="18" charset="0"/>
            </a:endParaRPr>
          </a:p>
          <a:p>
            <a:pPr eaLnBrk="1" hangingPunct="1">
              <a:spcBef>
                <a:spcPts val="600"/>
              </a:spcBef>
            </a:pPr>
            <a:r>
              <a:rPr lang="en-GB" b="1" dirty="0" smtClean="0">
                <a:latin typeface="Times New Roman" pitchFamily="18" charset="0"/>
              </a:rPr>
              <a:t>Secretariat</a:t>
            </a:r>
          </a:p>
          <a:p>
            <a:pPr eaLnBrk="1" hangingPunct="1"/>
            <a:r>
              <a:rPr lang="en-GB" dirty="0" smtClean="0">
                <a:latin typeface="Times New Roman" pitchFamily="18" charset="0"/>
              </a:rPr>
              <a:t>Independent and unbiased</a:t>
            </a:r>
            <a:endParaRPr lang="en-US" b="1" dirty="0" smtClean="0">
              <a:latin typeface="Times New Roman" pitchFamily="18" charset="0"/>
            </a:endParaRPr>
          </a:p>
          <a:p>
            <a:pPr eaLnBrk="1" hangingPunct="1"/>
            <a:r>
              <a:rPr lang="en-GB" dirty="0" smtClean="0">
                <a:latin typeface="Times New Roman" pitchFamily="18" charset="0"/>
              </a:rPr>
              <a:t>Provides analysis and support for member countries’ policy discussions</a:t>
            </a:r>
          </a:p>
        </p:txBody>
      </p:sp>
      <p:sp>
        <p:nvSpPr>
          <p:cNvPr id="103428" name="Slide Number Placeholder 3"/>
          <p:cNvSpPr>
            <a:spLocks noGrp="1"/>
          </p:cNvSpPr>
          <p:nvPr>
            <p:ph type="sldNum" sz="quarter"/>
          </p:nvPr>
        </p:nvSpPr>
        <p:spPr>
          <a:noFill/>
        </p:spPr>
        <p:txBody>
          <a:bodyPr/>
          <a:lstStyle/>
          <a:p>
            <a:fld id="{70A8B50D-EE6B-411C-9A09-1935696BA69D}" type="slidenum">
              <a:rPr lang="en-US"/>
              <a:pPr/>
              <a:t>6</a:t>
            </a:fld>
            <a:endParaRPr lang="en-US"/>
          </a:p>
        </p:txBody>
      </p:sp>
    </p:spTree>
    <p:extLst>
      <p:ext uri="{BB962C8B-B14F-4D97-AF65-F5344CB8AC3E}">
        <p14:creationId xmlns:p14="http://schemas.microsoft.com/office/powerpoint/2010/main" val="30019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US" dirty="0" smtClean="0">
                <a:latin typeface="Times New Roman" pitchFamily="18" charset="0"/>
              </a:rPr>
              <a:t>A short summary</a:t>
            </a:r>
            <a:r>
              <a:rPr lang="en-US" baseline="0" dirty="0" smtClean="0">
                <a:latin typeface="Times New Roman" pitchFamily="18" charset="0"/>
              </a:rPr>
              <a:t> of our peer review policy……..we almost always conduct research and produce outcomes in committees, never by individuals.   We never allow only experts from1 country to provide output for their own country.  We always have a mix of external experts and we always allow the voice of at lest 1 internal expert when we produce country specific outcomes.  Debate and consensus is a key part of our process, and outcomes are always reviewed and feedback generated for the next review cycle.</a:t>
            </a:r>
            <a:endParaRPr lang="en-US" dirty="0" smtClean="0">
              <a:latin typeface="Times New Roman" pitchFamily="18" charset="0"/>
            </a:endParaRPr>
          </a:p>
        </p:txBody>
      </p:sp>
      <p:sp>
        <p:nvSpPr>
          <p:cNvPr id="105476" name="Slide Number Placeholder 3"/>
          <p:cNvSpPr>
            <a:spLocks noGrp="1"/>
          </p:cNvSpPr>
          <p:nvPr>
            <p:ph type="sldNum" sz="quarter"/>
          </p:nvPr>
        </p:nvSpPr>
        <p:spPr>
          <a:noFill/>
        </p:spPr>
        <p:txBody>
          <a:bodyPr/>
          <a:lstStyle/>
          <a:p>
            <a:fld id="{3B5FEFA8-2065-40E4-A274-40C7D18FBCF1}" type="slidenum">
              <a:rPr lang="en-GB"/>
              <a:pPr/>
              <a:t>8</a:t>
            </a:fld>
            <a:endParaRPr lang="en-GB"/>
          </a:p>
        </p:txBody>
      </p:sp>
    </p:spTree>
    <p:extLst>
      <p:ext uri="{BB962C8B-B14F-4D97-AF65-F5344CB8AC3E}">
        <p14:creationId xmlns:p14="http://schemas.microsoft.com/office/powerpoint/2010/main" val="379255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Statistical Data is collected from National</a:t>
            </a:r>
            <a:r>
              <a:rPr lang="en-SG" baseline="0" dirty="0" smtClean="0"/>
              <a:t> Sources on bilateral agreement basis.  That is to say there is a contractual agreement to deliver timely information and in the form and format proposed by the OECD.   OECD has setup standards for such data to ensure that the data is harmonised and comparable.</a:t>
            </a:r>
          </a:p>
          <a:p>
            <a:endParaRPr lang="en-SG" baseline="0" dirty="0" smtClean="0"/>
          </a:p>
          <a:p>
            <a:endParaRPr lang="en-SG" dirty="0"/>
          </a:p>
        </p:txBody>
      </p:sp>
      <p:sp>
        <p:nvSpPr>
          <p:cNvPr id="4" name="Slide Number Placeholder 3"/>
          <p:cNvSpPr>
            <a:spLocks noGrp="1"/>
          </p:cNvSpPr>
          <p:nvPr>
            <p:ph type="sldNum" sz="quarter" idx="10"/>
          </p:nvPr>
        </p:nvSpPr>
        <p:spPr/>
        <p:txBody>
          <a:bodyPr/>
          <a:lstStyle/>
          <a:p>
            <a:fld id="{5BCED115-C035-4E0B-9CBA-9C28CF47AEB0}" type="slidenum">
              <a:rPr lang="en-SG" smtClean="0"/>
              <a:t>9</a:t>
            </a:fld>
            <a:endParaRPr lang="en-SG"/>
          </a:p>
        </p:txBody>
      </p:sp>
    </p:spTree>
    <p:extLst>
      <p:ext uri="{BB962C8B-B14F-4D97-AF65-F5344CB8AC3E}">
        <p14:creationId xmlns:p14="http://schemas.microsoft.com/office/powerpoint/2010/main" val="44161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Next, I will spend a few slides to showcase some of the unique features of OECD content</a:t>
            </a:r>
            <a:r>
              <a:rPr lang="en-SG" baseline="0" dirty="0" smtClean="0"/>
              <a:t> via our </a:t>
            </a:r>
            <a:r>
              <a:rPr lang="en-SG" baseline="0" dirty="0" err="1" smtClean="0"/>
              <a:t>ilibrary</a:t>
            </a:r>
            <a:r>
              <a:rPr lang="en-SG" baseline="0" dirty="0" smtClean="0"/>
              <a:t> platform.  I will discuss the rationale behind the development of these features, and I will</a:t>
            </a:r>
            <a:r>
              <a:rPr lang="en-SG" dirty="0" smtClean="0"/>
              <a:t> talk about</a:t>
            </a:r>
            <a:r>
              <a:rPr lang="en-SG" baseline="0" dirty="0" smtClean="0"/>
              <a:t> some of the internal challenges that the OECD has faced in terms of preserving and presenting knowledge.</a:t>
            </a:r>
          </a:p>
          <a:p>
            <a:endParaRPr lang="en-S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SG" baseline="0" dirty="0" smtClean="0"/>
              <a:t>We are a Non Profit Organisation and our Research is fully funded by membership dues from member countries, and there are internal questions as to whether we should provide access to our knowledge for free under Open Access.   Currently we operate on a “Freemium” subscription model, whereby some of our full feature content is available for Open Access, and more content which are not full function enabled, are available under read only access with no download or inherent re-use rights.   However, complete access to all the repository of all the content, with download rights and full linking features, in the various publishing formats, for unlimited site wide access, is only available under a subscription basis.</a:t>
            </a:r>
          </a:p>
          <a:p>
            <a:pPr marL="0" marR="0" indent="0" algn="l" defTabSz="914400" rtl="0" eaLnBrk="1" fontAlgn="auto" latinLnBrk="0" hangingPunct="1">
              <a:lnSpc>
                <a:spcPct val="100000"/>
              </a:lnSpc>
              <a:spcBef>
                <a:spcPts val="0"/>
              </a:spcBef>
              <a:spcAft>
                <a:spcPts val="0"/>
              </a:spcAft>
              <a:buClrTx/>
              <a:buSzTx/>
              <a:buFontTx/>
              <a:buNone/>
              <a:tabLst/>
              <a:defRPr/>
            </a:pPr>
            <a:endParaRPr lang="en-S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SG" baseline="0" dirty="0" smtClean="0"/>
              <a:t>Here is or rationale behind our Freemium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SG" baseline="0" dirty="0" smtClean="0"/>
          </a:p>
          <a:p>
            <a:r>
              <a:rPr lang="en-SG" baseline="0" dirty="0" smtClean="0"/>
              <a:t>The objective of the Publishing Unit is to maximise dissemination of our knowledge.  Putting aside the argument that non member countries do not contribute towards the funding of the actual research work, our aim is to have our knowledge widely accessible, so that we can present our recommendations to a greater audience for the betterment of the global community.</a:t>
            </a:r>
          </a:p>
          <a:p>
            <a:endParaRPr lang="en-SG" baseline="0" dirty="0" smtClean="0"/>
          </a:p>
          <a:p>
            <a:r>
              <a:rPr lang="en-SG" baseline="0" dirty="0" smtClean="0"/>
              <a:t>We have come to believe strongly, that totally free content with no usage support, left to its own devices on the Internet does not result in increased usage or dissemination.</a:t>
            </a:r>
          </a:p>
          <a:p>
            <a:endParaRPr lang="en-SG" baseline="0" dirty="0" smtClean="0"/>
          </a:p>
          <a:p>
            <a:r>
              <a:rPr lang="en-SG" baseline="0" dirty="0" smtClean="0"/>
              <a:t>In order to make content useful and widely accessed, content needs to be discoverable and usable.  The Publishing unit of the OECD, puts value added services into the raw manuscripts and statistical items that we receive from the Project teams and the Directorates.</a:t>
            </a:r>
          </a:p>
          <a:p>
            <a:endParaRPr lang="en-SG" baseline="0" dirty="0" smtClean="0"/>
          </a:p>
        </p:txBody>
      </p:sp>
      <p:sp>
        <p:nvSpPr>
          <p:cNvPr id="4" name="Slide Number Placeholder 3"/>
          <p:cNvSpPr>
            <a:spLocks noGrp="1"/>
          </p:cNvSpPr>
          <p:nvPr>
            <p:ph type="sldNum" sz="quarter" idx="10"/>
          </p:nvPr>
        </p:nvSpPr>
        <p:spPr/>
        <p:txBody>
          <a:bodyPr/>
          <a:lstStyle/>
          <a:p>
            <a:fld id="{5BCED115-C035-4E0B-9CBA-9C28CF47AEB0}" type="slidenum">
              <a:rPr lang="en-SG" smtClean="0"/>
              <a:t>10</a:t>
            </a:fld>
            <a:endParaRPr lang="en-SG"/>
          </a:p>
        </p:txBody>
      </p:sp>
    </p:spTree>
    <p:extLst>
      <p:ext uri="{BB962C8B-B14F-4D97-AF65-F5344CB8AC3E}">
        <p14:creationId xmlns:p14="http://schemas.microsoft.com/office/powerpoint/2010/main" val="3526436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8" descr="PPT_fondcouv.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8" descr="OECD_TEXT_10cm.png"/>
          <p:cNvPicPr>
            <a:picLocks noChangeAspect="1"/>
          </p:cNvPicPr>
          <p:nvPr/>
        </p:nvPicPr>
        <p:blipFill>
          <a:blip r:embed="rId3" cstate="print"/>
          <a:srcRect/>
          <a:stretch>
            <a:fillRect/>
          </a:stretch>
        </p:blipFill>
        <p:spPr bwMode="auto">
          <a:xfrm>
            <a:off x="252413" y="207963"/>
            <a:ext cx="1970087" cy="1044575"/>
          </a:xfrm>
          <a:prstGeom prst="rect">
            <a:avLst/>
          </a:prstGeom>
          <a:noFill/>
          <a:ln w="9525">
            <a:noFill/>
            <a:miter lim="800000"/>
            <a:headEnd/>
            <a:tailEnd/>
          </a:ln>
        </p:spPr>
      </p:pic>
      <p:sp>
        <p:nvSpPr>
          <p:cNvPr id="443394" name="Rectangle 2"/>
          <p:cNvSpPr>
            <a:spLocks noGrp="1" noChangeArrowheads="1"/>
          </p:cNvSpPr>
          <p:nvPr>
            <p:ph type="ctrTitle"/>
          </p:nvPr>
        </p:nvSpPr>
        <p:spPr>
          <a:xfrm>
            <a:off x="3009726" y="1341438"/>
            <a:ext cx="4894263" cy="1470025"/>
          </a:xfrm>
        </p:spPr>
        <p:txBody>
          <a:bodyPr/>
          <a:lstStyle>
            <a:lvl1pPr algn="l">
              <a:defRPr>
                <a:solidFill>
                  <a:srgbClr val="727272"/>
                </a:solidFill>
              </a:defRPr>
            </a:lvl1pPr>
          </a:lstStyle>
          <a:p>
            <a:r>
              <a:rPr lang="ja-JP" altLang="en-US" smtClean="0"/>
              <a:t>マスタ タイトルの書式設定</a:t>
            </a:r>
            <a:endParaRPr lang="en-GB" dirty="0"/>
          </a:p>
        </p:txBody>
      </p:sp>
      <p:sp>
        <p:nvSpPr>
          <p:cNvPr id="443395" name="Rectangle 3"/>
          <p:cNvSpPr>
            <a:spLocks noGrp="1" noChangeArrowheads="1"/>
          </p:cNvSpPr>
          <p:nvPr>
            <p:ph type="subTitle" idx="1"/>
          </p:nvPr>
        </p:nvSpPr>
        <p:spPr>
          <a:xfrm>
            <a:off x="3008139" y="2924175"/>
            <a:ext cx="4929187" cy="1752600"/>
          </a:xfrm>
        </p:spPr>
        <p:txBody>
          <a:bodyPr/>
          <a:lstStyle>
            <a:lvl1pPr marL="0" indent="0" algn="l">
              <a:buFontTx/>
              <a:buNone/>
              <a:defRPr>
                <a:solidFill>
                  <a:srgbClr val="727272"/>
                </a:solidFill>
              </a:defRPr>
            </a:lvl1pPr>
          </a:lstStyle>
          <a:p>
            <a:r>
              <a:rPr lang="ja-JP" altLang="en-US" smtClean="0"/>
              <a:t>マスタ サブタイトルの書式設定</a:t>
            </a:r>
            <a:endParaRPr lang="en-GB" dirty="0"/>
          </a:p>
        </p:txBody>
      </p:sp>
      <p:sp>
        <p:nvSpPr>
          <p:cNvPr id="6" name="Rectangle 4"/>
          <p:cNvSpPr>
            <a:spLocks noGrp="1" noChangeArrowheads="1"/>
          </p:cNvSpPr>
          <p:nvPr>
            <p:ph type="dt" sz="half" idx="10"/>
          </p:nvPr>
        </p:nvSpPr>
        <p:spPr>
          <a:xfrm>
            <a:off x="250825" y="6245225"/>
            <a:ext cx="4043363" cy="476250"/>
          </a:xfrm>
        </p:spPr>
        <p:txBody>
          <a:bodyPr/>
          <a:lstStyle>
            <a:lvl1pPr>
              <a:defRPr>
                <a:solidFill>
                  <a:srgbClr val="727272"/>
                </a:solidFill>
              </a:defRPr>
            </a:lvl1pPr>
          </a:lstStyle>
          <a:p>
            <a:pPr>
              <a:defRPr/>
            </a:pPr>
            <a:fld id="{DC15A6DE-7C32-496A-923E-01957FDFCC5C}" type="datetimeFigureOut">
              <a:rPr lang="en-US"/>
              <a:pPr>
                <a:defRPr/>
              </a:pPr>
              <a:t>4/22/2015</a:t>
            </a:fld>
            <a:endParaRPr lang="en-US"/>
          </a:p>
        </p:txBody>
      </p:sp>
      <p:sp>
        <p:nvSpPr>
          <p:cNvPr id="7" name="Rectangle 5"/>
          <p:cNvSpPr>
            <a:spLocks noGrp="1" noChangeArrowheads="1"/>
          </p:cNvSpPr>
          <p:nvPr>
            <p:ph type="ftr" sz="quarter" idx="11"/>
          </p:nvPr>
        </p:nvSpPr>
        <p:spPr/>
        <p:txBody>
          <a:bodyPr/>
          <a:lstStyle>
            <a:lvl1pPr>
              <a:defRPr>
                <a:solidFill>
                  <a:srgbClr val="727272"/>
                </a:solidFill>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pPr>
              <a:defRPr/>
            </a:pPr>
            <a:fld id="{64AC3DBC-A44C-49B4-A120-FCC14151D5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7D76135-FB62-47B3-9361-80D0951C5928}" type="datetimeFigureOut">
              <a:rPr lang="en-US"/>
              <a:pPr>
                <a:defRPr/>
              </a:pPr>
              <a:t>4/22/2015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1F510-6910-49A2-8608-5122B9749D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EB856A1C-35CC-498C-8BED-6DDA64FE0D16}" type="datetimeFigureOut">
              <a:rPr lang="en-US"/>
              <a:pPr>
                <a:defRPr/>
              </a:pPr>
              <a:t>4/22/2015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44D80-27F9-48D8-AEDD-E0E0E0E6FCD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508"/>
            <a:ext cx="2628000" cy="4229631"/>
          </a:xfrm>
          <a:prstGeom prst="rect">
            <a:avLst/>
          </a:prstGeom>
        </p:spPr>
      </p:pic>
      <p:pic>
        <p:nvPicPr>
          <p:cNvPr id="12" name="Image 11"/>
          <p:cNvPicPr>
            <a:picLocks noChangeAspect="1"/>
          </p:cNvPicPr>
          <p:nvPr/>
        </p:nvPicPr>
        <p:blipFill>
          <a:blip r:embed="rId3" cstate="print"/>
          <a:stretch>
            <a:fillRect/>
          </a:stretch>
        </p:blipFill>
        <p:spPr>
          <a:xfrm>
            <a:off x="511200" y="432000"/>
            <a:ext cx="692307" cy="1440000"/>
          </a:xfrm>
          <a:prstGeom prst="rect">
            <a:avLst/>
          </a:prstGeom>
        </p:spPr>
      </p:pic>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000" y="2628508"/>
            <a:ext cx="2628000" cy="4229631"/>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6055200"/>
            <a:ext cx="1742400" cy="578821"/>
          </a:xfrm>
          <a:prstGeom prst="rect">
            <a:avLst/>
          </a:prstGeom>
        </p:spPr>
      </p:pic>
      <p:sp>
        <p:nvSpPr>
          <p:cNvPr id="2" name="Title 1"/>
          <p:cNvSpPr>
            <a:spLocks noGrp="1"/>
          </p:cNvSpPr>
          <p:nvPr>
            <p:ph type="ctrTitle" hasCustomPrompt="1"/>
          </p:nvPr>
        </p:nvSpPr>
        <p:spPr>
          <a:xfrm>
            <a:off x="1368000" y="2481869"/>
            <a:ext cx="6300000" cy="1265731"/>
          </a:xfrm>
        </p:spPr>
        <p:txBody>
          <a:bodyPr anchor="b" anchorCtr="0">
            <a:spAutoFit/>
          </a:bodyPr>
          <a:lstStyle>
            <a:lvl1pPr>
              <a:lnSpc>
                <a:spcPts val="4500"/>
              </a:lnSpc>
              <a:defRPr sz="4500" cap="all">
                <a:solidFill>
                  <a:schemeClr val="tx1"/>
                </a:solidFill>
              </a:defRPr>
            </a:lvl1pPr>
          </a:lstStyle>
          <a:p>
            <a:r>
              <a:rPr lang="fr-FR" dirty="0" smtClean="0"/>
              <a:t>Click to </a:t>
            </a:r>
            <a:r>
              <a:rPr lang="fr-FR" dirty="0" err="1" smtClean="0"/>
              <a:t>edit</a:t>
            </a:r>
            <a:r>
              <a:rPr lang="fr-FR" dirty="0" smtClean="0"/>
              <a:t> </a:t>
            </a:r>
            <a:r>
              <a:rPr lang="fr-FR" dirty="0" err="1" smtClean="0"/>
              <a:t>Presentation</a:t>
            </a:r>
            <a:r>
              <a:rPr lang="fr-FR" dirty="0" smtClean="0"/>
              <a:t> </a:t>
            </a:r>
            <a:r>
              <a:rPr lang="fr-FR" dirty="0" err="1" smtClean="0"/>
              <a:t>title</a:t>
            </a:r>
            <a:endParaRPr lang="en-US" dirty="0"/>
          </a:p>
        </p:txBody>
      </p:sp>
      <p:sp>
        <p:nvSpPr>
          <p:cNvPr id="3" name="Subtitle 2"/>
          <p:cNvSpPr>
            <a:spLocks noGrp="1"/>
          </p:cNvSpPr>
          <p:nvPr>
            <p:ph type="subTitle" idx="1" hasCustomPrompt="1"/>
          </p:nvPr>
        </p:nvSpPr>
        <p:spPr>
          <a:xfrm>
            <a:off x="1368000" y="3805200"/>
            <a:ext cx="6300000" cy="352233"/>
          </a:xfrm>
        </p:spPr>
        <p:txBody>
          <a:bodyPr>
            <a:spAutoFit/>
          </a:bodyPr>
          <a:lstStyle>
            <a:lvl1pPr marL="0" indent="0" algn="l">
              <a:lnSpc>
                <a:spcPts val="2000"/>
              </a:lnSpc>
              <a:spcBef>
                <a:spcPts val="0"/>
              </a:spcBef>
              <a:buNone/>
              <a:defRPr sz="1800">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Click to </a:t>
            </a:r>
            <a:r>
              <a:rPr lang="fr-FR" dirty="0" err="1" smtClean="0"/>
              <a:t>edit</a:t>
            </a:r>
            <a:r>
              <a:rPr lang="fr-FR" dirty="0" smtClean="0"/>
              <a:t> </a:t>
            </a:r>
            <a:r>
              <a:rPr lang="fr-FR" dirty="0" err="1" smtClean="0"/>
              <a:t>Subtitle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pPr>
              <a:defRPr/>
            </a:pPr>
            <a:fld id="{DC15A6DE-7C32-496A-923E-01957FDFCC5C}" type="datetimeFigureOut">
              <a:rPr lang="en-US" smtClean="0"/>
              <a:pPr>
                <a:defRPr/>
              </a:pPr>
              <a:t>4/22/2015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pPr>
              <a:defRPr/>
            </a:pPr>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smtClean="0"/>
              <a:t>Click to </a:t>
            </a:r>
            <a:r>
              <a:rPr lang="fr-FR" dirty="0" err="1" smtClean="0"/>
              <a:t>edit</a:t>
            </a:r>
            <a:r>
              <a:rPr lang="fr-FR" dirty="0" smtClean="0"/>
              <a:t> </a:t>
            </a:r>
            <a:r>
              <a:rPr lang="fr-FR" dirty="0" err="1" smtClean="0"/>
              <a:t>Slide</a:t>
            </a:r>
            <a:r>
              <a:rPr lang="fr-FR" dirty="0" smtClean="0"/>
              <a:t> </a:t>
            </a:r>
            <a:r>
              <a:rPr lang="fr-FR" dirty="0" err="1" smtClean="0"/>
              <a:t>title</a:t>
            </a:r>
            <a:r>
              <a:rPr lang="fr-FR" dirty="0" smtClean="0"/>
              <a:t/>
            </a:r>
            <a:br>
              <a:rPr lang="fr-FR" dirty="0" smtClean="0"/>
            </a:br>
            <a:r>
              <a:rPr lang="fr-FR" dirty="0" err="1" smtClean="0"/>
              <a:t>Slide</a:t>
            </a:r>
            <a:r>
              <a:rPr lang="fr-FR" dirty="0" smtClean="0"/>
              <a:t> </a:t>
            </a:r>
            <a:r>
              <a:rPr lang="fr-FR" dirty="0" err="1" smtClean="0"/>
              <a:t>title</a:t>
            </a:r>
            <a:r>
              <a:rPr lang="fr-FR" dirty="0" smtClean="0"/>
              <a:t> </a:t>
            </a:r>
            <a:r>
              <a:rPr lang="fr-FR" dirty="0" err="1" smtClean="0"/>
              <a:t>can</a:t>
            </a:r>
            <a:r>
              <a:rPr lang="fr-FR" dirty="0" smtClean="0"/>
              <a:t> </a:t>
            </a:r>
            <a:r>
              <a:rPr lang="fr-FR" dirty="0" err="1" smtClean="0"/>
              <a:t>be</a:t>
            </a:r>
            <a:r>
              <a:rPr lang="fr-FR" dirty="0" smtClean="0"/>
              <a:t> </a:t>
            </a:r>
            <a:r>
              <a:rPr lang="fr-FR" dirty="0" err="1" smtClean="0"/>
              <a:t>extended</a:t>
            </a:r>
            <a:r>
              <a:rPr lang="fr-FR" dirty="0" smtClean="0"/>
              <a:t> to </a:t>
            </a:r>
            <a:r>
              <a:rPr lang="fr-FR" dirty="0" err="1" smtClean="0"/>
              <a:t>two</a:t>
            </a:r>
            <a:r>
              <a:rPr lang="fr-FR" dirty="0" smtClean="0"/>
              <a:t> </a:t>
            </a:r>
            <a:r>
              <a:rPr lang="fr-FR" dirty="0" err="1" smtClean="0"/>
              <a:t>lines</a:t>
            </a:r>
            <a:endParaRPr lang="en-US" dirty="0"/>
          </a:p>
        </p:txBody>
      </p:sp>
      <p:sp>
        <p:nvSpPr>
          <p:cNvPr id="3" name="Content Placeholder 2"/>
          <p:cNvSpPr>
            <a:spLocks noGrp="1"/>
          </p:cNvSpPr>
          <p:nvPr>
            <p:ph idx="1"/>
          </p:nvPr>
        </p:nvSpPr>
        <p:spPr/>
        <p:txBody>
          <a:bodyPr/>
          <a:lstStyle>
            <a:lvl1pPr>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fld id="{CE213C4B-86FA-49B7-9E12-9186E1F4A63B}" type="datetimeFigureOut">
              <a:rPr lang="en-US" smtClean="0"/>
              <a:pPr>
                <a:defRPr/>
              </a:pPr>
              <a:t>4/22/2015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223794-DFD5-4FCC-BD03-DB026439E866}" type="slidenum">
              <a:rPr lang="en-US" smtClean="0"/>
              <a:pPr>
                <a:defRPr/>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セクション見出し">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tretch>
            <a:fillRect/>
          </a:stretch>
        </p:blipFill>
        <p:spPr>
          <a:xfrm>
            <a:off x="8193600" y="5328000"/>
            <a:ext cx="950407" cy="1530000"/>
          </a:xfrm>
          <a:prstGeom prst="rect">
            <a:avLst/>
          </a:prstGeom>
        </p:spPr>
      </p:pic>
      <p:pic>
        <p:nvPicPr>
          <p:cNvPr id="8" name="Image 7"/>
          <p:cNvPicPr>
            <a:picLocks noChangeAspect="1"/>
          </p:cNvPicPr>
          <p:nvPr/>
        </p:nvPicPr>
        <p:blipFill>
          <a:blip r:embed="rId3" cstate="print"/>
          <a:stretch>
            <a:fillRect/>
          </a:stretch>
        </p:blipFill>
        <p:spPr>
          <a:xfrm>
            <a:off x="579600" y="468000"/>
            <a:ext cx="692308" cy="1440000"/>
          </a:xfrm>
          <a:prstGeom prst="rect">
            <a:avLst/>
          </a:prstGeom>
        </p:spPr>
      </p:pic>
      <p:sp>
        <p:nvSpPr>
          <p:cNvPr id="2" name="Title 1"/>
          <p:cNvSpPr>
            <a:spLocks noGrp="1"/>
          </p:cNvSpPr>
          <p:nvPr>
            <p:ph type="title" hasCustomPrompt="1"/>
          </p:nvPr>
        </p:nvSpPr>
        <p:spPr>
          <a:xfrm>
            <a:off x="1260000" y="2919600"/>
            <a:ext cx="6624000" cy="1058400"/>
          </a:xfrm>
        </p:spPr>
        <p:txBody>
          <a:bodyPr anchor="ctr" anchorCtr="0"/>
          <a:lstStyle>
            <a:lvl1pPr algn="ctr">
              <a:lnSpc>
                <a:spcPts val="3700"/>
              </a:lnSpc>
              <a:defRPr sz="3700" b="0" i="0" cap="all">
                <a:solidFill>
                  <a:schemeClr val="tx1"/>
                </a:solidFill>
              </a:defRPr>
            </a:lvl1pPr>
          </a:lstStyle>
          <a:p>
            <a:r>
              <a:rPr lang="fr-FR" dirty="0" smtClean="0"/>
              <a:t>Click to </a:t>
            </a:r>
            <a:r>
              <a:rPr lang="fr-FR" dirty="0" err="1" smtClean="0"/>
              <a:t>edit</a:t>
            </a:r>
            <a:r>
              <a:rPr lang="fr-FR" dirty="0" smtClean="0"/>
              <a:t/>
            </a:r>
            <a:br>
              <a:rPr lang="fr-FR" dirty="0" smtClean="0"/>
            </a:br>
            <a:r>
              <a:rPr lang="fr-FR" dirty="0" smtClean="0"/>
              <a:t>Section Header </a:t>
            </a:r>
            <a:r>
              <a:rPr lang="fr-FR" dirty="0" err="1" smtClean="0"/>
              <a:t>title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pPr>
              <a:defRPr/>
            </a:pPr>
            <a:fld id="{CD9A63FA-977E-46C1-A93F-234E6D36C033}" type="datetimeFigureOut">
              <a:rPr lang="en-US" smtClean="0"/>
              <a:pPr>
                <a:defRPr/>
              </a:pPr>
              <a:t>4/22/2015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6299"/>
                </a:solidFill>
              </a:defRPr>
            </a:lvl1pPr>
          </a:lstStyle>
          <a:p>
            <a:pPr>
              <a:defRPr/>
            </a:pPr>
            <a:fld id="{8435C6DD-97B1-46CB-8A33-5E700AB93A37}" type="slidenum">
              <a:rPr lang="en-US" smtClean="0"/>
              <a:pPr>
                <a:defRPr/>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193E6345-0E72-4A69-BEEF-A39F9BD98CB6}" type="slidenum">
              <a:rPr lang="en-US"/>
              <a:pPr/>
              <a:t>‹#›</a:t>
            </a:fld>
            <a:endParaRPr lang="en-US"/>
          </a:p>
        </p:txBody>
      </p:sp>
    </p:spTree>
    <p:extLst>
      <p:ext uri="{BB962C8B-B14F-4D97-AF65-F5344CB8AC3E}">
        <p14:creationId xmlns:p14="http://schemas.microsoft.com/office/powerpoint/2010/main" val="367484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607F3A4-0BC0-4DF3-BAFA-76667CC65A97}" type="datetimeFigureOut">
              <a:rPr lang="en-US"/>
              <a:pPr>
                <a:defRPr/>
              </a:pPr>
              <a:t>4/22/2015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67565A1-7853-483E-9A6C-D1EA6394F7A4}" type="slidenum">
              <a:rPr lang="en-US" altLang="en-US"/>
              <a:pPr/>
              <a:t>‹#›</a:t>
            </a:fld>
            <a:endParaRPr lang="en-US" altLang="en-US"/>
          </a:p>
        </p:txBody>
      </p:sp>
    </p:spTree>
    <p:extLst>
      <p:ext uri="{BB962C8B-B14F-4D97-AF65-F5344CB8AC3E}">
        <p14:creationId xmlns:p14="http://schemas.microsoft.com/office/powerpoint/2010/main" val="218216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1080000" y="237600"/>
            <a:ext cx="7416000" cy="1022400"/>
          </a:xfrm>
          <a:prstGeom prst="rect">
            <a:avLst/>
          </a:prstGeom>
        </p:spPr>
        <p:txBody>
          <a:bodyPr rtlCol="0">
            <a:noAutofit/>
          </a:bodyPr>
          <a:lstStyle>
            <a:lvl1pPr>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5F2F433-3C1C-4990-9CA1-373515C39A48}" type="datetimeFigureOut">
              <a:rPr lang="en-US"/>
              <a:pPr>
                <a:defRPr/>
              </a:pPr>
              <a:t>4/22/2015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41364E-C95A-43D6-B999-CD8DF9A34887}" type="slidenum">
              <a:rPr lang="en-US" altLang="en-US"/>
              <a:pPr/>
              <a:t>‹#›</a:t>
            </a:fld>
            <a:endParaRPr lang="en-US" altLang="en-US"/>
          </a:p>
        </p:txBody>
      </p:sp>
    </p:spTree>
    <p:extLst>
      <p:ext uri="{BB962C8B-B14F-4D97-AF65-F5344CB8AC3E}">
        <p14:creationId xmlns:p14="http://schemas.microsoft.com/office/powerpoint/2010/main" val="3962652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PPT_fondcouv.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11" descr="OECD_TEXT_10cm.png"/>
          <p:cNvPicPr>
            <a:picLocks noChangeAspect="1"/>
          </p:cNvPicPr>
          <p:nvPr/>
        </p:nvPicPr>
        <p:blipFill>
          <a:blip r:embed="rId3" cstate="print"/>
          <a:srcRect/>
          <a:stretch>
            <a:fillRect/>
          </a:stretch>
        </p:blipFill>
        <p:spPr bwMode="auto">
          <a:xfrm>
            <a:off x="252413" y="207963"/>
            <a:ext cx="1970087" cy="1044575"/>
          </a:xfrm>
          <a:prstGeom prst="rect">
            <a:avLst/>
          </a:prstGeom>
          <a:noFill/>
          <a:ln w="9525">
            <a:noFill/>
            <a:miter lim="800000"/>
            <a:headEnd/>
            <a:tailEnd/>
          </a:ln>
        </p:spPr>
      </p:pic>
      <p:sp>
        <p:nvSpPr>
          <p:cNvPr id="443394" name="Rectangle 2"/>
          <p:cNvSpPr>
            <a:spLocks noGrp="1" noChangeArrowheads="1"/>
          </p:cNvSpPr>
          <p:nvPr>
            <p:ph type="ctrTitle"/>
          </p:nvPr>
        </p:nvSpPr>
        <p:spPr>
          <a:xfrm>
            <a:off x="3009726" y="1341438"/>
            <a:ext cx="4894263" cy="1470025"/>
          </a:xfrm>
        </p:spPr>
        <p:txBody>
          <a:bodyPr/>
          <a:lstStyle>
            <a:lvl1pPr algn="l">
              <a:defRPr>
                <a:solidFill>
                  <a:srgbClr val="727272"/>
                </a:solidFill>
              </a:defRPr>
            </a:lvl1pPr>
          </a:lstStyle>
          <a:p>
            <a:r>
              <a:rPr lang="en-US" smtClean="0"/>
              <a:t>Click to edit Master title style</a:t>
            </a:r>
            <a:endParaRPr lang="en-GB" dirty="0"/>
          </a:p>
        </p:txBody>
      </p:sp>
      <p:sp>
        <p:nvSpPr>
          <p:cNvPr id="443395" name="Rectangle 3"/>
          <p:cNvSpPr>
            <a:spLocks noGrp="1" noChangeArrowheads="1"/>
          </p:cNvSpPr>
          <p:nvPr>
            <p:ph type="subTitle" idx="1"/>
          </p:nvPr>
        </p:nvSpPr>
        <p:spPr>
          <a:xfrm>
            <a:off x="3008139" y="2924175"/>
            <a:ext cx="4929187" cy="1752600"/>
          </a:xfrm>
        </p:spPr>
        <p:txBody>
          <a:bodyPr/>
          <a:lstStyle>
            <a:lvl1pPr marL="0" indent="0" algn="l">
              <a:buFontTx/>
              <a:buNone/>
              <a:defRPr>
                <a:solidFill>
                  <a:srgbClr val="727272"/>
                </a:solidFill>
              </a:defRPr>
            </a:lvl1pPr>
          </a:lstStyle>
          <a:p>
            <a:r>
              <a:rPr lang="en-US" smtClean="0"/>
              <a:t>Click to edit Master subtitle style</a:t>
            </a:r>
            <a:endParaRPr lang="en-GB" dirty="0"/>
          </a:p>
        </p:txBody>
      </p:sp>
      <p:sp>
        <p:nvSpPr>
          <p:cNvPr id="6" name="Rectangle 4"/>
          <p:cNvSpPr>
            <a:spLocks noGrp="1" noChangeArrowheads="1"/>
          </p:cNvSpPr>
          <p:nvPr>
            <p:ph type="dt" sz="half" idx="10"/>
          </p:nvPr>
        </p:nvSpPr>
        <p:spPr>
          <a:xfrm>
            <a:off x="250825" y="6245225"/>
            <a:ext cx="4043363" cy="476250"/>
          </a:xfrm>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fld id="{ED7C7BF1-9502-47A0-84AC-BB5AFC35A8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2412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DBD160C-11C8-4E6B-B687-452F2B43250E}" type="slidenum">
              <a:rPr lang="en-US"/>
              <a:pPr/>
              <a:t>‹#›</a:t>
            </a:fld>
            <a:endParaRPr lang="en-US"/>
          </a:p>
        </p:txBody>
      </p:sp>
    </p:spTree>
    <p:extLst>
      <p:ext uri="{BB962C8B-B14F-4D97-AF65-F5344CB8AC3E}">
        <p14:creationId xmlns:p14="http://schemas.microsoft.com/office/powerpoint/2010/main" val="136366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lang="en-GB"/>
          </a:p>
        </p:txBody>
      </p:sp>
      <p:sp>
        <p:nvSpPr>
          <p:cNvPr id="3" name="Content Placeholder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fld id="{CE213C4B-86FA-49B7-9E12-9186E1F4A63B}" type="datetimeFigureOut">
              <a:rPr lang="en-US"/>
              <a:pPr>
                <a:defRPr/>
              </a:pPr>
              <a:t>4/22/2015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23794-DFD5-4FCC-BD03-DB026439E8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CDE2F75-B88C-47FC-9B0D-7CA1DF7D556D}" type="slidenum">
              <a:rPr lang="en-US"/>
              <a:pPr/>
              <a:t>‹#›</a:t>
            </a:fld>
            <a:endParaRPr lang="en-US"/>
          </a:p>
        </p:txBody>
      </p:sp>
    </p:spTree>
    <p:extLst>
      <p:ext uri="{BB962C8B-B14F-4D97-AF65-F5344CB8AC3E}">
        <p14:creationId xmlns:p14="http://schemas.microsoft.com/office/powerpoint/2010/main" val="1424802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1600200"/>
            <a:ext cx="40322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2963" y="1600200"/>
            <a:ext cx="40338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22C0AD5-6AF2-4C1E-A611-6CC5AF17365C}" type="slidenum">
              <a:rPr lang="en-US"/>
              <a:pPr/>
              <a:t>‹#›</a:t>
            </a:fld>
            <a:endParaRPr lang="en-US"/>
          </a:p>
        </p:txBody>
      </p:sp>
    </p:spTree>
    <p:extLst>
      <p:ext uri="{BB962C8B-B14F-4D97-AF65-F5344CB8AC3E}">
        <p14:creationId xmlns:p14="http://schemas.microsoft.com/office/powerpoint/2010/main" val="118920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BEBF5DB-3AB8-41AB-B7E6-B8062D0B52D6}" type="slidenum">
              <a:rPr lang="en-US"/>
              <a:pPr/>
              <a:t>‹#›</a:t>
            </a:fld>
            <a:endParaRPr lang="en-US"/>
          </a:p>
        </p:txBody>
      </p:sp>
    </p:spTree>
    <p:extLst>
      <p:ext uri="{BB962C8B-B14F-4D97-AF65-F5344CB8AC3E}">
        <p14:creationId xmlns:p14="http://schemas.microsoft.com/office/powerpoint/2010/main" val="335041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E5C0026-6B83-4F69-A7D7-6776E93CB01C}" type="slidenum">
              <a:rPr lang="en-US"/>
              <a:pPr/>
              <a:t>‹#›</a:t>
            </a:fld>
            <a:endParaRPr lang="en-US"/>
          </a:p>
        </p:txBody>
      </p:sp>
    </p:spTree>
    <p:extLst>
      <p:ext uri="{BB962C8B-B14F-4D97-AF65-F5344CB8AC3E}">
        <p14:creationId xmlns:p14="http://schemas.microsoft.com/office/powerpoint/2010/main" val="3965078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193E6345-0E72-4A69-BEEF-A39F9BD98CB6}" type="slidenum">
              <a:rPr lang="en-US"/>
              <a:pPr/>
              <a:t>‹#›</a:t>
            </a:fld>
            <a:endParaRPr lang="en-US"/>
          </a:p>
        </p:txBody>
      </p:sp>
    </p:spTree>
    <p:extLst>
      <p:ext uri="{BB962C8B-B14F-4D97-AF65-F5344CB8AC3E}">
        <p14:creationId xmlns:p14="http://schemas.microsoft.com/office/powerpoint/2010/main" val="2456410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68A3B6F-CEA4-4D98-83B2-792B5C45DD32}" type="slidenum">
              <a:rPr lang="en-US"/>
              <a:pPr/>
              <a:t>‹#›</a:t>
            </a:fld>
            <a:endParaRPr lang="en-US"/>
          </a:p>
        </p:txBody>
      </p:sp>
    </p:spTree>
    <p:extLst>
      <p:ext uri="{BB962C8B-B14F-4D97-AF65-F5344CB8AC3E}">
        <p14:creationId xmlns:p14="http://schemas.microsoft.com/office/powerpoint/2010/main" val="4172304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727272"/>
                </a:solidFill>
              </a:defRPr>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592FC0F-7BBC-4389-A420-ACDFE56B5A11}" type="slidenum">
              <a:rPr lang="en-US"/>
              <a:pPr/>
              <a:t>‹#›</a:t>
            </a:fld>
            <a:endParaRPr lang="en-US"/>
          </a:p>
        </p:txBody>
      </p:sp>
    </p:spTree>
    <p:extLst>
      <p:ext uri="{BB962C8B-B14F-4D97-AF65-F5344CB8AC3E}">
        <p14:creationId xmlns:p14="http://schemas.microsoft.com/office/powerpoint/2010/main" val="3498483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02BC57C-7555-4B9D-B3CC-2C4343D27011}" type="slidenum">
              <a:rPr lang="en-US"/>
              <a:pPr/>
              <a:t>‹#›</a:t>
            </a:fld>
            <a:endParaRPr lang="en-US"/>
          </a:p>
        </p:txBody>
      </p:sp>
    </p:spTree>
    <p:extLst>
      <p:ext uri="{BB962C8B-B14F-4D97-AF65-F5344CB8AC3E}">
        <p14:creationId xmlns:p14="http://schemas.microsoft.com/office/powerpoint/2010/main" val="527126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E8BA2FD-47C8-4915-842F-794A8DDE8A62}" type="slidenum">
              <a:rPr lang="en-US"/>
              <a:pPr/>
              <a:t>‹#›</a:t>
            </a:fld>
            <a:endParaRPr lang="en-US"/>
          </a:p>
        </p:txBody>
      </p:sp>
    </p:spTree>
    <p:extLst>
      <p:ext uri="{BB962C8B-B14F-4D97-AF65-F5344CB8AC3E}">
        <p14:creationId xmlns:p14="http://schemas.microsoft.com/office/powerpoint/2010/main" val="3683533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 タイトルの書式設定</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CBBAC151-4341-4C28-BAFE-A014E4F9D9F9}" type="datetimeFigureOut">
              <a:rPr lang="en-US"/>
              <a:pPr>
                <a:defRPr/>
              </a:pPr>
              <a:t>4/22/2015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E0B98-63B8-4508-925E-F4A35F4306A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lang="en-GB"/>
          </a:p>
        </p:txBody>
      </p:sp>
      <p:sp>
        <p:nvSpPr>
          <p:cNvPr id="3" name="Content Placeholder 2"/>
          <p:cNvSpPr>
            <a:spLocks noGrp="1"/>
          </p:cNvSpPr>
          <p:nvPr>
            <p:ph sz="half" idx="1"/>
          </p:nvPr>
        </p:nvSpPr>
        <p:spPr>
          <a:xfrm>
            <a:off x="468313" y="1600200"/>
            <a:ext cx="40322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Content Placeholder 3"/>
          <p:cNvSpPr>
            <a:spLocks noGrp="1"/>
          </p:cNvSpPr>
          <p:nvPr>
            <p:ph sz="half" idx="2"/>
          </p:nvPr>
        </p:nvSpPr>
        <p:spPr>
          <a:xfrm>
            <a:off x="4652963" y="1600200"/>
            <a:ext cx="40338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FD857CF-4BF5-4670-8B21-9425C3FC4BE3}" type="datetimeFigureOut">
              <a:rPr lang="en-US"/>
              <a:pPr>
                <a:defRPr/>
              </a:pPr>
              <a:t>4/22/2015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ECCDC2-2E48-40C7-BF04-3BDC62A3C6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 タイトルの書式設定</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27C2DD3D-AE69-401A-98EC-53AB14559D1B}" type="datetimeFigureOut">
              <a:rPr lang="en-US"/>
              <a:pPr>
                <a:defRPr/>
              </a:pPr>
              <a:t>4/22/2015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75522-51C2-48FB-9094-DE47C6A375E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907E7432-A342-4C1D-ACCF-C2B18C1A254C}" type="datetimeFigureOut">
              <a:rPr lang="en-US"/>
              <a:pPr>
                <a:defRPr/>
              </a:pPr>
              <a:t>4/22/2015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862EF2-CEA3-45EE-BCC1-1E3747EB305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EA1DCDE-0175-4957-8C0B-EF40F4A3DE24}" type="datetimeFigureOut">
              <a:rPr lang="en-US"/>
              <a:pPr>
                <a:defRPr/>
              </a:pPr>
              <a:t>4/22/2015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65CA5A-FBF8-49A2-900A-051E72550E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DF40D38-F0EE-4E3D-843C-C99E79C88A27}" type="datetimeFigureOut">
              <a:rPr lang="en-US"/>
              <a:pPr>
                <a:defRPr/>
              </a:pPr>
              <a:t>4/22/2015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610036-CBA6-4691-A35E-0D8773CA599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727272"/>
                </a:solidFill>
              </a:defRPr>
            </a:lvl1pPr>
          </a:lstStyle>
          <a:p>
            <a:r>
              <a:rPr lang="ja-JP" altLang="en-US" smtClean="0"/>
              <a:t>マスタ タイトルの書式設定</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AC4E996E-EDC6-4ACD-87AB-E5FB8E879505}" type="datetimeFigureOut">
              <a:rPr lang="en-US"/>
              <a:pPr>
                <a:defRPr/>
              </a:pPr>
              <a:t>4/22/2015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034463-0221-4E2E-B6C2-C73C07D64C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PPT_fondslide.pn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68313" y="-1588"/>
            <a:ext cx="8218487" cy="647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endParaRPr lang="en-GB" smtClean="0"/>
          </a:p>
        </p:txBody>
      </p:sp>
      <p:sp>
        <p:nvSpPr>
          <p:cNvPr id="1028" name="Rectangle 3"/>
          <p:cNvSpPr>
            <a:spLocks noGrp="1" noChangeArrowheads="1"/>
          </p:cNvSpPr>
          <p:nvPr>
            <p:ph type="body" idx="1"/>
          </p:nvPr>
        </p:nvSpPr>
        <p:spPr bwMode="auto">
          <a:xfrm>
            <a:off x="468313" y="1600200"/>
            <a:ext cx="82184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smtClean="0"/>
          </a:p>
        </p:txBody>
      </p:sp>
      <p:sp>
        <p:nvSpPr>
          <p:cNvPr id="439300" name="Rectangle 4"/>
          <p:cNvSpPr>
            <a:spLocks noGrp="1" noChangeArrowheads="1"/>
          </p:cNvSpPr>
          <p:nvPr>
            <p:ph type="dt" sz="half" idx="2"/>
          </p:nvPr>
        </p:nvSpPr>
        <p:spPr bwMode="auto">
          <a:xfrm>
            <a:off x="1717675"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727272"/>
                </a:solidFill>
                <a:latin typeface="+mn-lt"/>
                <a:cs typeface="+mn-cs"/>
              </a:defRPr>
            </a:lvl1pPr>
          </a:lstStyle>
          <a:p>
            <a:pPr>
              <a:defRPr/>
            </a:pPr>
            <a:fld id="{CD9A63FA-977E-46C1-A93F-234E6D36C033}" type="datetimeFigureOut">
              <a:rPr lang="en-US"/>
              <a:pPr>
                <a:defRPr/>
              </a:pPr>
              <a:t>4/22/2015</a:t>
            </a:fld>
            <a:endParaRPr lang="en-US"/>
          </a:p>
        </p:txBody>
      </p:sp>
      <p:sp>
        <p:nvSpPr>
          <p:cNvPr id="439301" name="Rectangle 5"/>
          <p:cNvSpPr>
            <a:spLocks noGrp="1" noChangeArrowheads="1"/>
          </p:cNvSpPr>
          <p:nvPr>
            <p:ph type="ftr" sz="quarter" idx="3"/>
          </p:nvPr>
        </p:nvSpPr>
        <p:spPr bwMode="auto">
          <a:xfrm>
            <a:off x="4556125"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727272"/>
                </a:solidFill>
                <a:latin typeface="+mn-lt"/>
                <a:cs typeface="+mn-cs"/>
              </a:defRPr>
            </a:lvl1pPr>
          </a:lstStyle>
          <a:p>
            <a:pPr>
              <a:defRPr/>
            </a:pPr>
            <a:endParaRPr lang="en-US"/>
          </a:p>
        </p:txBody>
      </p:sp>
      <p:sp>
        <p:nvSpPr>
          <p:cNvPr id="439302" name="Rectangle 6"/>
          <p:cNvSpPr>
            <a:spLocks noGrp="1" noChangeArrowheads="1"/>
          </p:cNvSpPr>
          <p:nvPr>
            <p:ph type="sldNum" sz="quarter" idx="4"/>
          </p:nvPr>
        </p:nvSpPr>
        <p:spPr bwMode="auto">
          <a:xfrm>
            <a:off x="7596188" y="6245225"/>
            <a:ext cx="1114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rgbClr val="727272"/>
                </a:solidFill>
                <a:latin typeface="+mn-lt"/>
                <a:cs typeface="+mn-cs"/>
              </a:defRPr>
            </a:lvl1pPr>
          </a:lstStyle>
          <a:p>
            <a:pPr>
              <a:defRPr/>
            </a:pPr>
            <a:fld id="{8435C6DD-97B1-46CB-8A33-5E700AB93A37}" type="slidenum">
              <a:rPr lang="en-US"/>
              <a:pPr>
                <a:defRPr/>
              </a:pPr>
              <a:t>‹#›</a:t>
            </a:fld>
            <a:endParaRPr lang="en-US"/>
          </a:p>
        </p:txBody>
      </p:sp>
      <p:pic>
        <p:nvPicPr>
          <p:cNvPr id="1032" name="Picture 10" descr="OECD_10cm.png"/>
          <p:cNvPicPr>
            <a:picLocks noChangeAspect="1"/>
          </p:cNvPicPr>
          <p:nvPr/>
        </p:nvPicPr>
        <p:blipFill>
          <a:blip r:embed="rId14" cstate="print"/>
          <a:srcRect/>
          <a:stretch>
            <a:fillRect/>
          </a:stretch>
        </p:blipFill>
        <p:spPr bwMode="auto">
          <a:xfrm>
            <a:off x="469900" y="6172200"/>
            <a:ext cx="1208088" cy="560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000">
          <a:solidFill>
            <a:srgbClr val="727272"/>
          </a:solidFill>
          <a:latin typeface="+mj-lt"/>
          <a:ea typeface="+mj-ea"/>
          <a:cs typeface="+mj-cs"/>
        </a:defRPr>
      </a:lvl1pPr>
      <a:lvl2pPr algn="ctr" rtl="0" eaLnBrk="0" fontAlgn="base" hangingPunct="0">
        <a:spcBef>
          <a:spcPct val="0"/>
        </a:spcBef>
        <a:spcAft>
          <a:spcPct val="0"/>
        </a:spcAft>
        <a:defRPr sz="4000">
          <a:solidFill>
            <a:srgbClr val="727272"/>
          </a:solidFill>
          <a:latin typeface="Helvetica" pitchFamily="34" charset="0"/>
          <a:cs typeface="Arial" charset="0"/>
        </a:defRPr>
      </a:lvl2pPr>
      <a:lvl3pPr algn="ctr" rtl="0" eaLnBrk="0" fontAlgn="base" hangingPunct="0">
        <a:spcBef>
          <a:spcPct val="0"/>
        </a:spcBef>
        <a:spcAft>
          <a:spcPct val="0"/>
        </a:spcAft>
        <a:defRPr sz="4000">
          <a:solidFill>
            <a:srgbClr val="727272"/>
          </a:solidFill>
          <a:latin typeface="Helvetica" pitchFamily="34" charset="0"/>
          <a:cs typeface="Arial" charset="0"/>
        </a:defRPr>
      </a:lvl3pPr>
      <a:lvl4pPr algn="ctr" rtl="0" eaLnBrk="0" fontAlgn="base" hangingPunct="0">
        <a:spcBef>
          <a:spcPct val="0"/>
        </a:spcBef>
        <a:spcAft>
          <a:spcPct val="0"/>
        </a:spcAft>
        <a:defRPr sz="4000">
          <a:solidFill>
            <a:srgbClr val="727272"/>
          </a:solidFill>
          <a:latin typeface="Helvetica" pitchFamily="34" charset="0"/>
          <a:cs typeface="Arial" charset="0"/>
        </a:defRPr>
      </a:lvl4pPr>
      <a:lvl5pPr algn="ctr" rtl="0" eaLnBrk="0" fontAlgn="base" hangingPunct="0">
        <a:spcBef>
          <a:spcPct val="0"/>
        </a:spcBef>
        <a:spcAft>
          <a:spcPct val="0"/>
        </a:spcAft>
        <a:defRPr sz="4000">
          <a:solidFill>
            <a:srgbClr val="727272"/>
          </a:solidFill>
          <a:latin typeface="Helvetica" pitchFamily="34" charset="0"/>
          <a:cs typeface="Arial" charset="0"/>
        </a:defRPr>
      </a:lvl5pPr>
      <a:lvl6pPr marL="457200" algn="ctr" rtl="0" eaLnBrk="1" fontAlgn="base" hangingPunct="1">
        <a:spcBef>
          <a:spcPct val="0"/>
        </a:spcBef>
        <a:spcAft>
          <a:spcPct val="0"/>
        </a:spcAft>
        <a:defRPr sz="4400">
          <a:solidFill>
            <a:schemeClr val="bg2"/>
          </a:solidFill>
          <a:latin typeface="Helvetica" pitchFamily="34" charset="0"/>
          <a:cs typeface="Arial" charset="0"/>
        </a:defRPr>
      </a:lvl6pPr>
      <a:lvl7pPr marL="914400" algn="ctr" rtl="0" eaLnBrk="1" fontAlgn="base" hangingPunct="1">
        <a:spcBef>
          <a:spcPct val="0"/>
        </a:spcBef>
        <a:spcAft>
          <a:spcPct val="0"/>
        </a:spcAft>
        <a:defRPr sz="4400">
          <a:solidFill>
            <a:schemeClr val="bg2"/>
          </a:solidFill>
          <a:latin typeface="Helvetica" pitchFamily="34" charset="0"/>
          <a:cs typeface="Arial" charset="0"/>
        </a:defRPr>
      </a:lvl7pPr>
      <a:lvl8pPr marL="1371600" algn="ctr" rtl="0" eaLnBrk="1" fontAlgn="base" hangingPunct="1">
        <a:spcBef>
          <a:spcPct val="0"/>
        </a:spcBef>
        <a:spcAft>
          <a:spcPct val="0"/>
        </a:spcAft>
        <a:defRPr sz="4400">
          <a:solidFill>
            <a:schemeClr val="bg2"/>
          </a:solidFill>
          <a:latin typeface="Helvetica" pitchFamily="34" charset="0"/>
          <a:cs typeface="Arial" charset="0"/>
        </a:defRPr>
      </a:lvl8pPr>
      <a:lvl9pPr marL="1828800" algn="ctr" rtl="0" eaLnBrk="1" fontAlgn="base" hangingPunct="1">
        <a:spcBef>
          <a:spcPct val="0"/>
        </a:spcBef>
        <a:spcAft>
          <a:spcPct val="0"/>
        </a:spcAft>
        <a:defRPr sz="4400">
          <a:solidFill>
            <a:schemeClr val="bg2"/>
          </a:solidFill>
          <a:latin typeface="Helvetica" pitchFamily="34" charset="0"/>
          <a:cs typeface="Arial" charset="0"/>
        </a:defRPr>
      </a:lvl9pPr>
    </p:titleStyle>
    <p:bodyStyle>
      <a:lvl1pPr marL="342900" indent="-342900" algn="l" rtl="0" eaLnBrk="0" fontAlgn="base" hangingPunct="0">
        <a:spcBef>
          <a:spcPct val="20000"/>
        </a:spcBef>
        <a:spcAft>
          <a:spcPct val="0"/>
        </a:spcAft>
        <a:buChar char="•"/>
        <a:defRPr sz="3200">
          <a:solidFill>
            <a:srgbClr val="004B78"/>
          </a:solidFill>
          <a:latin typeface="+mn-lt"/>
          <a:ea typeface="+mn-ea"/>
          <a:cs typeface="+mn-cs"/>
        </a:defRPr>
      </a:lvl1pPr>
      <a:lvl2pPr marL="742950" indent="-285750" algn="l" rtl="0" eaLnBrk="0" fontAlgn="base" hangingPunct="0">
        <a:spcBef>
          <a:spcPct val="20000"/>
        </a:spcBef>
        <a:spcAft>
          <a:spcPct val="0"/>
        </a:spcAft>
        <a:buChar char="–"/>
        <a:defRPr sz="2800">
          <a:solidFill>
            <a:srgbClr val="004B78"/>
          </a:solidFill>
          <a:latin typeface="+mn-lt"/>
          <a:cs typeface="+mn-cs"/>
        </a:defRPr>
      </a:lvl2pPr>
      <a:lvl3pPr marL="1143000" indent="-228600" algn="l" rtl="0" eaLnBrk="0" fontAlgn="base" hangingPunct="0">
        <a:spcBef>
          <a:spcPct val="20000"/>
        </a:spcBef>
        <a:spcAft>
          <a:spcPct val="0"/>
        </a:spcAft>
        <a:buChar char="•"/>
        <a:defRPr sz="2400">
          <a:solidFill>
            <a:srgbClr val="004B78"/>
          </a:solidFill>
          <a:latin typeface="+mn-lt"/>
          <a:cs typeface="+mn-cs"/>
        </a:defRPr>
      </a:lvl3pPr>
      <a:lvl4pPr marL="1600200" indent="-228600" algn="l" rtl="0" eaLnBrk="0" fontAlgn="base" hangingPunct="0">
        <a:spcBef>
          <a:spcPct val="20000"/>
        </a:spcBef>
        <a:spcAft>
          <a:spcPct val="0"/>
        </a:spcAft>
        <a:buChar char="–"/>
        <a:defRPr sz="2000">
          <a:solidFill>
            <a:srgbClr val="004B78"/>
          </a:solidFill>
          <a:latin typeface="+mn-lt"/>
          <a:cs typeface="+mn-cs"/>
        </a:defRPr>
      </a:lvl4pPr>
      <a:lvl5pPr marL="2057400" indent="-228600" algn="l" rtl="0" eaLnBrk="0" fontAlgn="base" hangingPunct="0">
        <a:spcBef>
          <a:spcPct val="20000"/>
        </a:spcBef>
        <a:spcAft>
          <a:spcPct val="0"/>
        </a:spcAft>
        <a:buChar char="»"/>
        <a:defRPr sz="2000">
          <a:solidFill>
            <a:srgbClr val="004B78"/>
          </a:solidFill>
          <a:latin typeface="+mn-lt"/>
          <a:cs typeface="+mn-cs"/>
        </a:defRPr>
      </a:lvl5pPr>
      <a:lvl6pPr marL="2514600" indent="-228600" algn="l" rtl="0" eaLnBrk="1" fontAlgn="base" hangingPunct="1">
        <a:spcBef>
          <a:spcPct val="20000"/>
        </a:spcBef>
        <a:spcAft>
          <a:spcPct val="0"/>
        </a:spcAft>
        <a:buChar char="»"/>
        <a:defRPr sz="2000">
          <a:solidFill>
            <a:srgbClr val="0073CF"/>
          </a:solidFill>
          <a:latin typeface="+mn-lt"/>
          <a:cs typeface="+mn-cs"/>
        </a:defRPr>
      </a:lvl6pPr>
      <a:lvl7pPr marL="2971800" indent="-228600" algn="l" rtl="0" eaLnBrk="1" fontAlgn="base" hangingPunct="1">
        <a:spcBef>
          <a:spcPct val="20000"/>
        </a:spcBef>
        <a:spcAft>
          <a:spcPct val="0"/>
        </a:spcAft>
        <a:buChar char="»"/>
        <a:defRPr sz="2000">
          <a:solidFill>
            <a:srgbClr val="0073CF"/>
          </a:solidFill>
          <a:latin typeface="+mn-lt"/>
          <a:cs typeface="+mn-cs"/>
        </a:defRPr>
      </a:lvl7pPr>
      <a:lvl8pPr marL="3429000" indent="-228600" algn="l" rtl="0" eaLnBrk="1" fontAlgn="base" hangingPunct="1">
        <a:spcBef>
          <a:spcPct val="20000"/>
        </a:spcBef>
        <a:spcAft>
          <a:spcPct val="0"/>
        </a:spcAft>
        <a:buChar char="»"/>
        <a:defRPr sz="2000">
          <a:solidFill>
            <a:srgbClr val="0073CF"/>
          </a:solidFill>
          <a:latin typeface="+mn-lt"/>
          <a:cs typeface="+mn-cs"/>
        </a:defRPr>
      </a:lvl8pPr>
      <a:lvl9pPr marL="3886200" indent="-228600" algn="l" rtl="0" eaLnBrk="1" fontAlgn="base" hangingPunct="1">
        <a:spcBef>
          <a:spcPct val="20000"/>
        </a:spcBef>
        <a:spcAft>
          <a:spcPct val="0"/>
        </a:spcAft>
        <a:buChar char="»"/>
        <a:defRPr sz="2000">
          <a:solidFill>
            <a:srgbClr val="0073C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299"/>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8" cstate="print"/>
          <a:stretch>
            <a:fillRect/>
          </a:stretch>
        </p:blipFill>
        <p:spPr>
          <a:xfrm>
            <a:off x="8193600" y="5328000"/>
            <a:ext cx="950407" cy="1530000"/>
          </a:xfrm>
          <a:prstGeom prst="rect">
            <a:avLst/>
          </a:prstGeom>
        </p:spPr>
      </p:pic>
      <p:sp>
        <p:nvSpPr>
          <p:cNvPr id="7" name="Rectangle 6"/>
          <p:cNvSpPr/>
          <p:nvPr/>
        </p:nvSpPr>
        <p:spPr bwMode="auto">
          <a:xfrm>
            <a:off x="504000" y="1306800"/>
            <a:ext cx="8154000" cy="0"/>
          </a:xfrm>
          <a:prstGeom prst="rect">
            <a:avLst/>
          </a:prstGeom>
          <a:noFill/>
          <a:ln w="63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Helvetica 65 Medium" pitchFamily="34" charset="0"/>
            </a:endParaRPr>
          </a:p>
        </p:txBody>
      </p:sp>
      <p:sp>
        <p:nvSpPr>
          <p:cNvPr id="2" name="Title Placeholder 1"/>
          <p:cNvSpPr>
            <a:spLocks noGrp="1"/>
          </p:cNvSpPr>
          <p:nvPr>
            <p:ph type="title"/>
          </p:nvPr>
        </p:nvSpPr>
        <p:spPr>
          <a:xfrm>
            <a:off x="1080000" y="237600"/>
            <a:ext cx="7416000" cy="1022400"/>
          </a:xfrm>
          <a:prstGeom prst="rect">
            <a:avLst/>
          </a:prstGeom>
        </p:spPr>
        <p:txBody>
          <a:bodyPr vert="horz" lIns="91440" tIns="45720" rIns="91440" bIns="45720" rtlCol="0" anchor="ctr">
            <a:noAutofit/>
          </a:bodyPr>
          <a:lstStyle/>
          <a:p>
            <a:r>
              <a:rPr lang="fr-FR" dirty="0" smtClean="0"/>
              <a:t>Click to </a:t>
            </a:r>
            <a:r>
              <a:rPr lang="fr-FR" dirty="0" err="1" smtClean="0"/>
              <a:t>edit</a:t>
            </a:r>
            <a:r>
              <a:rPr lang="fr-FR" dirty="0" smtClean="0"/>
              <a:t> </a:t>
            </a:r>
            <a:r>
              <a:rPr lang="fr-FR" dirty="0" err="1" smtClean="0"/>
              <a:t>Slide</a:t>
            </a:r>
            <a:r>
              <a:rPr lang="fr-FR" dirty="0" smtClean="0"/>
              <a:t> </a:t>
            </a:r>
            <a:r>
              <a:rPr lang="fr-FR" dirty="0" err="1" smtClean="0"/>
              <a:t>title</a:t>
            </a:r>
            <a:r>
              <a:rPr lang="fr-FR" dirty="0" smtClean="0"/>
              <a:t/>
            </a:r>
            <a:br>
              <a:rPr lang="fr-FR" dirty="0" smtClean="0"/>
            </a:br>
            <a:r>
              <a:rPr lang="fr-FR" dirty="0" err="1" smtClean="0"/>
              <a:t>Slide</a:t>
            </a:r>
            <a:r>
              <a:rPr lang="fr-FR" dirty="0" smtClean="0"/>
              <a:t> </a:t>
            </a:r>
            <a:r>
              <a:rPr lang="fr-FR" dirty="0" err="1" smtClean="0"/>
              <a:t>title</a:t>
            </a:r>
            <a:r>
              <a:rPr lang="fr-FR" dirty="0" smtClean="0"/>
              <a:t> </a:t>
            </a:r>
            <a:r>
              <a:rPr lang="fr-FR" dirty="0" err="1" smtClean="0"/>
              <a:t>can</a:t>
            </a:r>
            <a:r>
              <a:rPr lang="fr-FR" dirty="0" smtClean="0"/>
              <a:t> </a:t>
            </a:r>
            <a:r>
              <a:rPr lang="fr-FR" dirty="0" err="1" smtClean="0"/>
              <a:t>be</a:t>
            </a:r>
            <a:r>
              <a:rPr lang="fr-FR" dirty="0" smtClean="0"/>
              <a:t> </a:t>
            </a:r>
            <a:r>
              <a:rPr lang="fr-FR" dirty="0" err="1" smtClean="0"/>
              <a:t>extended</a:t>
            </a:r>
            <a:r>
              <a:rPr lang="fr-FR" dirty="0" smtClean="0"/>
              <a:t> to </a:t>
            </a:r>
            <a:r>
              <a:rPr lang="fr-FR" dirty="0" err="1" smtClean="0"/>
              <a:t>two</a:t>
            </a:r>
            <a:r>
              <a:rPr lang="fr-FR" dirty="0" smtClean="0"/>
              <a:t> </a:t>
            </a:r>
            <a:r>
              <a:rPr lang="fr-FR" dirty="0" err="1" smtClean="0"/>
              <a:t>lines</a:t>
            </a:r>
            <a:endParaRPr lang="en-US" dirty="0"/>
          </a:p>
        </p:txBody>
      </p:sp>
      <p:sp>
        <p:nvSpPr>
          <p:cNvPr id="3" name="Text Placeholder 2"/>
          <p:cNvSpPr>
            <a:spLocks noGrp="1"/>
          </p:cNvSpPr>
          <p:nvPr>
            <p:ph type="body" idx="1"/>
          </p:nvPr>
        </p:nvSpPr>
        <p:spPr>
          <a:xfrm>
            <a:off x="468000" y="1600200"/>
            <a:ext cx="82188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403200" y="6411600"/>
            <a:ext cx="900000" cy="244800"/>
          </a:xfrm>
          <a:prstGeom prst="rect">
            <a:avLst/>
          </a:prstGeom>
        </p:spPr>
        <p:txBody>
          <a:bodyPr vert="horz" lIns="91440" tIns="45720" rIns="91440" bIns="45720" rtlCol="0" anchor="t" anchorCtr="0"/>
          <a:lstStyle>
            <a:lvl1pPr algn="l">
              <a:defRPr sz="1000" baseline="0">
                <a:solidFill>
                  <a:schemeClr val="tx1"/>
                </a:solidFill>
                <a:latin typeface="Arial"/>
              </a:defRPr>
            </a:lvl1pPr>
          </a:lstStyle>
          <a:p>
            <a:pPr>
              <a:defRPr/>
            </a:pPr>
            <a:fld id="{CD9A63FA-977E-46C1-A93F-234E6D36C033}" type="datetimeFigureOut">
              <a:rPr lang="en-US" smtClean="0"/>
              <a:pPr>
                <a:defRPr/>
              </a:pPr>
              <a:t>4/22/2015</a:t>
            </a:fld>
            <a:endParaRPr lang="en-US"/>
          </a:p>
        </p:txBody>
      </p:sp>
      <p:sp>
        <p:nvSpPr>
          <p:cNvPr id="5" name="Footer Placeholder 4"/>
          <p:cNvSpPr>
            <a:spLocks noGrp="1"/>
          </p:cNvSpPr>
          <p:nvPr>
            <p:ph type="ftr" sz="quarter" idx="3"/>
          </p:nvPr>
        </p:nvSpPr>
        <p:spPr>
          <a:xfrm>
            <a:off x="1368000" y="6411600"/>
            <a:ext cx="4680000" cy="244800"/>
          </a:xfrm>
          <a:prstGeom prst="rect">
            <a:avLst/>
          </a:prstGeom>
        </p:spPr>
        <p:txBody>
          <a:bodyPr vert="horz" lIns="91440" tIns="45720" rIns="91440" bIns="45720" rtlCol="0" anchor="t" anchorCtr="0"/>
          <a:lstStyle>
            <a:lvl1pPr algn="l">
              <a:defRPr sz="1000" kern="1200" baseline="0">
                <a:solidFill>
                  <a:schemeClr val="tx1"/>
                </a:solidFill>
                <a:latin typeface="Arial"/>
              </a:defRPr>
            </a:lvl1pPr>
          </a:lstStyle>
          <a:p>
            <a:pPr>
              <a:defRPr/>
            </a:pPr>
            <a:endParaRPr lang="en-US"/>
          </a:p>
        </p:txBody>
      </p:sp>
      <p:sp>
        <p:nvSpPr>
          <p:cNvPr id="6" name="Slide Number Placeholder 5"/>
          <p:cNvSpPr>
            <a:spLocks noGrp="1"/>
          </p:cNvSpPr>
          <p:nvPr>
            <p:ph type="sldNum" sz="quarter" idx="4"/>
          </p:nvPr>
        </p:nvSpPr>
        <p:spPr>
          <a:xfrm>
            <a:off x="8640000" y="6411600"/>
            <a:ext cx="342000" cy="244800"/>
          </a:xfrm>
          <a:prstGeom prst="rect">
            <a:avLst/>
          </a:prstGeom>
        </p:spPr>
        <p:txBody>
          <a:bodyPr vert="horz" wrap="none" lIns="91440" tIns="45720" rIns="91440" bIns="45720" rtlCol="0" anchor="t" anchorCtr="0"/>
          <a:lstStyle>
            <a:lvl1pPr algn="r">
              <a:defRPr sz="1000" baseline="0">
                <a:solidFill>
                  <a:srgbClr val="006299"/>
                </a:solidFill>
                <a:latin typeface="Arial"/>
              </a:defRPr>
            </a:lvl1pPr>
          </a:lstStyle>
          <a:p>
            <a:pPr>
              <a:defRPr/>
            </a:pPr>
            <a:fld id="{8435C6DD-97B1-46CB-8A33-5E700AB93A37}" type="slidenum">
              <a:rPr lang="en-US" smtClean="0"/>
              <a:pPr>
                <a:defRPr/>
              </a:pPr>
              <a:t>‹#›</a:t>
            </a:fld>
            <a:endParaRPr lang="en-US"/>
          </a:p>
        </p:txBody>
      </p:sp>
      <p:pic>
        <p:nvPicPr>
          <p:cNvPr id="11" name="Image 10"/>
          <p:cNvPicPr>
            <a:picLocks noChangeAspect="1"/>
          </p:cNvPicPr>
          <p:nvPr/>
        </p:nvPicPr>
        <p:blipFill>
          <a:blip r:embed="rId9" cstate="print"/>
          <a:stretch>
            <a:fillRect/>
          </a:stretch>
        </p:blipFill>
        <p:spPr>
          <a:xfrm>
            <a:off x="500400" y="288000"/>
            <a:ext cx="458654" cy="954000"/>
          </a:xfrm>
          <a:prstGeom prst="rect">
            <a:avLst/>
          </a:prstGeom>
        </p:spPr>
      </p:pic>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81" r:id="rId5"/>
    <p:sldLayoutId id="2147483782" r:id="rId6"/>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solidFill>
          <a:latin typeface="Arial"/>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eorgia"/>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800" kern="1200">
          <a:solidFill>
            <a:schemeClr val="tx1"/>
          </a:solidFill>
          <a:latin typeface="Georgia"/>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eorgia"/>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eorgia"/>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eorgi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PPT_fondslide.pn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68313" y="-1588"/>
            <a:ext cx="8218487" cy="647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3"/>
          <p:cNvSpPr>
            <a:spLocks noGrp="1" noChangeArrowheads="1"/>
          </p:cNvSpPr>
          <p:nvPr>
            <p:ph type="body" idx="1"/>
          </p:nvPr>
        </p:nvSpPr>
        <p:spPr bwMode="auto">
          <a:xfrm>
            <a:off x="468313" y="1600200"/>
            <a:ext cx="82184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39300" name="Rectangle 4"/>
          <p:cNvSpPr>
            <a:spLocks noGrp="1" noChangeArrowheads="1"/>
          </p:cNvSpPr>
          <p:nvPr>
            <p:ph type="dt" sz="half" idx="2"/>
          </p:nvPr>
        </p:nvSpPr>
        <p:spPr bwMode="auto">
          <a:xfrm>
            <a:off x="1717675"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727272"/>
                </a:solidFill>
              </a:defRPr>
            </a:lvl1pPr>
          </a:lstStyle>
          <a:p>
            <a:pPr defTabSz="457200">
              <a:buClr>
                <a:srgbClr val="000000"/>
              </a:buClr>
              <a:buSzPct val="100000"/>
              <a:buFont typeface="Times New Roman" pitchFamily="18" charset="0"/>
              <a:buNone/>
            </a:pPr>
            <a:endParaRPr lang="en-US"/>
          </a:p>
        </p:txBody>
      </p:sp>
      <p:sp>
        <p:nvSpPr>
          <p:cNvPr id="439301" name="Rectangle 5"/>
          <p:cNvSpPr>
            <a:spLocks noGrp="1" noChangeArrowheads="1"/>
          </p:cNvSpPr>
          <p:nvPr>
            <p:ph type="ftr" sz="quarter" idx="3"/>
          </p:nvPr>
        </p:nvSpPr>
        <p:spPr bwMode="auto">
          <a:xfrm>
            <a:off x="4556125"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727272"/>
                </a:solidFill>
              </a:defRPr>
            </a:lvl1pPr>
          </a:lstStyle>
          <a:p>
            <a:pPr defTabSz="457200">
              <a:buClr>
                <a:srgbClr val="000000"/>
              </a:buClr>
              <a:buSzPct val="100000"/>
              <a:buFont typeface="Times New Roman" pitchFamily="18" charset="0"/>
              <a:buNone/>
            </a:pPr>
            <a:endParaRPr lang="en-US"/>
          </a:p>
        </p:txBody>
      </p:sp>
      <p:sp>
        <p:nvSpPr>
          <p:cNvPr id="439302" name="Rectangle 6"/>
          <p:cNvSpPr>
            <a:spLocks noGrp="1" noChangeArrowheads="1"/>
          </p:cNvSpPr>
          <p:nvPr>
            <p:ph type="sldNum" sz="quarter" idx="4"/>
          </p:nvPr>
        </p:nvSpPr>
        <p:spPr bwMode="auto">
          <a:xfrm>
            <a:off x="7596188" y="6245225"/>
            <a:ext cx="1114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727272"/>
                </a:solidFill>
              </a:defRPr>
            </a:lvl1pPr>
          </a:lstStyle>
          <a:p>
            <a:pPr defTabSz="457200">
              <a:buClr>
                <a:srgbClr val="000000"/>
              </a:buClr>
              <a:buSzPct val="100000"/>
              <a:buFont typeface="Times New Roman" pitchFamily="18" charset="0"/>
              <a:buNone/>
            </a:pPr>
            <a:fld id="{261E497E-EC31-46B9-ABC1-C78D240C98F2}" type="slidenum">
              <a:rPr lang="en-US"/>
              <a:pPr defTabSz="457200">
                <a:buClr>
                  <a:srgbClr val="000000"/>
                </a:buClr>
                <a:buSzPct val="100000"/>
                <a:buFont typeface="Times New Roman" pitchFamily="18" charset="0"/>
                <a:buNone/>
              </a:pPr>
              <a:t>‹#›</a:t>
            </a:fld>
            <a:endParaRPr lang="en-US"/>
          </a:p>
        </p:txBody>
      </p:sp>
      <p:pic>
        <p:nvPicPr>
          <p:cNvPr id="1032" name="Picture 10" descr="OECD_10cm.png"/>
          <p:cNvPicPr>
            <a:picLocks noChangeAspect="1"/>
          </p:cNvPicPr>
          <p:nvPr/>
        </p:nvPicPr>
        <p:blipFill>
          <a:blip r:embed="rId14" cstate="print"/>
          <a:srcRect/>
          <a:stretch>
            <a:fillRect/>
          </a:stretch>
        </p:blipFill>
        <p:spPr bwMode="auto">
          <a:xfrm>
            <a:off x="469900" y="6172200"/>
            <a:ext cx="1208088" cy="560388"/>
          </a:xfrm>
          <a:prstGeom prst="rect">
            <a:avLst/>
          </a:prstGeom>
          <a:noFill/>
          <a:ln w="9525">
            <a:noFill/>
            <a:miter lim="800000"/>
            <a:headEnd/>
            <a:tailEnd/>
          </a:ln>
        </p:spPr>
      </p:pic>
    </p:spTree>
    <p:extLst>
      <p:ext uri="{BB962C8B-B14F-4D97-AF65-F5344CB8AC3E}">
        <p14:creationId xmlns:p14="http://schemas.microsoft.com/office/powerpoint/2010/main" val="112862351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000">
          <a:solidFill>
            <a:srgbClr val="727272"/>
          </a:solidFill>
          <a:latin typeface="+mj-lt"/>
          <a:ea typeface="+mj-ea"/>
          <a:cs typeface="+mj-cs"/>
        </a:defRPr>
      </a:lvl1pPr>
      <a:lvl2pPr algn="ctr" rtl="0" eaLnBrk="0" fontAlgn="base" hangingPunct="0">
        <a:spcBef>
          <a:spcPct val="0"/>
        </a:spcBef>
        <a:spcAft>
          <a:spcPct val="0"/>
        </a:spcAft>
        <a:defRPr sz="4000">
          <a:solidFill>
            <a:srgbClr val="727272"/>
          </a:solidFill>
          <a:latin typeface="Helvetica" pitchFamily="34" charset="0"/>
          <a:cs typeface="Arial" charset="0"/>
        </a:defRPr>
      </a:lvl2pPr>
      <a:lvl3pPr algn="ctr" rtl="0" eaLnBrk="0" fontAlgn="base" hangingPunct="0">
        <a:spcBef>
          <a:spcPct val="0"/>
        </a:spcBef>
        <a:spcAft>
          <a:spcPct val="0"/>
        </a:spcAft>
        <a:defRPr sz="4000">
          <a:solidFill>
            <a:srgbClr val="727272"/>
          </a:solidFill>
          <a:latin typeface="Helvetica" pitchFamily="34" charset="0"/>
          <a:cs typeface="Arial" charset="0"/>
        </a:defRPr>
      </a:lvl3pPr>
      <a:lvl4pPr algn="ctr" rtl="0" eaLnBrk="0" fontAlgn="base" hangingPunct="0">
        <a:spcBef>
          <a:spcPct val="0"/>
        </a:spcBef>
        <a:spcAft>
          <a:spcPct val="0"/>
        </a:spcAft>
        <a:defRPr sz="4000">
          <a:solidFill>
            <a:srgbClr val="727272"/>
          </a:solidFill>
          <a:latin typeface="Helvetica" pitchFamily="34" charset="0"/>
          <a:cs typeface="Arial" charset="0"/>
        </a:defRPr>
      </a:lvl4pPr>
      <a:lvl5pPr algn="ctr" rtl="0" eaLnBrk="0" fontAlgn="base" hangingPunct="0">
        <a:spcBef>
          <a:spcPct val="0"/>
        </a:spcBef>
        <a:spcAft>
          <a:spcPct val="0"/>
        </a:spcAft>
        <a:defRPr sz="4000">
          <a:solidFill>
            <a:srgbClr val="727272"/>
          </a:solidFill>
          <a:latin typeface="Helvetica" pitchFamily="34" charset="0"/>
          <a:cs typeface="Arial" charset="0"/>
        </a:defRPr>
      </a:lvl5pPr>
      <a:lvl6pPr marL="457200" algn="ctr" rtl="0" eaLnBrk="1" fontAlgn="base" hangingPunct="1">
        <a:spcBef>
          <a:spcPct val="0"/>
        </a:spcBef>
        <a:spcAft>
          <a:spcPct val="0"/>
        </a:spcAft>
        <a:defRPr sz="4400">
          <a:solidFill>
            <a:schemeClr val="bg2"/>
          </a:solidFill>
          <a:latin typeface="Helvetica" pitchFamily="34" charset="0"/>
          <a:cs typeface="Arial" charset="0"/>
        </a:defRPr>
      </a:lvl6pPr>
      <a:lvl7pPr marL="914400" algn="ctr" rtl="0" eaLnBrk="1" fontAlgn="base" hangingPunct="1">
        <a:spcBef>
          <a:spcPct val="0"/>
        </a:spcBef>
        <a:spcAft>
          <a:spcPct val="0"/>
        </a:spcAft>
        <a:defRPr sz="4400">
          <a:solidFill>
            <a:schemeClr val="bg2"/>
          </a:solidFill>
          <a:latin typeface="Helvetica" pitchFamily="34" charset="0"/>
          <a:cs typeface="Arial" charset="0"/>
        </a:defRPr>
      </a:lvl7pPr>
      <a:lvl8pPr marL="1371600" algn="ctr" rtl="0" eaLnBrk="1" fontAlgn="base" hangingPunct="1">
        <a:spcBef>
          <a:spcPct val="0"/>
        </a:spcBef>
        <a:spcAft>
          <a:spcPct val="0"/>
        </a:spcAft>
        <a:defRPr sz="4400">
          <a:solidFill>
            <a:schemeClr val="bg2"/>
          </a:solidFill>
          <a:latin typeface="Helvetica" pitchFamily="34" charset="0"/>
          <a:cs typeface="Arial" charset="0"/>
        </a:defRPr>
      </a:lvl8pPr>
      <a:lvl9pPr marL="1828800" algn="ctr" rtl="0" eaLnBrk="1" fontAlgn="base" hangingPunct="1">
        <a:spcBef>
          <a:spcPct val="0"/>
        </a:spcBef>
        <a:spcAft>
          <a:spcPct val="0"/>
        </a:spcAft>
        <a:defRPr sz="4400">
          <a:solidFill>
            <a:schemeClr val="bg2"/>
          </a:solidFill>
          <a:latin typeface="Helvetica" pitchFamily="34" charset="0"/>
          <a:cs typeface="Arial" charset="0"/>
        </a:defRPr>
      </a:lvl9pPr>
    </p:titleStyle>
    <p:bodyStyle>
      <a:lvl1pPr marL="342900" indent="-342900" algn="l" rtl="0" eaLnBrk="0" fontAlgn="base" hangingPunct="0">
        <a:spcBef>
          <a:spcPct val="20000"/>
        </a:spcBef>
        <a:spcAft>
          <a:spcPct val="0"/>
        </a:spcAft>
        <a:buChar char="•"/>
        <a:defRPr sz="3200">
          <a:solidFill>
            <a:srgbClr val="004B78"/>
          </a:solidFill>
          <a:latin typeface="+mn-lt"/>
          <a:ea typeface="+mn-ea"/>
          <a:cs typeface="+mn-cs"/>
        </a:defRPr>
      </a:lvl1pPr>
      <a:lvl2pPr marL="742950" indent="-285750" algn="l" rtl="0" eaLnBrk="0" fontAlgn="base" hangingPunct="0">
        <a:spcBef>
          <a:spcPct val="20000"/>
        </a:spcBef>
        <a:spcAft>
          <a:spcPct val="0"/>
        </a:spcAft>
        <a:buChar char="–"/>
        <a:defRPr sz="2800">
          <a:solidFill>
            <a:srgbClr val="004B78"/>
          </a:solidFill>
          <a:latin typeface="+mn-lt"/>
          <a:cs typeface="+mn-cs"/>
        </a:defRPr>
      </a:lvl2pPr>
      <a:lvl3pPr marL="1143000" indent="-228600" algn="l" rtl="0" eaLnBrk="0" fontAlgn="base" hangingPunct="0">
        <a:spcBef>
          <a:spcPct val="20000"/>
        </a:spcBef>
        <a:spcAft>
          <a:spcPct val="0"/>
        </a:spcAft>
        <a:buChar char="•"/>
        <a:defRPr sz="2400">
          <a:solidFill>
            <a:srgbClr val="004B78"/>
          </a:solidFill>
          <a:latin typeface="+mn-lt"/>
          <a:cs typeface="+mn-cs"/>
        </a:defRPr>
      </a:lvl3pPr>
      <a:lvl4pPr marL="1600200" indent="-228600" algn="l" rtl="0" eaLnBrk="0" fontAlgn="base" hangingPunct="0">
        <a:spcBef>
          <a:spcPct val="20000"/>
        </a:spcBef>
        <a:spcAft>
          <a:spcPct val="0"/>
        </a:spcAft>
        <a:buChar char="–"/>
        <a:defRPr sz="2000">
          <a:solidFill>
            <a:srgbClr val="004B78"/>
          </a:solidFill>
          <a:latin typeface="+mn-lt"/>
          <a:cs typeface="+mn-cs"/>
        </a:defRPr>
      </a:lvl4pPr>
      <a:lvl5pPr marL="2057400" indent="-228600" algn="l" rtl="0" eaLnBrk="0" fontAlgn="base" hangingPunct="0">
        <a:spcBef>
          <a:spcPct val="20000"/>
        </a:spcBef>
        <a:spcAft>
          <a:spcPct val="0"/>
        </a:spcAft>
        <a:buChar char="»"/>
        <a:defRPr sz="2000">
          <a:solidFill>
            <a:srgbClr val="004B78"/>
          </a:solidFill>
          <a:latin typeface="+mn-lt"/>
          <a:cs typeface="+mn-cs"/>
        </a:defRPr>
      </a:lvl5pPr>
      <a:lvl6pPr marL="2514600" indent="-228600" algn="l" rtl="0" eaLnBrk="1" fontAlgn="base" hangingPunct="1">
        <a:spcBef>
          <a:spcPct val="20000"/>
        </a:spcBef>
        <a:spcAft>
          <a:spcPct val="0"/>
        </a:spcAft>
        <a:buChar char="»"/>
        <a:defRPr sz="2000">
          <a:solidFill>
            <a:srgbClr val="0073CF"/>
          </a:solidFill>
          <a:latin typeface="+mn-lt"/>
          <a:cs typeface="+mn-cs"/>
        </a:defRPr>
      </a:lvl6pPr>
      <a:lvl7pPr marL="2971800" indent="-228600" algn="l" rtl="0" eaLnBrk="1" fontAlgn="base" hangingPunct="1">
        <a:spcBef>
          <a:spcPct val="20000"/>
        </a:spcBef>
        <a:spcAft>
          <a:spcPct val="0"/>
        </a:spcAft>
        <a:buChar char="»"/>
        <a:defRPr sz="2000">
          <a:solidFill>
            <a:srgbClr val="0073CF"/>
          </a:solidFill>
          <a:latin typeface="+mn-lt"/>
          <a:cs typeface="+mn-cs"/>
        </a:defRPr>
      </a:lvl7pPr>
      <a:lvl8pPr marL="3429000" indent="-228600" algn="l" rtl="0" eaLnBrk="1" fontAlgn="base" hangingPunct="1">
        <a:spcBef>
          <a:spcPct val="20000"/>
        </a:spcBef>
        <a:spcAft>
          <a:spcPct val="0"/>
        </a:spcAft>
        <a:buChar char="»"/>
        <a:defRPr sz="2000">
          <a:solidFill>
            <a:srgbClr val="0073CF"/>
          </a:solidFill>
          <a:latin typeface="+mn-lt"/>
          <a:cs typeface="+mn-cs"/>
        </a:defRPr>
      </a:lvl8pPr>
      <a:lvl9pPr marL="3886200" indent="-228600" algn="l" rtl="0" eaLnBrk="1" fontAlgn="base" hangingPunct="1">
        <a:spcBef>
          <a:spcPct val="20000"/>
        </a:spcBef>
        <a:spcAft>
          <a:spcPct val="0"/>
        </a:spcAft>
        <a:buChar char="»"/>
        <a:defRPr sz="2000">
          <a:solidFill>
            <a:srgbClr val="0073C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hyperlink" Target="http://www.oecd-ilibrary.org/;jsessionid=1sron05qc361s.delta" TargetMode="External"/><Relationship Id="rId12" Type="http://schemas.openxmlformats.org/officeDocument/2006/relationships/image" Target="../media/image27.png"/><Relationship Id="rId17" Type="http://schemas.openxmlformats.org/officeDocument/2006/relationships/image" Target="../media/image31.jpeg"/><Relationship Id="rId2" Type="http://schemas.openxmlformats.org/officeDocument/2006/relationships/notesSlide" Target="../notesSlides/notesSlide16.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hyperlink" Target="http://www.oecdbookshop.org/oecd/index.asp?CID=&amp;LANG=EN" TargetMode="External"/><Relationship Id="rId15" Type="http://schemas.openxmlformats.org/officeDocument/2006/relationships/hyperlink" Target="http://www.oecd.org/document/46/0,3343,en_2649_201185_33882798_1_1_1_1,00.html" TargetMode="Externa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hyperlink" Target="http://www.oecd-ilibrary.org/;jsessionid=1sron05qc361s.delta" TargetMode="External"/><Relationship Id="rId12" Type="http://schemas.openxmlformats.org/officeDocument/2006/relationships/image" Target="../media/image27.png"/><Relationship Id="rId17" Type="http://schemas.openxmlformats.org/officeDocument/2006/relationships/image" Target="../media/image31.jpeg"/><Relationship Id="rId2" Type="http://schemas.openxmlformats.org/officeDocument/2006/relationships/notesSlide" Target="../notesSlides/notesSlide17.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hyperlink" Target="http://www.oecdbookshop.org/oecd/index.asp?CID=&amp;LANG=EN" TargetMode="External"/><Relationship Id="rId15" Type="http://schemas.openxmlformats.org/officeDocument/2006/relationships/hyperlink" Target="http://www.oecd.org/document/46/0,3343,en_2649_201185_33882798_1_1_1_1,00.html" TargetMode="Externa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dx.doi.org/10.1787/eag-2014-graph3-en" TargetMode="Externa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www.oxforddictionaries.com/definition/english/premium" TargetMode="External"/><Relationship Id="rId2" Type="http://schemas.openxmlformats.org/officeDocument/2006/relationships/hyperlink" Target="http://www.oxforddictionaries.com/definition/english/free" TargetMode="Externa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hyperlink" Target="http://www.ediblegeography.com/the-spatial-distribution-of-americans-in-relationship-to-starbucks/" TargetMode="Externa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37.png"/><Relationship Id="rId2" Type="http://schemas.openxmlformats.org/officeDocument/2006/relationships/notesSlide" Target="../notesSlides/notesSlide25.xml"/><Relationship Id="rId16"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79.png"/><Relationship Id="rId4" Type="http://schemas.openxmlformats.org/officeDocument/2006/relationships/oleObject" Target="../embeddings/Microsoft_Excel_97-2003_Worksheet1.xls"/></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p:nvPr>
        </p:nvSpPr>
        <p:spPr>
          <a:xfrm>
            <a:off x="2123728" y="2379018"/>
            <a:ext cx="5707062" cy="1246495"/>
          </a:xfrm>
        </p:spPr>
        <p:txBody>
          <a:bodyPr/>
          <a:lstStyle/>
          <a:p>
            <a:pPr algn="ctr" eaLnBrk="1" hangingPunct="1"/>
            <a:r>
              <a:rPr lang="en-US" sz="3600" b="1" dirty="0" smtClean="0">
                <a:latin typeface="Century Gothic" pitchFamily="34" charset="0"/>
              </a:rPr>
              <a:t>Freemium Open </a:t>
            </a:r>
            <a:r>
              <a:rPr lang="en-US" sz="3600" b="1" dirty="0" err="1" smtClean="0">
                <a:latin typeface="Century Gothic" pitchFamily="34" charset="0"/>
              </a:rPr>
              <a:t>ACcess</a:t>
            </a:r>
            <a:r>
              <a:rPr lang="en-US" sz="3600" b="1" dirty="0" smtClean="0">
                <a:latin typeface="Century Gothic" pitchFamily="34" charset="0"/>
              </a:rPr>
              <a:t/>
            </a:r>
            <a:br>
              <a:rPr lang="en-US" sz="3600" b="1" dirty="0" smtClean="0">
                <a:latin typeface="Century Gothic" pitchFamily="34" charset="0"/>
              </a:rPr>
            </a:br>
            <a:r>
              <a:rPr lang="en-US" sz="2800" b="1" dirty="0" smtClean="0">
                <a:latin typeface="Century Gothic" pitchFamily="34" charset="0"/>
              </a:rPr>
              <a:t>The OECD Model</a:t>
            </a:r>
            <a:endParaRPr lang="en-US" sz="3600" b="1" dirty="0" smtClean="0">
              <a:latin typeface="Century Gothic" pitchFamily="34" charset="0"/>
            </a:endParaRPr>
          </a:p>
        </p:txBody>
      </p:sp>
      <p:sp>
        <p:nvSpPr>
          <p:cNvPr id="3075" name="テキスト ボックス 3"/>
          <p:cNvSpPr txBox="1">
            <a:spLocks noChangeArrowheads="1"/>
          </p:cNvSpPr>
          <p:nvPr/>
        </p:nvSpPr>
        <p:spPr bwMode="auto">
          <a:xfrm>
            <a:off x="395536" y="5949280"/>
            <a:ext cx="3328155" cy="646331"/>
          </a:xfrm>
          <a:prstGeom prst="rect">
            <a:avLst/>
          </a:prstGeom>
          <a:noFill/>
          <a:ln w="9525">
            <a:noFill/>
            <a:miter lim="800000"/>
            <a:headEnd/>
            <a:tailEnd/>
          </a:ln>
        </p:spPr>
        <p:txBody>
          <a:bodyPr wrap="none">
            <a:spAutoFit/>
          </a:bodyPr>
          <a:lstStyle/>
          <a:p>
            <a:r>
              <a:rPr lang="en-US" dirty="0" smtClean="0">
                <a:latin typeface="Century Gothic" pitchFamily="34" charset="0"/>
              </a:rPr>
              <a:t>Presentation at CALIS/DRAA</a:t>
            </a:r>
          </a:p>
          <a:p>
            <a:r>
              <a:rPr lang="en-US" dirty="0" smtClean="0">
                <a:latin typeface="Century Gothic" pitchFamily="34" charset="0"/>
              </a:rPr>
              <a:t>May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Challenges: </a:t>
            </a:r>
            <a:br>
              <a:rPr lang="en-SG" dirty="0" smtClean="0"/>
            </a:br>
            <a:r>
              <a:rPr lang="fr-FR" dirty="0" err="1" smtClean="0">
                <a:latin typeface="+mj-lt"/>
              </a:rPr>
              <a:t>Discoverability</a:t>
            </a:r>
            <a:r>
              <a:rPr lang="fr-FR" b="1" dirty="0" smtClean="0">
                <a:latin typeface="+mj-lt"/>
              </a:rPr>
              <a:t> </a:t>
            </a:r>
            <a:r>
              <a:rPr lang="fr-FR" dirty="0">
                <a:latin typeface="+mj-lt"/>
              </a:rPr>
              <a:t>and</a:t>
            </a:r>
            <a:r>
              <a:rPr lang="fr-FR" b="1" dirty="0">
                <a:latin typeface="+mj-lt"/>
              </a:rPr>
              <a:t> </a:t>
            </a:r>
            <a:r>
              <a:rPr lang="fr-FR" dirty="0" err="1" smtClean="0">
                <a:latin typeface="+mj-lt"/>
              </a:rPr>
              <a:t>Usability</a:t>
            </a:r>
            <a:endParaRPr lang="en-SG" dirty="0"/>
          </a:p>
        </p:txBody>
      </p:sp>
      <p:sp>
        <p:nvSpPr>
          <p:cNvPr id="3" name="Content Placeholder 2"/>
          <p:cNvSpPr>
            <a:spLocks noGrp="1"/>
          </p:cNvSpPr>
          <p:nvPr>
            <p:ph idx="1"/>
          </p:nvPr>
        </p:nvSpPr>
        <p:spPr>
          <a:xfrm>
            <a:off x="468000" y="1600201"/>
            <a:ext cx="8218800" cy="3917032"/>
          </a:xfrm>
        </p:spPr>
        <p:txBody>
          <a:bodyPr>
            <a:noAutofit/>
          </a:bodyPr>
          <a:lstStyle/>
          <a:p>
            <a:pPr>
              <a:buFont typeface="Arial" charset="0"/>
              <a:buChar char="•"/>
            </a:pPr>
            <a:r>
              <a:rPr lang="fr-FR" sz="1800" dirty="0" err="1" smtClean="0">
                <a:latin typeface="+mj-lt"/>
              </a:rPr>
              <a:t>Create</a:t>
            </a:r>
            <a:r>
              <a:rPr lang="fr-FR" sz="1800" dirty="0" smtClean="0">
                <a:latin typeface="+mj-lt"/>
              </a:rPr>
              <a:t> </a:t>
            </a:r>
            <a:r>
              <a:rPr lang="fr-FR" sz="1800" b="1" dirty="0" err="1">
                <a:latin typeface="+mj-lt"/>
              </a:rPr>
              <a:t>publishing</a:t>
            </a:r>
            <a:r>
              <a:rPr lang="fr-FR" sz="1800" b="1" dirty="0">
                <a:latin typeface="+mj-lt"/>
              </a:rPr>
              <a:t> </a:t>
            </a:r>
            <a:r>
              <a:rPr lang="fr-FR" sz="1800" b="1" dirty="0" err="1">
                <a:latin typeface="+mj-lt"/>
              </a:rPr>
              <a:t>metadata</a:t>
            </a:r>
            <a:r>
              <a:rPr lang="fr-FR" sz="1800" b="1" dirty="0">
                <a:latin typeface="+mj-lt"/>
              </a:rPr>
              <a:t> </a:t>
            </a:r>
            <a:r>
              <a:rPr lang="fr-FR" sz="1800" dirty="0">
                <a:latin typeface="+mj-lt"/>
              </a:rPr>
              <a:t>at more </a:t>
            </a:r>
            <a:r>
              <a:rPr lang="fr-FR" sz="1800" b="1" dirty="0" err="1">
                <a:latin typeface="+mj-lt"/>
              </a:rPr>
              <a:t>granular</a:t>
            </a:r>
            <a:r>
              <a:rPr lang="fr-FR" sz="1800" dirty="0">
                <a:latin typeface="+mj-lt"/>
              </a:rPr>
              <a:t> </a:t>
            </a:r>
            <a:r>
              <a:rPr lang="fr-FR" sz="1800" dirty="0" err="1">
                <a:latin typeface="+mj-lt"/>
              </a:rPr>
              <a:t>level</a:t>
            </a:r>
            <a:r>
              <a:rPr lang="fr-FR" sz="1800" dirty="0">
                <a:latin typeface="+mj-lt"/>
              </a:rPr>
              <a:t> </a:t>
            </a:r>
            <a:r>
              <a:rPr lang="fr-FR" sz="1800" dirty="0" err="1">
                <a:latin typeface="+mj-lt"/>
              </a:rPr>
              <a:t>so</a:t>
            </a:r>
            <a:r>
              <a:rPr lang="fr-FR" sz="1800" dirty="0">
                <a:latin typeface="+mj-lt"/>
              </a:rPr>
              <a:t> </a:t>
            </a:r>
            <a:r>
              <a:rPr lang="fr-FR" sz="1800" dirty="0" err="1">
                <a:latin typeface="+mj-lt"/>
              </a:rPr>
              <a:t>that</a:t>
            </a:r>
            <a:r>
              <a:rPr lang="fr-FR" sz="1800" dirty="0">
                <a:latin typeface="+mj-lt"/>
              </a:rPr>
              <a:t> </a:t>
            </a:r>
            <a:r>
              <a:rPr lang="fr-FR" sz="1800" dirty="0" err="1">
                <a:latin typeface="+mj-lt"/>
              </a:rPr>
              <a:t>smaller</a:t>
            </a:r>
            <a:r>
              <a:rPr lang="fr-FR" sz="1800" dirty="0">
                <a:latin typeface="+mj-lt"/>
              </a:rPr>
              <a:t> and more relevant </a:t>
            </a:r>
            <a:r>
              <a:rPr lang="fr-FR" sz="1800" dirty="0" err="1">
                <a:latin typeface="+mj-lt"/>
              </a:rPr>
              <a:t>pieces</a:t>
            </a:r>
            <a:r>
              <a:rPr lang="fr-FR" sz="1800" dirty="0">
                <a:latin typeface="+mj-lt"/>
              </a:rPr>
              <a:t> of information </a:t>
            </a:r>
            <a:r>
              <a:rPr lang="fr-FR" sz="1800" dirty="0" err="1">
                <a:latin typeface="+mj-lt"/>
              </a:rPr>
              <a:t>can</a:t>
            </a:r>
            <a:r>
              <a:rPr lang="fr-FR" sz="1800" dirty="0">
                <a:latin typeface="+mj-lt"/>
              </a:rPr>
              <a:t> </a:t>
            </a:r>
            <a:r>
              <a:rPr lang="fr-FR" sz="1800" dirty="0" err="1">
                <a:latin typeface="+mj-lt"/>
              </a:rPr>
              <a:t>easily</a:t>
            </a:r>
            <a:r>
              <a:rPr lang="fr-FR" sz="1800" dirty="0">
                <a:latin typeface="+mj-lt"/>
              </a:rPr>
              <a:t> </a:t>
            </a:r>
            <a:r>
              <a:rPr lang="fr-FR" sz="1800" dirty="0" err="1">
                <a:latin typeface="+mj-lt"/>
              </a:rPr>
              <a:t>be</a:t>
            </a:r>
            <a:r>
              <a:rPr lang="fr-FR" sz="1800" dirty="0">
                <a:latin typeface="+mj-lt"/>
              </a:rPr>
              <a:t> </a:t>
            </a:r>
            <a:r>
              <a:rPr lang="fr-FR" sz="1800" dirty="0" err="1">
                <a:latin typeface="+mj-lt"/>
              </a:rPr>
              <a:t>searched</a:t>
            </a:r>
            <a:r>
              <a:rPr lang="fr-FR" sz="1800" dirty="0">
                <a:latin typeface="+mj-lt"/>
              </a:rPr>
              <a:t> and </a:t>
            </a:r>
            <a:r>
              <a:rPr lang="fr-FR" sz="1800" b="1" dirty="0" err="1">
                <a:latin typeface="+mj-lt"/>
              </a:rPr>
              <a:t>found</a:t>
            </a:r>
            <a:r>
              <a:rPr lang="fr-FR" sz="1800" dirty="0">
                <a:latin typeface="+mj-lt"/>
              </a:rPr>
              <a:t>, </a:t>
            </a:r>
            <a:r>
              <a:rPr lang="fr-FR" sz="1800" dirty="0" err="1">
                <a:latin typeface="+mj-lt"/>
              </a:rPr>
              <a:t>whether</a:t>
            </a:r>
            <a:r>
              <a:rPr lang="fr-FR" sz="1800" dirty="0">
                <a:latin typeface="+mj-lt"/>
              </a:rPr>
              <a:t> data or </a:t>
            </a:r>
            <a:r>
              <a:rPr lang="fr-FR" sz="1800" dirty="0" err="1">
                <a:latin typeface="+mj-lt"/>
              </a:rPr>
              <a:t>analysis</a:t>
            </a:r>
            <a:r>
              <a:rPr lang="fr-FR" sz="1800" dirty="0">
                <a:latin typeface="+mj-lt"/>
              </a:rPr>
              <a:t>.</a:t>
            </a:r>
          </a:p>
          <a:p>
            <a:pPr>
              <a:buFont typeface="Arial" charset="0"/>
              <a:buChar char="•"/>
            </a:pPr>
            <a:endParaRPr lang="fr-FR" sz="1800" dirty="0">
              <a:latin typeface="+mj-lt"/>
            </a:endParaRPr>
          </a:p>
          <a:p>
            <a:pPr>
              <a:buFont typeface="Arial" charset="0"/>
              <a:buChar char="•"/>
            </a:pPr>
            <a:r>
              <a:rPr lang="fr-FR" sz="1800" dirty="0" err="1">
                <a:latin typeface="+mj-lt"/>
              </a:rPr>
              <a:t>Create</a:t>
            </a:r>
            <a:r>
              <a:rPr lang="fr-FR" sz="1800" dirty="0">
                <a:latin typeface="+mj-lt"/>
              </a:rPr>
              <a:t> </a:t>
            </a:r>
            <a:r>
              <a:rPr lang="fr-FR" sz="1800" b="1" dirty="0" err="1">
                <a:latin typeface="+mj-lt"/>
              </a:rPr>
              <a:t>statistical</a:t>
            </a:r>
            <a:r>
              <a:rPr lang="fr-FR" sz="1800" b="1" dirty="0">
                <a:latin typeface="+mj-lt"/>
              </a:rPr>
              <a:t> </a:t>
            </a:r>
            <a:r>
              <a:rPr lang="fr-FR" sz="1800" b="1" dirty="0" err="1">
                <a:latin typeface="+mj-lt"/>
              </a:rPr>
              <a:t>metadata</a:t>
            </a:r>
            <a:r>
              <a:rPr lang="fr-FR" sz="1800" b="1" dirty="0">
                <a:latin typeface="+mj-lt"/>
              </a:rPr>
              <a:t> </a:t>
            </a:r>
            <a:r>
              <a:rPr lang="fr-FR" sz="1800" dirty="0" err="1">
                <a:latin typeface="+mj-lt"/>
              </a:rPr>
              <a:t>so</a:t>
            </a:r>
            <a:r>
              <a:rPr lang="fr-FR" sz="1800" dirty="0">
                <a:latin typeface="+mj-lt"/>
              </a:rPr>
              <a:t> </a:t>
            </a:r>
            <a:r>
              <a:rPr lang="fr-FR" sz="1800" dirty="0" err="1">
                <a:latin typeface="+mj-lt"/>
              </a:rPr>
              <a:t>that</a:t>
            </a:r>
            <a:r>
              <a:rPr lang="fr-FR" sz="1800" dirty="0">
                <a:latin typeface="+mj-lt"/>
              </a:rPr>
              <a:t> the </a:t>
            </a:r>
            <a:r>
              <a:rPr lang="fr-FR" sz="1800" dirty="0" err="1">
                <a:latin typeface="+mj-lt"/>
              </a:rPr>
              <a:t>numbers</a:t>
            </a:r>
            <a:r>
              <a:rPr lang="fr-FR" sz="1800" dirty="0">
                <a:latin typeface="+mj-lt"/>
              </a:rPr>
              <a:t> are </a:t>
            </a:r>
            <a:r>
              <a:rPr lang="fr-FR" sz="1800" dirty="0" err="1">
                <a:latin typeface="+mj-lt"/>
              </a:rPr>
              <a:t>never</a:t>
            </a:r>
            <a:r>
              <a:rPr lang="fr-FR" sz="1800" dirty="0">
                <a:latin typeface="+mj-lt"/>
              </a:rPr>
              <a:t> </a:t>
            </a:r>
            <a:r>
              <a:rPr lang="fr-FR" sz="1800" dirty="0" err="1">
                <a:latin typeface="+mj-lt"/>
              </a:rPr>
              <a:t>delivered</a:t>
            </a:r>
            <a:r>
              <a:rPr lang="fr-FR" sz="1800" dirty="0">
                <a:latin typeface="+mj-lt"/>
              </a:rPr>
              <a:t> </a:t>
            </a:r>
            <a:r>
              <a:rPr lang="fr-FR" sz="1800" dirty="0" err="1">
                <a:latin typeface="+mj-lt"/>
              </a:rPr>
              <a:t>without</a:t>
            </a:r>
            <a:r>
              <a:rPr lang="fr-FR" sz="1800" dirty="0">
                <a:latin typeface="+mj-lt"/>
              </a:rPr>
              <a:t> the </a:t>
            </a:r>
            <a:r>
              <a:rPr lang="fr-FR" sz="1800" dirty="0" err="1">
                <a:latin typeface="+mj-lt"/>
              </a:rPr>
              <a:t>textual</a:t>
            </a:r>
            <a:r>
              <a:rPr lang="fr-FR" sz="1800" dirty="0">
                <a:latin typeface="+mj-lt"/>
              </a:rPr>
              <a:t> </a:t>
            </a:r>
            <a:r>
              <a:rPr lang="fr-FR" sz="1800" dirty="0" err="1">
                <a:latin typeface="+mj-lt"/>
              </a:rPr>
              <a:t>environment</a:t>
            </a:r>
            <a:r>
              <a:rPr lang="fr-FR" sz="1800" dirty="0">
                <a:latin typeface="+mj-lt"/>
              </a:rPr>
              <a:t> </a:t>
            </a:r>
            <a:r>
              <a:rPr lang="fr-FR" sz="1800" dirty="0" err="1">
                <a:latin typeface="+mj-lt"/>
              </a:rPr>
              <a:t>making</a:t>
            </a:r>
            <a:r>
              <a:rPr lang="fr-FR" sz="1800" dirty="0">
                <a:latin typeface="+mj-lt"/>
              </a:rPr>
              <a:t> </a:t>
            </a:r>
            <a:r>
              <a:rPr lang="fr-FR" sz="1800" dirty="0" err="1">
                <a:latin typeface="+mj-lt"/>
              </a:rPr>
              <a:t>them</a:t>
            </a:r>
            <a:r>
              <a:rPr lang="fr-FR" sz="1800" dirty="0">
                <a:latin typeface="+mj-lt"/>
              </a:rPr>
              <a:t> </a:t>
            </a:r>
            <a:r>
              <a:rPr lang="fr-FR" sz="1800" b="1" dirty="0" err="1">
                <a:latin typeface="+mj-lt"/>
              </a:rPr>
              <a:t>understandable</a:t>
            </a:r>
            <a:r>
              <a:rPr lang="fr-FR" sz="1800" dirty="0">
                <a:latin typeface="+mj-lt"/>
              </a:rPr>
              <a:t> and </a:t>
            </a:r>
            <a:r>
              <a:rPr lang="fr-FR" sz="1800" b="1" dirty="0">
                <a:latin typeface="+mj-lt"/>
              </a:rPr>
              <a:t>usable</a:t>
            </a:r>
            <a:r>
              <a:rPr lang="fr-FR" sz="1800" dirty="0">
                <a:latin typeface="+mj-lt"/>
              </a:rPr>
              <a:t>. </a:t>
            </a:r>
          </a:p>
          <a:p>
            <a:pPr>
              <a:buFontTx/>
              <a:buChar char="-"/>
            </a:pPr>
            <a:endParaRPr lang="fr-FR" sz="1800" dirty="0">
              <a:latin typeface="+mj-lt"/>
            </a:endParaRPr>
          </a:p>
          <a:p>
            <a:pPr>
              <a:buFont typeface="Arial" charset="0"/>
              <a:buChar char="•"/>
            </a:pPr>
            <a:r>
              <a:rPr lang="fr-FR" sz="1800" dirty="0">
                <a:latin typeface="+mj-lt"/>
              </a:rPr>
              <a:t>Link, as </a:t>
            </a:r>
            <a:r>
              <a:rPr lang="fr-FR" sz="1800" dirty="0" err="1">
                <a:latin typeface="+mj-lt"/>
              </a:rPr>
              <a:t>much</a:t>
            </a:r>
            <a:r>
              <a:rPr lang="fr-FR" sz="1800" dirty="0">
                <a:latin typeface="+mj-lt"/>
              </a:rPr>
              <a:t> as possible, </a:t>
            </a:r>
            <a:r>
              <a:rPr lang="fr-FR" sz="1800" b="1" dirty="0" err="1">
                <a:latin typeface="+mj-lt"/>
              </a:rPr>
              <a:t>analytical</a:t>
            </a:r>
            <a:r>
              <a:rPr lang="fr-FR" sz="1800" dirty="0">
                <a:latin typeface="+mj-lt"/>
              </a:rPr>
              <a:t> content to the </a:t>
            </a:r>
            <a:r>
              <a:rPr lang="fr-FR" sz="1800" b="1" dirty="0" err="1">
                <a:latin typeface="+mj-lt"/>
              </a:rPr>
              <a:t>statistical</a:t>
            </a:r>
            <a:r>
              <a:rPr lang="fr-FR" sz="1800" b="1" dirty="0">
                <a:latin typeface="+mj-lt"/>
              </a:rPr>
              <a:t> </a:t>
            </a:r>
            <a:r>
              <a:rPr lang="fr-FR" sz="1800" b="1" dirty="0" err="1">
                <a:latin typeface="+mj-lt"/>
              </a:rPr>
              <a:t>evidence</a:t>
            </a:r>
            <a:r>
              <a:rPr lang="fr-FR" sz="1800" b="1" dirty="0">
                <a:latin typeface="+mj-lt"/>
              </a:rPr>
              <a:t> </a:t>
            </a:r>
            <a:r>
              <a:rPr lang="fr-FR" sz="1800" dirty="0" err="1">
                <a:latin typeface="+mj-lt"/>
              </a:rPr>
              <a:t>supporting</a:t>
            </a:r>
            <a:r>
              <a:rPr lang="fr-FR" sz="1800" dirty="0">
                <a:latin typeface="+mj-lt"/>
              </a:rPr>
              <a:t> </a:t>
            </a:r>
            <a:r>
              <a:rPr lang="fr-FR" sz="1800" dirty="0" err="1">
                <a:latin typeface="+mj-lt"/>
              </a:rPr>
              <a:t>it</a:t>
            </a:r>
            <a:r>
              <a:rPr lang="fr-FR" sz="1800" dirty="0">
                <a:latin typeface="+mj-lt"/>
              </a:rPr>
              <a:t>.</a:t>
            </a:r>
          </a:p>
          <a:p>
            <a:pPr>
              <a:buFontTx/>
              <a:buChar char="-"/>
            </a:pPr>
            <a:endParaRPr lang="fr-FR" sz="1800" dirty="0">
              <a:latin typeface="+mj-lt"/>
            </a:endParaRPr>
          </a:p>
          <a:p>
            <a:pPr>
              <a:buFont typeface="Arial" charset="0"/>
              <a:buChar char="•"/>
            </a:pPr>
            <a:r>
              <a:rPr lang="fr-FR" sz="1800" dirty="0" err="1">
                <a:latin typeface="+mj-lt"/>
              </a:rPr>
              <a:t>Deliver</a:t>
            </a:r>
            <a:r>
              <a:rPr lang="fr-FR" sz="1800" dirty="0">
                <a:latin typeface="+mj-lt"/>
              </a:rPr>
              <a:t> the content in the </a:t>
            </a:r>
            <a:r>
              <a:rPr lang="fr-FR" sz="1800" dirty="0" err="1">
                <a:latin typeface="+mj-lt"/>
              </a:rPr>
              <a:t>most</a:t>
            </a:r>
            <a:r>
              <a:rPr lang="fr-FR" sz="1800" dirty="0">
                <a:latin typeface="+mj-lt"/>
              </a:rPr>
              <a:t> </a:t>
            </a:r>
            <a:r>
              <a:rPr lang="fr-FR" sz="1800" b="1" dirty="0">
                <a:latin typeface="+mj-lt"/>
              </a:rPr>
              <a:t>user-</a:t>
            </a:r>
            <a:r>
              <a:rPr lang="fr-FR" sz="1800" b="1" dirty="0" err="1">
                <a:latin typeface="+mj-lt"/>
              </a:rPr>
              <a:t>friendly</a:t>
            </a:r>
            <a:r>
              <a:rPr lang="fr-FR" sz="1800" dirty="0">
                <a:latin typeface="+mj-lt"/>
              </a:rPr>
              <a:t> </a:t>
            </a:r>
            <a:r>
              <a:rPr lang="fr-FR" sz="1800" dirty="0" err="1">
                <a:latin typeface="+mj-lt"/>
              </a:rPr>
              <a:t>environment</a:t>
            </a:r>
            <a:r>
              <a:rPr lang="fr-FR" sz="1800" dirty="0">
                <a:latin typeface="+mj-lt"/>
              </a:rPr>
              <a:t> (citation </a:t>
            </a:r>
            <a:r>
              <a:rPr lang="fr-FR" sz="1800" dirty="0" err="1">
                <a:latin typeface="+mj-lt"/>
              </a:rPr>
              <a:t>tools</a:t>
            </a:r>
            <a:r>
              <a:rPr lang="fr-FR" sz="1800" dirty="0">
                <a:latin typeface="+mj-lt"/>
              </a:rPr>
              <a:t>, links to the </a:t>
            </a:r>
            <a:r>
              <a:rPr lang="fr-FR" sz="1800" dirty="0" err="1">
                <a:latin typeface="+mj-lt"/>
              </a:rPr>
              <a:t>context</a:t>
            </a:r>
            <a:r>
              <a:rPr lang="fr-FR" sz="1800" dirty="0">
                <a:latin typeface="+mj-lt"/>
              </a:rPr>
              <a:t> of </a:t>
            </a:r>
            <a:r>
              <a:rPr lang="fr-FR" sz="1800" dirty="0" err="1">
                <a:latin typeface="+mj-lt"/>
              </a:rPr>
              <a:t>each</a:t>
            </a:r>
            <a:r>
              <a:rPr lang="fr-FR" sz="1800" dirty="0">
                <a:latin typeface="+mj-lt"/>
              </a:rPr>
              <a:t> </a:t>
            </a:r>
            <a:r>
              <a:rPr lang="fr-FR" sz="1800" dirty="0" err="1">
                <a:latin typeface="+mj-lt"/>
              </a:rPr>
              <a:t>object</a:t>
            </a:r>
            <a:r>
              <a:rPr lang="fr-FR" sz="1800" dirty="0">
                <a:latin typeface="+mj-lt"/>
              </a:rPr>
              <a:t>, multiple formats). </a:t>
            </a:r>
          </a:p>
          <a:p>
            <a:pPr>
              <a:buFont typeface="Arial" charset="0"/>
              <a:buChar char="•"/>
            </a:pPr>
            <a:endParaRPr lang="fr-FR" sz="1800" dirty="0">
              <a:latin typeface="+mj-lt"/>
            </a:endParaRPr>
          </a:p>
          <a:p>
            <a:pPr>
              <a:buFont typeface="Arial" charset="0"/>
              <a:buChar char="•"/>
            </a:pPr>
            <a:r>
              <a:rPr lang="fr-FR" sz="1800" dirty="0" err="1">
                <a:latin typeface="+mj-lt"/>
              </a:rPr>
              <a:t>Adapt</a:t>
            </a:r>
            <a:r>
              <a:rPr lang="fr-FR" sz="1800" dirty="0">
                <a:latin typeface="+mj-lt"/>
              </a:rPr>
              <a:t> content to the </a:t>
            </a:r>
            <a:r>
              <a:rPr lang="fr-FR" sz="1800" dirty="0" err="1">
                <a:latin typeface="+mj-lt"/>
              </a:rPr>
              <a:t>different</a:t>
            </a:r>
            <a:r>
              <a:rPr lang="fr-FR" sz="1800" dirty="0">
                <a:latin typeface="+mj-lt"/>
              </a:rPr>
              <a:t> </a:t>
            </a:r>
            <a:r>
              <a:rPr lang="fr-FR" sz="1800" dirty="0" err="1" smtClean="0">
                <a:latin typeface="+mj-lt"/>
              </a:rPr>
              <a:t>platforms</a:t>
            </a:r>
            <a:r>
              <a:rPr lang="fr-FR" sz="1800" dirty="0" smtClean="0">
                <a:latin typeface="+mj-lt"/>
              </a:rPr>
              <a:t> </a:t>
            </a:r>
            <a:r>
              <a:rPr lang="fr-FR" sz="1800" dirty="0">
                <a:latin typeface="+mj-lt"/>
              </a:rPr>
              <a:t>and </a:t>
            </a:r>
            <a:r>
              <a:rPr lang="fr-FR" sz="1800" dirty="0" err="1" smtClean="0">
                <a:latin typeface="+mj-lt"/>
              </a:rPr>
              <a:t>reader</a:t>
            </a:r>
            <a:r>
              <a:rPr lang="fr-FR" sz="1800" dirty="0" smtClean="0">
                <a:latin typeface="+mj-lt"/>
              </a:rPr>
              <a:t> </a:t>
            </a:r>
            <a:r>
              <a:rPr lang="fr-FR" sz="1800" dirty="0" err="1" smtClean="0">
                <a:latin typeface="+mj-lt"/>
              </a:rPr>
              <a:t>environments</a:t>
            </a:r>
            <a:r>
              <a:rPr lang="fr-FR" sz="1800" dirty="0" smtClean="0">
                <a:latin typeface="+mj-lt"/>
              </a:rPr>
              <a:t>.</a:t>
            </a:r>
          </a:p>
          <a:p>
            <a:pPr>
              <a:buFont typeface="Arial" charset="0"/>
              <a:buChar char="•"/>
            </a:pPr>
            <a:endParaRPr lang="fr-FR" sz="1800" dirty="0">
              <a:latin typeface="+mj-lt"/>
            </a:endParaRPr>
          </a:p>
          <a:p>
            <a:pPr>
              <a:buFont typeface="Arial" charset="0"/>
              <a:buChar char="•"/>
            </a:pPr>
            <a:r>
              <a:rPr lang="fr-FR" sz="1800" dirty="0" err="1" smtClean="0">
                <a:latin typeface="+mj-lt"/>
              </a:rPr>
              <a:t>Increase</a:t>
            </a:r>
            <a:r>
              <a:rPr lang="fr-FR" sz="1800" dirty="0" smtClean="0">
                <a:latin typeface="+mj-lt"/>
              </a:rPr>
              <a:t> content index </a:t>
            </a:r>
            <a:r>
              <a:rPr lang="fr-FR" sz="1800" dirty="0" err="1" smtClean="0">
                <a:latin typeface="+mj-lt"/>
              </a:rPr>
              <a:t>coverage</a:t>
            </a:r>
            <a:endParaRPr lang="en-SG" sz="1800" dirty="0">
              <a:latin typeface="+mj-lt"/>
            </a:endParaRPr>
          </a:p>
        </p:txBody>
      </p:sp>
    </p:spTree>
    <p:extLst>
      <p:ext uri="{BB962C8B-B14F-4D97-AF65-F5344CB8AC3E}">
        <p14:creationId xmlns:p14="http://schemas.microsoft.com/office/powerpoint/2010/main" val="2303408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latin typeface="Century Gothic" pitchFamily="34" charset="0"/>
              </a:rPr>
              <a:t>Country search</a:t>
            </a:r>
            <a:endParaRPr lang="en-US" dirty="0">
              <a:latin typeface="Century Gothic" pitchFamily="34" charset="0"/>
            </a:endParaRPr>
          </a:p>
        </p:txBody>
      </p:sp>
      <p:pic>
        <p:nvPicPr>
          <p:cNvPr id="17" name="Picture 2"/>
          <p:cNvPicPr>
            <a:picLocks noChangeAspect="1" noChangeArrowheads="1"/>
          </p:cNvPicPr>
          <p:nvPr/>
        </p:nvPicPr>
        <p:blipFill>
          <a:blip r:embed="rId3" cstate="print"/>
          <a:srcRect/>
          <a:stretch>
            <a:fillRect/>
          </a:stretch>
        </p:blipFill>
        <p:spPr bwMode="auto">
          <a:xfrm>
            <a:off x="647128" y="1340768"/>
            <a:ext cx="7848872" cy="5349380"/>
          </a:xfrm>
          <a:prstGeom prst="rect">
            <a:avLst/>
          </a:prstGeom>
          <a:noFill/>
          <a:ln w="9525">
            <a:noFill/>
            <a:miter lim="800000"/>
            <a:headEnd/>
            <a:tailEnd/>
          </a:ln>
          <a:effectLst/>
        </p:spPr>
      </p:pic>
      <p:sp>
        <p:nvSpPr>
          <p:cNvPr id="18" name="正方形/長方形 17"/>
          <p:cNvSpPr/>
          <p:nvPr/>
        </p:nvSpPr>
        <p:spPr>
          <a:xfrm>
            <a:off x="755576" y="2780928"/>
            <a:ext cx="1008112" cy="38164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正方形/長方形 18"/>
          <p:cNvSpPr/>
          <p:nvPr/>
        </p:nvSpPr>
        <p:spPr>
          <a:xfrm>
            <a:off x="1619672" y="2780928"/>
            <a:ext cx="1008112" cy="38164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正方形/長方形 19"/>
          <p:cNvSpPr/>
          <p:nvPr/>
        </p:nvSpPr>
        <p:spPr>
          <a:xfrm>
            <a:off x="2627784" y="2780928"/>
            <a:ext cx="3456384" cy="38164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正方形/長方形 20"/>
          <p:cNvSpPr/>
          <p:nvPr/>
        </p:nvSpPr>
        <p:spPr>
          <a:xfrm>
            <a:off x="6156176" y="2780928"/>
            <a:ext cx="2160240" cy="38164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円/楕円 22"/>
          <p:cNvSpPr/>
          <p:nvPr/>
        </p:nvSpPr>
        <p:spPr>
          <a:xfrm>
            <a:off x="1043608" y="2708920"/>
            <a:ext cx="432048" cy="43204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正方形/長方形 24"/>
          <p:cNvSpPr/>
          <p:nvPr/>
        </p:nvSpPr>
        <p:spPr>
          <a:xfrm>
            <a:off x="5940152" y="4484077"/>
            <a:ext cx="2555848" cy="4320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正方形/長方形 25"/>
          <p:cNvSpPr/>
          <p:nvPr/>
        </p:nvSpPr>
        <p:spPr>
          <a:xfrm>
            <a:off x="3415273" y="3244334"/>
            <a:ext cx="2313454" cy="369332"/>
          </a:xfrm>
          <a:prstGeom prst="rect">
            <a:avLst/>
          </a:prstGeom>
        </p:spPr>
        <p:txBody>
          <a:bodyPr wrap="none">
            <a:spAutoFit/>
          </a:bodyPr>
          <a:lstStyle/>
          <a:p>
            <a:r>
              <a:rPr lang="en-GB" dirty="0" smtClean="0"/>
              <a:t>of your convenience.</a:t>
            </a:r>
            <a:endParaRPr lang="en-US" dirty="0"/>
          </a:p>
        </p:txBody>
      </p:sp>
      <p:sp>
        <p:nvSpPr>
          <p:cNvPr id="3" name="TextBox 2"/>
          <p:cNvSpPr txBox="1"/>
          <p:nvPr/>
        </p:nvSpPr>
        <p:spPr>
          <a:xfrm>
            <a:off x="4571564" y="4993649"/>
            <a:ext cx="2421578" cy="646331"/>
          </a:xfrm>
          <a:prstGeom prst="rect">
            <a:avLst/>
          </a:prstGeom>
          <a:solidFill>
            <a:schemeClr val="bg2">
              <a:lumMod val="60000"/>
              <a:lumOff val="40000"/>
            </a:schemeClr>
          </a:solidFill>
        </p:spPr>
        <p:txBody>
          <a:bodyPr wrap="square" rtlCol="0">
            <a:spAutoFit/>
          </a:bodyPr>
          <a:lstStyle/>
          <a:p>
            <a:r>
              <a:rPr lang="en-SG" dirty="0" smtClean="0"/>
              <a:t>Different Formats for same content</a:t>
            </a:r>
            <a:endParaRPr lang="en-SG" dirty="0"/>
          </a:p>
        </p:txBody>
      </p:sp>
      <p:sp>
        <p:nvSpPr>
          <p:cNvPr id="4" name="TextBox 3"/>
          <p:cNvSpPr txBox="1"/>
          <p:nvPr/>
        </p:nvSpPr>
        <p:spPr>
          <a:xfrm>
            <a:off x="2631160" y="2815129"/>
            <a:ext cx="1940404" cy="1200329"/>
          </a:xfrm>
          <a:prstGeom prst="rect">
            <a:avLst/>
          </a:prstGeom>
          <a:solidFill>
            <a:srgbClr val="00B0F0"/>
          </a:solidFill>
        </p:spPr>
        <p:txBody>
          <a:bodyPr wrap="square" rtlCol="0">
            <a:spAutoFit/>
          </a:bodyPr>
          <a:lstStyle/>
          <a:p>
            <a:r>
              <a:rPr lang="en-SG" dirty="0" smtClean="0"/>
              <a:t>Deep Indexing for Chapters and objects within the reports</a:t>
            </a:r>
            <a:endParaRPr lang="en-SG" dirty="0"/>
          </a:p>
        </p:txBody>
      </p:sp>
    </p:spTree>
    <p:extLst>
      <p:ext uri="{BB962C8B-B14F-4D97-AF65-F5344CB8AC3E}">
        <p14:creationId xmlns:p14="http://schemas.microsoft.com/office/powerpoint/2010/main" val="39386270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3" grpId="0" animBg="1"/>
      <p:bldP spid="23"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err="1" smtClean="0">
                <a:latin typeface="Century Gothic" pitchFamily="34" charset="0"/>
              </a:rPr>
              <a:t>StatLink</a:t>
            </a:r>
            <a:endParaRPr lang="en-US" dirty="0">
              <a:latin typeface="Century Gothic" pitchFamily="34" charset="0"/>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1187624" y="1484784"/>
            <a:ext cx="6912768" cy="5157035"/>
          </a:xfrm>
          <a:prstGeom prst="rect">
            <a:avLst/>
          </a:prstGeom>
          <a:noFill/>
          <a:ln w="9525">
            <a:noFill/>
            <a:miter lim="800000"/>
            <a:headEnd/>
            <a:tailEnd/>
          </a:ln>
          <a:effectLst/>
        </p:spPr>
      </p:pic>
      <p:sp>
        <p:nvSpPr>
          <p:cNvPr id="5" name="円/楕円 4"/>
          <p:cNvSpPr/>
          <p:nvPr/>
        </p:nvSpPr>
        <p:spPr>
          <a:xfrm>
            <a:off x="5292080" y="6309320"/>
            <a:ext cx="2808312"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a:stretch>
            <a:fillRect/>
          </a:stretch>
        </p:blipFill>
        <p:spPr bwMode="auto">
          <a:xfrm>
            <a:off x="6084168" y="3573017"/>
            <a:ext cx="2952328" cy="3080162"/>
          </a:xfrm>
          <a:prstGeom prst="rect">
            <a:avLst/>
          </a:prstGeom>
          <a:noFill/>
          <a:ln w="9525">
            <a:noFill/>
            <a:miter lim="800000"/>
            <a:headEnd/>
            <a:tailEnd/>
          </a:ln>
          <a:effectLst/>
        </p:spPr>
      </p:pic>
      <p:sp>
        <p:nvSpPr>
          <p:cNvPr id="3" name="TextBox 2"/>
          <p:cNvSpPr txBox="1"/>
          <p:nvPr/>
        </p:nvSpPr>
        <p:spPr>
          <a:xfrm>
            <a:off x="7236296" y="2695854"/>
            <a:ext cx="1800200" cy="1200329"/>
          </a:xfrm>
          <a:prstGeom prst="rect">
            <a:avLst/>
          </a:prstGeom>
          <a:solidFill>
            <a:srgbClr val="00B0F0"/>
          </a:solidFill>
        </p:spPr>
        <p:txBody>
          <a:bodyPr wrap="square" rtlCol="0">
            <a:spAutoFit/>
          </a:bodyPr>
          <a:lstStyle/>
          <a:p>
            <a:r>
              <a:rPr lang="en-SG" dirty="0" smtClean="0"/>
              <a:t>Downloadable excel for OECD collated Tables and Graphs</a:t>
            </a:r>
            <a:endParaRPr lang="en-SG" dirty="0"/>
          </a:p>
        </p:txBody>
      </p:sp>
    </p:spTree>
    <p:extLst>
      <p:ext uri="{BB962C8B-B14F-4D97-AF65-F5344CB8AC3E}">
        <p14:creationId xmlns:p14="http://schemas.microsoft.com/office/powerpoint/2010/main" val="331732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080000" y="237600"/>
            <a:ext cx="7416000" cy="1022400"/>
          </a:xfrm>
        </p:spPr>
        <p:txBody>
          <a:bodyPr/>
          <a:lstStyle/>
          <a:p>
            <a:r>
              <a:rPr lang="en-US" altLang="ja-JP" dirty="0" smtClean="0">
                <a:latin typeface="Century Gothic" pitchFamily="34" charset="0"/>
              </a:rPr>
              <a:t>Interactive Database -</a:t>
            </a:r>
            <a:br>
              <a:rPr lang="en-US" altLang="ja-JP" dirty="0" smtClean="0">
                <a:latin typeface="Century Gothic" pitchFamily="34" charset="0"/>
              </a:rPr>
            </a:br>
            <a:r>
              <a:rPr lang="en-US" altLang="ja-JP" dirty="0" smtClean="0">
                <a:latin typeface="Century Gothic" pitchFamily="34" charset="0"/>
              </a:rPr>
              <a:t>    Ex.</a:t>
            </a:r>
            <a:r>
              <a:rPr lang="ja-JP" altLang="en-US" dirty="0" smtClean="0">
                <a:latin typeface="Century Gothic" pitchFamily="34" charset="0"/>
              </a:rPr>
              <a:t> </a:t>
            </a:r>
            <a:r>
              <a:rPr lang="en-US" altLang="ja-JP" dirty="0" smtClean="0">
                <a:latin typeface="Century Gothic" pitchFamily="34" charset="0"/>
              </a:rPr>
              <a:t>OECD Education Statistics</a:t>
            </a:r>
            <a:endParaRPr lang="en-US" dirty="0">
              <a:latin typeface="Century Gothic" pitchFamily="34" charset="0"/>
            </a:endParaRPr>
          </a:p>
        </p:txBody>
      </p:sp>
      <p:pic>
        <p:nvPicPr>
          <p:cNvPr id="5" name="Picture 2"/>
          <p:cNvPicPr>
            <a:picLocks noGrp="1" noChangeAspect="1" noChangeArrowheads="1"/>
          </p:cNvPicPr>
          <p:nvPr>
            <p:ph idx="1"/>
          </p:nvPr>
        </p:nvPicPr>
        <p:blipFill>
          <a:blip r:embed="rId3" cstate="print"/>
          <a:srcRect/>
          <a:stretch>
            <a:fillRect/>
          </a:stretch>
        </p:blipFill>
        <p:spPr bwMode="auto">
          <a:xfrm>
            <a:off x="539551" y="1484784"/>
            <a:ext cx="8101729" cy="5184576"/>
          </a:xfrm>
          <a:prstGeom prst="rect">
            <a:avLst/>
          </a:prstGeom>
          <a:noFill/>
          <a:ln w="9525">
            <a:noFill/>
            <a:miter lim="800000"/>
            <a:headEnd/>
            <a:tailEnd/>
          </a:ln>
          <a:effectLst/>
        </p:spPr>
      </p:pic>
      <p:sp>
        <p:nvSpPr>
          <p:cNvPr id="6" name="正方形/長方形 5"/>
          <p:cNvSpPr/>
          <p:nvPr/>
        </p:nvSpPr>
        <p:spPr>
          <a:xfrm>
            <a:off x="467544" y="2276872"/>
            <a:ext cx="1944216" cy="20882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正方形/長方形 8"/>
          <p:cNvSpPr/>
          <p:nvPr/>
        </p:nvSpPr>
        <p:spPr>
          <a:xfrm>
            <a:off x="611560" y="2708920"/>
            <a:ext cx="1728192" cy="36004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7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err="1" smtClean="0">
                <a:latin typeface="Century Gothic" pitchFamily="34" charset="0"/>
              </a:rPr>
              <a:t>Customise</a:t>
            </a:r>
            <a:r>
              <a:rPr lang="en-US" dirty="0" smtClean="0">
                <a:latin typeface="Century Gothic" pitchFamily="34" charset="0"/>
              </a:rPr>
              <a:t> selection</a:t>
            </a:r>
            <a:endParaRPr lang="en-US" dirty="0">
              <a:latin typeface="Century Gothic" pitchFamily="34" charset="0"/>
            </a:endParaRPr>
          </a:p>
        </p:txBody>
      </p:sp>
      <p:pic>
        <p:nvPicPr>
          <p:cNvPr id="3074" name="Picture 2"/>
          <p:cNvPicPr>
            <a:picLocks noGrp="1" noChangeAspect="1" noChangeArrowheads="1"/>
          </p:cNvPicPr>
          <p:nvPr>
            <p:ph idx="1"/>
          </p:nvPr>
        </p:nvPicPr>
        <p:blipFill>
          <a:blip r:embed="rId3" cstate="print"/>
          <a:srcRect/>
          <a:stretch>
            <a:fillRect/>
          </a:stretch>
        </p:blipFill>
        <p:spPr bwMode="auto">
          <a:xfrm>
            <a:off x="539552" y="1484784"/>
            <a:ext cx="8064896" cy="4971621"/>
          </a:xfrm>
          <a:prstGeom prst="rect">
            <a:avLst/>
          </a:prstGeom>
          <a:noFill/>
          <a:ln w="9525">
            <a:noFill/>
            <a:miter lim="800000"/>
            <a:headEnd/>
            <a:tailEnd/>
          </a:ln>
          <a:effectLst/>
        </p:spPr>
      </p:pic>
      <p:sp>
        <p:nvSpPr>
          <p:cNvPr id="6" name="円/楕円 5"/>
          <p:cNvSpPr/>
          <p:nvPr/>
        </p:nvSpPr>
        <p:spPr>
          <a:xfrm>
            <a:off x="2699792" y="2636912"/>
            <a:ext cx="792088"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3"/>
          <p:cNvPicPr>
            <a:picLocks noChangeAspect="1" noChangeArrowheads="1"/>
          </p:cNvPicPr>
          <p:nvPr/>
        </p:nvPicPr>
        <p:blipFill>
          <a:blip r:embed="rId4" cstate="print"/>
          <a:srcRect/>
          <a:stretch>
            <a:fillRect/>
          </a:stretch>
        </p:blipFill>
        <p:spPr bwMode="auto">
          <a:xfrm>
            <a:off x="2843808" y="2636912"/>
            <a:ext cx="4294187" cy="3913187"/>
          </a:xfrm>
          <a:prstGeom prst="rect">
            <a:avLst/>
          </a:prstGeom>
          <a:noFill/>
          <a:ln w="9525">
            <a:noFill/>
            <a:miter lim="800000"/>
            <a:headEnd/>
            <a:tailEnd/>
          </a:ln>
          <a:effectLst/>
        </p:spPr>
      </p:pic>
      <p:sp>
        <p:nvSpPr>
          <p:cNvPr id="8" name="円/楕円 7"/>
          <p:cNvSpPr/>
          <p:nvPr/>
        </p:nvSpPr>
        <p:spPr>
          <a:xfrm>
            <a:off x="5076056" y="3501008"/>
            <a:ext cx="1656184" cy="50405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3203848" y="5013176"/>
            <a:ext cx="1656184" cy="923330"/>
          </a:xfrm>
          <a:prstGeom prst="rect">
            <a:avLst/>
          </a:prstGeom>
          <a:solidFill>
            <a:srgbClr val="00B0F0"/>
          </a:solidFill>
        </p:spPr>
        <p:txBody>
          <a:bodyPr wrap="square" rtlCol="0">
            <a:spAutoFit/>
          </a:bodyPr>
          <a:lstStyle/>
          <a:p>
            <a:r>
              <a:rPr lang="en-SG" dirty="0" smtClean="0"/>
              <a:t>Custom Query Interactive Stats</a:t>
            </a:r>
            <a:endParaRPr lang="en-SG" dirty="0"/>
          </a:p>
        </p:txBody>
      </p:sp>
    </p:spTree>
    <p:extLst>
      <p:ext uri="{BB962C8B-B14F-4D97-AF65-F5344CB8AC3E}">
        <p14:creationId xmlns:p14="http://schemas.microsoft.com/office/powerpoint/2010/main" val="35400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latin typeface="Century Gothic" pitchFamily="34" charset="0"/>
              </a:rPr>
              <a:t>The table completed!</a:t>
            </a:r>
            <a:endParaRPr lang="en-US" dirty="0">
              <a:latin typeface="Century Gothic" pitchFamily="34" charset="0"/>
            </a:endParaRPr>
          </a:p>
        </p:txBody>
      </p:sp>
      <p:pic>
        <p:nvPicPr>
          <p:cNvPr id="7170" name="Picture 2"/>
          <p:cNvPicPr>
            <a:picLocks noGrp="1" noChangeAspect="1" noChangeArrowheads="1"/>
          </p:cNvPicPr>
          <p:nvPr>
            <p:ph idx="1"/>
          </p:nvPr>
        </p:nvPicPr>
        <p:blipFill>
          <a:blip r:embed="rId3" cstate="print"/>
          <a:srcRect/>
          <a:stretch>
            <a:fillRect/>
          </a:stretch>
        </p:blipFill>
        <p:spPr bwMode="auto">
          <a:xfrm>
            <a:off x="395536" y="1484784"/>
            <a:ext cx="8317802" cy="4608512"/>
          </a:xfrm>
          <a:prstGeom prst="rect">
            <a:avLst/>
          </a:prstGeom>
          <a:noFill/>
          <a:ln w="9525">
            <a:noFill/>
            <a:miter lim="800000"/>
            <a:headEnd/>
            <a:tailEnd/>
          </a:ln>
          <a:effectLst/>
        </p:spPr>
      </p:pic>
      <p:sp>
        <p:nvSpPr>
          <p:cNvPr id="5" name="円/楕円 4"/>
          <p:cNvSpPr/>
          <p:nvPr/>
        </p:nvSpPr>
        <p:spPr>
          <a:xfrm>
            <a:off x="4716016" y="2204864"/>
            <a:ext cx="360040"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円/楕円 5"/>
          <p:cNvSpPr/>
          <p:nvPr/>
        </p:nvSpPr>
        <p:spPr>
          <a:xfrm>
            <a:off x="5292080" y="2564904"/>
            <a:ext cx="360040" cy="936104"/>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円/楕円 6"/>
          <p:cNvSpPr/>
          <p:nvPr/>
        </p:nvSpPr>
        <p:spPr>
          <a:xfrm>
            <a:off x="3153106" y="3666290"/>
            <a:ext cx="360040"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171" name="Picture 3"/>
          <p:cNvPicPr>
            <a:picLocks noChangeAspect="1" noChangeArrowheads="1"/>
          </p:cNvPicPr>
          <p:nvPr/>
        </p:nvPicPr>
        <p:blipFill>
          <a:blip r:embed="rId4" cstate="print"/>
          <a:srcRect/>
          <a:stretch>
            <a:fillRect/>
          </a:stretch>
        </p:blipFill>
        <p:spPr bwMode="auto">
          <a:xfrm>
            <a:off x="5292080" y="1484784"/>
            <a:ext cx="3429369" cy="5269582"/>
          </a:xfrm>
          <a:prstGeom prst="rect">
            <a:avLst/>
          </a:prstGeom>
          <a:noFill/>
          <a:ln w="9525">
            <a:noFill/>
            <a:miter lim="800000"/>
            <a:headEnd/>
            <a:tailEnd/>
          </a:ln>
          <a:effectLst/>
        </p:spPr>
      </p:pic>
      <p:sp>
        <p:nvSpPr>
          <p:cNvPr id="3" name="TextBox 2"/>
          <p:cNvSpPr txBox="1"/>
          <p:nvPr/>
        </p:nvSpPr>
        <p:spPr>
          <a:xfrm>
            <a:off x="3635897" y="5301208"/>
            <a:ext cx="1656183" cy="646331"/>
          </a:xfrm>
          <a:prstGeom prst="rect">
            <a:avLst/>
          </a:prstGeom>
          <a:solidFill>
            <a:srgbClr val="00B0F0"/>
          </a:solidFill>
        </p:spPr>
        <p:txBody>
          <a:bodyPr wrap="square" rtlCol="0">
            <a:spAutoFit/>
          </a:bodyPr>
          <a:lstStyle/>
          <a:p>
            <a:r>
              <a:rPr lang="en-SG" dirty="0" smtClean="0"/>
              <a:t>Context based metadata</a:t>
            </a:r>
            <a:endParaRPr lang="en-SG" dirty="0"/>
          </a:p>
        </p:txBody>
      </p:sp>
    </p:spTree>
    <p:extLst>
      <p:ext uri="{BB962C8B-B14F-4D97-AF65-F5344CB8AC3E}">
        <p14:creationId xmlns:p14="http://schemas.microsoft.com/office/powerpoint/2010/main" val="112711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wipe(up)">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A Story about the birth of a book</a:t>
            </a:r>
            <a:endParaRPr lang="en-SG" dirty="0"/>
          </a:p>
        </p:txBody>
      </p:sp>
      <p:pic>
        <p:nvPicPr>
          <p:cNvPr id="10" name="Content Placeholder 9"/>
          <p:cNvPicPr>
            <a:picLocks noGrp="1" noChangeAspect="1"/>
          </p:cNvPicPr>
          <p:nvPr>
            <p:ph idx="1"/>
          </p:nvPr>
        </p:nvPicPr>
        <p:blipFill rotWithShape="1">
          <a:blip r:embed="rId3"/>
          <a:srcRect l="30227" r="30414"/>
          <a:stretch/>
        </p:blipFill>
        <p:spPr>
          <a:xfrm>
            <a:off x="2987824" y="1600200"/>
            <a:ext cx="3168352" cy="4525963"/>
          </a:xfrm>
          <a:prstGeom prst="rect">
            <a:avLst/>
          </a:prstGeom>
        </p:spPr>
      </p:pic>
    </p:spTree>
    <p:extLst>
      <p:ext uri="{BB962C8B-B14F-4D97-AF65-F5344CB8AC3E}">
        <p14:creationId xmlns:p14="http://schemas.microsoft.com/office/powerpoint/2010/main" val="3583153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3"/>
          <p:cNvSpPr>
            <a:spLocks noChangeArrowheads="1"/>
          </p:cNvSpPr>
          <p:nvPr/>
        </p:nvSpPr>
        <p:spPr bwMode="auto">
          <a:xfrm>
            <a:off x="179388" y="6092825"/>
            <a:ext cx="1008062" cy="765175"/>
          </a:xfrm>
          <a:prstGeom prst="rect">
            <a:avLst/>
          </a:prstGeom>
          <a:solidFill>
            <a:schemeClr val="bg1"/>
          </a:solidFill>
          <a:ln w="9525" algn="ctr">
            <a:noFill/>
            <a:miter lim="800000"/>
            <a:headEnd/>
            <a:tailEnd/>
          </a:ln>
        </p:spPr>
        <p:txBody>
          <a:bodyPr wrap="none"/>
          <a:lstStyle/>
          <a:p>
            <a:pPr algn="ctr" eaLnBrk="0" hangingPunct="0"/>
            <a:endParaRPr lang="en-US" sz="2000">
              <a:latin typeface="Helvetica 65 Medium" pitchFamily="34" charset="0"/>
            </a:endParaRPr>
          </a:p>
        </p:txBody>
      </p:sp>
      <p:sp>
        <p:nvSpPr>
          <p:cNvPr id="7" name="Rounded Rectangle 6"/>
          <p:cNvSpPr/>
          <p:nvPr/>
        </p:nvSpPr>
        <p:spPr>
          <a:xfrm>
            <a:off x="2474913" y="1533525"/>
            <a:ext cx="1593850" cy="1514475"/>
          </a:xfrm>
          <a:prstGeom prst="roundRect">
            <a:avLst>
              <a:gd name="adj" fmla="val 2836"/>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fr-FR">
                <a:solidFill>
                  <a:srgbClr val="FFFFFF"/>
                </a:solidFill>
                <a:latin typeface="Arial" charset="0"/>
              </a:rPr>
              <a:t>Downloads </a:t>
            </a:r>
            <a:br>
              <a:rPr lang="fr-FR">
                <a:solidFill>
                  <a:srgbClr val="FFFFFF"/>
                </a:solidFill>
                <a:latin typeface="Arial" charset="0"/>
              </a:rPr>
            </a:br>
            <a:r>
              <a:rPr lang="fr-FR">
                <a:solidFill>
                  <a:srgbClr val="FFFFFF"/>
                </a:solidFill>
                <a:latin typeface="Arial" charset="0"/>
              </a:rPr>
              <a:t>(E-book) </a:t>
            </a:r>
            <a:br>
              <a:rPr lang="fr-FR">
                <a:solidFill>
                  <a:srgbClr val="FFFFFF"/>
                </a:solidFill>
                <a:latin typeface="Arial" charset="0"/>
              </a:rPr>
            </a:br>
            <a:r>
              <a:rPr lang="fr-FR">
                <a:solidFill>
                  <a:srgbClr val="FFFFFF"/>
                </a:solidFill>
                <a:latin typeface="Arial" charset="0"/>
              </a:rPr>
              <a:t>1492</a:t>
            </a:r>
            <a:endParaRPr lang="en-US">
              <a:solidFill>
                <a:srgbClr val="FFFFFF"/>
              </a:solidFill>
              <a:latin typeface="Arial" charset="0"/>
            </a:endParaRPr>
          </a:p>
        </p:txBody>
      </p:sp>
      <p:sp>
        <p:nvSpPr>
          <p:cNvPr id="8" name="Rounded Rectangle 7"/>
          <p:cNvSpPr/>
          <p:nvPr/>
        </p:nvSpPr>
        <p:spPr>
          <a:xfrm>
            <a:off x="4082790" y="1524000"/>
            <a:ext cx="641610" cy="3386328"/>
          </a:xfrm>
          <a:prstGeom prst="roundRect">
            <a:avLst>
              <a:gd name="adj" fmla="val 9382"/>
            </a:avLst>
          </a:prstGeom>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vert="vert270" anchor="ctr"/>
          <a:lstStyle/>
          <a:p>
            <a:pPr algn="ctr">
              <a:defRPr/>
            </a:pPr>
            <a:r>
              <a:rPr lang="fr-FR" dirty="0" err="1">
                <a:latin typeface="Arial" pitchFamily="34" charset="0"/>
              </a:rPr>
              <a:t>Downloads</a:t>
            </a:r>
            <a:r>
              <a:rPr lang="fr-FR" dirty="0">
                <a:latin typeface="Arial" pitchFamily="34" charset="0"/>
              </a:rPr>
              <a:t> (e-</a:t>
            </a:r>
            <a:r>
              <a:rPr lang="fr-FR" dirty="0" err="1">
                <a:latin typeface="Arial" pitchFamily="34" charset="0"/>
              </a:rPr>
              <a:t>chapters</a:t>
            </a:r>
            <a:r>
              <a:rPr lang="fr-FR" dirty="0">
                <a:latin typeface="Arial" pitchFamily="34" charset="0"/>
              </a:rPr>
              <a:t>)</a:t>
            </a:r>
            <a:br>
              <a:rPr lang="fr-FR" dirty="0">
                <a:latin typeface="Arial" pitchFamily="34" charset="0"/>
              </a:rPr>
            </a:br>
            <a:r>
              <a:rPr lang="fr-FR" dirty="0">
                <a:latin typeface="Arial" pitchFamily="34" charset="0"/>
              </a:rPr>
              <a:t>1102</a:t>
            </a:r>
            <a:endParaRPr lang="en-US" dirty="0">
              <a:latin typeface="Arial" pitchFamily="34" charset="0"/>
            </a:endParaRPr>
          </a:p>
        </p:txBody>
      </p:sp>
      <p:sp>
        <p:nvSpPr>
          <p:cNvPr id="9" name="Rounded Rectangle 8"/>
          <p:cNvSpPr/>
          <p:nvPr/>
        </p:nvSpPr>
        <p:spPr>
          <a:xfrm>
            <a:off x="4733925" y="1524000"/>
            <a:ext cx="3419475" cy="3386138"/>
          </a:xfrm>
          <a:prstGeom prst="roundRect">
            <a:avLst>
              <a:gd name="adj" fmla="val 994"/>
            </a:avLst>
          </a:prstGeom>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fr-FR">
                <a:solidFill>
                  <a:srgbClr val="FFFFFF"/>
                </a:solidFill>
                <a:latin typeface="Arial" charset="0"/>
              </a:rPr>
              <a:t>Downloads </a:t>
            </a:r>
            <a:br>
              <a:rPr lang="fr-FR">
                <a:solidFill>
                  <a:srgbClr val="FFFFFF"/>
                </a:solidFill>
                <a:latin typeface="Arial" charset="0"/>
              </a:rPr>
            </a:br>
            <a:r>
              <a:rPr lang="fr-FR">
                <a:solidFill>
                  <a:srgbClr val="FFFFFF"/>
                </a:solidFill>
                <a:latin typeface="Arial" charset="0"/>
              </a:rPr>
              <a:t>(tables and graphs)</a:t>
            </a:r>
            <a:br>
              <a:rPr lang="fr-FR">
                <a:solidFill>
                  <a:srgbClr val="FFFFFF"/>
                </a:solidFill>
                <a:latin typeface="Arial" charset="0"/>
              </a:rPr>
            </a:br>
            <a:r>
              <a:rPr lang="fr-FR">
                <a:solidFill>
                  <a:srgbClr val="FFFFFF"/>
                </a:solidFill>
                <a:latin typeface="Arial" charset="0"/>
              </a:rPr>
              <a:t>5870</a:t>
            </a:r>
            <a:endParaRPr lang="en-US">
              <a:solidFill>
                <a:srgbClr val="FFFFFF"/>
              </a:solidFill>
              <a:latin typeface="Arial" charset="0"/>
            </a:endParaRPr>
          </a:p>
          <a:p>
            <a:pPr algn="ctr"/>
            <a:endParaRPr lang="en-US">
              <a:solidFill>
                <a:srgbClr val="FFFFFF"/>
              </a:solidFill>
            </a:endParaRPr>
          </a:p>
        </p:txBody>
      </p:sp>
      <p:sp>
        <p:nvSpPr>
          <p:cNvPr id="10" name="Rounded Rectangle 9"/>
          <p:cNvSpPr/>
          <p:nvPr/>
        </p:nvSpPr>
        <p:spPr>
          <a:xfrm>
            <a:off x="8180389" y="1524000"/>
            <a:ext cx="277811" cy="3386328"/>
          </a:xfrm>
          <a:prstGeom prst="roundRect">
            <a:avLst>
              <a:gd name="adj" fmla="val 27449"/>
            </a:avLst>
          </a:prstGeom>
          <a:solidFill>
            <a:srgbClr val="FFCC00"/>
          </a:solidFill>
          <a:ln>
            <a:noFill/>
          </a:ln>
        </p:spPr>
        <p:style>
          <a:lnRef idx="2">
            <a:schemeClr val="accent4">
              <a:shade val="50000"/>
            </a:schemeClr>
          </a:lnRef>
          <a:fillRef idx="1">
            <a:schemeClr val="accent4"/>
          </a:fillRef>
          <a:effectRef idx="0">
            <a:schemeClr val="accent4"/>
          </a:effectRef>
          <a:fontRef idx="minor">
            <a:schemeClr val="lt1"/>
          </a:fontRef>
        </p:style>
        <p:txBody>
          <a:bodyPr vert="vert270" lIns="0" tIns="0" rIns="64008" bIns="0" anchor="ctr"/>
          <a:lstStyle/>
          <a:p>
            <a:pPr algn="ctr">
              <a:defRPr/>
            </a:pPr>
            <a:r>
              <a:rPr lang="fr-FR" dirty="0" err="1">
                <a:solidFill>
                  <a:schemeClr val="tx1"/>
                </a:solidFill>
                <a:latin typeface="Arial" pitchFamily="34" charset="0"/>
              </a:rPr>
              <a:t>Downloads</a:t>
            </a:r>
            <a:r>
              <a:rPr lang="fr-FR" dirty="0">
                <a:solidFill>
                  <a:schemeClr val="tx1"/>
                </a:solidFill>
                <a:latin typeface="Arial" pitchFamily="34" charset="0"/>
              </a:rPr>
              <a:t> (</a:t>
            </a:r>
            <a:r>
              <a:rPr lang="fr-FR" dirty="0" err="1">
                <a:solidFill>
                  <a:schemeClr val="tx1"/>
                </a:solidFill>
                <a:latin typeface="Arial" pitchFamily="34" charset="0"/>
              </a:rPr>
              <a:t>summaries</a:t>
            </a:r>
            <a:r>
              <a:rPr lang="fr-FR" dirty="0">
                <a:solidFill>
                  <a:schemeClr val="tx1"/>
                </a:solidFill>
                <a:latin typeface="Arial" pitchFamily="34" charset="0"/>
              </a:rPr>
              <a:t>) 472</a:t>
            </a:r>
            <a:endParaRPr lang="en-US" dirty="0">
              <a:solidFill>
                <a:schemeClr val="tx1"/>
              </a:solidFill>
              <a:latin typeface="Arial" pitchFamily="34" charset="0"/>
            </a:endParaRPr>
          </a:p>
        </p:txBody>
      </p:sp>
      <p:sp>
        <p:nvSpPr>
          <p:cNvPr id="11" name="Rounded Rectangle 10"/>
          <p:cNvSpPr/>
          <p:nvPr/>
        </p:nvSpPr>
        <p:spPr>
          <a:xfrm>
            <a:off x="8490134" y="1524000"/>
            <a:ext cx="681298" cy="3386328"/>
          </a:xfrm>
          <a:prstGeom prst="roundRect">
            <a:avLst>
              <a:gd name="adj" fmla="val 12332"/>
            </a:avLst>
          </a:prstGeom>
          <a:solidFill>
            <a:srgbClr val="33CC33"/>
          </a:solidFill>
          <a:ln/>
        </p:spPr>
        <p:style>
          <a:lnRef idx="2">
            <a:schemeClr val="accent5">
              <a:shade val="50000"/>
            </a:schemeClr>
          </a:lnRef>
          <a:fillRef idx="1">
            <a:schemeClr val="accent5"/>
          </a:fillRef>
          <a:effectRef idx="0">
            <a:schemeClr val="accent5"/>
          </a:effectRef>
          <a:fontRef idx="minor">
            <a:schemeClr val="lt1"/>
          </a:fontRef>
        </p:style>
        <p:txBody>
          <a:bodyPr vert="vert270" anchor="ctr"/>
          <a:lstStyle/>
          <a:p>
            <a:pPr algn="ctr">
              <a:defRPr/>
            </a:pPr>
            <a:r>
              <a:rPr lang="fr-FR" dirty="0">
                <a:latin typeface="Arial" pitchFamily="34" charset="0"/>
              </a:rPr>
              <a:t>Free </a:t>
            </a:r>
            <a:r>
              <a:rPr lang="fr-FR" dirty="0" err="1">
                <a:latin typeface="Arial" pitchFamily="34" charset="0"/>
              </a:rPr>
              <a:t>Views</a:t>
            </a:r>
            <a:r>
              <a:rPr lang="fr-FR" dirty="0">
                <a:latin typeface="Arial" pitchFamily="34" charset="0"/>
              </a:rPr>
              <a:t> (Google Books)</a:t>
            </a:r>
            <a:br>
              <a:rPr lang="fr-FR" dirty="0">
                <a:latin typeface="Arial" pitchFamily="34" charset="0"/>
              </a:rPr>
            </a:br>
            <a:r>
              <a:rPr lang="fr-FR" dirty="0">
                <a:latin typeface="Arial" pitchFamily="34" charset="0"/>
              </a:rPr>
              <a:t>1178</a:t>
            </a:r>
            <a:endParaRPr lang="en-US" dirty="0">
              <a:latin typeface="Arial" pitchFamily="34" charset="0"/>
            </a:endParaRPr>
          </a:p>
        </p:txBody>
      </p:sp>
      <p:sp>
        <p:nvSpPr>
          <p:cNvPr id="12" name="Rounded Rectangle 11"/>
          <p:cNvSpPr/>
          <p:nvPr/>
        </p:nvSpPr>
        <p:spPr>
          <a:xfrm>
            <a:off x="2484438" y="0"/>
            <a:ext cx="6659562" cy="1525588"/>
          </a:xfrm>
          <a:prstGeom prst="roundRect">
            <a:avLst>
              <a:gd name="adj" fmla="val 2836"/>
            </a:avLst>
          </a:prstGeom>
          <a:solidFill>
            <a:srgbClr val="33CC33"/>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fr-FR">
                <a:solidFill>
                  <a:srgbClr val="FFFFFF"/>
                </a:solidFill>
                <a:latin typeface="Arial" charset="0"/>
              </a:rPr>
              <a:t>Free Online Views (Online Bookshop ‘Look Inside’)</a:t>
            </a:r>
            <a:br>
              <a:rPr lang="fr-FR">
                <a:solidFill>
                  <a:srgbClr val="FFFFFF"/>
                </a:solidFill>
                <a:latin typeface="Arial" charset="0"/>
              </a:rPr>
            </a:br>
            <a:r>
              <a:rPr lang="fr-FR">
                <a:solidFill>
                  <a:srgbClr val="FFFFFF"/>
                </a:solidFill>
                <a:latin typeface="Arial" charset="0"/>
              </a:rPr>
              <a:t>5129</a:t>
            </a:r>
            <a:endParaRPr lang="en-US">
              <a:solidFill>
                <a:srgbClr val="FFFFFF"/>
              </a:solidFill>
              <a:latin typeface="Arial" charset="0"/>
            </a:endParaRPr>
          </a:p>
        </p:txBody>
      </p:sp>
      <p:sp>
        <p:nvSpPr>
          <p:cNvPr id="14" name="TextBox 13"/>
          <p:cNvSpPr txBox="1">
            <a:spLocks noChangeArrowheads="1"/>
          </p:cNvSpPr>
          <p:nvPr/>
        </p:nvSpPr>
        <p:spPr bwMode="auto">
          <a:xfrm>
            <a:off x="304800" y="755650"/>
            <a:ext cx="1819275" cy="585788"/>
          </a:xfrm>
          <a:prstGeom prst="rect">
            <a:avLst/>
          </a:prstGeom>
          <a:noFill/>
          <a:ln w="9525">
            <a:noFill/>
            <a:miter lim="800000"/>
            <a:headEnd/>
            <a:tailEnd/>
          </a:ln>
        </p:spPr>
        <p:txBody>
          <a:bodyPr>
            <a:spAutoFit/>
          </a:bodyPr>
          <a:lstStyle/>
          <a:p>
            <a:pPr algn="ctr"/>
            <a:r>
              <a:rPr lang="en-GB" sz="1600"/>
              <a:t>Committees &amp; Directorates</a:t>
            </a:r>
            <a:endParaRPr lang="en-US" sz="1600"/>
          </a:p>
        </p:txBody>
      </p:sp>
      <p:pic>
        <p:nvPicPr>
          <p:cNvPr id="4098" name="Picture 2" descr="http://www.ise.polyu.edu.hk/scmis2010/img/word_icon.jpg"/>
          <p:cNvPicPr>
            <a:picLocks noChangeAspect="1" noChangeArrowheads="1"/>
          </p:cNvPicPr>
          <p:nvPr/>
        </p:nvPicPr>
        <p:blipFill>
          <a:blip r:embed="rId3" cstate="print"/>
          <a:srcRect/>
          <a:stretch>
            <a:fillRect/>
          </a:stretch>
        </p:blipFill>
        <p:spPr bwMode="auto">
          <a:xfrm>
            <a:off x="373063" y="1335088"/>
            <a:ext cx="669925" cy="725487"/>
          </a:xfrm>
          <a:prstGeom prst="rect">
            <a:avLst/>
          </a:prstGeom>
          <a:noFill/>
          <a:ln w="9525">
            <a:noFill/>
            <a:miter lim="800000"/>
            <a:headEnd/>
            <a:tailEnd/>
          </a:ln>
        </p:spPr>
      </p:pic>
      <p:grpSp>
        <p:nvGrpSpPr>
          <p:cNvPr id="2" name="Group 133"/>
          <p:cNvGrpSpPr>
            <a:grpSpLocks/>
          </p:cNvGrpSpPr>
          <p:nvPr/>
        </p:nvGrpSpPr>
        <p:grpSpPr bwMode="auto">
          <a:xfrm>
            <a:off x="1331913" y="5049838"/>
            <a:ext cx="1511300" cy="395287"/>
            <a:chOff x="1331640" y="5049180"/>
            <a:chExt cx="1512168" cy="396044"/>
          </a:xfrm>
        </p:grpSpPr>
        <p:cxnSp>
          <p:nvCxnSpPr>
            <p:cNvPr id="43" name="Straight Arrow Connector 42"/>
            <p:cNvCxnSpPr/>
            <p:nvPr/>
          </p:nvCxnSpPr>
          <p:spPr>
            <a:xfrm>
              <a:off x="1331640" y="5228911"/>
              <a:ext cx="428871" cy="318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1025" name="Picture 16"/>
            <p:cNvPicPr>
              <a:picLocks noChangeAspect="1" noChangeArrowheads="1"/>
            </p:cNvPicPr>
            <p:nvPr/>
          </p:nvPicPr>
          <p:blipFill>
            <a:blip r:embed="rId4" cstate="print"/>
            <a:srcRect/>
            <a:stretch>
              <a:fillRect/>
            </a:stretch>
          </p:blipFill>
          <p:spPr bwMode="auto">
            <a:xfrm>
              <a:off x="2051720" y="5049180"/>
              <a:ext cx="792088" cy="396044"/>
            </a:xfrm>
            <a:prstGeom prst="rect">
              <a:avLst/>
            </a:prstGeom>
            <a:noFill/>
            <a:ln w="9525">
              <a:noFill/>
              <a:miter lim="800000"/>
              <a:headEnd/>
              <a:tailEnd/>
            </a:ln>
          </p:spPr>
        </p:pic>
      </p:grpSp>
      <p:cxnSp>
        <p:nvCxnSpPr>
          <p:cNvPr id="62" name="Shape 61"/>
          <p:cNvCxnSpPr>
            <a:endCxn id="8" idx="1"/>
          </p:cNvCxnSpPr>
          <p:nvPr/>
        </p:nvCxnSpPr>
        <p:spPr>
          <a:xfrm rot="16200000" flipV="1">
            <a:off x="3537744" y="3763169"/>
            <a:ext cx="2371725" cy="1281113"/>
          </a:xfrm>
          <a:prstGeom prst="bentConnector4">
            <a:avLst>
              <a:gd name="adj1" fmla="val 14311"/>
              <a:gd name="adj2" fmla="val -25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136"/>
          <p:cNvGrpSpPr>
            <a:grpSpLocks/>
          </p:cNvGrpSpPr>
          <p:nvPr/>
        </p:nvGrpSpPr>
        <p:grpSpPr bwMode="auto">
          <a:xfrm>
            <a:off x="3059113" y="5373688"/>
            <a:ext cx="3060700" cy="830262"/>
            <a:chOff x="3059832" y="5373216"/>
            <a:chExt cx="3060662" cy="830957"/>
          </a:xfrm>
        </p:grpSpPr>
        <p:pic>
          <p:nvPicPr>
            <p:cNvPr id="55" name="Picture 59" descr="Online Bookshop Home">
              <a:hlinkClick r:id="rId5"/>
            </p:cNvPr>
            <p:cNvPicPr>
              <a:picLocks noChangeAspect="1" noChangeArrowheads="1"/>
            </p:cNvPicPr>
            <p:nvPr/>
          </p:nvPicPr>
          <p:blipFill>
            <a:blip r:embed="rId6" cstate="print"/>
            <a:srcRect/>
            <a:stretch>
              <a:fillRect/>
            </a:stretch>
          </p:blipFill>
          <p:spPr bwMode="auto">
            <a:xfrm>
              <a:off x="4615563" y="5660794"/>
              <a:ext cx="1504931" cy="543379"/>
            </a:xfrm>
            <a:prstGeom prst="rect">
              <a:avLst/>
            </a:prstGeom>
            <a:noFill/>
            <a:ln w="9525">
              <a:solidFill>
                <a:schemeClr val="accent3">
                  <a:lumMod val="75000"/>
                </a:schemeClr>
              </a:solidFill>
              <a:miter lim="800000"/>
              <a:headEnd/>
              <a:tailEnd/>
            </a:ln>
            <a:effectLst>
              <a:outerShdw blurRad="50800" dist="101600" dir="8040000" algn="ctr" rotWithShape="0">
                <a:schemeClr val="tx1"/>
              </a:outerShdw>
            </a:effectLst>
          </p:spPr>
        </p:pic>
        <p:cxnSp>
          <p:nvCxnSpPr>
            <p:cNvPr id="69" name="Shape 68"/>
            <p:cNvCxnSpPr/>
            <p:nvPr/>
          </p:nvCxnSpPr>
          <p:spPr>
            <a:xfrm>
              <a:off x="3059832" y="5373216"/>
              <a:ext cx="1439844" cy="503658"/>
            </a:xfrm>
            <a:prstGeom prst="bentConnector3">
              <a:avLst>
                <a:gd name="adj1" fmla="val 87793"/>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Elbow Connector 76"/>
          <p:cNvCxnSpPr/>
          <p:nvPr/>
        </p:nvCxnSpPr>
        <p:spPr>
          <a:xfrm>
            <a:off x="1763713" y="5013325"/>
            <a:ext cx="5184775" cy="863600"/>
          </a:xfrm>
          <a:prstGeom prst="bentConnector3">
            <a:avLst>
              <a:gd name="adj1" fmla="val 95142"/>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137"/>
          <p:cNvGrpSpPr>
            <a:grpSpLocks/>
          </p:cNvGrpSpPr>
          <p:nvPr/>
        </p:nvGrpSpPr>
        <p:grpSpPr bwMode="auto">
          <a:xfrm>
            <a:off x="3059113" y="5229225"/>
            <a:ext cx="5834062" cy="936625"/>
            <a:chOff x="3059832" y="5229200"/>
            <a:chExt cx="5832673" cy="936104"/>
          </a:xfrm>
        </p:grpSpPr>
        <p:pic>
          <p:nvPicPr>
            <p:cNvPr id="54" name="Picture 57" descr="OECD iLibrary">
              <a:hlinkClick r:id="rId7"/>
            </p:cNvPr>
            <p:cNvPicPr>
              <a:picLocks noChangeAspect="1" noChangeArrowheads="1"/>
            </p:cNvPicPr>
            <p:nvPr/>
          </p:nvPicPr>
          <p:blipFill>
            <a:blip r:embed="rId8" cstate="print"/>
            <a:srcRect t="31500" r="31639"/>
            <a:stretch>
              <a:fillRect/>
            </a:stretch>
          </p:blipFill>
          <p:spPr bwMode="auto">
            <a:xfrm>
              <a:off x="7092709" y="5787689"/>
              <a:ext cx="1799796" cy="377615"/>
            </a:xfrm>
            <a:prstGeom prst="rect">
              <a:avLst/>
            </a:prstGeom>
            <a:noFill/>
            <a:ln w="9525">
              <a:solidFill>
                <a:srgbClr val="0070C0"/>
              </a:solidFill>
              <a:miter lim="800000"/>
              <a:headEnd/>
              <a:tailEnd/>
            </a:ln>
            <a:effectLst>
              <a:outerShdw blurRad="50800" dist="101600" dir="8040000" algn="ctr" rotWithShape="0">
                <a:schemeClr val="tx1"/>
              </a:outerShdw>
            </a:effectLst>
          </p:spPr>
        </p:pic>
        <p:cxnSp>
          <p:nvCxnSpPr>
            <p:cNvPr id="79" name="Shape 68"/>
            <p:cNvCxnSpPr/>
            <p:nvPr/>
          </p:nvCxnSpPr>
          <p:spPr>
            <a:xfrm>
              <a:off x="3059832" y="5229200"/>
              <a:ext cx="3888449" cy="864707"/>
            </a:xfrm>
            <a:prstGeom prst="bentConnector3">
              <a:avLst>
                <a:gd name="adj1" fmla="val 84714"/>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90" name="Picture 4" descr="http://jpicforum.info/forum/images/articlepics/editor.gif"/>
          <p:cNvPicPr>
            <a:picLocks noChangeAspect="1" noChangeArrowheads="1"/>
          </p:cNvPicPr>
          <p:nvPr/>
        </p:nvPicPr>
        <p:blipFill>
          <a:blip r:embed="rId9" cstate="print"/>
          <a:srcRect/>
          <a:stretch>
            <a:fillRect/>
          </a:stretch>
        </p:blipFill>
        <p:spPr bwMode="auto">
          <a:xfrm>
            <a:off x="1295400" y="2708275"/>
            <a:ext cx="1066800" cy="1076325"/>
          </a:xfrm>
          <a:prstGeom prst="rect">
            <a:avLst/>
          </a:prstGeom>
          <a:noFill/>
          <a:ln w="9525">
            <a:noFill/>
            <a:miter lim="800000"/>
            <a:headEnd/>
            <a:tailEnd/>
          </a:ln>
        </p:spPr>
      </p:pic>
      <p:cxnSp>
        <p:nvCxnSpPr>
          <p:cNvPr id="103" name="Shape 68"/>
          <p:cNvCxnSpPr/>
          <p:nvPr/>
        </p:nvCxnSpPr>
        <p:spPr>
          <a:xfrm rot="10800000">
            <a:off x="4724400" y="3886200"/>
            <a:ext cx="2743200" cy="1752600"/>
          </a:xfrm>
          <a:prstGeom prst="bentConnector3">
            <a:avLst>
              <a:gd name="adj1" fmla="val 505"/>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8" name="Shape 68"/>
          <p:cNvCxnSpPr/>
          <p:nvPr/>
        </p:nvCxnSpPr>
        <p:spPr>
          <a:xfrm rot="10800000">
            <a:off x="4038600" y="2209800"/>
            <a:ext cx="3581400" cy="3429000"/>
          </a:xfrm>
          <a:prstGeom prst="bentConnector3">
            <a:avLst>
              <a:gd name="adj1" fmla="val -290"/>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1" name="Shape 68"/>
          <p:cNvCxnSpPr>
            <a:endCxn id="10" idx="2"/>
          </p:cNvCxnSpPr>
          <p:nvPr/>
        </p:nvCxnSpPr>
        <p:spPr>
          <a:xfrm rot="5400000" flipH="1" flipV="1">
            <a:off x="7796213" y="5114925"/>
            <a:ext cx="728662" cy="319088"/>
          </a:xfrm>
          <a:prstGeom prst="bentConnector3">
            <a:avLst>
              <a:gd name="adj1" fmla="val 50000"/>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2471738" y="3057525"/>
            <a:ext cx="1593850" cy="288925"/>
          </a:xfrm>
          <a:prstGeom prst="roundRect">
            <a:avLst>
              <a:gd name="adj" fmla="val 2836"/>
            </a:avLst>
          </a:prstGeom>
          <a:solidFill>
            <a:srgbClr val="00B0F0"/>
          </a:solidFill>
          <a:ln>
            <a:noFill/>
            <a:rou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fr-FR">
                <a:solidFill>
                  <a:srgbClr val="FFFFFF"/>
                </a:solidFill>
                <a:latin typeface="Arial" charset="0"/>
              </a:rPr>
              <a:t>E-books</a:t>
            </a:r>
            <a:endParaRPr lang="en-US">
              <a:solidFill>
                <a:srgbClr val="FFFFFF"/>
              </a:solidFill>
            </a:endParaRPr>
          </a:p>
        </p:txBody>
      </p:sp>
      <p:cxnSp>
        <p:nvCxnSpPr>
          <p:cNvPr id="127" name="Shape 68"/>
          <p:cNvCxnSpPr>
            <a:endCxn id="11" idx="2"/>
          </p:cNvCxnSpPr>
          <p:nvPr/>
        </p:nvCxnSpPr>
        <p:spPr>
          <a:xfrm rot="5400000" flipH="1" flipV="1">
            <a:off x="8280401" y="5087937"/>
            <a:ext cx="728662" cy="373063"/>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9634" name="Picture 2" descr="http://www.naturalnumbers.org/pprimes.gif"/>
          <p:cNvPicPr>
            <a:picLocks noChangeAspect="1" noChangeArrowheads="1"/>
          </p:cNvPicPr>
          <p:nvPr/>
        </p:nvPicPr>
        <p:blipFill>
          <a:blip r:embed="rId10" cstate="print"/>
          <a:srcRect/>
          <a:stretch>
            <a:fillRect/>
          </a:stretch>
        </p:blipFill>
        <p:spPr bwMode="auto">
          <a:xfrm>
            <a:off x="1209675" y="1370013"/>
            <a:ext cx="1089025" cy="647700"/>
          </a:xfrm>
          <a:prstGeom prst="rect">
            <a:avLst/>
          </a:prstGeom>
          <a:noFill/>
          <a:ln w="9525">
            <a:noFill/>
            <a:miter lim="800000"/>
            <a:headEnd/>
            <a:tailEnd/>
          </a:ln>
        </p:spPr>
      </p:pic>
      <p:grpSp>
        <p:nvGrpSpPr>
          <p:cNvPr id="5" name="Group 127"/>
          <p:cNvGrpSpPr>
            <a:grpSpLocks/>
          </p:cNvGrpSpPr>
          <p:nvPr/>
        </p:nvGrpSpPr>
        <p:grpSpPr bwMode="auto">
          <a:xfrm>
            <a:off x="107950" y="2276475"/>
            <a:ext cx="1114425" cy="1477963"/>
            <a:chOff x="107504" y="2276872"/>
            <a:chExt cx="1115353" cy="1477293"/>
          </a:xfrm>
        </p:grpSpPr>
        <p:pic>
          <p:nvPicPr>
            <p:cNvPr id="41018" name="Picture 2" descr="http://www.theclipartdirectory.com/clipart/Occupations/Secretary/HarriedEmployee_tnb.png"/>
            <p:cNvPicPr>
              <a:picLocks noChangeAspect="1" noChangeArrowheads="1"/>
            </p:cNvPicPr>
            <p:nvPr/>
          </p:nvPicPr>
          <p:blipFill>
            <a:blip r:embed="rId11" cstate="print"/>
            <a:srcRect/>
            <a:stretch>
              <a:fillRect/>
            </a:stretch>
          </p:blipFill>
          <p:spPr bwMode="auto">
            <a:xfrm>
              <a:off x="107504" y="2708920"/>
              <a:ext cx="1115353" cy="1045245"/>
            </a:xfrm>
            <a:prstGeom prst="rect">
              <a:avLst/>
            </a:prstGeom>
            <a:noFill/>
            <a:ln w="9525">
              <a:noFill/>
              <a:miter lim="800000"/>
              <a:headEnd/>
              <a:tailEnd/>
            </a:ln>
          </p:spPr>
        </p:pic>
        <p:cxnSp>
          <p:nvCxnSpPr>
            <p:cNvPr id="58" name="Straight Arrow Connector 57"/>
            <p:cNvCxnSpPr/>
            <p:nvPr/>
          </p:nvCxnSpPr>
          <p:spPr>
            <a:xfrm>
              <a:off x="611161" y="2276872"/>
              <a:ext cx="0" cy="28879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8"/>
          <p:cNvGrpSpPr>
            <a:grpSpLocks/>
          </p:cNvGrpSpPr>
          <p:nvPr/>
        </p:nvGrpSpPr>
        <p:grpSpPr bwMode="auto">
          <a:xfrm>
            <a:off x="196850" y="3933825"/>
            <a:ext cx="936625" cy="1651000"/>
            <a:chOff x="197090" y="3933056"/>
            <a:chExt cx="936104" cy="1652326"/>
          </a:xfrm>
        </p:grpSpPr>
        <p:pic>
          <p:nvPicPr>
            <p:cNvPr id="96259" name="Picture 3"/>
            <p:cNvPicPr>
              <a:picLocks noChangeAspect="1" noChangeArrowheads="1"/>
            </p:cNvPicPr>
            <p:nvPr/>
          </p:nvPicPr>
          <p:blipFill>
            <a:blip r:embed="rId12" cstate="print"/>
            <a:srcRect l="10040" t="33222" r="56885" b="12884"/>
            <a:stretch>
              <a:fillRect/>
            </a:stretch>
          </p:blipFill>
          <p:spPr bwMode="auto">
            <a:xfrm>
              <a:off x="197090" y="4365203"/>
              <a:ext cx="936104" cy="1220179"/>
            </a:xfrm>
            <a:prstGeom prst="rect">
              <a:avLst/>
            </a:prstGeom>
            <a:noFill/>
            <a:ln w="9525">
              <a:solidFill>
                <a:schemeClr val="tx1"/>
              </a:solidFill>
              <a:miter lim="800000"/>
              <a:headEnd/>
              <a:tailEnd/>
            </a:ln>
            <a:effectLst>
              <a:outerShdw blurRad="50800" dist="114300" dir="7980000" algn="ctr" rotWithShape="0">
                <a:schemeClr val="tx1">
                  <a:lumMod val="95000"/>
                  <a:lumOff val="5000"/>
                </a:schemeClr>
              </a:outerShdw>
            </a:effectLst>
          </p:spPr>
        </p:pic>
        <p:cxnSp>
          <p:nvCxnSpPr>
            <p:cNvPr id="59" name="Straight Arrow Connector 58"/>
            <p:cNvCxnSpPr/>
            <p:nvPr/>
          </p:nvCxnSpPr>
          <p:spPr>
            <a:xfrm>
              <a:off x="611198" y="3933056"/>
              <a:ext cx="0" cy="28756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61" name="Elbow Connector 60"/>
          <p:cNvCxnSpPr>
            <a:cxnSpLocks noChangeShapeType="1"/>
          </p:cNvCxnSpPr>
          <p:nvPr/>
        </p:nvCxnSpPr>
        <p:spPr bwMode="auto">
          <a:xfrm>
            <a:off x="611188" y="5876925"/>
            <a:ext cx="360362" cy="288925"/>
          </a:xfrm>
          <a:prstGeom prst="bentConnector3">
            <a:avLst>
              <a:gd name="adj1" fmla="val 1625"/>
            </a:avLst>
          </a:prstGeom>
          <a:noFill/>
          <a:ln w="25400" algn="ctr">
            <a:solidFill>
              <a:srgbClr val="0070C0"/>
            </a:solidFill>
            <a:miter lim="800000"/>
            <a:headEnd/>
            <a:tailEnd type="arrow" w="med" len="med"/>
          </a:ln>
        </p:spPr>
      </p:cxnSp>
      <p:grpSp>
        <p:nvGrpSpPr>
          <p:cNvPr id="15" name="Group 129"/>
          <p:cNvGrpSpPr>
            <a:grpSpLocks/>
          </p:cNvGrpSpPr>
          <p:nvPr/>
        </p:nvGrpSpPr>
        <p:grpSpPr bwMode="auto">
          <a:xfrm>
            <a:off x="2462213" y="5603875"/>
            <a:ext cx="1504950" cy="1138238"/>
            <a:chOff x="2461996" y="5603334"/>
            <a:chExt cx="1505936" cy="1138034"/>
          </a:xfrm>
        </p:grpSpPr>
        <p:pic>
          <p:nvPicPr>
            <p:cNvPr id="41014" name="Picture 7" descr="http://www.clipartpal.com/_thumbs/cartoon_houses_195203_tnb.png"/>
            <p:cNvPicPr>
              <a:picLocks noChangeAspect="1" noChangeArrowheads="1"/>
            </p:cNvPicPr>
            <p:nvPr/>
          </p:nvPicPr>
          <p:blipFill>
            <a:blip r:embed="rId13" cstate="print"/>
            <a:srcRect/>
            <a:stretch>
              <a:fillRect/>
            </a:stretch>
          </p:blipFill>
          <p:spPr bwMode="auto">
            <a:xfrm>
              <a:off x="2771800" y="5603334"/>
              <a:ext cx="1196132" cy="1138034"/>
            </a:xfrm>
            <a:prstGeom prst="rect">
              <a:avLst/>
            </a:prstGeom>
            <a:noFill/>
            <a:ln w="9525">
              <a:noFill/>
              <a:miter lim="800000"/>
              <a:headEnd/>
              <a:tailEnd/>
            </a:ln>
          </p:spPr>
        </p:pic>
        <p:cxnSp>
          <p:nvCxnSpPr>
            <p:cNvPr id="66" name="Straight Arrow Connector 65"/>
            <p:cNvCxnSpPr/>
            <p:nvPr/>
          </p:nvCxnSpPr>
          <p:spPr>
            <a:xfrm>
              <a:off x="2461996" y="6171557"/>
              <a:ext cx="287525"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32"/>
          <p:cNvGrpSpPr>
            <a:grpSpLocks/>
          </p:cNvGrpSpPr>
          <p:nvPr/>
        </p:nvGrpSpPr>
        <p:grpSpPr bwMode="auto">
          <a:xfrm>
            <a:off x="2474913" y="3355975"/>
            <a:ext cx="1593850" cy="2089150"/>
            <a:chOff x="2474516" y="3355848"/>
            <a:chExt cx="1594104" cy="2089376"/>
          </a:xfrm>
        </p:grpSpPr>
        <p:sp>
          <p:nvSpPr>
            <p:cNvPr id="6" name="Rounded Rectangle 5"/>
            <p:cNvSpPr/>
            <p:nvPr/>
          </p:nvSpPr>
          <p:spPr>
            <a:xfrm>
              <a:off x="2474516" y="3355848"/>
              <a:ext cx="1594104" cy="1538454"/>
            </a:xfrm>
            <a:prstGeom prst="roundRect">
              <a:avLst>
                <a:gd name="adj" fmla="val 2836"/>
              </a:avLst>
            </a:prstGeom>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dirty="0" err="1">
                  <a:solidFill>
                    <a:srgbClr val="FFFFFF"/>
                  </a:solidFill>
                  <a:latin typeface="Arial" charset="0"/>
                </a:rPr>
                <a:t>Print</a:t>
              </a:r>
              <a:r>
                <a:rPr lang="fr-FR" dirty="0">
                  <a:solidFill>
                    <a:srgbClr val="FFFFFF"/>
                  </a:solidFill>
                  <a:latin typeface="Arial" charset="0"/>
                </a:rPr>
                <a:t> copies</a:t>
              </a:r>
            </a:p>
            <a:p>
              <a:pPr algn="ctr"/>
              <a:r>
                <a:rPr lang="fr-FR" dirty="0">
                  <a:solidFill>
                    <a:srgbClr val="FFFFFF"/>
                  </a:solidFill>
                  <a:latin typeface="Arial" charset="0"/>
                </a:rPr>
                <a:t>1244</a:t>
              </a:r>
              <a:endParaRPr lang="en-US" dirty="0">
                <a:solidFill>
                  <a:srgbClr val="FFFFFF"/>
                </a:solidFill>
                <a:latin typeface="Arial" charset="0"/>
              </a:endParaRPr>
            </a:p>
          </p:txBody>
        </p:sp>
        <p:cxnSp>
          <p:nvCxnSpPr>
            <p:cNvPr id="71" name="Straight Arrow Connector 70"/>
            <p:cNvCxnSpPr>
              <a:endCxn id="6" idx="2"/>
            </p:cNvCxnSpPr>
            <p:nvPr/>
          </p:nvCxnSpPr>
          <p:spPr>
            <a:xfrm flipH="1" flipV="1">
              <a:off x="3271568" y="4894302"/>
              <a:ext cx="4763" cy="5509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p:cNvCxnSpPr/>
          <p:nvPr/>
        </p:nvCxnSpPr>
        <p:spPr>
          <a:xfrm>
            <a:off x="1763713" y="2276475"/>
            <a:ext cx="0" cy="288925"/>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7812088" y="4941888"/>
            <a:ext cx="0" cy="71913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1763713" y="4941888"/>
            <a:ext cx="0" cy="71437"/>
          </a:xfrm>
          <a:prstGeom prst="straightConnector1">
            <a:avLst/>
          </a:prstGeom>
          <a:ln w="254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763588" y="2276475"/>
            <a:ext cx="0" cy="288925"/>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1916113" y="2276475"/>
            <a:ext cx="0" cy="288925"/>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41"/>
          <p:cNvGrpSpPr>
            <a:grpSpLocks/>
          </p:cNvGrpSpPr>
          <p:nvPr/>
        </p:nvGrpSpPr>
        <p:grpSpPr bwMode="auto">
          <a:xfrm>
            <a:off x="1231900" y="3933825"/>
            <a:ext cx="1079500" cy="923925"/>
            <a:chOff x="1231168" y="3933056"/>
            <a:chExt cx="1080120" cy="924336"/>
          </a:xfrm>
        </p:grpSpPr>
        <p:pic>
          <p:nvPicPr>
            <p:cNvPr id="41009" name="Picture 17"/>
            <p:cNvPicPr>
              <a:picLocks noChangeAspect="1" noChangeArrowheads="1"/>
            </p:cNvPicPr>
            <p:nvPr/>
          </p:nvPicPr>
          <p:blipFill>
            <a:blip r:embed="rId14" cstate="print"/>
            <a:srcRect/>
            <a:stretch>
              <a:fillRect/>
            </a:stretch>
          </p:blipFill>
          <p:spPr bwMode="auto">
            <a:xfrm>
              <a:off x="1447800" y="4365104"/>
              <a:ext cx="792088" cy="396044"/>
            </a:xfrm>
            <a:prstGeom prst="rect">
              <a:avLst/>
            </a:prstGeom>
            <a:noFill/>
            <a:ln w="9525">
              <a:noFill/>
              <a:miter lim="800000"/>
              <a:headEnd/>
              <a:tailEnd/>
            </a:ln>
          </p:spPr>
        </p:pic>
        <p:cxnSp>
          <p:nvCxnSpPr>
            <p:cNvPr id="82" name="Straight Arrow Connector 81"/>
            <p:cNvCxnSpPr/>
            <p:nvPr/>
          </p:nvCxnSpPr>
          <p:spPr>
            <a:xfrm>
              <a:off x="1763286" y="3933056"/>
              <a:ext cx="0" cy="2874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41011" name="Picture 9" descr="StatLink">
              <a:hlinkClick r:id="rId15"/>
            </p:cNvPr>
            <p:cNvPicPr>
              <a:picLocks noChangeAspect="1" noChangeArrowheads="1"/>
            </p:cNvPicPr>
            <p:nvPr/>
          </p:nvPicPr>
          <p:blipFill>
            <a:blip r:embed="rId16" cstate="print"/>
            <a:srcRect/>
            <a:stretch>
              <a:fillRect/>
            </a:stretch>
          </p:blipFill>
          <p:spPr bwMode="auto">
            <a:xfrm>
              <a:off x="1231168" y="4736030"/>
              <a:ext cx="1080120" cy="121362"/>
            </a:xfrm>
            <a:prstGeom prst="rect">
              <a:avLst/>
            </a:prstGeom>
            <a:noFill/>
            <a:ln w="9525">
              <a:noFill/>
              <a:miter lim="800000"/>
              <a:headEnd/>
              <a:tailEnd/>
            </a:ln>
          </p:spPr>
        </p:pic>
      </p:grpSp>
      <p:sp>
        <p:nvSpPr>
          <p:cNvPr id="50" name="Title 1"/>
          <p:cNvSpPr txBox="1">
            <a:spLocks/>
          </p:cNvSpPr>
          <p:nvPr/>
        </p:nvSpPr>
        <p:spPr>
          <a:xfrm>
            <a:off x="468313" y="-1588"/>
            <a:ext cx="8218487" cy="647701"/>
          </a:xfrm>
          <a:prstGeom prst="rect">
            <a:avLst/>
          </a:prstGeom>
        </p:spPr>
        <p:txBody>
          <a:bodyPr/>
          <a:lstStyle/>
          <a:p>
            <a:pPr algn="ctr"/>
            <a:r>
              <a:rPr lang="en-GB" sz="4000" dirty="0">
                <a:latin typeface="Helvetica" pitchFamily="34" charset="0"/>
              </a:rPr>
              <a:t>Turning one manuscript into a book</a:t>
            </a:r>
            <a:endParaRPr lang="en-US" sz="4000" dirty="0">
              <a:latin typeface="Helvetica" pitchFamily="34" charset="0"/>
            </a:endParaRPr>
          </a:p>
        </p:txBody>
      </p:sp>
      <p:sp>
        <p:nvSpPr>
          <p:cNvPr id="57" name="Title 1"/>
          <p:cNvSpPr txBox="1">
            <a:spLocks/>
          </p:cNvSpPr>
          <p:nvPr/>
        </p:nvSpPr>
        <p:spPr>
          <a:xfrm rot="365671">
            <a:off x="7235825" y="484188"/>
            <a:ext cx="1522413" cy="647700"/>
          </a:xfrm>
          <a:prstGeom prst="rect">
            <a:avLst/>
          </a:prstGeom>
          <a:solidFill>
            <a:srgbClr val="66CCFF"/>
          </a:solidFill>
        </p:spPr>
        <p:txBody>
          <a:bodyPr/>
          <a:lstStyle/>
          <a:p>
            <a:pPr algn="r"/>
            <a:r>
              <a:rPr lang="en-GB" sz="4000">
                <a:solidFill>
                  <a:srgbClr val="727272"/>
                </a:solidFill>
                <a:latin typeface="Helvetica" pitchFamily="34" charset="0"/>
              </a:rPr>
              <a:t>Portal</a:t>
            </a:r>
            <a:endParaRPr lang="en-US" sz="4000">
              <a:solidFill>
                <a:srgbClr val="727272"/>
              </a:solidFill>
              <a:latin typeface="Helvetica" pitchFamily="34" charset="0"/>
            </a:endParaRPr>
          </a:p>
        </p:txBody>
      </p:sp>
      <p:pic>
        <p:nvPicPr>
          <p:cNvPr id="71682" name="Picture 2" descr="International Migration Outlook 2010"/>
          <p:cNvPicPr>
            <a:picLocks noChangeAspect="1" noChangeArrowheads="1"/>
          </p:cNvPicPr>
          <p:nvPr/>
        </p:nvPicPr>
        <p:blipFill>
          <a:blip r:embed="rId17" cstate="print"/>
          <a:srcRect/>
          <a:stretch>
            <a:fillRect/>
          </a:stretch>
        </p:blipFill>
        <p:spPr bwMode="auto">
          <a:xfrm>
            <a:off x="1320800" y="5534025"/>
            <a:ext cx="863600" cy="1225550"/>
          </a:xfrm>
          <a:prstGeom prst="rect">
            <a:avLst/>
          </a:prstGeom>
          <a:noFill/>
          <a:ln>
            <a:solidFill>
              <a:schemeClr val="tx1"/>
            </a:solidFill>
          </a:ln>
          <a:effectLst>
            <a:outerShdw blurRad="50800" dist="101600" dir="8700000" algn="ctr" rotWithShape="0">
              <a:schemeClr val="tx1">
                <a:alpha val="88000"/>
              </a:schemeClr>
            </a:outerShdw>
          </a:effectLst>
        </p:spPr>
      </p:pic>
      <p:sp>
        <p:nvSpPr>
          <p:cNvPr id="56" name="TextBox 55"/>
          <p:cNvSpPr txBox="1">
            <a:spLocks noChangeArrowheads="1"/>
          </p:cNvSpPr>
          <p:nvPr/>
        </p:nvSpPr>
        <p:spPr bwMode="auto">
          <a:xfrm>
            <a:off x="3635375" y="1844675"/>
            <a:ext cx="3744913" cy="1570038"/>
          </a:xfrm>
          <a:prstGeom prst="rect">
            <a:avLst/>
          </a:prstGeom>
          <a:noFill/>
          <a:ln w="9525">
            <a:noFill/>
            <a:miter lim="800000"/>
            <a:headEnd/>
            <a:tailEnd/>
          </a:ln>
        </p:spPr>
        <p:txBody>
          <a:bodyPr>
            <a:spAutoFit/>
          </a:bodyPr>
          <a:lstStyle/>
          <a:p>
            <a:pPr algn="ctr"/>
            <a:r>
              <a:rPr lang="fr-FR" sz="9600" b="1" dirty="0"/>
              <a:t>15243</a:t>
            </a:r>
            <a:endParaRPr lang="en-US" sz="9600" b="1" dirty="0"/>
          </a:p>
        </p:txBody>
      </p:sp>
      <p:grpSp>
        <p:nvGrpSpPr>
          <p:cNvPr id="18" name="Group 95"/>
          <p:cNvGrpSpPr>
            <a:grpSpLocks/>
          </p:cNvGrpSpPr>
          <p:nvPr/>
        </p:nvGrpSpPr>
        <p:grpSpPr bwMode="auto">
          <a:xfrm>
            <a:off x="2433638" y="0"/>
            <a:ext cx="6767512" cy="4899025"/>
            <a:chOff x="2432966" y="0"/>
            <a:chExt cx="6768000" cy="4898833"/>
          </a:xfrm>
        </p:grpSpPr>
        <p:cxnSp>
          <p:nvCxnSpPr>
            <p:cNvPr id="41003" name="Straight Connector 62"/>
            <p:cNvCxnSpPr>
              <a:cxnSpLocks noChangeShapeType="1"/>
            </p:cNvCxnSpPr>
            <p:nvPr/>
          </p:nvCxnSpPr>
          <p:spPr bwMode="auto">
            <a:xfrm>
              <a:off x="2483768" y="0"/>
              <a:ext cx="0" cy="1556792"/>
            </a:xfrm>
            <a:prstGeom prst="line">
              <a:avLst/>
            </a:prstGeom>
            <a:noFill/>
            <a:ln w="101600" algn="ctr">
              <a:solidFill>
                <a:srgbClr val="FFC000"/>
              </a:solidFill>
              <a:miter lim="800000"/>
              <a:headEnd/>
              <a:tailEnd/>
            </a:ln>
          </p:spPr>
        </p:cxnSp>
        <p:cxnSp>
          <p:nvCxnSpPr>
            <p:cNvPr id="41004" name="Straight Connector 63"/>
            <p:cNvCxnSpPr>
              <a:cxnSpLocks noChangeShapeType="1"/>
            </p:cNvCxnSpPr>
            <p:nvPr/>
          </p:nvCxnSpPr>
          <p:spPr bwMode="auto">
            <a:xfrm flipH="1">
              <a:off x="2483768" y="1518652"/>
              <a:ext cx="3816424" cy="0"/>
            </a:xfrm>
            <a:prstGeom prst="line">
              <a:avLst/>
            </a:prstGeom>
            <a:noFill/>
            <a:ln w="101600" algn="ctr">
              <a:solidFill>
                <a:srgbClr val="FFC000"/>
              </a:solidFill>
              <a:miter lim="800000"/>
              <a:headEnd/>
              <a:tailEnd/>
            </a:ln>
          </p:spPr>
        </p:cxnSp>
        <p:cxnSp>
          <p:nvCxnSpPr>
            <p:cNvPr id="41005" name="Straight Connector 71"/>
            <p:cNvCxnSpPr>
              <a:cxnSpLocks noChangeShapeType="1"/>
            </p:cNvCxnSpPr>
            <p:nvPr/>
          </p:nvCxnSpPr>
          <p:spPr bwMode="auto">
            <a:xfrm>
              <a:off x="6253585" y="1484784"/>
              <a:ext cx="0" cy="3384376"/>
            </a:xfrm>
            <a:prstGeom prst="line">
              <a:avLst/>
            </a:prstGeom>
            <a:noFill/>
            <a:ln w="101600" algn="ctr">
              <a:solidFill>
                <a:srgbClr val="FFC000"/>
              </a:solidFill>
              <a:miter lim="800000"/>
              <a:headEnd/>
              <a:tailEnd/>
            </a:ln>
          </p:spPr>
        </p:cxnSp>
        <p:cxnSp>
          <p:nvCxnSpPr>
            <p:cNvPr id="41006" name="Straight Connector 75"/>
            <p:cNvCxnSpPr>
              <a:cxnSpLocks noChangeShapeType="1"/>
            </p:cNvCxnSpPr>
            <p:nvPr/>
          </p:nvCxnSpPr>
          <p:spPr bwMode="auto">
            <a:xfrm flipH="1">
              <a:off x="6211250" y="4869160"/>
              <a:ext cx="2915816" cy="0"/>
            </a:xfrm>
            <a:prstGeom prst="line">
              <a:avLst/>
            </a:prstGeom>
            <a:noFill/>
            <a:ln w="101600" algn="ctr">
              <a:solidFill>
                <a:srgbClr val="FFC000"/>
              </a:solidFill>
              <a:miter lim="800000"/>
              <a:headEnd/>
              <a:tailEnd/>
            </a:ln>
          </p:spPr>
        </p:cxnSp>
        <p:cxnSp>
          <p:nvCxnSpPr>
            <p:cNvPr id="41007" name="Straight Connector 79"/>
            <p:cNvCxnSpPr>
              <a:cxnSpLocks noChangeShapeType="1"/>
            </p:cNvCxnSpPr>
            <p:nvPr/>
          </p:nvCxnSpPr>
          <p:spPr bwMode="auto">
            <a:xfrm>
              <a:off x="9129864" y="0"/>
              <a:ext cx="0" cy="4898833"/>
            </a:xfrm>
            <a:prstGeom prst="line">
              <a:avLst/>
            </a:prstGeom>
            <a:noFill/>
            <a:ln w="101600" algn="ctr">
              <a:solidFill>
                <a:srgbClr val="FFC000"/>
              </a:solidFill>
              <a:miter lim="800000"/>
              <a:headEnd/>
              <a:tailEnd/>
            </a:ln>
          </p:spPr>
        </p:cxnSp>
        <p:cxnSp>
          <p:nvCxnSpPr>
            <p:cNvPr id="41008" name="Straight Connector 91"/>
            <p:cNvCxnSpPr>
              <a:cxnSpLocks noChangeShapeType="1"/>
            </p:cNvCxnSpPr>
            <p:nvPr/>
          </p:nvCxnSpPr>
          <p:spPr bwMode="auto">
            <a:xfrm>
              <a:off x="2432966" y="44547"/>
              <a:ext cx="6768000" cy="0"/>
            </a:xfrm>
            <a:prstGeom prst="line">
              <a:avLst/>
            </a:prstGeom>
            <a:noFill/>
            <a:ln w="101600" algn="ctr">
              <a:solidFill>
                <a:srgbClr val="FFC000"/>
              </a:solidFill>
              <a:miter lim="800000"/>
              <a:headEnd/>
              <a:tailEnd/>
            </a:ln>
          </p:spPr>
        </p:cxnSp>
      </p:grpSp>
      <p:grpSp>
        <p:nvGrpSpPr>
          <p:cNvPr id="19" name="Group 98"/>
          <p:cNvGrpSpPr>
            <a:grpSpLocks/>
          </p:cNvGrpSpPr>
          <p:nvPr/>
        </p:nvGrpSpPr>
        <p:grpSpPr bwMode="auto">
          <a:xfrm>
            <a:off x="2484438" y="0"/>
            <a:ext cx="6659562" cy="4868863"/>
            <a:chOff x="2483768" y="0"/>
            <a:chExt cx="6660232" cy="4869160"/>
          </a:xfrm>
        </p:grpSpPr>
        <p:sp>
          <p:nvSpPr>
            <p:cNvPr id="41000" name="Rectangle 96"/>
            <p:cNvSpPr>
              <a:spLocks noChangeArrowheads="1"/>
            </p:cNvSpPr>
            <p:nvPr/>
          </p:nvSpPr>
          <p:spPr bwMode="auto">
            <a:xfrm>
              <a:off x="2483768" y="0"/>
              <a:ext cx="6660232" cy="1484784"/>
            </a:xfrm>
            <a:prstGeom prst="rect">
              <a:avLst/>
            </a:prstGeom>
            <a:solidFill>
              <a:srgbClr val="FFC000">
                <a:alpha val="59999"/>
              </a:srgbClr>
            </a:solidFill>
            <a:ln w="9525" algn="ctr">
              <a:noFill/>
              <a:miter lim="800000"/>
              <a:headEnd/>
              <a:tailEnd/>
            </a:ln>
          </p:spPr>
          <p:txBody>
            <a:bodyPr wrap="none"/>
            <a:lstStyle/>
            <a:p>
              <a:pPr algn="ctr" eaLnBrk="0" hangingPunct="0"/>
              <a:endParaRPr lang="en-US" sz="2000">
                <a:latin typeface="Helvetica 65 Medium" pitchFamily="34" charset="0"/>
              </a:endParaRPr>
            </a:p>
          </p:txBody>
        </p:sp>
        <p:sp>
          <p:nvSpPr>
            <p:cNvPr id="41001" name="Rectangle 97"/>
            <p:cNvSpPr>
              <a:spLocks noChangeArrowheads="1"/>
            </p:cNvSpPr>
            <p:nvPr/>
          </p:nvSpPr>
          <p:spPr bwMode="auto">
            <a:xfrm>
              <a:off x="6266401" y="1478300"/>
              <a:ext cx="2852192" cy="3390860"/>
            </a:xfrm>
            <a:prstGeom prst="rect">
              <a:avLst/>
            </a:prstGeom>
            <a:solidFill>
              <a:srgbClr val="FFC000">
                <a:alpha val="59999"/>
              </a:srgbClr>
            </a:solidFill>
            <a:ln w="9525" algn="ctr">
              <a:noFill/>
              <a:miter lim="800000"/>
              <a:headEnd/>
              <a:tailEnd/>
            </a:ln>
          </p:spPr>
          <p:txBody>
            <a:bodyPr wrap="none"/>
            <a:lstStyle/>
            <a:p>
              <a:pPr algn="ctr" eaLnBrk="0" hangingPunct="0"/>
              <a:endParaRPr lang="en-US" sz="2000">
                <a:latin typeface="Helvetica 65 Medium" pitchFamily="34" charset="0"/>
              </a:endParaRPr>
            </a:p>
          </p:txBody>
        </p:sp>
        <p:sp>
          <p:nvSpPr>
            <p:cNvPr id="41002" name="TextBox 94"/>
            <p:cNvSpPr txBox="1">
              <a:spLocks noChangeArrowheads="1"/>
            </p:cNvSpPr>
            <p:nvPr/>
          </p:nvSpPr>
          <p:spPr bwMode="auto">
            <a:xfrm rot="1038184">
              <a:off x="6400724" y="857662"/>
              <a:ext cx="2232248" cy="1015663"/>
            </a:xfrm>
            <a:prstGeom prst="rect">
              <a:avLst/>
            </a:prstGeom>
            <a:noFill/>
            <a:ln w="9525">
              <a:noFill/>
              <a:miter lim="800000"/>
              <a:headEnd/>
              <a:tailEnd/>
            </a:ln>
          </p:spPr>
          <p:txBody>
            <a:bodyPr>
              <a:spAutoFit/>
            </a:bodyPr>
            <a:lstStyle/>
            <a:p>
              <a:pPr algn="ctr"/>
              <a:r>
                <a:rPr lang="en-GB" sz="6000" b="1"/>
                <a:t>FREE</a:t>
              </a:r>
              <a:endParaRPr lang="en-US" sz="6000" b="1"/>
            </a:p>
          </p:txBody>
        </p:sp>
      </p:grpSp>
    </p:spTree>
    <p:extLst>
      <p:ext uri="{BB962C8B-B14F-4D97-AF65-F5344CB8AC3E}">
        <p14:creationId xmlns:p14="http://schemas.microsoft.com/office/powerpoint/2010/main" val="3095136799"/>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wipe(down)">
                                      <p:cBhvr>
                                        <p:cTn id="16" dur="500"/>
                                        <p:tgtEl>
                                          <p:spTgt spid="1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500"/>
                            </p:stCondLst>
                            <p:childTnLst>
                              <p:par>
                                <p:cTn id="23" presetID="22" presetClass="entr" presetSubtype="4" fill="hold" nodeType="afterEffect">
                                  <p:stCondLst>
                                    <p:cond delay="400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750"/>
                                        <p:tgtEl>
                                          <p:spTgt spid="16"/>
                                        </p:tgtEl>
                                      </p:cBhvr>
                                    </p:animEffect>
                                  </p:childTnLst>
                                </p:cTn>
                              </p:par>
                            </p:childTnLst>
                          </p:cTn>
                        </p:par>
                        <p:par>
                          <p:cTn id="26" fill="hold">
                            <p:stCondLst>
                              <p:cond delay="5250"/>
                            </p:stCondLst>
                            <p:childTnLst>
                              <p:par>
                                <p:cTn id="27" presetID="22" presetClass="entr" presetSubtype="8"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1682"/>
                                        </p:tgtEl>
                                        <p:attrNameLst>
                                          <p:attrName>style.visibility</p:attrName>
                                        </p:attrNameLst>
                                      </p:cBhvr>
                                      <p:to>
                                        <p:strVal val="visible"/>
                                      </p:to>
                                    </p:set>
                                  </p:childTnLst>
                                </p:cTn>
                              </p:par>
                            </p:childTnLst>
                          </p:cTn>
                        </p:par>
                        <p:par>
                          <p:cTn id="34" fill="hold">
                            <p:stCondLst>
                              <p:cond delay="0"/>
                            </p:stCondLst>
                            <p:childTnLst>
                              <p:par>
                                <p:cTn id="35" presetID="22" presetClass="entr" presetSubtype="8"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par>
                          <p:cTn id="47" fill="hold">
                            <p:stCondLst>
                              <p:cond delay="1000"/>
                            </p:stCondLst>
                            <p:childTnLst>
                              <p:par>
                                <p:cTn id="48" presetID="22" presetClass="entr" presetSubtype="2" fill="hold"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right)">
                                      <p:cBhvr>
                                        <p:cTn id="50" dur="500"/>
                                        <p:tgtEl>
                                          <p:spTgt spid="62"/>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24"/>
                                        </p:tgtEl>
                                        <p:attrNameLst>
                                          <p:attrName>style.visibility</p:attrName>
                                        </p:attrNameLst>
                                      </p:cBhvr>
                                      <p:to>
                                        <p:strVal val="visible"/>
                                      </p:to>
                                    </p:set>
                                    <p:animEffect transition="in" filter="wipe(right)">
                                      <p:cBhvr>
                                        <p:cTn id="53" dur="500"/>
                                        <p:tgtEl>
                                          <p:spTgt spid="1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108"/>
                                        </p:tgtEl>
                                        <p:attrNameLst>
                                          <p:attrName>style.visibility</p:attrName>
                                        </p:attrNameLst>
                                      </p:cBhvr>
                                      <p:to>
                                        <p:strVal val="visible"/>
                                      </p:to>
                                    </p:set>
                                    <p:animEffect transition="in" filter="wipe(right)">
                                      <p:cBhvr>
                                        <p:cTn id="62" dur="500"/>
                                        <p:tgtEl>
                                          <p:spTgt spid="108"/>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righ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03"/>
                                        </p:tgtEl>
                                        <p:attrNameLst>
                                          <p:attrName>style.visibility</p:attrName>
                                        </p:attrNameLst>
                                      </p:cBhvr>
                                      <p:to>
                                        <p:strVal val="visible"/>
                                      </p:to>
                                    </p:set>
                                    <p:animEffect transition="in" filter="wipe(right)">
                                      <p:cBhvr>
                                        <p:cTn id="70" dur="500"/>
                                        <p:tgtEl>
                                          <p:spTgt spid="103"/>
                                        </p:tgtEl>
                                      </p:cBhvr>
                                    </p:animEffect>
                                  </p:childTnLst>
                                </p:cTn>
                              </p:par>
                              <p:par>
                                <p:cTn id="71" presetID="22" presetClass="entr" presetSubtype="2"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right)">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69634"/>
                                        </p:tgtEl>
                                        <p:attrNameLst>
                                          <p:attrName>style.visibility</p:attrName>
                                        </p:attrNameLst>
                                      </p:cBhvr>
                                      <p:to>
                                        <p:strVal val="visible"/>
                                      </p:to>
                                    </p:set>
                                    <p:animEffect transition="in" filter="wipe(up)">
                                      <p:cBhvr>
                                        <p:cTn id="78" dur="500"/>
                                        <p:tgtEl>
                                          <p:spTgt spid="69634"/>
                                        </p:tgtEl>
                                      </p:cBhvr>
                                    </p:animEffect>
                                  </p:childTnLst>
                                </p:cTn>
                              </p:par>
                            </p:childTnLst>
                          </p:cTn>
                        </p:par>
                        <p:par>
                          <p:cTn id="79" fill="hold">
                            <p:stCondLst>
                              <p:cond delay="500"/>
                            </p:stCondLst>
                            <p:childTnLst>
                              <p:par>
                                <p:cTn id="80" presetID="22" presetClass="entr" presetSubtype="1" fill="hold"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up)">
                                      <p:cBhvr>
                                        <p:cTn id="82" dur="500"/>
                                        <p:tgtEl>
                                          <p:spTgt spid="81"/>
                                        </p:tgtEl>
                                      </p:cBhvr>
                                    </p:animEffect>
                                  </p:childTnLst>
                                </p:cTn>
                              </p:par>
                              <p:par>
                                <p:cTn id="83" presetID="22" presetClass="entr" presetSubtype="1" fill="hold" nodeType="withEffect">
                                  <p:stCondLst>
                                    <p:cond delay="0"/>
                                  </p:stCondLst>
                                  <p:childTnLst>
                                    <p:set>
                                      <p:cBhvr>
                                        <p:cTn id="84" dur="1" fill="hold">
                                          <p:stCondLst>
                                            <p:cond delay="0"/>
                                          </p:stCondLst>
                                        </p:cTn>
                                        <p:tgtEl>
                                          <p:spTgt spid="90"/>
                                        </p:tgtEl>
                                        <p:attrNameLst>
                                          <p:attrName>style.visibility</p:attrName>
                                        </p:attrNameLst>
                                      </p:cBhvr>
                                      <p:to>
                                        <p:strVal val="visible"/>
                                      </p:to>
                                    </p:set>
                                    <p:animEffect transition="in" filter="wipe(up)">
                                      <p:cBhvr>
                                        <p:cTn id="85" dur="500"/>
                                        <p:tgtEl>
                                          <p:spTgt spid="90"/>
                                        </p:tgtEl>
                                      </p:cBhvr>
                                    </p:animEffect>
                                  </p:childTnLst>
                                </p:cTn>
                              </p:par>
                            </p:childTnLst>
                          </p:cTn>
                        </p:par>
                        <p:par>
                          <p:cTn id="86" fill="hold">
                            <p:stCondLst>
                              <p:cond delay="1000"/>
                            </p:stCondLst>
                            <p:childTnLst>
                              <p:par>
                                <p:cTn id="87" presetID="22" presetClass="entr" presetSubtype="4" fill="hold" nodeType="afterEffect">
                                  <p:stCondLst>
                                    <p:cond delay="0"/>
                                  </p:stCondLst>
                                  <p:childTnLst>
                                    <p:set>
                                      <p:cBhvr>
                                        <p:cTn id="88" dur="1" fill="hold">
                                          <p:stCondLst>
                                            <p:cond delay="0"/>
                                          </p:stCondLst>
                                        </p:cTn>
                                        <p:tgtEl>
                                          <p:spTgt spid="139"/>
                                        </p:tgtEl>
                                        <p:attrNameLst>
                                          <p:attrName>style.visibility</p:attrName>
                                        </p:attrNameLst>
                                      </p:cBhvr>
                                      <p:to>
                                        <p:strVal val="visible"/>
                                      </p:to>
                                    </p:set>
                                    <p:animEffect transition="in" filter="wipe(down)">
                                      <p:cBhvr>
                                        <p:cTn id="89" dur="500"/>
                                        <p:tgtEl>
                                          <p:spTgt spid="139"/>
                                        </p:tgtEl>
                                      </p:cBhvr>
                                    </p:animEffect>
                                  </p:childTnLst>
                                </p:cTn>
                              </p:par>
                            </p:childTnLst>
                          </p:cTn>
                        </p:par>
                        <p:par>
                          <p:cTn id="90" fill="hold">
                            <p:stCondLst>
                              <p:cond delay="1500"/>
                            </p:stCondLst>
                            <p:childTnLst>
                              <p:par>
                                <p:cTn id="91" presetID="22" presetClass="entr" presetSubtype="1" fill="hold"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up)">
                                      <p:cBhvr>
                                        <p:cTn id="93" dur="500"/>
                                        <p:tgtEl>
                                          <p:spTgt spid="17"/>
                                        </p:tgtEl>
                                      </p:cBhvr>
                                    </p:animEffect>
                                  </p:childTnLst>
                                </p:cTn>
                              </p:par>
                            </p:childTnLst>
                          </p:cTn>
                        </p:par>
                        <p:par>
                          <p:cTn id="94" fill="hold">
                            <p:stCondLst>
                              <p:cond delay="2000"/>
                            </p:stCondLst>
                            <p:childTnLst>
                              <p:par>
                                <p:cTn id="95" presetID="22" presetClass="entr" presetSubtype="8" fill="hold" nodeType="afterEffect">
                                  <p:stCondLst>
                                    <p:cond delay="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par>
                                <p:cTn id="98" presetID="22" presetClass="entr" presetSubtype="8" fill="hold" nodeType="with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wipe(left)">
                                      <p:cBhvr>
                                        <p:cTn id="100" dur="500"/>
                                        <p:tgtEl>
                                          <p:spTgt spid="77"/>
                                        </p:tgtEl>
                                      </p:cBhvr>
                                    </p:animEffect>
                                  </p:childTnLst>
                                </p:cTn>
                              </p:par>
                            </p:childTnLst>
                          </p:cTn>
                        </p:par>
                        <p:par>
                          <p:cTn id="101" fill="hold">
                            <p:stCondLst>
                              <p:cond delay="2500"/>
                            </p:stCondLst>
                            <p:childTnLst>
                              <p:par>
                                <p:cTn id="102" presetID="22" presetClass="entr" presetSubtype="4" fill="hold" nodeType="after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wipe(down)">
                                      <p:cBhvr>
                                        <p:cTn id="104" dur="500"/>
                                        <p:tgtEl>
                                          <p:spTgt spid="109"/>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wipe(down)">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wipe(down)">
                                      <p:cBhvr>
                                        <p:cTn id="112" dur="500"/>
                                        <p:tgtEl>
                                          <p:spTgt spid="111"/>
                                        </p:tgtEl>
                                      </p:cBhvr>
                                    </p:animEffect>
                                  </p:childTnLst>
                                </p:cTn>
                              </p:par>
                              <p:par>
                                <p:cTn id="113" presetID="22" presetClass="entr" presetSubtype="4"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27"/>
                                        </p:tgtEl>
                                        <p:attrNameLst>
                                          <p:attrName>style.visibility</p:attrName>
                                        </p:attrNameLst>
                                      </p:cBhvr>
                                      <p:to>
                                        <p:strVal val="visible"/>
                                      </p:to>
                                    </p:set>
                                    <p:animEffect transition="in" filter="wipe(down)">
                                      <p:cBhvr>
                                        <p:cTn id="120" dur="500"/>
                                        <p:tgtEl>
                                          <p:spTgt spid="127"/>
                                        </p:tgtEl>
                                      </p:cBhvr>
                                    </p:animEffect>
                                  </p:childTnLst>
                                </p:cTn>
                              </p:par>
                            </p:childTnLst>
                          </p:cTn>
                        </p:par>
                        <p:par>
                          <p:cTn id="121" fill="hold">
                            <p:stCondLst>
                              <p:cond delay="500"/>
                            </p:stCondLst>
                            <p:childTnLst>
                              <p:par>
                                <p:cTn id="122" presetID="22" presetClass="entr" presetSubtype="4" fill="hold" nodeType="afterEffect">
                                  <p:stCondLst>
                                    <p:cond delay="0"/>
                                  </p:stCondLst>
                                  <p:childTnLst>
                                    <p:set>
                                      <p:cBhvr>
                                        <p:cTn id="123" dur="1" fill="hold">
                                          <p:stCondLst>
                                            <p:cond delay="0"/>
                                          </p:stCondLst>
                                        </p:cTn>
                                        <p:tgtEl>
                                          <p:spTgt spid="11"/>
                                        </p:tgtEl>
                                        <p:attrNameLst>
                                          <p:attrName>style.visibility</p:attrName>
                                        </p:attrNameLst>
                                      </p:cBhvr>
                                      <p:to>
                                        <p:strVal val="visible"/>
                                      </p:to>
                                    </p:set>
                                    <p:animEffect transition="in" filter="wipe(down)">
                                      <p:cBhvr>
                                        <p:cTn id="124" dur="500"/>
                                        <p:tgtEl>
                                          <p:spTgt spid="11"/>
                                        </p:tgtEl>
                                      </p:cBhvr>
                                    </p:animEffect>
                                  </p:childTnLst>
                                </p:cTn>
                              </p:par>
                            </p:childTnLst>
                          </p:cTn>
                        </p:par>
                        <p:par>
                          <p:cTn id="125" fill="hold">
                            <p:stCondLst>
                              <p:cond delay="1000"/>
                            </p:stCondLst>
                            <p:childTnLst>
                              <p:par>
                                <p:cTn id="126" presetID="22" presetClass="entr" presetSubtype="2" fill="hold" grpId="0" nodeType="after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wipe(right)">
                                      <p:cBhvr>
                                        <p:cTn id="128" dur="500"/>
                                        <p:tgtEl>
                                          <p:spTgt spid="12"/>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2" fill="hold" nodeType="clickEffect">
                                  <p:stCondLst>
                                    <p:cond delay="0"/>
                                  </p:stCondLst>
                                  <p:childTnLst>
                                    <p:set>
                                      <p:cBhvr>
                                        <p:cTn id="140" dur="1" fill="hold">
                                          <p:stCondLst>
                                            <p:cond delay="0"/>
                                          </p:stCondLst>
                                        </p:cTn>
                                        <p:tgtEl>
                                          <p:spTgt spid="18"/>
                                        </p:tgtEl>
                                        <p:attrNameLst>
                                          <p:attrName>style.visibility</p:attrName>
                                        </p:attrNameLst>
                                      </p:cBhvr>
                                      <p:to>
                                        <p:strVal val="visible"/>
                                      </p:to>
                                    </p:set>
                                    <p:animEffect transition="in" filter="wipe(right)">
                                      <p:cBhvr>
                                        <p:cTn id="141" dur="500"/>
                                        <p:tgtEl>
                                          <p:spTgt spid="18"/>
                                        </p:tgtEl>
                                      </p:cBhvr>
                                    </p:animEffect>
                                  </p:childTnLst>
                                </p:cTn>
                              </p:par>
                            </p:childTnLst>
                          </p:cTn>
                        </p:par>
                        <p:par>
                          <p:cTn id="142" fill="hold">
                            <p:stCondLst>
                              <p:cond delay="500"/>
                            </p:stCondLst>
                            <p:childTnLst>
                              <p:par>
                                <p:cTn id="143" presetID="1" presetClass="entr" presetSubtype="0" fill="hold" nodeType="afterEffect">
                                  <p:stCondLst>
                                    <p:cond delay="0"/>
                                  </p:stCondLst>
                                  <p:childTnLst>
                                    <p:set>
                                      <p:cBhvr>
                                        <p:cTn id="1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p:bldP spid="124" grpId="0" animBg="1"/>
      <p:bldP spid="57" grpId="0" animBg="1"/>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3"/>
          <p:cNvSpPr>
            <a:spLocks noChangeArrowheads="1"/>
          </p:cNvSpPr>
          <p:nvPr/>
        </p:nvSpPr>
        <p:spPr bwMode="auto">
          <a:xfrm>
            <a:off x="179388" y="6092825"/>
            <a:ext cx="1008062" cy="765175"/>
          </a:xfrm>
          <a:prstGeom prst="rect">
            <a:avLst/>
          </a:prstGeom>
          <a:solidFill>
            <a:schemeClr val="bg1"/>
          </a:solidFill>
          <a:ln w="9525" algn="ctr">
            <a:noFill/>
            <a:miter lim="800000"/>
            <a:headEnd/>
            <a:tailEnd/>
          </a:ln>
        </p:spPr>
        <p:txBody>
          <a:bodyPr wrap="none"/>
          <a:lstStyle/>
          <a:p>
            <a:pPr algn="ctr" eaLnBrk="0" hangingPunct="0"/>
            <a:endParaRPr lang="en-US" sz="2000">
              <a:latin typeface="Helvetica 65 Medium" pitchFamily="34" charset="0"/>
            </a:endParaRPr>
          </a:p>
        </p:txBody>
      </p:sp>
      <p:sp>
        <p:nvSpPr>
          <p:cNvPr id="7" name="Rounded Rectangle 6"/>
          <p:cNvSpPr/>
          <p:nvPr/>
        </p:nvSpPr>
        <p:spPr>
          <a:xfrm>
            <a:off x="2474913" y="1533525"/>
            <a:ext cx="1593850" cy="1514475"/>
          </a:xfrm>
          <a:prstGeom prst="roundRect">
            <a:avLst>
              <a:gd name="adj" fmla="val 2836"/>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fr-FR">
                <a:solidFill>
                  <a:srgbClr val="FFFFFF"/>
                </a:solidFill>
                <a:latin typeface="Arial" charset="0"/>
              </a:rPr>
              <a:t>Downloads </a:t>
            </a:r>
            <a:br>
              <a:rPr lang="fr-FR">
                <a:solidFill>
                  <a:srgbClr val="FFFFFF"/>
                </a:solidFill>
                <a:latin typeface="Arial" charset="0"/>
              </a:rPr>
            </a:br>
            <a:r>
              <a:rPr lang="fr-FR">
                <a:solidFill>
                  <a:srgbClr val="FFFFFF"/>
                </a:solidFill>
                <a:latin typeface="Arial" charset="0"/>
              </a:rPr>
              <a:t>(E-book) </a:t>
            </a:r>
            <a:br>
              <a:rPr lang="fr-FR">
                <a:solidFill>
                  <a:srgbClr val="FFFFFF"/>
                </a:solidFill>
                <a:latin typeface="Arial" charset="0"/>
              </a:rPr>
            </a:br>
            <a:r>
              <a:rPr lang="fr-FR">
                <a:solidFill>
                  <a:srgbClr val="FFFFFF"/>
                </a:solidFill>
                <a:latin typeface="Arial" charset="0"/>
              </a:rPr>
              <a:t>1492</a:t>
            </a:r>
            <a:endParaRPr lang="en-US">
              <a:solidFill>
                <a:srgbClr val="FFFFFF"/>
              </a:solidFill>
              <a:latin typeface="Arial" charset="0"/>
            </a:endParaRPr>
          </a:p>
        </p:txBody>
      </p:sp>
      <p:sp>
        <p:nvSpPr>
          <p:cNvPr id="8" name="Rounded Rectangle 7"/>
          <p:cNvSpPr/>
          <p:nvPr/>
        </p:nvSpPr>
        <p:spPr>
          <a:xfrm>
            <a:off x="4082790" y="1524000"/>
            <a:ext cx="641610" cy="3386328"/>
          </a:xfrm>
          <a:prstGeom prst="roundRect">
            <a:avLst>
              <a:gd name="adj" fmla="val 9382"/>
            </a:avLst>
          </a:prstGeom>
          <a:solidFill>
            <a:srgbClr val="7030A0"/>
          </a:solidFill>
          <a:ln/>
        </p:spPr>
        <p:style>
          <a:lnRef idx="2">
            <a:schemeClr val="accent3">
              <a:shade val="50000"/>
            </a:schemeClr>
          </a:lnRef>
          <a:fillRef idx="1">
            <a:schemeClr val="accent3"/>
          </a:fillRef>
          <a:effectRef idx="0">
            <a:schemeClr val="accent3"/>
          </a:effectRef>
          <a:fontRef idx="minor">
            <a:schemeClr val="lt1"/>
          </a:fontRef>
        </p:style>
        <p:txBody>
          <a:bodyPr vert="vert270" anchor="ctr"/>
          <a:lstStyle/>
          <a:p>
            <a:pPr algn="ctr">
              <a:defRPr/>
            </a:pPr>
            <a:r>
              <a:rPr lang="fr-FR" dirty="0" err="1">
                <a:latin typeface="Arial" pitchFamily="34" charset="0"/>
              </a:rPr>
              <a:t>Downloads</a:t>
            </a:r>
            <a:r>
              <a:rPr lang="fr-FR" dirty="0">
                <a:latin typeface="Arial" pitchFamily="34" charset="0"/>
              </a:rPr>
              <a:t> (e-</a:t>
            </a:r>
            <a:r>
              <a:rPr lang="fr-FR" dirty="0" err="1">
                <a:latin typeface="Arial" pitchFamily="34" charset="0"/>
              </a:rPr>
              <a:t>chapters</a:t>
            </a:r>
            <a:r>
              <a:rPr lang="fr-FR" dirty="0">
                <a:latin typeface="Arial" pitchFamily="34" charset="0"/>
              </a:rPr>
              <a:t>)</a:t>
            </a:r>
            <a:br>
              <a:rPr lang="fr-FR" dirty="0">
                <a:latin typeface="Arial" pitchFamily="34" charset="0"/>
              </a:rPr>
            </a:br>
            <a:r>
              <a:rPr lang="fr-FR" dirty="0">
                <a:latin typeface="Arial" pitchFamily="34" charset="0"/>
              </a:rPr>
              <a:t>1102</a:t>
            </a:r>
            <a:endParaRPr lang="en-US" dirty="0">
              <a:latin typeface="Arial" pitchFamily="34" charset="0"/>
            </a:endParaRPr>
          </a:p>
        </p:txBody>
      </p:sp>
      <p:sp>
        <p:nvSpPr>
          <p:cNvPr id="9" name="Rounded Rectangle 8"/>
          <p:cNvSpPr/>
          <p:nvPr/>
        </p:nvSpPr>
        <p:spPr>
          <a:xfrm>
            <a:off x="4733925" y="1524000"/>
            <a:ext cx="3419475" cy="3386138"/>
          </a:xfrm>
          <a:prstGeom prst="roundRect">
            <a:avLst>
              <a:gd name="adj" fmla="val 994"/>
            </a:avLst>
          </a:prstGeom>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fr-FR">
                <a:solidFill>
                  <a:srgbClr val="FFFFFF"/>
                </a:solidFill>
                <a:latin typeface="Arial" charset="0"/>
              </a:rPr>
              <a:t>Downloads </a:t>
            </a:r>
            <a:br>
              <a:rPr lang="fr-FR">
                <a:solidFill>
                  <a:srgbClr val="FFFFFF"/>
                </a:solidFill>
                <a:latin typeface="Arial" charset="0"/>
              </a:rPr>
            </a:br>
            <a:r>
              <a:rPr lang="fr-FR">
                <a:solidFill>
                  <a:srgbClr val="FFFFFF"/>
                </a:solidFill>
                <a:latin typeface="Arial" charset="0"/>
              </a:rPr>
              <a:t>(tables and graphs)</a:t>
            </a:r>
            <a:br>
              <a:rPr lang="fr-FR">
                <a:solidFill>
                  <a:srgbClr val="FFFFFF"/>
                </a:solidFill>
                <a:latin typeface="Arial" charset="0"/>
              </a:rPr>
            </a:br>
            <a:r>
              <a:rPr lang="fr-FR">
                <a:solidFill>
                  <a:srgbClr val="FFFFFF"/>
                </a:solidFill>
                <a:latin typeface="Arial" charset="0"/>
              </a:rPr>
              <a:t>5870</a:t>
            </a:r>
            <a:endParaRPr lang="en-US">
              <a:solidFill>
                <a:srgbClr val="FFFFFF"/>
              </a:solidFill>
              <a:latin typeface="Arial" charset="0"/>
            </a:endParaRPr>
          </a:p>
          <a:p>
            <a:pPr algn="ctr"/>
            <a:endParaRPr lang="en-US">
              <a:solidFill>
                <a:srgbClr val="FFFFFF"/>
              </a:solidFill>
            </a:endParaRPr>
          </a:p>
        </p:txBody>
      </p:sp>
      <p:sp>
        <p:nvSpPr>
          <p:cNvPr id="10" name="Rounded Rectangle 9"/>
          <p:cNvSpPr/>
          <p:nvPr/>
        </p:nvSpPr>
        <p:spPr>
          <a:xfrm>
            <a:off x="8180389" y="1524000"/>
            <a:ext cx="277811" cy="3386328"/>
          </a:xfrm>
          <a:prstGeom prst="roundRect">
            <a:avLst>
              <a:gd name="adj" fmla="val 27449"/>
            </a:avLst>
          </a:prstGeom>
          <a:solidFill>
            <a:srgbClr val="FFCC00"/>
          </a:solidFill>
          <a:ln>
            <a:noFill/>
          </a:ln>
        </p:spPr>
        <p:style>
          <a:lnRef idx="2">
            <a:schemeClr val="accent4">
              <a:shade val="50000"/>
            </a:schemeClr>
          </a:lnRef>
          <a:fillRef idx="1">
            <a:schemeClr val="accent4"/>
          </a:fillRef>
          <a:effectRef idx="0">
            <a:schemeClr val="accent4"/>
          </a:effectRef>
          <a:fontRef idx="minor">
            <a:schemeClr val="lt1"/>
          </a:fontRef>
        </p:style>
        <p:txBody>
          <a:bodyPr vert="vert270" lIns="0" tIns="0" rIns="64008" bIns="0" anchor="ctr"/>
          <a:lstStyle/>
          <a:p>
            <a:pPr algn="ctr">
              <a:defRPr/>
            </a:pPr>
            <a:r>
              <a:rPr lang="fr-FR" dirty="0" err="1">
                <a:solidFill>
                  <a:schemeClr val="tx1"/>
                </a:solidFill>
                <a:latin typeface="Arial" pitchFamily="34" charset="0"/>
              </a:rPr>
              <a:t>Downloads</a:t>
            </a:r>
            <a:r>
              <a:rPr lang="fr-FR" dirty="0">
                <a:solidFill>
                  <a:schemeClr val="tx1"/>
                </a:solidFill>
                <a:latin typeface="Arial" pitchFamily="34" charset="0"/>
              </a:rPr>
              <a:t> (</a:t>
            </a:r>
            <a:r>
              <a:rPr lang="fr-FR" dirty="0" err="1">
                <a:solidFill>
                  <a:schemeClr val="tx1"/>
                </a:solidFill>
                <a:latin typeface="Arial" pitchFamily="34" charset="0"/>
              </a:rPr>
              <a:t>summaries</a:t>
            </a:r>
            <a:r>
              <a:rPr lang="fr-FR" dirty="0">
                <a:solidFill>
                  <a:schemeClr val="tx1"/>
                </a:solidFill>
                <a:latin typeface="Arial" pitchFamily="34" charset="0"/>
              </a:rPr>
              <a:t>) 472</a:t>
            </a:r>
            <a:endParaRPr lang="en-US" dirty="0">
              <a:solidFill>
                <a:schemeClr val="tx1"/>
              </a:solidFill>
              <a:latin typeface="Arial" pitchFamily="34" charset="0"/>
            </a:endParaRPr>
          </a:p>
        </p:txBody>
      </p:sp>
      <p:sp>
        <p:nvSpPr>
          <p:cNvPr id="11" name="Rounded Rectangle 10"/>
          <p:cNvSpPr/>
          <p:nvPr/>
        </p:nvSpPr>
        <p:spPr>
          <a:xfrm>
            <a:off x="8490134" y="1524000"/>
            <a:ext cx="681298" cy="3386328"/>
          </a:xfrm>
          <a:prstGeom prst="roundRect">
            <a:avLst>
              <a:gd name="adj" fmla="val 12332"/>
            </a:avLst>
          </a:prstGeom>
          <a:solidFill>
            <a:srgbClr val="33CC33"/>
          </a:solidFill>
          <a:ln/>
        </p:spPr>
        <p:style>
          <a:lnRef idx="2">
            <a:schemeClr val="accent5">
              <a:shade val="50000"/>
            </a:schemeClr>
          </a:lnRef>
          <a:fillRef idx="1">
            <a:schemeClr val="accent5"/>
          </a:fillRef>
          <a:effectRef idx="0">
            <a:schemeClr val="accent5"/>
          </a:effectRef>
          <a:fontRef idx="minor">
            <a:schemeClr val="lt1"/>
          </a:fontRef>
        </p:style>
        <p:txBody>
          <a:bodyPr vert="vert270" anchor="ctr"/>
          <a:lstStyle/>
          <a:p>
            <a:pPr algn="ctr">
              <a:defRPr/>
            </a:pPr>
            <a:r>
              <a:rPr lang="fr-FR" dirty="0">
                <a:latin typeface="Arial" pitchFamily="34" charset="0"/>
              </a:rPr>
              <a:t>Free </a:t>
            </a:r>
            <a:r>
              <a:rPr lang="fr-FR" dirty="0" err="1">
                <a:latin typeface="Arial" pitchFamily="34" charset="0"/>
              </a:rPr>
              <a:t>Views</a:t>
            </a:r>
            <a:r>
              <a:rPr lang="fr-FR" dirty="0">
                <a:latin typeface="Arial" pitchFamily="34" charset="0"/>
              </a:rPr>
              <a:t> (Google Books)</a:t>
            </a:r>
            <a:br>
              <a:rPr lang="fr-FR" dirty="0">
                <a:latin typeface="Arial" pitchFamily="34" charset="0"/>
              </a:rPr>
            </a:br>
            <a:r>
              <a:rPr lang="fr-FR" dirty="0">
                <a:latin typeface="Arial" pitchFamily="34" charset="0"/>
              </a:rPr>
              <a:t>1178</a:t>
            </a:r>
            <a:endParaRPr lang="en-US" dirty="0">
              <a:latin typeface="Arial" pitchFamily="34" charset="0"/>
            </a:endParaRPr>
          </a:p>
        </p:txBody>
      </p:sp>
      <p:sp>
        <p:nvSpPr>
          <p:cNvPr id="12" name="Rounded Rectangle 11"/>
          <p:cNvSpPr/>
          <p:nvPr/>
        </p:nvSpPr>
        <p:spPr>
          <a:xfrm>
            <a:off x="2484438" y="0"/>
            <a:ext cx="6659562" cy="1525588"/>
          </a:xfrm>
          <a:prstGeom prst="roundRect">
            <a:avLst>
              <a:gd name="adj" fmla="val 2836"/>
            </a:avLst>
          </a:prstGeom>
          <a:solidFill>
            <a:srgbClr val="33CC33"/>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fr-FR" dirty="0">
                <a:solidFill>
                  <a:srgbClr val="FFFFFF"/>
                </a:solidFill>
                <a:latin typeface="Arial" charset="0"/>
              </a:rPr>
              <a:t>Free Online </a:t>
            </a:r>
            <a:r>
              <a:rPr lang="fr-FR" dirty="0" err="1">
                <a:solidFill>
                  <a:srgbClr val="FFFFFF"/>
                </a:solidFill>
                <a:latin typeface="Arial" charset="0"/>
              </a:rPr>
              <a:t>Views</a:t>
            </a:r>
            <a:r>
              <a:rPr lang="fr-FR" dirty="0">
                <a:solidFill>
                  <a:srgbClr val="FFFFFF"/>
                </a:solidFill>
                <a:latin typeface="Arial" charset="0"/>
              </a:rPr>
              <a:t> (Online </a:t>
            </a:r>
            <a:r>
              <a:rPr lang="fr-FR" dirty="0" err="1">
                <a:solidFill>
                  <a:srgbClr val="FFFFFF"/>
                </a:solidFill>
                <a:latin typeface="Arial" charset="0"/>
              </a:rPr>
              <a:t>Bookshop</a:t>
            </a:r>
            <a:r>
              <a:rPr lang="fr-FR" dirty="0">
                <a:solidFill>
                  <a:srgbClr val="FFFFFF"/>
                </a:solidFill>
                <a:latin typeface="Arial" charset="0"/>
              </a:rPr>
              <a:t> ‘Look Inside’)</a:t>
            </a:r>
            <a:br>
              <a:rPr lang="fr-FR" dirty="0">
                <a:solidFill>
                  <a:srgbClr val="FFFFFF"/>
                </a:solidFill>
                <a:latin typeface="Arial" charset="0"/>
              </a:rPr>
            </a:br>
            <a:r>
              <a:rPr lang="fr-FR" dirty="0">
                <a:solidFill>
                  <a:srgbClr val="FFFFFF"/>
                </a:solidFill>
                <a:latin typeface="Arial" charset="0"/>
              </a:rPr>
              <a:t>5129</a:t>
            </a:r>
            <a:endParaRPr lang="en-US" dirty="0">
              <a:solidFill>
                <a:srgbClr val="FFFFFF"/>
              </a:solidFill>
              <a:latin typeface="Arial" charset="0"/>
            </a:endParaRPr>
          </a:p>
        </p:txBody>
      </p:sp>
      <p:sp>
        <p:nvSpPr>
          <p:cNvPr id="41993" name="TextBox 13"/>
          <p:cNvSpPr txBox="1">
            <a:spLocks noChangeArrowheads="1"/>
          </p:cNvSpPr>
          <p:nvPr/>
        </p:nvSpPr>
        <p:spPr bwMode="auto">
          <a:xfrm>
            <a:off x="304800" y="755650"/>
            <a:ext cx="1819275" cy="585788"/>
          </a:xfrm>
          <a:prstGeom prst="rect">
            <a:avLst/>
          </a:prstGeom>
          <a:noFill/>
          <a:ln w="9525">
            <a:noFill/>
            <a:miter lim="800000"/>
            <a:headEnd/>
            <a:tailEnd/>
          </a:ln>
        </p:spPr>
        <p:txBody>
          <a:bodyPr>
            <a:spAutoFit/>
          </a:bodyPr>
          <a:lstStyle/>
          <a:p>
            <a:pPr algn="ctr"/>
            <a:r>
              <a:rPr lang="en-GB" sz="1600"/>
              <a:t>Committees &amp; Directorates</a:t>
            </a:r>
            <a:endParaRPr lang="en-US" sz="1600"/>
          </a:p>
        </p:txBody>
      </p:sp>
      <p:pic>
        <p:nvPicPr>
          <p:cNvPr id="41994" name="Picture 2" descr="http://www.ise.polyu.edu.hk/scmis2010/img/word_icon.jpg"/>
          <p:cNvPicPr>
            <a:picLocks noChangeAspect="1" noChangeArrowheads="1"/>
          </p:cNvPicPr>
          <p:nvPr/>
        </p:nvPicPr>
        <p:blipFill>
          <a:blip r:embed="rId3" cstate="print"/>
          <a:srcRect/>
          <a:stretch>
            <a:fillRect/>
          </a:stretch>
        </p:blipFill>
        <p:spPr bwMode="auto">
          <a:xfrm>
            <a:off x="373063" y="1335088"/>
            <a:ext cx="669925" cy="725487"/>
          </a:xfrm>
          <a:prstGeom prst="rect">
            <a:avLst/>
          </a:prstGeom>
          <a:noFill/>
          <a:ln w="9525">
            <a:noFill/>
            <a:miter lim="800000"/>
            <a:headEnd/>
            <a:tailEnd/>
          </a:ln>
        </p:spPr>
      </p:pic>
      <p:grpSp>
        <p:nvGrpSpPr>
          <p:cNvPr id="41995" name="Group 133"/>
          <p:cNvGrpSpPr>
            <a:grpSpLocks/>
          </p:cNvGrpSpPr>
          <p:nvPr/>
        </p:nvGrpSpPr>
        <p:grpSpPr bwMode="auto">
          <a:xfrm>
            <a:off x="1331913" y="5049838"/>
            <a:ext cx="1511300" cy="395287"/>
            <a:chOff x="1331640" y="5049180"/>
            <a:chExt cx="1512168" cy="396044"/>
          </a:xfrm>
        </p:grpSpPr>
        <p:cxnSp>
          <p:nvCxnSpPr>
            <p:cNvPr id="43" name="Straight Arrow Connector 42"/>
            <p:cNvCxnSpPr/>
            <p:nvPr/>
          </p:nvCxnSpPr>
          <p:spPr>
            <a:xfrm>
              <a:off x="1331640" y="5228911"/>
              <a:ext cx="428871" cy="318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2046" name="Picture 16"/>
            <p:cNvPicPr>
              <a:picLocks noChangeAspect="1" noChangeArrowheads="1"/>
            </p:cNvPicPr>
            <p:nvPr/>
          </p:nvPicPr>
          <p:blipFill>
            <a:blip r:embed="rId4" cstate="print"/>
            <a:srcRect/>
            <a:stretch>
              <a:fillRect/>
            </a:stretch>
          </p:blipFill>
          <p:spPr bwMode="auto">
            <a:xfrm>
              <a:off x="2051720" y="5049180"/>
              <a:ext cx="792088" cy="396044"/>
            </a:xfrm>
            <a:prstGeom prst="rect">
              <a:avLst/>
            </a:prstGeom>
            <a:noFill/>
            <a:ln w="9525">
              <a:noFill/>
              <a:miter lim="800000"/>
              <a:headEnd/>
              <a:tailEnd/>
            </a:ln>
          </p:spPr>
        </p:pic>
      </p:grpSp>
      <p:cxnSp>
        <p:nvCxnSpPr>
          <p:cNvPr id="62" name="Shape 61"/>
          <p:cNvCxnSpPr>
            <a:endCxn id="8" idx="1"/>
          </p:cNvCxnSpPr>
          <p:nvPr/>
        </p:nvCxnSpPr>
        <p:spPr>
          <a:xfrm rot="16200000" flipV="1">
            <a:off x="3537744" y="3763169"/>
            <a:ext cx="2371725" cy="1281113"/>
          </a:xfrm>
          <a:prstGeom prst="bentConnector4">
            <a:avLst>
              <a:gd name="adj1" fmla="val 14311"/>
              <a:gd name="adj2" fmla="val -25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1997" name="Group 136"/>
          <p:cNvGrpSpPr>
            <a:grpSpLocks/>
          </p:cNvGrpSpPr>
          <p:nvPr/>
        </p:nvGrpSpPr>
        <p:grpSpPr bwMode="auto">
          <a:xfrm>
            <a:off x="3059113" y="5373688"/>
            <a:ext cx="3060700" cy="830262"/>
            <a:chOff x="3059832" y="5373216"/>
            <a:chExt cx="3060662" cy="830957"/>
          </a:xfrm>
        </p:grpSpPr>
        <p:pic>
          <p:nvPicPr>
            <p:cNvPr id="55" name="Picture 59" descr="Online Bookshop Home">
              <a:hlinkClick r:id="rId5"/>
            </p:cNvPr>
            <p:cNvPicPr>
              <a:picLocks noChangeAspect="1" noChangeArrowheads="1"/>
            </p:cNvPicPr>
            <p:nvPr/>
          </p:nvPicPr>
          <p:blipFill>
            <a:blip r:embed="rId6" cstate="print"/>
            <a:srcRect/>
            <a:stretch>
              <a:fillRect/>
            </a:stretch>
          </p:blipFill>
          <p:spPr bwMode="auto">
            <a:xfrm>
              <a:off x="4615563" y="5660794"/>
              <a:ext cx="1504931" cy="543379"/>
            </a:xfrm>
            <a:prstGeom prst="rect">
              <a:avLst/>
            </a:prstGeom>
            <a:noFill/>
            <a:ln w="9525">
              <a:solidFill>
                <a:schemeClr val="accent3">
                  <a:lumMod val="75000"/>
                </a:schemeClr>
              </a:solidFill>
              <a:miter lim="800000"/>
              <a:headEnd/>
              <a:tailEnd/>
            </a:ln>
            <a:effectLst>
              <a:outerShdw blurRad="50800" dist="101600" dir="8040000" algn="ctr" rotWithShape="0">
                <a:schemeClr val="tx1"/>
              </a:outerShdw>
            </a:effectLst>
          </p:spPr>
        </p:pic>
        <p:cxnSp>
          <p:nvCxnSpPr>
            <p:cNvPr id="69" name="Shape 68"/>
            <p:cNvCxnSpPr/>
            <p:nvPr/>
          </p:nvCxnSpPr>
          <p:spPr>
            <a:xfrm>
              <a:off x="3059832" y="5373216"/>
              <a:ext cx="1439844" cy="503658"/>
            </a:xfrm>
            <a:prstGeom prst="bentConnector3">
              <a:avLst>
                <a:gd name="adj1" fmla="val 87793"/>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Elbow Connector 76"/>
          <p:cNvCxnSpPr/>
          <p:nvPr/>
        </p:nvCxnSpPr>
        <p:spPr>
          <a:xfrm>
            <a:off x="1763713" y="5013325"/>
            <a:ext cx="5184775" cy="863600"/>
          </a:xfrm>
          <a:prstGeom prst="bentConnector3">
            <a:avLst>
              <a:gd name="adj1" fmla="val 95142"/>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41999" name="Group 137"/>
          <p:cNvGrpSpPr>
            <a:grpSpLocks/>
          </p:cNvGrpSpPr>
          <p:nvPr/>
        </p:nvGrpSpPr>
        <p:grpSpPr bwMode="auto">
          <a:xfrm>
            <a:off x="3059113" y="5229225"/>
            <a:ext cx="5834062" cy="936625"/>
            <a:chOff x="3059832" y="5229200"/>
            <a:chExt cx="5832673" cy="936104"/>
          </a:xfrm>
        </p:grpSpPr>
        <p:pic>
          <p:nvPicPr>
            <p:cNvPr id="54" name="Picture 57" descr="OECD iLibrary">
              <a:hlinkClick r:id="rId7"/>
            </p:cNvPr>
            <p:cNvPicPr>
              <a:picLocks noChangeAspect="1" noChangeArrowheads="1"/>
            </p:cNvPicPr>
            <p:nvPr/>
          </p:nvPicPr>
          <p:blipFill>
            <a:blip r:embed="rId8" cstate="print"/>
            <a:srcRect t="31500" r="31639"/>
            <a:stretch>
              <a:fillRect/>
            </a:stretch>
          </p:blipFill>
          <p:spPr bwMode="auto">
            <a:xfrm>
              <a:off x="7092709" y="5787689"/>
              <a:ext cx="1799796" cy="377615"/>
            </a:xfrm>
            <a:prstGeom prst="rect">
              <a:avLst/>
            </a:prstGeom>
            <a:noFill/>
            <a:ln w="9525">
              <a:solidFill>
                <a:srgbClr val="0070C0"/>
              </a:solidFill>
              <a:miter lim="800000"/>
              <a:headEnd/>
              <a:tailEnd/>
            </a:ln>
            <a:effectLst>
              <a:outerShdw blurRad="50800" dist="101600" dir="8040000" algn="ctr" rotWithShape="0">
                <a:schemeClr val="tx1"/>
              </a:outerShdw>
            </a:effectLst>
          </p:spPr>
        </p:pic>
        <p:cxnSp>
          <p:nvCxnSpPr>
            <p:cNvPr id="79" name="Shape 68"/>
            <p:cNvCxnSpPr/>
            <p:nvPr/>
          </p:nvCxnSpPr>
          <p:spPr>
            <a:xfrm>
              <a:off x="3059832" y="5229200"/>
              <a:ext cx="3888449" cy="864707"/>
            </a:xfrm>
            <a:prstGeom prst="bentConnector3">
              <a:avLst>
                <a:gd name="adj1" fmla="val 84714"/>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42000" name="Picture 4" descr="http://jpicforum.info/forum/images/articlepics/editor.gif"/>
          <p:cNvPicPr>
            <a:picLocks noChangeAspect="1" noChangeArrowheads="1"/>
          </p:cNvPicPr>
          <p:nvPr/>
        </p:nvPicPr>
        <p:blipFill>
          <a:blip r:embed="rId9" cstate="print"/>
          <a:srcRect/>
          <a:stretch>
            <a:fillRect/>
          </a:stretch>
        </p:blipFill>
        <p:spPr bwMode="auto">
          <a:xfrm>
            <a:off x="1295400" y="2708275"/>
            <a:ext cx="1066800" cy="1076325"/>
          </a:xfrm>
          <a:prstGeom prst="rect">
            <a:avLst/>
          </a:prstGeom>
          <a:noFill/>
          <a:ln w="9525">
            <a:noFill/>
            <a:miter lim="800000"/>
            <a:headEnd/>
            <a:tailEnd/>
          </a:ln>
        </p:spPr>
      </p:pic>
      <p:cxnSp>
        <p:nvCxnSpPr>
          <p:cNvPr id="103" name="Shape 68"/>
          <p:cNvCxnSpPr/>
          <p:nvPr/>
        </p:nvCxnSpPr>
        <p:spPr>
          <a:xfrm rot="10800000">
            <a:off x="4724400" y="3886200"/>
            <a:ext cx="2743200" cy="1752600"/>
          </a:xfrm>
          <a:prstGeom prst="bentConnector3">
            <a:avLst>
              <a:gd name="adj1" fmla="val 505"/>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8" name="Shape 68"/>
          <p:cNvCxnSpPr/>
          <p:nvPr/>
        </p:nvCxnSpPr>
        <p:spPr>
          <a:xfrm rot="10800000">
            <a:off x="4038600" y="2209800"/>
            <a:ext cx="3581400" cy="3429000"/>
          </a:xfrm>
          <a:prstGeom prst="bentConnector3">
            <a:avLst>
              <a:gd name="adj1" fmla="val -290"/>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1" name="Shape 68"/>
          <p:cNvCxnSpPr>
            <a:endCxn id="10" idx="2"/>
          </p:cNvCxnSpPr>
          <p:nvPr/>
        </p:nvCxnSpPr>
        <p:spPr>
          <a:xfrm rot="5400000" flipH="1" flipV="1">
            <a:off x="7796213" y="5114925"/>
            <a:ext cx="728662" cy="319088"/>
          </a:xfrm>
          <a:prstGeom prst="bentConnector3">
            <a:avLst>
              <a:gd name="adj1" fmla="val 50000"/>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2471738" y="3057525"/>
            <a:ext cx="1593850" cy="288925"/>
          </a:xfrm>
          <a:prstGeom prst="roundRect">
            <a:avLst>
              <a:gd name="adj" fmla="val 2836"/>
            </a:avLst>
          </a:prstGeom>
          <a:solidFill>
            <a:srgbClr val="00B0F0"/>
          </a:solidFill>
          <a:ln>
            <a:noFill/>
            <a:rou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fr-FR">
                <a:solidFill>
                  <a:srgbClr val="FFFFFF"/>
                </a:solidFill>
                <a:latin typeface="Arial" charset="0"/>
              </a:rPr>
              <a:t>E-books</a:t>
            </a:r>
            <a:endParaRPr lang="en-US">
              <a:solidFill>
                <a:srgbClr val="FFFFFF"/>
              </a:solidFill>
            </a:endParaRPr>
          </a:p>
        </p:txBody>
      </p:sp>
      <p:cxnSp>
        <p:nvCxnSpPr>
          <p:cNvPr id="127" name="Shape 68"/>
          <p:cNvCxnSpPr>
            <a:endCxn id="11" idx="2"/>
          </p:cNvCxnSpPr>
          <p:nvPr/>
        </p:nvCxnSpPr>
        <p:spPr>
          <a:xfrm rot="5400000" flipH="1" flipV="1">
            <a:off x="8280401" y="5087937"/>
            <a:ext cx="728662" cy="373063"/>
          </a:xfrm>
          <a:prstGeom prst="bent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42006" name="Picture 2" descr="http://www.naturalnumbers.org/pprimes.gif"/>
          <p:cNvPicPr>
            <a:picLocks noChangeAspect="1" noChangeArrowheads="1"/>
          </p:cNvPicPr>
          <p:nvPr/>
        </p:nvPicPr>
        <p:blipFill>
          <a:blip r:embed="rId10" cstate="print"/>
          <a:srcRect/>
          <a:stretch>
            <a:fillRect/>
          </a:stretch>
        </p:blipFill>
        <p:spPr bwMode="auto">
          <a:xfrm>
            <a:off x="1209675" y="1370013"/>
            <a:ext cx="1089025" cy="647700"/>
          </a:xfrm>
          <a:prstGeom prst="rect">
            <a:avLst/>
          </a:prstGeom>
          <a:noFill/>
          <a:ln w="9525">
            <a:noFill/>
            <a:miter lim="800000"/>
            <a:headEnd/>
            <a:tailEnd/>
          </a:ln>
        </p:spPr>
      </p:pic>
      <p:grpSp>
        <p:nvGrpSpPr>
          <p:cNvPr id="42007" name="Group 127"/>
          <p:cNvGrpSpPr>
            <a:grpSpLocks/>
          </p:cNvGrpSpPr>
          <p:nvPr/>
        </p:nvGrpSpPr>
        <p:grpSpPr bwMode="auto">
          <a:xfrm>
            <a:off x="107950" y="2276475"/>
            <a:ext cx="1114425" cy="1477963"/>
            <a:chOff x="107504" y="2276872"/>
            <a:chExt cx="1115353" cy="1477293"/>
          </a:xfrm>
        </p:grpSpPr>
        <p:pic>
          <p:nvPicPr>
            <p:cNvPr id="42039" name="Picture 2" descr="http://www.theclipartdirectory.com/clipart/Occupations/Secretary/HarriedEmployee_tnb.png"/>
            <p:cNvPicPr>
              <a:picLocks noChangeAspect="1" noChangeArrowheads="1"/>
            </p:cNvPicPr>
            <p:nvPr/>
          </p:nvPicPr>
          <p:blipFill>
            <a:blip r:embed="rId11" cstate="print"/>
            <a:srcRect/>
            <a:stretch>
              <a:fillRect/>
            </a:stretch>
          </p:blipFill>
          <p:spPr bwMode="auto">
            <a:xfrm>
              <a:off x="107504" y="2708920"/>
              <a:ext cx="1115353" cy="1045245"/>
            </a:xfrm>
            <a:prstGeom prst="rect">
              <a:avLst/>
            </a:prstGeom>
            <a:noFill/>
            <a:ln w="9525">
              <a:noFill/>
              <a:miter lim="800000"/>
              <a:headEnd/>
              <a:tailEnd/>
            </a:ln>
          </p:spPr>
        </p:pic>
        <p:cxnSp>
          <p:nvCxnSpPr>
            <p:cNvPr id="58" name="Straight Arrow Connector 57"/>
            <p:cNvCxnSpPr/>
            <p:nvPr/>
          </p:nvCxnSpPr>
          <p:spPr>
            <a:xfrm>
              <a:off x="611161" y="2276872"/>
              <a:ext cx="0" cy="288794"/>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42008" name="Group 128"/>
          <p:cNvGrpSpPr>
            <a:grpSpLocks/>
          </p:cNvGrpSpPr>
          <p:nvPr/>
        </p:nvGrpSpPr>
        <p:grpSpPr bwMode="auto">
          <a:xfrm>
            <a:off x="196850" y="3933825"/>
            <a:ext cx="936625" cy="1651000"/>
            <a:chOff x="197090" y="3933056"/>
            <a:chExt cx="936104" cy="1652326"/>
          </a:xfrm>
        </p:grpSpPr>
        <p:pic>
          <p:nvPicPr>
            <p:cNvPr id="96259" name="Picture 3"/>
            <p:cNvPicPr>
              <a:picLocks noChangeAspect="1" noChangeArrowheads="1"/>
            </p:cNvPicPr>
            <p:nvPr/>
          </p:nvPicPr>
          <p:blipFill>
            <a:blip r:embed="rId12" cstate="print"/>
            <a:srcRect l="10040" t="33222" r="56885" b="12884"/>
            <a:stretch>
              <a:fillRect/>
            </a:stretch>
          </p:blipFill>
          <p:spPr bwMode="auto">
            <a:xfrm>
              <a:off x="197090" y="4365203"/>
              <a:ext cx="936104" cy="1220179"/>
            </a:xfrm>
            <a:prstGeom prst="rect">
              <a:avLst/>
            </a:prstGeom>
            <a:noFill/>
            <a:ln w="9525">
              <a:solidFill>
                <a:schemeClr val="tx1"/>
              </a:solidFill>
              <a:miter lim="800000"/>
              <a:headEnd/>
              <a:tailEnd/>
            </a:ln>
            <a:effectLst>
              <a:outerShdw blurRad="50800" dist="114300" dir="7980000" algn="ctr" rotWithShape="0">
                <a:schemeClr val="tx1">
                  <a:lumMod val="95000"/>
                  <a:lumOff val="5000"/>
                </a:schemeClr>
              </a:outerShdw>
            </a:effectLst>
          </p:spPr>
        </p:pic>
        <p:cxnSp>
          <p:nvCxnSpPr>
            <p:cNvPr id="59" name="Straight Arrow Connector 58"/>
            <p:cNvCxnSpPr/>
            <p:nvPr/>
          </p:nvCxnSpPr>
          <p:spPr>
            <a:xfrm>
              <a:off x="611198" y="3933056"/>
              <a:ext cx="0" cy="28756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42009" name="Elbow Connector 60"/>
          <p:cNvCxnSpPr>
            <a:cxnSpLocks noChangeShapeType="1"/>
          </p:cNvCxnSpPr>
          <p:nvPr/>
        </p:nvCxnSpPr>
        <p:spPr bwMode="auto">
          <a:xfrm>
            <a:off x="611188" y="5876925"/>
            <a:ext cx="360362" cy="288925"/>
          </a:xfrm>
          <a:prstGeom prst="bentConnector3">
            <a:avLst>
              <a:gd name="adj1" fmla="val 1625"/>
            </a:avLst>
          </a:prstGeom>
          <a:noFill/>
          <a:ln w="25400" algn="ctr">
            <a:solidFill>
              <a:srgbClr val="0070C0"/>
            </a:solidFill>
            <a:miter lim="800000"/>
            <a:headEnd/>
            <a:tailEnd type="arrow" w="med" len="med"/>
          </a:ln>
        </p:spPr>
      </p:cxnSp>
      <p:grpSp>
        <p:nvGrpSpPr>
          <p:cNvPr id="42010" name="Group 129"/>
          <p:cNvGrpSpPr>
            <a:grpSpLocks/>
          </p:cNvGrpSpPr>
          <p:nvPr/>
        </p:nvGrpSpPr>
        <p:grpSpPr bwMode="auto">
          <a:xfrm>
            <a:off x="2462213" y="5603875"/>
            <a:ext cx="1504950" cy="1138238"/>
            <a:chOff x="2461996" y="5603334"/>
            <a:chExt cx="1505936" cy="1138034"/>
          </a:xfrm>
        </p:grpSpPr>
        <p:pic>
          <p:nvPicPr>
            <p:cNvPr id="42035" name="Picture 7" descr="http://www.clipartpal.com/_thumbs/cartoon_houses_195203_tnb.png"/>
            <p:cNvPicPr>
              <a:picLocks noChangeAspect="1" noChangeArrowheads="1"/>
            </p:cNvPicPr>
            <p:nvPr/>
          </p:nvPicPr>
          <p:blipFill>
            <a:blip r:embed="rId13" cstate="print"/>
            <a:srcRect/>
            <a:stretch>
              <a:fillRect/>
            </a:stretch>
          </p:blipFill>
          <p:spPr bwMode="auto">
            <a:xfrm>
              <a:off x="2771800" y="5603334"/>
              <a:ext cx="1196132" cy="1138034"/>
            </a:xfrm>
            <a:prstGeom prst="rect">
              <a:avLst/>
            </a:prstGeom>
            <a:noFill/>
            <a:ln w="9525">
              <a:noFill/>
              <a:miter lim="800000"/>
              <a:headEnd/>
              <a:tailEnd/>
            </a:ln>
          </p:spPr>
        </p:pic>
        <p:cxnSp>
          <p:nvCxnSpPr>
            <p:cNvPr id="66" name="Straight Arrow Connector 65"/>
            <p:cNvCxnSpPr/>
            <p:nvPr/>
          </p:nvCxnSpPr>
          <p:spPr>
            <a:xfrm>
              <a:off x="2461996" y="6171557"/>
              <a:ext cx="287525"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42011" name="Group 132"/>
          <p:cNvGrpSpPr>
            <a:grpSpLocks/>
          </p:cNvGrpSpPr>
          <p:nvPr/>
        </p:nvGrpSpPr>
        <p:grpSpPr bwMode="auto">
          <a:xfrm>
            <a:off x="2474913" y="3355975"/>
            <a:ext cx="1593850" cy="2089150"/>
            <a:chOff x="2474516" y="3355848"/>
            <a:chExt cx="1594104" cy="2089376"/>
          </a:xfrm>
        </p:grpSpPr>
        <p:sp>
          <p:nvSpPr>
            <p:cNvPr id="6" name="Rounded Rectangle 5"/>
            <p:cNvSpPr/>
            <p:nvPr/>
          </p:nvSpPr>
          <p:spPr>
            <a:xfrm>
              <a:off x="2474516" y="3355848"/>
              <a:ext cx="1594104" cy="1538454"/>
            </a:xfrm>
            <a:prstGeom prst="roundRect">
              <a:avLst>
                <a:gd name="adj" fmla="val 2836"/>
              </a:avLst>
            </a:prstGeom>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a:solidFill>
                    <a:srgbClr val="FFFFFF"/>
                  </a:solidFill>
                  <a:latin typeface="Arial" charset="0"/>
                </a:rPr>
                <a:t>Print copies</a:t>
              </a:r>
            </a:p>
            <a:p>
              <a:pPr algn="ctr"/>
              <a:r>
                <a:rPr lang="fr-FR">
                  <a:solidFill>
                    <a:srgbClr val="FFFFFF"/>
                  </a:solidFill>
                  <a:latin typeface="Arial" charset="0"/>
                </a:rPr>
                <a:t>1244</a:t>
              </a:r>
              <a:endParaRPr lang="en-US">
                <a:solidFill>
                  <a:srgbClr val="FFFFFF"/>
                </a:solidFill>
                <a:latin typeface="Arial" charset="0"/>
              </a:endParaRPr>
            </a:p>
          </p:txBody>
        </p:sp>
        <p:cxnSp>
          <p:nvCxnSpPr>
            <p:cNvPr id="71" name="Straight Arrow Connector 70"/>
            <p:cNvCxnSpPr>
              <a:endCxn id="6" idx="2"/>
            </p:cNvCxnSpPr>
            <p:nvPr/>
          </p:nvCxnSpPr>
          <p:spPr>
            <a:xfrm flipH="1" flipV="1">
              <a:off x="3271568" y="4894302"/>
              <a:ext cx="4763" cy="55092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p:cNvCxnSpPr/>
          <p:nvPr/>
        </p:nvCxnSpPr>
        <p:spPr>
          <a:xfrm>
            <a:off x="1763713" y="2276475"/>
            <a:ext cx="0" cy="288925"/>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7812088" y="4941888"/>
            <a:ext cx="0" cy="71913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1763713" y="4941888"/>
            <a:ext cx="0" cy="71437"/>
          </a:xfrm>
          <a:prstGeom prst="straightConnector1">
            <a:avLst/>
          </a:prstGeom>
          <a:ln w="254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763588" y="2276475"/>
            <a:ext cx="0" cy="288925"/>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1916113" y="2276475"/>
            <a:ext cx="0" cy="288925"/>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42017" name="Group 141"/>
          <p:cNvGrpSpPr>
            <a:grpSpLocks/>
          </p:cNvGrpSpPr>
          <p:nvPr/>
        </p:nvGrpSpPr>
        <p:grpSpPr bwMode="auto">
          <a:xfrm>
            <a:off x="1231900" y="3933825"/>
            <a:ext cx="1079500" cy="923925"/>
            <a:chOff x="1231168" y="3933056"/>
            <a:chExt cx="1080120" cy="924336"/>
          </a:xfrm>
        </p:grpSpPr>
        <p:pic>
          <p:nvPicPr>
            <p:cNvPr id="42030" name="Picture 17"/>
            <p:cNvPicPr>
              <a:picLocks noChangeAspect="1" noChangeArrowheads="1"/>
            </p:cNvPicPr>
            <p:nvPr/>
          </p:nvPicPr>
          <p:blipFill>
            <a:blip r:embed="rId14" cstate="print"/>
            <a:srcRect/>
            <a:stretch>
              <a:fillRect/>
            </a:stretch>
          </p:blipFill>
          <p:spPr bwMode="auto">
            <a:xfrm>
              <a:off x="1447800" y="4365104"/>
              <a:ext cx="792088" cy="396044"/>
            </a:xfrm>
            <a:prstGeom prst="rect">
              <a:avLst/>
            </a:prstGeom>
            <a:noFill/>
            <a:ln w="9525">
              <a:noFill/>
              <a:miter lim="800000"/>
              <a:headEnd/>
              <a:tailEnd/>
            </a:ln>
          </p:spPr>
        </p:pic>
        <p:cxnSp>
          <p:nvCxnSpPr>
            <p:cNvPr id="82" name="Straight Arrow Connector 81"/>
            <p:cNvCxnSpPr/>
            <p:nvPr/>
          </p:nvCxnSpPr>
          <p:spPr>
            <a:xfrm>
              <a:off x="1763286" y="3933056"/>
              <a:ext cx="0" cy="2874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42032" name="Picture 9" descr="StatLink">
              <a:hlinkClick r:id="rId15"/>
            </p:cNvPr>
            <p:cNvPicPr>
              <a:picLocks noChangeAspect="1" noChangeArrowheads="1"/>
            </p:cNvPicPr>
            <p:nvPr/>
          </p:nvPicPr>
          <p:blipFill>
            <a:blip r:embed="rId16" cstate="print"/>
            <a:srcRect/>
            <a:stretch>
              <a:fillRect/>
            </a:stretch>
          </p:blipFill>
          <p:spPr bwMode="auto">
            <a:xfrm>
              <a:off x="1231168" y="4736030"/>
              <a:ext cx="1080120" cy="121362"/>
            </a:xfrm>
            <a:prstGeom prst="rect">
              <a:avLst/>
            </a:prstGeom>
            <a:noFill/>
            <a:ln w="9525">
              <a:noFill/>
              <a:miter lim="800000"/>
              <a:headEnd/>
              <a:tailEnd/>
            </a:ln>
          </p:spPr>
        </p:pic>
      </p:grpSp>
      <p:sp>
        <p:nvSpPr>
          <p:cNvPr id="50" name="Title 1"/>
          <p:cNvSpPr txBox="1">
            <a:spLocks/>
          </p:cNvSpPr>
          <p:nvPr/>
        </p:nvSpPr>
        <p:spPr>
          <a:xfrm>
            <a:off x="468313" y="-1588"/>
            <a:ext cx="8218487" cy="647701"/>
          </a:xfrm>
          <a:prstGeom prst="rect">
            <a:avLst/>
          </a:prstGeom>
        </p:spPr>
        <p:txBody>
          <a:bodyPr/>
          <a:lstStyle/>
          <a:p>
            <a:pPr algn="ctr"/>
            <a:r>
              <a:rPr lang="en-GB" sz="4000" dirty="0">
                <a:latin typeface="Helvetica" pitchFamily="34" charset="0"/>
              </a:rPr>
              <a:t>Turning one manuscript into a book</a:t>
            </a:r>
            <a:endParaRPr lang="en-US" sz="4000" dirty="0">
              <a:latin typeface="Helvetica" pitchFamily="34" charset="0"/>
            </a:endParaRPr>
          </a:p>
        </p:txBody>
      </p:sp>
      <p:sp>
        <p:nvSpPr>
          <p:cNvPr id="57" name="Title 1"/>
          <p:cNvSpPr txBox="1">
            <a:spLocks/>
          </p:cNvSpPr>
          <p:nvPr/>
        </p:nvSpPr>
        <p:spPr>
          <a:xfrm rot="365671">
            <a:off x="7235825" y="484188"/>
            <a:ext cx="1522413" cy="647700"/>
          </a:xfrm>
          <a:prstGeom prst="rect">
            <a:avLst/>
          </a:prstGeom>
          <a:solidFill>
            <a:srgbClr val="66CCFF"/>
          </a:solidFill>
        </p:spPr>
        <p:txBody>
          <a:bodyPr/>
          <a:lstStyle/>
          <a:p>
            <a:pPr algn="r"/>
            <a:r>
              <a:rPr lang="en-GB" sz="4000">
                <a:solidFill>
                  <a:srgbClr val="727272"/>
                </a:solidFill>
                <a:latin typeface="Helvetica" pitchFamily="34" charset="0"/>
              </a:rPr>
              <a:t>Portal</a:t>
            </a:r>
            <a:endParaRPr lang="en-US" sz="4000">
              <a:solidFill>
                <a:srgbClr val="727272"/>
              </a:solidFill>
              <a:latin typeface="Helvetica" pitchFamily="34" charset="0"/>
            </a:endParaRPr>
          </a:p>
        </p:txBody>
      </p:sp>
      <p:pic>
        <p:nvPicPr>
          <p:cNvPr id="71682" name="Picture 2" descr="International Migration Outlook 2010"/>
          <p:cNvPicPr>
            <a:picLocks noChangeAspect="1" noChangeArrowheads="1"/>
          </p:cNvPicPr>
          <p:nvPr/>
        </p:nvPicPr>
        <p:blipFill>
          <a:blip r:embed="rId17" cstate="print"/>
          <a:srcRect/>
          <a:stretch>
            <a:fillRect/>
          </a:stretch>
        </p:blipFill>
        <p:spPr bwMode="auto">
          <a:xfrm>
            <a:off x="1320800" y="5534025"/>
            <a:ext cx="863600" cy="1225550"/>
          </a:xfrm>
          <a:prstGeom prst="rect">
            <a:avLst/>
          </a:prstGeom>
          <a:noFill/>
          <a:ln>
            <a:solidFill>
              <a:schemeClr val="tx1"/>
            </a:solidFill>
          </a:ln>
          <a:effectLst>
            <a:outerShdw blurRad="50800" dist="101600" dir="8700000" algn="ctr" rotWithShape="0">
              <a:schemeClr val="tx1">
                <a:alpha val="88000"/>
              </a:schemeClr>
            </a:outerShdw>
          </a:effectLst>
        </p:spPr>
      </p:pic>
      <p:grpSp>
        <p:nvGrpSpPr>
          <p:cNvPr id="17" name="Group 132"/>
          <p:cNvGrpSpPr/>
          <p:nvPr/>
        </p:nvGrpSpPr>
        <p:grpSpPr>
          <a:xfrm>
            <a:off x="2492830" y="3592286"/>
            <a:ext cx="1524000" cy="1158432"/>
            <a:chOff x="5257800" y="-762000"/>
            <a:chExt cx="1524000" cy="990600"/>
          </a:xfrm>
          <a:solidFill>
            <a:schemeClr val="tx1"/>
          </a:solidFill>
        </p:grpSpPr>
        <p:sp>
          <p:nvSpPr>
            <p:cNvPr id="60" name="Oval 59"/>
            <p:cNvSpPr/>
            <p:nvPr/>
          </p:nvSpPr>
          <p:spPr>
            <a:xfrm>
              <a:off x="5257800" y="-762000"/>
              <a:ext cx="1524000" cy="9906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TextBox 62"/>
            <p:cNvSpPr txBox="1"/>
            <p:nvPr/>
          </p:nvSpPr>
          <p:spPr>
            <a:xfrm>
              <a:off x="5410200" y="-685800"/>
              <a:ext cx="1295400" cy="815878"/>
            </a:xfrm>
            <a:prstGeom prst="rect">
              <a:avLst/>
            </a:prstGeom>
            <a:noFill/>
          </p:spPr>
          <p:txBody>
            <a:bodyPr>
              <a:spAutoFit/>
            </a:bodyPr>
            <a:lstStyle/>
            <a:p>
              <a:pPr algn="ctr">
                <a:defRPr/>
              </a:pPr>
              <a:r>
                <a:rPr lang="en-GB" sz="1400" dirty="0">
                  <a:solidFill>
                    <a:schemeClr val="bg1">
                      <a:lumMod val="50000"/>
                    </a:schemeClr>
                  </a:solidFill>
                </a:rPr>
                <a:t>Create, manage &amp; publish </a:t>
              </a:r>
              <a:br>
                <a:rPr lang="en-GB" sz="1400" dirty="0">
                  <a:solidFill>
                    <a:schemeClr val="bg1">
                      <a:lumMod val="50000"/>
                    </a:schemeClr>
                  </a:solidFill>
                </a:rPr>
              </a:br>
              <a:r>
                <a:rPr lang="en-GB" sz="1400" dirty="0">
                  <a:solidFill>
                    <a:schemeClr val="bg1">
                      <a:lumMod val="50000"/>
                    </a:schemeClr>
                  </a:solidFill>
                </a:rPr>
                <a:t>1 item</a:t>
              </a:r>
              <a:endParaRPr lang="en-US" sz="1400" dirty="0">
                <a:solidFill>
                  <a:schemeClr val="bg1">
                    <a:lumMod val="50000"/>
                  </a:schemeClr>
                </a:solidFill>
              </a:endParaRPr>
            </a:p>
          </p:txBody>
        </p:sp>
      </p:grpSp>
      <p:grpSp>
        <p:nvGrpSpPr>
          <p:cNvPr id="18" name="Group 64"/>
          <p:cNvGrpSpPr>
            <a:grpSpLocks/>
          </p:cNvGrpSpPr>
          <p:nvPr/>
        </p:nvGrpSpPr>
        <p:grpSpPr bwMode="auto">
          <a:xfrm>
            <a:off x="3059113" y="1066800"/>
            <a:ext cx="5399087" cy="3946525"/>
            <a:chOff x="3707904" y="1066800"/>
            <a:chExt cx="4750296" cy="3370312"/>
          </a:xfrm>
        </p:grpSpPr>
        <p:sp>
          <p:nvSpPr>
            <p:cNvPr id="67" name="Oval 66"/>
            <p:cNvSpPr/>
            <p:nvPr/>
          </p:nvSpPr>
          <p:spPr>
            <a:xfrm>
              <a:off x="3707904" y="1066800"/>
              <a:ext cx="4750296" cy="33703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42029" name="TextBox 67"/>
            <p:cNvSpPr txBox="1">
              <a:spLocks noChangeArrowheads="1"/>
            </p:cNvSpPr>
            <p:nvPr/>
          </p:nvSpPr>
          <p:spPr bwMode="auto">
            <a:xfrm>
              <a:off x="4042231" y="1816057"/>
              <a:ext cx="4037752" cy="2129081"/>
            </a:xfrm>
            <a:prstGeom prst="rect">
              <a:avLst/>
            </a:prstGeom>
            <a:noFill/>
            <a:ln w="9525">
              <a:noFill/>
              <a:miter lim="800000"/>
              <a:headEnd/>
              <a:tailEnd/>
            </a:ln>
          </p:spPr>
          <p:txBody>
            <a:bodyPr>
              <a:spAutoFit/>
            </a:bodyPr>
            <a:lstStyle/>
            <a:p>
              <a:pPr algn="ctr"/>
              <a:r>
                <a:rPr lang="en-GB" sz="4400" dirty="0">
                  <a:solidFill>
                    <a:schemeClr val="bg1">
                      <a:lumMod val="50000"/>
                    </a:schemeClr>
                  </a:solidFill>
                </a:rPr>
                <a:t>Create, manage &amp; publish </a:t>
              </a:r>
              <a:br>
                <a:rPr lang="en-GB" sz="4400" dirty="0">
                  <a:solidFill>
                    <a:schemeClr val="bg1">
                      <a:lumMod val="50000"/>
                    </a:schemeClr>
                  </a:solidFill>
                </a:rPr>
              </a:br>
              <a:r>
                <a:rPr lang="en-GB" sz="4400" dirty="0">
                  <a:solidFill>
                    <a:schemeClr val="bg1">
                      <a:lumMod val="50000"/>
                    </a:schemeClr>
                  </a:solidFill>
                </a:rPr>
                <a:t>236 items </a:t>
              </a:r>
              <a:r>
                <a:rPr lang="en-GB" sz="2400" dirty="0">
                  <a:solidFill>
                    <a:schemeClr val="bg1">
                      <a:lumMod val="50000"/>
                    </a:schemeClr>
                  </a:solidFill>
                </a:rPr>
                <a:t/>
              </a:r>
              <a:br>
                <a:rPr lang="en-GB" sz="2400" dirty="0">
                  <a:solidFill>
                    <a:schemeClr val="bg1">
                      <a:lumMod val="50000"/>
                    </a:schemeClr>
                  </a:solidFill>
                </a:rPr>
              </a:br>
              <a:endParaRPr lang="en-US" sz="2400" dirty="0">
                <a:solidFill>
                  <a:schemeClr val="bg1">
                    <a:lumMod val="50000"/>
                  </a:schemeClr>
                </a:solidFill>
              </a:endParaRPr>
            </a:p>
          </p:txBody>
        </p:sp>
      </p:grpSp>
      <p:grpSp>
        <p:nvGrpSpPr>
          <p:cNvPr id="19" name="Group 132"/>
          <p:cNvGrpSpPr/>
          <p:nvPr/>
        </p:nvGrpSpPr>
        <p:grpSpPr>
          <a:xfrm>
            <a:off x="539552" y="1124744"/>
            <a:ext cx="1524000" cy="1158432"/>
            <a:chOff x="5257800" y="-762000"/>
            <a:chExt cx="1524000" cy="990600"/>
          </a:xfrm>
          <a:solidFill>
            <a:schemeClr val="tx1"/>
          </a:solidFill>
        </p:grpSpPr>
        <p:sp>
          <p:nvSpPr>
            <p:cNvPr id="72" name="Oval 71"/>
            <p:cNvSpPr/>
            <p:nvPr/>
          </p:nvSpPr>
          <p:spPr>
            <a:xfrm>
              <a:off x="5257800" y="-762000"/>
              <a:ext cx="1524000" cy="9906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TextBox 72"/>
            <p:cNvSpPr txBox="1"/>
            <p:nvPr/>
          </p:nvSpPr>
          <p:spPr>
            <a:xfrm>
              <a:off x="5373352" y="-506389"/>
              <a:ext cx="1295400" cy="447417"/>
            </a:xfrm>
            <a:prstGeom prst="rect">
              <a:avLst/>
            </a:prstGeom>
            <a:noFill/>
          </p:spPr>
          <p:txBody>
            <a:bodyPr>
              <a:spAutoFit/>
            </a:bodyPr>
            <a:lstStyle/>
            <a:p>
              <a:pPr algn="ctr">
                <a:defRPr/>
              </a:pPr>
              <a:r>
                <a:rPr lang="en-GB" sz="1400" dirty="0">
                  <a:solidFill>
                    <a:schemeClr val="bg1">
                      <a:lumMod val="50000"/>
                    </a:schemeClr>
                  </a:solidFill>
                </a:rPr>
                <a:t>From one manuscript</a:t>
              </a:r>
              <a:endParaRPr lang="en-US" sz="1400" dirty="0">
                <a:solidFill>
                  <a:schemeClr val="bg1">
                    <a:lumMod val="50000"/>
                  </a:schemeClr>
                </a:solidFill>
              </a:endParaRPr>
            </a:p>
          </p:txBody>
        </p:sp>
      </p:grpSp>
      <p:cxnSp>
        <p:nvCxnSpPr>
          <p:cNvPr id="65" name="Straight Arrow Connector 64"/>
          <p:cNvCxnSpPr>
            <a:cxnSpLocks noChangeShapeType="1"/>
          </p:cNvCxnSpPr>
          <p:nvPr/>
        </p:nvCxnSpPr>
        <p:spPr bwMode="auto">
          <a:xfrm>
            <a:off x="1839913" y="2112963"/>
            <a:ext cx="860425" cy="1603375"/>
          </a:xfrm>
          <a:prstGeom prst="straightConnector1">
            <a:avLst/>
          </a:prstGeom>
          <a:noFill/>
          <a:ln w="63500" algn="ctr">
            <a:solidFill>
              <a:schemeClr val="tx1"/>
            </a:solidFill>
            <a:miter lim="800000"/>
            <a:headEnd/>
            <a:tailEnd type="stealth" w="lg" len="lg"/>
          </a:ln>
        </p:spPr>
      </p:cxnSp>
      <p:cxnSp>
        <p:nvCxnSpPr>
          <p:cNvPr id="68" name="Straight Arrow Connector 67"/>
          <p:cNvCxnSpPr>
            <a:cxnSpLocks noChangeShapeType="1"/>
          </p:cNvCxnSpPr>
          <p:nvPr/>
        </p:nvCxnSpPr>
        <p:spPr bwMode="auto">
          <a:xfrm>
            <a:off x="2063750" y="1703388"/>
            <a:ext cx="1212850" cy="573087"/>
          </a:xfrm>
          <a:prstGeom prst="straightConnector1">
            <a:avLst/>
          </a:prstGeom>
          <a:noFill/>
          <a:ln w="63500" algn="ctr">
            <a:solidFill>
              <a:schemeClr val="tx1"/>
            </a:solidFill>
            <a:miter lim="800000"/>
            <a:headEnd/>
            <a:tailEnd type="stealth" w="lg" len="lg"/>
          </a:ln>
        </p:spPr>
      </p:cxnSp>
      <p:sp>
        <p:nvSpPr>
          <p:cNvPr id="70" name="TextBox 69"/>
          <p:cNvSpPr txBox="1"/>
          <p:nvPr/>
        </p:nvSpPr>
        <p:spPr>
          <a:xfrm>
            <a:off x="1187450" y="2708275"/>
            <a:ext cx="1152525" cy="461963"/>
          </a:xfrm>
          <a:prstGeom prst="rect">
            <a:avLst/>
          </a:prstGeom>
          <a:solidFill>
            <a:schemeClr val="bg1">
              <a:lumMod val="50000"/>
            </a:schemeClr>
          </a:solidFill>
        </p:spPr>
        <p:txBody>
          <a:bodyPr>
            <a:spAutoFit/>
          </a:bodyPr>
          <a:lstStyle/>
          <a:p>
            <a:pPr algn="ctr"/>
            <a:r>
              <a:rPr lang="en-GB" sz="2400" b="1"/>
              <a:t>Before</a:t>
            </a:r>
            <a:endParaRPr lang="en-US" sz="2400" b="1"/>
          </a:p>
        </p:txBody>
      </p:sp>
      <p:sp>
        <p:nvSpPr>
          <p:cNvPr id="74" name="TextBox 73"/>
          <p:cNvSpPr txBox="1"/>
          <p:nvPr/>
        </p:nvSpPr>
        <p:spPr>
          <a:xfrm>
            <a:off x="2195513" y="1412875"/>
            <a:ext cx="1152525" cy="461963"/>
          </a:xfrm>
          <a:prstGeom prst="rect">
            <a:avLst/>
          </a:prstGeom>
          <a:solidFill>
            <a:schemeClr val="bg1">
              <a:lumMod val="50000"/>
            </a:schemeClr>
          </a:solidFill>
        </p:spPr>
        <p:txBody>
          <a:bodyPr>
            <a:spAutoFit/>
          </a:bodyPr>
          <a:lstStyle/>
          <a:p>
            <a:pPr algn="ctr"/>
            <a:r>
              <a:rPr lang="en-GB" sz="2400" b="1"/>
              <a:t>Today</a:t>
            </a:r>
            <a:endParaRPr lang="en-US" sz="2400" b="1"/>
          </a:p>
        </p:txBody>
      </p:sp>
    </p:spTree>
    <p:extLst>
      <p:ext uri="{BB962C8B-B14F-4D97-AF65-F5344CB8AC3E}">
        <p14:creationId xmlns:p14="http://schemas.microsoft.com/office/powerpoint/2010/main" val="2581938416"/>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left)">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65"/>
                                        </p:tgtEl>
                                      </p:cBhvr>
                                    </p:animEffect>
                                    <p:set>
                                      <p:cBhvr>
                                        <p:cTn id="18" dur="1" fill="hold">
                                          <p:stCondLst>
                                            <p:cond delay="499"/>
                                          </p:stCondLst>
                                        </p:cTn>
                                        <p:tgtEl>
                                          <p:spTgt spid="65"/>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9" presetClass="exit" presetSubtype="0" fill="hold" grpId="1" nodeType="withEffect">
                                  <p:stCondLst>
                                    <p:cond delay="0"/>
                                  </p:stCondLst>
                                  <p:childTnLst>
                                    <p:animEffect transition="out" filter="dissolve">
                                      <p:cBhvr>
                                        <p:cTn id="26" dur="500"/>
                                        <p:tgtEl>
                                          <p:spTgt spid="70"/>
                                        </p:tgtEl>
                                      </p:cBhvr>
                                    </p:animEffect>
                                    <p:set>
                                      <p:cBhvr>
                                        <p:cTn id="27" dur="1" fill="hold">
                                          <p:stCondLst>
                                            <p:cond delay="499"/>
                                          </p:stCondLst>
                                        </p:cTn>
                                        <p:tgtEl>
                                          <p:spTgt spid="70"/>
                                        </p:tgtEl>
                                        <p:attrNameLst>
                                          <p:attrName>style.visibility</p:attrName>
                                        </p:attrNameLst>
                                      </p:cBhvr>
                                      <p:to>
                                        <p:strVal val="hidden"/>
                                      </p:to>
                                    </p:set>
                                  </p:childTnLst>
                                </p:cTn>
                              </p:par>
                              <p:par>
                                <p:cTn id="28" presetID="22" presetClass="entr" presetSubtype="8"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left)">
                                      <p:cBhvr>
                                        <p:cTn id="3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1628800"/>
            <a:ext cx="5689600" cy="3970318"/>
          </a:xfrm>
          <a:prstGeom prst="rect">
            <a:avLst/>
          </a:prstGeom>
          <a:noFill/>
        </p:spPr>
        <p:txBody>
          <a:bodyPr>
            <a:spAutoFit/>
          </a:bodyPr>
          <a:lstStyle/>
          <a:p>
            <a:pPr fontAlgn="auto">
              <a:spcBef>
                <a:spcPts val="0"/>
              </a:spcBef>
              <a:spcAft>
                <a:spcPts val="0"/>
              </a:spcAft>
              <a:defRPr/>
            </a:pPr>
            <a:r>
              <a:rPr lang="en-GB" sz="3600" b="1" dirty="0">
                <a:latin typeface="+mj-lt"/>
                <a:cs typeface="+mn-cs"/>
              </a:rPr>
              <a:t>Learning to let go . . . </a:t>
            </a:r>
            <a:br>
              <a:rPr lang="en-GB" sz="3600" b="1" dirty="0">
                <a:latin typeface="+mj-lt"/>
                <a:cs typeface="+mn-cs"/>
              </a:rPr>
            </a:br>
            <a:r>
              <a:rPr lang="en-GB" sz="3600" b="1" dirty="0">
                <a:latin typeface="+mj-lt"/>
                <a:cs typeface="+mn-cs"/>
              </a:rPr>
              <a:t>or</a:t>
            </a:r>
          </a:p>
          <a:p>
            <a:pPr fontAlgn="auto">
              <a:spcBef>
                <a:spcPts val="0"/>
              </a:spcBef>
              <a:spcAft>
                <a:spcPts val="0"/>
              </a:spcAft>
              <a:defRPr/>
            </a:pPr>
            <a:r>
              <a:rPr lang="en-GB" sz="3600" b="1" dirty="0">
                <a:latin typeface="+mj-lt"/>
                <a:cs typeface="+mn-cs"/>
              </a:rPr>
              <a:t>How Freemium </a:t>
            </a:r>
            <a:br>
              <a:rPr lang="en-GB" sz="3600" b="1" dirty="0">
                <a:latin typeface="+mj-lt"/>
                <a:cs typeface="+mn-cs"/>
              </a:rPr>
            </a:br>
            <a:r>
              <a:rPr lang="en-GB" sz="3600" b="1" dirty="0">
                <a:latin typeface="+mj-lt"/>
                <a:cs typeface="+mn-cs"/>
              </a:rPr>
              <a:t>could be a fairer and more sustainable</a:t>
            </a:r>
            <a:br>
              <a:rPr lang="en-GB" sz="3600" b="1" dirty="0">
                <a:latin typeface="+mj-lt"/>
                <a:cs typeface="+mn-cs"/>
              </a:rPr>
            </a:br>
            <a:r>
              <a:rPr lang="en-GB" sz="3600" b="1" dirty="0">
                <a:latin typeface="+mj-lt"/>
                <a:cs typeface="+mn-cs"/>
              </a:rPr>
              <a:t>version of OA</a:t>
            </a:r>
          </a:p>
          <a:p>
            <a:pPr fontAlgn="auto">
              <a:spcBef>
                <a:spcPts val="0"/>
              </a:spcBef>
              <a:spcAft>
                <a:spcPts val="0"/>
              </a:spcAft>
              <a:defRPr/>
            </a:pPr>
            <a:endParaRPr lang="en-GB" sz="3600" b="1" dirty="0">
              <a:solidFill>
                <a:schemeClr val="bg1">
                  <a:lumMod val="65000"/>
                </a:schemeClr>
              </a:solidFill>
              <a:latin typeface="+mj-lt"/>
              <a:cs typeface="+mn-cs"/>
            </a:endParaRPr>
          </a:p>
        </p:txBody>
      </p:sp>
      <p:pic>
        <p:nvPicPr>
          <p:cNvPr id="4099" name="Picture 2" descr="http://www.thebridgemaker.com/wp-content/uploads/2012/02/a-simple-path-to-letting-go.jpg"/>
          <p:cNvPicPr>
            <a:picLocks noChangeAspect="1" noChangeArrowheads="1"/>
          </p:cNvPicPr>
          <p:nvPr/>
        </p:nvPicPr>
        <p:blipFill>
          <a:blip r:embed="rId3">
            <a:extLst>
              <a:ext uri="{28A0092B-C50C-407E-A947-70E740481C1C}">
                <a14:useLocalDpi xmlns:a14="http://schemas.microsoft.com/office/drawing/2010/main" val="0"/>
              </a:ext>
            </a:extLst>
          </a:blip>
          <a:srcRect l="17529" t="23557" r="43484"/>
          <a:stretch>
            <a:fillRect/>
          </a:stretch>
        </p:blipFill>
        <p:spPr bwMode="auto">
          <a:xfrm>
            <a:off x="6759575" y="2409825"/>
            <a:ext cx="227647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35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1019858" y="392789"/>
            <a:ext cx="7534919" cy="647700"/>
          </a:xfrm>
        </p:spPr>
        <p:txBody>
          <a:bodyPr/>
          <a:lstStyle/>
          <a:p>
            <a:pPr eaLnBrk="1" hangingPunct="1"/>
            <a:r>
              <a:rPr lang="en-US" dirty="0" smtClean="0">
                <a:latin typeface="Century Gothic" pitchFamily="34" charset="0"/>
              </a:rPr>
              <a:t>About the OECD</a:t>
            </a:r>
          </a:p>
        </p:txBody>
      </p:sp>
      <p:sp>
        <p:nvSpPr>
          <p:cNvPr id="4099" name="コンテンツ プレースホルダ 2"/>
          <p:cNvSpPr>
            <a:spLocks noGrp="1"/>
          </p:cNvSpPr>
          <p:nvPr>
            <p:ph idx="1"/>
          </p:nvPr>
        </p:nvSpPr>
        <p:spPr>
          <a:xfrm>
            <a:off x="468313" y="1412775"/>
            <a:ext cx="8218487" cy="5112569"/>
          </a:xfrm>
        </p:spPr>
        <p:txBody>
          <a:bodyPr>
            <a:normAutofit fontScale="92500" lnSpcReduction="20000"/>
          </a:bodyPr>
          <a:lstStyle/>
          <a:p>
            <a:pPr eaLnBrk="1" hangingPunct="1">
              <a:buFontTx/>
              <a:buNone/>
              <a:defRPr/>
            </a:pPr>
            <a:r>
              <a:rPr lang="en-US" sz="3600" dirty="0" smtClean="0">
                <a:latin typeface="Century Gothic" pitchFamily="34" charset="0"/>
              </a:rPr>
              <a:t>Mission: </a:t>
            </a:r>
          </a:p>
          <a:p>
            <a:pPr marL="742950" indent="-742950">
              <a:spcBef>
                <a:spcPts val="1000"/>
              </a:spcBef>
              <a:spcAft>
                <a:spcPts val="600"/>
              </a:spcAft>
              <a:defRPr/>
            </a:pPr>
            <a:r>
              <a:rPr lang="en-US" sz="2800" dirty="0" smtClean="0">
                <a:latin typeface="Century Gothic" pitchFamily="34" charset="0"/>
              </a:rPr>
              <a:t>to promote policies that will improve the economic and social well-being of people around the world;</a:t>
            </a:r>
          </a:p>
          <a:p>
            <a:pPr marL="742950" indent="-742950" eaLnBrk="1" hangingPunct="1">
              <a:spcBef>
                <a:spcPts val="1000"/>
              </a:spcBef>
              <a:spcAft>
                <a:spcPts val="600"/>
              </a:spcAft>
              <a:buFont typeface="Arial" pitchFamily="34" charset="0"/>
              <a:buChar char="•"/>
              <a:defRPr/>
            </a:pPr>
            <a:r>
              <a:rPr lang="en-US" sz="2800" dirty="0" smtClean="0">
                <a:latin typeface="Century Gothic" pitchFamily="34" charset="0"/>
              </a:rPr>
              <a:t>provide a forum in which governments can work together to share experiences and seek solutions to common problems.</a:t>
            </a:r>
          </a:p>
          <a:p>
            <a:pPr marL="742950" indent="-742950" eaLnBrk="1" hangingPunct="1">
              <a:spcBef>
                <a:spcPts val="1000"/>
              </a:spcBef>
              <a:spcAft>
                <a:spcPts val="600"/>
              </a:spcAft>
              <a:buFont typeface="Arial" pitchFamily="34" charset="0"/>
              <a:buChar char="•"/>
              <a:defRPr/>
            </a:pPr>
            <a:r>
              <a:rPr lang="en-US" sz="2800" dirty="0" smtClean="0">
                <a:latin typeface="Century Gothic" pitchFamily="34" charset="0"/>
              </a:rPr>
              <a:t>measure, </a:t>
            </a:r>
            <a:r>
              <a:rPr lang="en-US" sz="2800" dirty="0" err="1" smtClean="0">
                <a:latin typeface="Century Gothic" pitchFamily="34" charset="0"/>
              </a:rPr>
              <a:t>analyse</a:t>
            </a:r>
            <a:r>
              <a:rPr lang="en-US" sz="2800" dirty="0" smtClean="0">
                <a:latin typeface="Century Gothic" pitchFamily="34" charset="0"/>
              </a:rPr>
              <a:t>, compare data, and set standards to predict future trends on a wide range of things.</a:t>
            </a:r>
          </a:p>
          <a:p>
            <a:pPr marL="742950" indent="-742950">
              <a:spcBef>
                <a:spcPts val="1000"/>
              </a:spcBef>
              <a:spcAft>
                <a:spcPts val="600"/>
              </a:spcAft>
              <a:defRPr/>
            </a:pPr>
            <a:r>
              <a:rPr lang="en-US" sz="2800" dirty="0" smtClean="0">
                <a:latin typeface="Century Gothic" pitchFamily="34" charset="0"/>
              </a:rPr>
              <a:t>recommend policies designed to make the lives of ordinary people better.</a:t>
            </a:r>
          </a:p>
          <a:p>
            <a:pPr marL="742950" indent="-742950" eaLnBrk="1" hangingPunct="1">
              <a:spcBef>
                <a:spcPts val="1000"/>
              </a:spcBef>
              <a:spcAft>
                <a:spcPts val="600"/>
              </a:spcAft>
              <a:buFont typeface="Arial" pitchFamily="34" charset="0"/>
              <a:buChar char="•"/>
              <a:defRPr/>
            </a:pPr>
            <a:endParaRPr lang="en-US" sz="2800" dirty="0" smtClean="0">
              <a:latin typeface="Century Gothic" pitchFamily="34" charset="0"/>
            </a:endParaRPr>
          </a:p>
          <a:p>
            <a:pPr eaLnBrk="1" hangingPunct="1">
              <a:buFontTx/>
              <a:buNone/>
              <a:defRPr/>
            </a:pPr>
            <a:endParaRPr lang="en-US" dirty="0" smtClean="0">
              <a:latin typeface="Century Gothic" pitchFamily="34" charset="0"/>
            </a:endParaRPr>
          </a:p>
          <a:p>
            <a:pPr eaLnBrk="1" hangingPunct="1">
              <a:buFontTx/>
              <a:buNone/>
              <a:defRPr/>
            </a:pPr>
            <a:endParaRPr lang="en-US" dirty="0" smtClean="0">
              <a:latin typeface="Century Gothic" pitchFamily="34" charset="0"/>
            </a:endParaRPr>
          </a:p>
          <a:p>
            <a:pPr eaLnBrk="1" hangingPunct="1">
              <a:buFontTx/>
              <a:buNone/>
              <a:defRPr/>
            </a:pPr>
            <a:endParaRPr lang="en-US" sz="2400" dirty="0" smtClean="0">
              <a:latin typeface="Century Gothi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GB" altLang="en-US" smtClean="0"/>
              <a:t>Most-read by STM publishers? </a:t>
            </a:r>
          </a:p>
        </p:txBody>
      </p:sp>
      <p:pic>
        <p:nvPicPr>
          <p:cNvPr id="5123" name="Picture 2" descr="135491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0385">
            <a:off x="727075" y="1557338"/>
            <a:ext cx="28575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887788" y="3021013"/>
            <a:ext cx="453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dirty="0"/>
              <a:t>“Somewhere along the way, people felt they had to be popular in order to be successful, when in fact, the opposite is true.” </a:t>
            </a:r>
            <a:endParaRPr lang="en-GB" altLang="en-US" dirty="0"/>
          </a:p>
        </p:txBody>
      </p:sp>
      <p:sp>
        <p:nvSpPr>
          <p:cNvPr id="5" name="TextBox 4"/>
          <p:cNvSpPr txBox="1">
            <a:spLocks noChangeArrowheads="1"/>
          </p:cNvSpPr>
          <p:nvPr/>
        </p:nvSpPr>
        <p:spPr bwMode="auto">
          <a:xfrm>
            <a:off x="4622800" y="4365625"/>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dirty="0"/>
              <a:t>“The brands playing in the space you want to dominate have already figured out the inherent power of being unpopular.”</a:t>
            </a:r>
            <a:endParaRPr lang="en-GB" altLang="en-US" dirty="0"/>
          </a:p>
        </p:txBody>
      </p:sp>
      <p:sp>
        <p:nvSpPr>
          <p:cNvPr id="7" name="TextBox 6"/>
          <p:cNvSpPr txBox="1">
            <a:spLocks noChangeArrowheads="1"/>
          </p:cNvSpPr>
          <p:nvPr/>
        </p:nvSpPr>
        <p:spPr bwMode="auto">
          <a:xfrm>
            <a:off x="4284663" y="1898650"/>
            <a:ext cx="45354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dirty="0"/>
              <a:t>“Every successful brand in history is inherently unpopular with a specific demographic.” </a:t>
            </a:r>
          </a:p>
        </p:txBody>
      </p:sp>
      <p:sp>
        <p:nvSpPr>
          <p:cNvPr id="6" name="TextBox 5"/>
          <p:cNvSpPr txBox="1">
            <a:spLocks noChangeArrowheads="1"/>
          </p:cNvSpPr>
          <p:nvPr/>
        </p:nvSpPr>
        <p:spPr bwMode="auto">
          <a:xfrm>
            <a:off x="4370387" y="5982176"/>
            <a:ext cx="453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dirty="0"/>
              <a:t>(Published by Wiley)</a:t>
            </a:r>
          </a:p>
        </p:txBody>
      </p:sp>
      <p:pic>
        <p:nvPicPr>
          <p:cNvPr id="2052" name="Picture 4" descr="http://eloquentscience.com/wp-content/uploads/2011/04/open_acc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755">
            <a:off x="2130425" y="4462463"/>
            <a:ext cx="1908175"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rot="329463">
            <a:off x="2298700" y="4011613"/>
            <a:ext cx="29225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19600">
                <a:solidFill>
                  <a:srgbClr val="003300"/>
                </a:solidFill>
                <a:sym typeface="Wingdings" panose="05000000000000000000" pitchFamily="2" charset="2"/>
              </a:rPr>
              <a:t></a:t>
            </a:r>
            <a:endParaRPr lang="en-GB" altLang="en-US" sz="19600">
              <a:solidFill>
                <a:srgbClr val="003300"/>
              </a:solidFill>
            </a:endParaRPr>
          </a:p>
        </p:txBody>
      </p:sp>
    </p:spTree>
    <p:extLst>
      <p:ext uri="{BB962C8B-B14F-4D97-AF65-F5344CB8AC3E}">
        <p14:creationId xmlns:p14="http://schemas.microsoft.com/office/powerpoint/2010/main" val="1829233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childTnLst>
                          </p:cTn>
                        </p:par>
                        <p:par>
                          <p:cTn id="25" fill="hold" nodeType="afterGroup">
                            <p:stCondLst>
                              <p:cond delay="500"/>
                            </p:stCondLst>
                            <p:childTnLst>
                              <p:par>
                                <p:cTn id="26" presetID="14" presetClass="entr" presetSubtype="10"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6875463" y="4868863"/>
            <a:ext cx="2268537" cy="198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44"/>
          <p:cNvGrpSpPr>
            <a:grpSpLocks/>
          </p:cNvGrpSpPr>
          <p:nvPr/>
        </p:nvGrpSpPr>
        <p:grpSpPr bwMode="auto">
          <a:xfrm>
            <a:off x="0" y="1341438"/>
            <a:ext cx="8964613" cy="5256212"/>
            <a:chOff x="0" y="1601416"/>
            <a:chExt cx="8964488" cy="5256584"/>
          </a:xfrm>
        </p:grpSpPr>
        <p:pic>
          <p:nvPicPr>
            <p:cNvPr id="621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 y="1700808"/>
              <a:ext cx="8302806"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107948" y="1601416"/>
              <a:ext cx="1295382" cy="136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0" y="1628405"/>
              <a:ext cx="4571936" cy="46802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3924245" y="2276151"/>
              <a:ext cx="1655740" cy="1873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 name="Group 43"/>
          <p:cNvGrpSpPr>
            <a:grpSpLocks/>
          </p:cNvGrpSpPr>
          <p:nvPr/>
        </p:nvGrpSpPr>
        <p:grpSpPr bwMode="auto">
          <a:xfrm>
            <a:off x="3995738" y="1052513"/>
            <a:ext cx="4824412" cy="1728787"/>
            <a:chOff x="3779912" y="1340768"/>
            <a:chExt cx="4824536" cy="1728192"/>
          </a:xfrm>
        </p:grpSpPr>
        <p:sp>
          <p:nvSpPr>
            <p:cNvPr id="42" name="Rounded Rectangular Callout 41"/>
            <p:cNvSpPr/>
            <p:nvPr/>
          </p:nvSpPr>
          <p:spPr>
            <a:xfrm>
              <a:off x="3851351" y="1340768"/>
              <a:ext cx="4681658" cy="1728192"/>
            </a:xfrm>
            <a:prstGeom prst="wedgeRoundRectCallout">
              <a:avLst>
                <a:gd name="adj1" fmla="val -45574"/>
                <a:gd name="adj2" fmla="val 878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11" name="TextBox 42"/>
            <p:cNvSpPr txBox="1">
              <a:spLocks noChangeArrowheads="1"/>
            </p:cNvSpPr>
            <p:nvPr/>
          </p:nvSpPr>
          <p:spPr bwMode="auto">
            <a:xfrm>
              <a:off x="3779912" y="1412776"/>
              <a:ext cx="48245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sz="2400" dirty="0">
                  <a:latin typeface="Arial" panose="020B0604020202020204" pitchFamily="34" charset="0"/>
                </a:rPr>
                <a:t>“The audience which finds your content interesting and useful</a:t>
              </a:r>
              <a:r>
                <a:rPr lang="en-GB" altLang="en-US" sz="2400" dirty="0">
                  <a:solidFill>
                    <a:schemeClr val="bg1"/>
                  </a:solidFill>
                  <a:latin typeface="Arial" panose="020B0604020202020204" pitchFamily="34" charset="0"/>
                </a:rPr>
                <a:t/>
              </a:r>
              <a:br>
                <a:rPr lang="en-GB" altLang="en-US" sz="2400" dirty="0">
                  <a:solidFill>
                    <a:schemeClr val="bg1"/>
                  </a:solidFill>
                  <a:latin typeface="Arial" panose="020B0604020202020204" pitchFamily="34" charset="0"/>
                </a:rPr>
              </a:br>
              <a:r>
                <a:rPr lang="en-GB" altLang="en-US" sz="2400" b="1" dirty="0">
                  <a:solidFill>
                    <a:srgbClr val="FFFF00"/>
                  </a:solidFill>
                  <a:latin typeface="Arial" panose="020B0604020202020204" pitchFamily="34" charset="0"/>
                </a:rPr>
                <a:t>is always larger </a:t>
              </a:r>
              <a:r>
                <a:rPr lang="en-GB" altLang="en-US" sz="2400" dirty="0">
                  <a:latin typeface="Arial" panose="020B0604020202020204" pitchFamily="34" charset="0"/>
                </a:rPr>
                <a:t>than </a:t>
              </a:r>
              <a:br>
                <a:rPr lang="en-GB" altLang="en-US" sz="2400" dirty="0">
                  <a:latin typeface="Arial" panose="020B0604020202020204" pitchFamily="34" charset="0"/>
                </a:rPr>
              </a:br>
              <a:r>
                <a:rPr lang="en-GB" altLang="en-US" sz="2400" dirty="0">
                  <a:latin typeface="Arial" panose="020B0604020202020204" pitchFamily="34" charset="0"/>
                </a:rPr>
                <a:t>you think.”</a:t>
              </a:r>
              <a:endParaRPr lang="en-US" altLang="en-US" sz="2400" dirty="0">
                <a:latin typeface="Arial" panose="020B0604020202020204" pitchFamily="34" charset="0"/>
              </a:endParaRPr>
            </a:p>
          </p:txBody>
        </p:sp>
      </p:grpSp>
      <p:grpSp>
        <p:nvGrpSpPr>
          <p:cNvPr id="4" name="Group 102"/>
          <p:cNvGrpSpPr>
            <a:grpSpLocks/>
          </p:cNvGrpSpPr>
          <p:nvPr/>
        </p:nvGrpSpPr>
        <p:grpSpPr bwMode="auto">
          <a:xfrm>
            <a:off x="0" y="1628775"/>
            <a:ext cx="4460875" cy="4608513"/>
            <a:chOff x="0" y="1628800"/>
            <a:chExt cx="4460844" cy="4608512"/>
          </a:xfrm>
        </p:grpSpPr>
        <p:pic>
          <p:nvPicPr>
            <p:cNvPr id="615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29816" y="438407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4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460309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150199"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615107"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24539"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266426"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71702"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01518"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046043" y="496812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547916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82653" y="555217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51871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510951"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6610" y="365400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23086" y="5114137"/>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6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5496"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6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603036"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7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09"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7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96242"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7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38128"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7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92085"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7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556993" y="328897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7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7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306995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7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526015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7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23021"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8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464908"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Picture 8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8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2758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8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39552" y="278092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8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19672"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8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915816" y="29249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7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02190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4" name="Picture 8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1640"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5" name="Picture 9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843808" y="227687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6" name="Picture 9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7" name="Picture 9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779912"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8" name="Picture 9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95936" y="41490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9" name="Picture 9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23928" y="35730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0" name="Picture 9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5536"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1" name="Picture 9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17728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2" name="Picture 9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226772"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3" name="Picture 9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907704" y="162880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4" name="Picture 10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39752" y="191683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 name="Picture 10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08786" y="198884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6" name="Picture 8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5172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7" name="Picture 8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483768"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743405" y="3361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9" name="Picture 9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71600" y="256490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TextBox 103"/>
          <p:cNvSpPr txBox="1"/>
          <p:nvPr/>
        </p:nvSpPr>
        <p:spPr>
          <a:xfrm>
            <a:off x="8027988" y="6237288"/>
            <a:ext cx="9366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Authors</a:t>
            </a:r>
            <a:endParaRPr lang="en-US" sz="1600" dirty="0">
              <a:latin typeface="+mj-lt"/>
              <a:cs typeface="+mn-cs"/>
            </a:endParaRPr>
          </a:p>
        </p:txBody>
      </p:sp>
      <p:sp>
        <p:nvSpPr>
          <p:cNvPr id="105" name="TextBox 104"/>
          <p:cNvSpPr txBox="1"/>
          <p:nvPr/>
        </p:nvSpPr>
        <p:spPr>
          <a:xfrm>
            <a:off x="6516688" y="6237288"/>
            <a:ext cx="1511300" cy="338137"/>
          </a:xfrm>
          <a:prstGeom prst="rect">
            <a:avLst/>
          </a:prstGeom>
          <a:noFill/>
        </p:spPr>
        <p:txBody>
          <a:bodyPr>
            <a:spAutoFit/>
          </a:bodyPr>
          <a:lstStyle/>
          <a:p>
            <a:pPr algn="ctr" fontAlgn="auto">
              <a:spcBef>
                <a:spcPts val="0"/>
              </a:spcBef>
              <a:spcAft>
                <a:spcPts val="0"/>
              </a:spcAft>
              <a:defRPr/>
            </a:pPr>
            <a:r>
              <a:rPr lang="en-GB" sz="1600" dirty="0">
                <a:latin typeface="+mj-lt"/>
                <a:cs typeface="+mn-cs"/>
              </a:rPr>
              <a:t>Researchers</a:t>
            </a:r>
            <a:endParaRPr lang="en-US" sz="1600" dirty="0">
              <a:latin typeface="+mj-lt"/>
              <a:cs typeface="+mn-cs"/>
            </a:endParaRPr>
          </a:p>
        </p:txBody>
      </p:sp>
      <p:sp>
        <p:nvSpPr>
          <p:cNvPr id="106" name="TextBox 105"/>
          <p:cNvSpPr txBox="1"/>
          <p:nvPr/>
        </p:nvSpPr>
        <p:spPr>
          <a:xfrm>
            <a:off x="4572000" y="6259513"/>
            <a:ext cx="13684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Students </a:t>
            </a:r>
            <a:endParaRPr lang="en-US" sz="1600" dirty="0">
              <a:latin typeface="+mj-lt"/>
              <a:cs typeface="+mn-cs"/>
            </a:endParaRPr>
          </a:p>
        </p:txBody>
      </p:sp>
      <p:sp>
        <p:nvSpPr>
          <p:cNvPr id="108" name="TextBox 107"/>
          <p:cNvSpPr txBox="1"/>
          <p:nvPr/>
        </p:nvSpPr>
        <p:spPr>
          <a:xfrm>
            <a:off x="468313" y="6237288"/>
            <a:ext cx="3743325" cy="584200"/>
          </a:xfrm>
          <a:prstGeom prst="rect">
            <a:avLst/>
          </a:prstGeom>
          <a:solidFill>
            <a:schemeClr val="bg1"/>
          </a:solidFill>
        </p:spPr>
        <p:txBody>
          <a:bodyPr>
            <a:spAutoFit/>
          </a:bodyPr>
          <a:lstStyle/>
          <a:p>
            <a:pPr fontAlgn="auto">
              <a:spcBef>
                <a:spcPts val="0"/>
              </a:spcBef>
              <a:spcAft>
                <a:spcPts val="0"/>
              </a:spcAft>
              <a:defRPr/>
            </a:pPr>
            <a:r>
              <a:rPr lang="en-GB" sz="1600" dirty="0">
                <a:latin typeface="+mj-lt"/>
                <a:cs typeface="+mn-cs"/>
              </a:rPr>
              <a:t>Practitioners, unaffiliated researchers, educated layman . . . .</a:t>
            </a:r>
            <a:endParaRPr lang="en-US" sz="1600" dirty="0">
              <a:latin typeface="+mj-lt"/>
              <a:cs typeface="+mn-cs"/>
            </a:endParaRPr>
          </a:p>
        </p:txBody>
      </p:sp>
      <p:sp>
        <p:nvSpPr>
          <p:cNvPr id="110" name="Title 2"/>
          <p:cNvSpPr txBox="1">
            <a:spLocks/>
          </p:cNvSpPr>
          <p:nvPr/>
        </p:nvSpPr>
        <p:spPr>
          <a:xfrm>
            <a:off x="1079500" y="238125"/>
            <a:ext cx="7416800" cy="1022350"/>
          </a:xfrm>
          <a:prstGeom prst="rect">
            <a:avLst/>
          </a:prstGeom>
        </p:spPr>
        <p:txBody>
          <a:bodyPr anchor="ctr"/>
          <a:lstStyle/>
          <a:p>
            <a:pPr fontAlgn="auto">
              <a:spcAft>
                <a:spcPts val="0"/>
              </a:spcAft>
              <a:defRPr/>
            </a:pPr>
            <a:r>
              <a:rPr lang="en-GB" sz="3200" dirty="0">
                <a:latin typeface="+mj-lt"/>
                <a:ea typeface="+mj-ea"/>
                <a:cs typeface="+mj-cs"/>
              </a:rPr>
              <a:t>Do we know our audience . . .? </a:t>
            </a:r>
            <a:endParaRPr lang="en-US" sz="3200" dirty="0">
              <a:latin typeface="+mj-lt"/>
              <a:ea typeface="+mj-ea"/>
              <a:cs typeface="+mj-cs"/>
            </a:endParaRPr>
          </a:p>
        </p:txBody>
      </p:sp>
    </p:spTree>
    <p:extLst>
      <p:ext uri="{BB962C8B-B14F-4D97-AF65-F5344CB8AC3E}">
        <p14:creationId xmlns:p14="http://schemas.microsoft.com/office/powerpoint/2010/main" val="1260644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9" presetClass="entr" presetSubtype="0" fill="hold" grpId="0" nodeType="after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dissolve">
                                      <p:cBhvr>
                                        <p:cTn id="12" dur="500"/>
                                        <p:tgtEl>
                                          <p:spTgt spid="10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dissolve">
                                      <p:cBhvr>
                                        <p:cTn id="15" dur="500"/>
                                        <p:tgtEl>
                                          <p:spTgt spid="10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dissolve">
                                      <p:cBhvr>
                                        <p:cTn id="18" dur="500"/>
                                        <p:tgtEl>
                                          <p:spTgt spid="1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0-#ppt_w/2"/>
                                          </p:val>
                                        </p:tav>
                                        <p:tav tm="100000">
                                          <p:val>
                                            <p:strVal val="#ppt_x"/>
                                          </p:val>
                                        </p:tav>
                                      </p:tavLst>
                                    </p:anim>
                                    <p:anim calcmode="lin" valueType="num">
                                      <p:cBhvr additive="base">
                                        <p:cTn id="24" dur="2000" fill="hold"/>
                                        <p:tgtEl>
                                          <p:spTgt spid="4"/>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par>
                          <p:cTn id="29" fill="hold" nodeType="afterGroup">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dissolve">
                                      <p:cBhvr>
                                        <p:cTn id="3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51520" y="1340768"/>
          <a:ext cx="8568951" cy="4899720"/>
        </p:xfrm>
        <a:graphic>
          <a:graphicData uri="http://schemas.openxmlformats.org/drawingml/2006/chart">
            <c:chart xmlns:c="http://schemas.openxmlformats.org/drawingml/2006/chart" xmlns:r="http://schemas.openxmlformats.org/officeDocument/2006/relationships" r:id="rId2"/>
          </a:graphicData>
        </a:graphic>
      </p:graphicFrame>
      <p:sp>
        <p:nvSpPr>
          <p:cNvPr id="7171" name="TextBox 8"/>
          <p:cNvSpPr txBox="1">
            <a:spLocks noChangeArrowheads="1"/>
          </p:cNvSpPr>
          <p:nvPr/>
        </p:nvSpPr>
        <p:spPr bwMode="auto">
          <a:xfrm>
            <a:off x="7977188" y="477838"/>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a:t>a</a:t>
            </a:r>
          </a:p>
        </p:txBody>
      </p:sp>
      <p:sp>
        <p:nvSpPr>
          <p:cNvPr id="7172" name="Title 1"/>
          <p:cNvSpPr txBox="1">
            <a:spLocks/>
          </p:cNvSpPr>
          <p:nvPr/>
        </p:nvSpPr>
        <p:spPr bwMode="auto">
          <a:xfrm>
            <a:off x="1079500" y="238125"/>
            <a:ext cx="74168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3200" dirty="0">
                <a:latin typeface="Arial" panose="020B0604020202020204" pitchFamily="34" charset="0"/>
              </a:rPr>
              <a:t>More graduates = more demand for scholarly publications</a:t>
            </a:r>
          </a:p>
        </p:txBody>
      </p:sp>
      <p:sp>
        <p:nvSpPr>
          <p:cNvPr id="4" name="TextBox 3"/>
          <p:cNvSpPr txBox="1"/>
          <p:nvPr/>
        </p:nvSpPr>
        <p:spPr>
          <a:xfrm>
            <a:off x="1676400" y="1557338"/>
            <a:ext cx="5832475" cy="830262"/>
          </a:xfrm>
          <a:prstGeom prst="rect">
            <a:avLst/>
          </a:prstGeom>
          <a:solidFill>
            <a:schemeClr val="accent1">
              <a:lumMod val="20000"/>
              <a:lumOff val="80000"/>
            </a:schemeClr>
          </a:solidFill>
        </p:spPr>
        <p:txBody>
          <a:bodyPr>
            <a:spAutoFit/>
          </a:bodyPr>
          <a:lstStyle/>
          <a:p>
            <a:pPr algn="ctr" fontAlgn="auto">
              <a:spcBef>
                <a:spcPts val="0"/>
              </a:spcBef>
              <a:spcAft>
                <a:spcPts val="0"/>
              </a:spcAft>
              <a:defRPr/>
            </a:pPr>
            <a:r>
              <a:rPr lang="en-GB" sz="2400" b="1" dirty="0">
                <a:solidFill>
                  <a:srgbClr val="0070C0"/>
                </a:solidFill>
                <a:latin typeface="+mj-lt"/>
                <a:cs typeface="+mn-cs"/>
              </a:rPr>
              <a:t>But they won’t all work in </a:t>
            </a:r>
            <a:br>
              <a:rPr lang="en-GB" sz="2400" b="1" dirty="0">
                <a:solidFill>
                  <a:srgbClr val="0070C0"/>
                </a:solidFill>
                <a:latin typeface="+mj-lt"/>
                <a:cs typeface="+mn-cs"/>
              </a:rPr>
            </a:br>
            <a:r>
              <a:rPr lang="en-GB" sz="2400" b="1" dirty="0">
                <a:solidFill>
                  <a:srgbClr val="0070C0"/>
                </a:solidFill>
                <a:latin typeface="+mj-lt"/>
                <a:cs typeface="+mn-cs"/>
              </a:rPr>
              <a:t>subscribing institutions</a:t>
            </a:r>
            <a:endParaRPr lang="en-US" sz="2400" b="1" dirty="0">
              <a:solidFill>
                <a:srgbClr val="0070C0"/>
              </a:solidFill>
              <a:latin typeface="+mj-lt"/>
              <a:cs typeface="+mn-cs"/>
            </a:endParaRPr>
          </a:p>
        </p:txBody>
      </p:sp>
      <p:sp>
        <p:nvSpPr>
          <p:cNvPr id="7" name="Rectangle 6"/>
          <p:cNvSpPr/>
          <p:nvPr/>
        </p:nvSpPr>
        <p:spPr>
          <a:xfrm rot="19024669">
            <a:off x="2854325" y="5167313"/>
            <a:ext cx="1296988"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p:nvPr/>
        </p:nvSpPr>
        <p:spPr>
          <a:xfrm rot="18679686">
            <a:off x="3048000" y="5051426"/>
            <a:ext cx="1081087" cy="246062"/>
          </a:xfrm>
          <a:prstGeom prst="rect">
            <a:avLst/>
          </a:prstGeom>
          <a:noFill/>
        </p:spPr>
        <p:txBody>
          <a:bodyPr anchor="ctr">
            <a:spAutoFit/>
          </a:bodyPr>
          <a:lstStyle/>
          <a:p>
            <a:pPr algn="r" fontAlgn="auto">
              <a:spcBef>
                <a:spcPts val="0"/>
              </a:spcBef>
              <a:spcAft>
                <a:spcPts val="0"/>
              </a:spcAft>
              <a:defRPr/>
            </a:pPr>
            <a:r>
              <a:rPr lang="en-GB" sz="1000" b="1" dirty="0">
                <a:solidFill>
                  <a:srgbClr val="C00000"/>
                </a:solidFill>
                <a:latin typeface="+mj-lt"/>
                <a:cs typeface="+mn-cs"/>
              </a:rPr>
              <a:t>Average</a:t>
            </a:r>
          </a:p>
        </p:txBody>
      </p:sp>
      <p:sp>
        <p:nvSpPr>
          <p:cNvPr id="10" name="TextBox 9"/>
          <p:cNvSpPr txBox="1"/>
          <p:nvPr/>
        </p:nvSpPr>
        <p:spPr>
          <a:xfrm>
            <a:off x="468313" y="6475413"/>
            <a:ext cx="7920037" cy="338137"/>
          </a:xfrm>
          <a:prstGeom prst="rect">
            <a:avLst/>
          </a:prstGeom>
          <a:noFill/>
        </p:spPr>
        <p:txBody>
          <a:bodyPr>
            <a:spAutoFit/>
          </a:bodyPr>
          <a:lstStyle/>
          <a:p>
            <a:pPr fontAlgn="auto">
              <a:spcBef>
                <a:spcPts val="0"/>
              </a:spcBef>
              <a:spcAft>
                <a:spcPts val="0"/>
              </a:spcAft>
              <a:defRPr/>
            </a:pPr>
            <a:r>
              <a:rPr lang="en-GB" sz="800" dirty="0">
                <a:latin typeface="+mj-lt"/>
                <a:cs typeface="+mn-cs"/>
              </a:rPr>
              <a:t>Source: </a:t>
            </a:r>
            <a:r>
              <a:rPr lang="en-US" sz="800" dirty="0">
                <a:latin typeface="+mj-lt"/>
                <a:cs typeface="+mn-cs"/>
              </a:rPr>
              <a:t>OECD (2014),Graph A1.3.  Percentage of younger and older tertiary-educated adults (2012): 25-34 and 55-64 year-olds, and percentage-point difference between these two groups, in </a:t>
            </a:r>
            <a:r>
              <a:rPr lang="en-US" sz="800" i="1" dirty="0">
                <a:latin typeface="+mj-lt"/>
                <a:cs typeface="+mn-cs"/>
              </a:rPr>
              <a:t>Education at a Glance 2014</a:t>
            </a:r>
            <a:r>
              <a:rPr lang="en-US" sz="800" dirty="0">
                <a:latin typeface="+mj-lt"/>
                <a:cs typeface="+mn-cs"/>
              </a:rPr>
              <a:t>, OECD Publishing. DOI: </a:t>
            </a:r>
            <a:r>
              <a:rPr lang="en-US" sz="800" u="sng" dirty="0">
                <a:latin typeface="+mj-lt"/>
                <a:cs typeface="+mn-cs"/>
                <a:hlinkClick r:id="rId3" tooltip="10.1787/eag-2014-graph3-en"/>
              </a:rPr>
              <a:t>10.1787/eag-2014-graph3-en</a:t>
            </a:r>
            <a:endParaRPr lang="en-GB" sz="800" dirty="0">
              <a:latin typeface="+mj-lt"/>
              <a:cs typeface="+mn-cs"/>
            </a:endParaRPr>
          </a:p>
        </p:txBody>
      </p:sp>
      <p:sp>
        <p:nvSpPr>
          <p:cNvPr id="7177" name="TextBox 10"/>
          <p:cNvSpPr txBox="1">
            <a:spLocks noChangeArrowheads="1"/>
          </p:cNvSpPr>
          <p:nvPr/>
        </p:nvSpPr>
        <p:spPr bwMode="auto">
          <a:xfrm>
            <a:off x="34925" y="1309688"/>
            <a:ext cx="360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GB" altLang="en-US"/>
              <a:t>% </a:t>
            </a:r>
          </a:p>
        </p:txBody>
      </p:sp>
    </p:spTree>
    <p:extLst>
      <p:ext uri="{BB962C8B-B14F-4D97-AF65-F5344CB8AC3E}">
        <p14:creationId xmlns:p14="http://schemas.microsoft.com/office/powerpoint/2010/main" val="4212029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01713" y="206375"/>
            <a:ext cx="7685087" cy="1143000"/>
          </a:xfrm>
        </p:spPr>
        <p:txBody>
          <a:bodyPr/>
          <a:lstStyle/>
          <a:p>
            <a:pPr eaLnBrk="1" hangingPunct="1"/>
            <a:r>
              <a:rPr lang="en-US" altLang="en-US" smtClean="0"/>
              <a:t>. . . so, no wonder they’re calling for better access . . .</a:t>
            </a:r>
            <a:endParaRPr lang="en-US" altLang="en-US" b="1" smtClean="0"/>
          </a:p>
        </p:txBody>
      </p:sp>
      <p:pic>
        <p:nvPicPr>
          <p:cNvPr id="819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839913"/>
            <a:ext cx="712787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AutoShape 10" descr="data:image/jpeg;base64,/9j/4AAQSkZJRgABAQAAAQABAAD/2wCEAAkGBhQSDxUUEhQWFRUWFBQYFBgVFRYUGBQWFBYXFBcYGBUXHCYfGBklGhcUHy8gIycpLCwsGB4xNTAqNSYrLCkBCQoKDAwMFAwMFDUeFx01NTU1NSo1NSkqKS0rKSksLCkpNTUzMDUsKSk2KSkpKTUpNSo2KSkpKSkqKSkpKSkpKf/AABEIAGQBzgMBIgACEQEDEQH/xAAcAAACAwADAQAAAAAAAAAAAAAACAUGBwECBAP/xABPEAABAwIBBQkLCQYEBgMAAAABAAIDBBEFBgcSITETQVFUYXGBkdEIFBYiMjVyc5OxshczUnSCkqGz0iM0QmKiwkNTwfAVJCWDo9MY4fH/xAAZAQEBAAMBAAAAAAAAAAAAAAAAAQMEBQL/xAAdEQEBAQABBQEAAAAAAAAAAAAAAQIEAxExQoET/9oADAMBAAIRAxEAPwDcUKAxXLyhppTFPUMjkABLSHXAcLjYCNi8fyp4ZxuPqf8ApQWtCqnyp4ZxuPqf+lHyp4ZxuPqf+lBa0KqfKnhnG4+p/wClHyp4ZxuPqf8ApQWtCqnyp4ZxuPqf+lHyp4ZxuPqf+lBa0KqfKnhnG4+p/wClHyp4ZxuPqf8ApQWtCh8EytpawuFNM2UsALg3S1B2obQOAqOkznYa1xaauMEEgiz9RBsR5PCgtKFVPlTwzjcfU/8ASj5U8M43H1P/AEoLWhVT5U8M43H1P/Sj5U8M43H1P/SgtaFAYVl7Q1MoigqGSSOvZoDrmwudreBT6AQhCAQhCAQhfCtrmQxvkkcGsY0ue47GtbrJKD7oVU+VLDONx9T/ANKPlTwzjcfU/wDSgtaFVPlTwzjcfU/9KPlTwzjcfU/9KC1oVU+VPDONx9T/ANKPlSwzjcfU/wDSgtaFXKfOLhzzYVkP2n6Hx2U5SV0crdKN7Xt3nMc1wPS02QfdC4uuUAhCEAhV3Ec4VBBK6KWpYyRhs9p0iWmwNjZpG+F5vlTwzjcfU/8ASgtaFF4JlPTVgcaaVsoYQH6N/FJBIvcDgPUpRAIQuCg4JXmq8UiiH7WRjPTe1vvKgcosqcOjlMNXO1j2gEsLpW2DhcX0NtwVXXYpk8TcupyeEiUnrsvWZn2rHr9PSRYK3OVQx/4peeCNrnfjYBQFbnjZshp3HlkeG/g29+sLj/ieT30qfql7Ef8AFMnvpQf+XsWxnXGnmWtXeOXrxqRA1udWsf5BjiH8jbnreTrXXJPKKpnxKnEs8jwZNhcQ0+K7+EairB/xTJ76UH/l7F78Cr8FdUxildCZyTueiJNK9iTa4tsDlmvI6Exc4x2vxgnF5N3Nb6neRfEIXBK57quUKMxrKSmpG6VTMyIb2kdbvRaNbugKh4ln7o2G0MU0vLZsbTzaRv8Agg09Cxo90Nr1UWr6xr6tyUrhefykeQJoZoeUaMrR1Wd+CDUEKNwXKOnq2adNKyUb+idbfSadbekKQL0HZCq/ynYbpaPfcd9LR1aZ13t9HhVnBQLrnkpHuxmUtY4jc4dYa4i+gOAKiSROabOBB5QR704tlF5TYHFVUskUrGuDmOAuAS11jZzTvEGxuoFMQgIRX2ZRyEXDHkHYQ1xFudc94Sf5b/uuTQZvx/0qk+rx+5WCyIT/ALwk/wAt/wB1y+ckLm+UHDnBHvTiWXznpmvGi9ocOBwDh1FUJ4hb3nCzTQzwvmo42xVDQXaLBZs1tZboDUH8BG06jdYIoNb7nz56r9XD8TlmuKUMnfEviP8AnZP4XfTdyLSu58+eq/VxfE5bZZUJ09hBsQQeA6j1LqmNzxYVHJhM0jmgvi0HMdYaTf2jWkaW2xDjqS5KKF3ihc7yWud6IJ9112pIdORjPpOa08mkQ33EpusPw+OGNscTAxjRYNaLDVq3t/VtQL3mgpHtxmAuY4DRl1lrh/hu3yExq4suVUCEIQCEIQCgMu2k4XWAXJNPLa20+KdQsp9FkCfmgk/y3/dd2LzkJx7LFe6Aw6Nr6WVrQHv3VryAAXhugW6XCRc9agyJdo4y42aCTwC5P4Lqr7mR88t9RN/aiqT3hJ/lv+65dH0z27WuHO0j3pw7LhzARY6xy61UJxdemhxGWF+nDI+N30mOLT1jaOQplsqM3FFWsIdE2OS3iyxNDHNPLbU8cIPYluxvCH0tTJBL5cby022HfBHIRrCg1LITPW7SbDiBBBsGzgWI4N1A1EfzDpvtWzsdcXGsHYRvpOUwGZDKV1RROgkJL6dzWtJ2mJ4JYOWxDm82iqNIXkxTEGwQSTPNmRse93MxpcfcvWs1z6Y7uNA2Bp8aofY+rjs53N42gOtBhOIVzp5pJX63yPc93O5xJ6rgLzoXLmkGxFiNoUVfsyuP974mInGzKhpj26t0HjR9dnN6QmJCTumqXRyNew2cxzXNPA5pBH4gJs8AxdtVSwzs2SxtdzEjWOg3CqJFcOXKEC6Z4qR5xiUtY4jQh1hpI+bbvqiywub5QLecEe9OJZQ+VmCRVVHNHK0OG5v0SRcsdomzmneINtYQKghcNNwDyBcqK5Ywk2AJPALk9W+rhmuo3txmlLmPA036y1wA/ZSDaR/u62rNpk7DTYbA5jG7pJEx8j7eM9zwHHxtthewHAFbLIgWdZz85/eI3Cns6pcLkkXbC07CRvvI1gcxO0K9YziTaemlmf5MUb3nlDGl1vwSl4jXvnmfLKbvkeXPPKST1b3RyKjiur5J5DJK90j3HW550ieve5F9MOwiackQQySnf3ON0lufRGpTebrJdtfiEcL77mA6SW2q7GW1X3ruLBzE8CZqioI4owyJjWMA1NYA0DoCilibm6xEi4o5vugfgTdRmJZPVNPrnp5Yhsu+NzR0OIt+Kbey6yxBwIIBB1EEXBB4QdSIUKgxCSGQSQvdG9uxzCWkdI2j8FesQzzVM2HPpntAlfZrpmeKTGb6Q0R5LzsuNVidQOtXTL/M7FMx01C0RTDWYxqjl4QBsY/g3j+KwuSMtcWuBBBIIOogg6wRvG6K7UvzjPTZ8QThMGpJ9S/OM9NnxBOE3YqjlfOo8h3on3L6L51HkO9E+5AnaEIUU0+b/wA1Un1eP3KwFV/N+f8ApVJ9Xj9ynKmpaxhe9wa1oJc5xsGgaySTsCqMczpZxK2jxEw00wYwRxm25xP8ZwJJu9pPAp/M7ldVVzak1Um6GN0IZ4jGW0hJpeQBfyQsdy5x8VuIzzt8hzgI+HQYA1pPOBfpWl9z15FZ6UHulQa+UrOcDDBT4rVRgWbupc0fyyAP6BrTTrA89GT8zsU3SKKR4fBGSWMc4XbpMsSBa9mhB7+58+fqvVxfE5basbzD4bLFNVGWKSO7IrabHNv4ztlxrWyIKjnX8y1foM/NYllTNZ1/MtX6DPzWJZVB6sJ/eIvWx/GE3wSg4V+8Retj+MJvgqBCEIBCEIBCEIBCEIBY73Q3k0fpT+6NbEsd7obyaP0p/dGgxlX3Mj55Z6ib+1UJX3Mj55b6ib+1QMWhC4uqOUume6IDGHEbXQwl3PYt9zQmAxLFI6eJ0sz2xxtF3OcbAD/U8g1pXctMoe/q+aosQ17gGA7QxgDW35bC55SghFqXc/vPf1QN7cAekSCyy1bR3P8AgxDKipcNTi2Jh4dC7n/iWjoPAorX0t+eHH++cVe0G7IAIm+kPGkP3jb7IW/ZSYwKSjmndsjjc4crtjR0uLR0pTZpi9znON3OJc48Jcbk9ZKqJrIfA+/MRp4SLtdIHSerZ47+sC3OQp3PJgHe+KOeBZlQ0Sjg0vJkH3hpfbCsmYDA7vnqnDyQIYzyus+T8BH1qyZ8MB3bDhM0ePTvDv8Atvsx/RfQP2VAvq3HMNj+nTS0rjrhdps9XIfGA5n3P21hys+bXKDvPE4ZCbMcdyk9CSwv0O0XdCBoULgFcqgXmxL5iT1b/hK9K82JfMSerf8ACUCfR+SOYe5dl1j8kcw9y7KKa/IvzbSfVofgCmVDZF+baT6tD8AUyqipZ13kYLVW32MHQ6WNp/AlLImwyvwk1OH1EI8p8Lw307Xb/UAlQcCDrFjvg7xG0c6C7ZnsdjpcUbupDWyxui0jqDXOLXNud4EttflCZAFJwrnkznYrqNoZpiaIagya7i0cDZAdIfiORRTKoWU4Vn+p3ACogljO+WFsjb9NiFbsNzm4dPbQqowTvSXiPN+0ABPMVUWcrC8+eSYhnZWRizZjoy22CVouHfaA18reVbjDUNeLscHDhaQR1hV/OBk6a3DpoWAGQgOiuQP2jCHNFzqFwC37SBYKX5xnps+IJwm7EuUGZ3Ew9pMDbBzSf20WwEH6SYxuxB2XzqPId6J9y+i+dR5DvRPuQJ2hCFFT9Hl9XxRtjjqpWsYAGtBFgBsA1LyYrlTVVLdGeolkbe+i55Lb+js/Bavkvmaoqihgme6fTkiY52jI0C5FzYFmoIx7MFFuZNHM8SAHRbMWua88Gk0At57FBii2juevIrPSg90qxuopnRvcx4LXscWuadrXNNiDy3Wydz15FZ6UHulQbAuAFyoDHMuKOjlEdTOI3ubpAFr3XaSRfxWnfBVRPWXKhMByxpK1zhSzCQsALrNe2wcSB5TRwKbQVHOv5lq/QZ+axLKmazr+Zav0GfmsSyqD1YV+8Retj+MJvglBwr94i9bH8YTfBUCEIQCEKFyoytgw+NslSXBr36DdFpedKxdsHICgmkKn4FnToquoZBC6QyP0tEOjc0eK0uOs7NQKuCAQhCAWO90N5NH6U/ujWxLHe6G8mj9Kf3RoMZUlk9lDLRTieAtEga5oLmhws+19R5lGqw5B5LNxCtFO6QxgxvfpNAcfEtqsTyqKm/lsxL/Mi9i3tXymzy4m4WEzW+jDFf8AqaVdf/j1FxyX2TO1H/x6i45L7NnaiMjxfKGoqnaVRNJKRs03XDeZuwdAUetvj7nyAHxqqYjkYwdqnsJzNYdAbujdOR/nOLm/cFmnmIKKxbI3ISoxGUCMFsQP7SYjxWjfDT/E628OmyZXA8IjpaeOCEWZG2w4TvknlJuTzr1wU7WNDWNDWgWDWgAAcgGoLuVUZTn8x7QpoaVp1yuL3j+SPYDyFx/pWHXVqzm4933ikzgbsjO5R8GjGSCRzu03dKgMJdGKiIz33ISMMmiLuLA4FwANtZAI274QMrm1wPvTC6eMiz3N3ST05fHPUCB0KwYhRNmhfE8XbIxzHDha8Fp/AqgDPrh4/hqPZM/9iDn2w/6NR7Jv/sQYRiuHOp6iWF/lRSOYeXRNr9IseleVWjONjlNWVxqKUPAkY3dBI0NO6N8W4sSLFob03VXUU0ub7KDvzDYJSbv0NCXkkj8V1+ewd9oKxrEcwWUGjNNSOOp43WO/0mWa8DnBB+ytuVQLzYl8xJ6t/wAJXpXmxL5iT1b/AISgT6PyRzD3LsusfkjmHuXZRTX5F+baT6tD8AUyobIvzbSfVofgCmVUcFYZnazavilfWUrNKJ50pmNGuJ2+8AfwHWTwE8FluM0zWNLnODWjWS4gADlJ2LweENKdXfEHtWb/AEoFJQmLyozP0dWS9gNPIbkuiA0XE77o9nSLFZvjOY6ui1wmOob/ACu3N3Sx+rqcUGeIUniOTFVT/PU80fKY3W6wLW5bqMCivVh+KzQODoJZIiN+N7m+4q+5PZ8KuEgVIbUs3yQI5AORzRY9I6VnCEDVZK5Z02IR6dO/WPLjdqfGf5m8HKLhToCUXBsZlpZ2TQOLHsOo7xG+1w32nfCaLJLKNldRx1DNWkLPb9B7dT29B2HfBB31UTK+dR5DvRPuX0XzqPIdzH3IE7Qj/wCkKKafN/5qpPq8fuVgKr+b/wA1Un1eP3KwqoWvPDRiPGJrCwe2N/S5gB/EK6dz35FZ6UHulVhy0zSMxGq3d1Q6M6DW6LWNcPFvruTyqSyCzftwtsobM6XdSwnSaG20A4bx1+V+CgtqXXPdVaWLub9CGJvWC/8AuTEudYa0qGWGLiqxConGtr5XaHoDxWdbQD0qjQ+58+fqvVxfE5basS7nz5+q9XF8TltqCo51/MtX6DPzWJZUzWdfzLV+gz81iWVQerCv3iL1sfxhN8EoOFfvEXrY/jCb4KgQhCAWRd0LUfsaRnDJK77rAz+9a4SsBz7YuJcRZEDcQQgHkfKdN39Ij6kENmj89U3PJ+U9MwlnzR+eqbnk/KemYQCEIQCx3uhvJo/Sn90a2JY73Q3k0fpT+6NBjKvuZHzyz1E39qoSvuZHzyz1E39qgYtCEKgQhCAUDlxj/eeHTzg+M1hEfrH+Izns4g8wKnSsbz/Y98xSNPDNJ+LIwf6z0IMcJ/32qYwrI6sqY90gp5JGXI0mgWuNo2qHA4Nu9ylNXkXgfemHwQbC2MF/pu8Z/wDUSopePk3xLic3UO1Hyb4lxObqHamjsiyIVmbN5iDGlzqSUNaCSbDUALk7eAKvJxXxgix2WSoZWYKaSvngtqZI7R9A+Mz+ktRXTJnGjSVsNQ3/AA5Gk232eS9vS0uHSmxglDmhzTdrgC08IIuCk7TG5m8oO+MLYxxu+nJidr16I1xn7pA+yUF7XmxL5iT1b/hK9K82JfMSerf8JVQn0fkjmHuXZdY/JHMPcuyimvyL820n1aH4AplQ2Rfm2k+rQ/AFMqorWcnzPWeoelb0deoC99Wrf3k0mcjzPWeoelcKBtsm8TFRRwTA3EkTHdJaLjruFJLIMxmWAMbqGV1nNLnwX/ia67nsHKDdwHATwLXggCFDYrkbR1Pz1NC8/S0AH9D22cOgqaQgyzKDMNTyAmkkdC7ea87pGeTX4wHSelY7lDk5PRTmGoZouGsHa17d5zXb41f/AIm1WZ5+MPY7DmSkDTjnaGnftIHAt6w09CgwNbP3PmIEsqoSdQdHI0cGkC11vut6ljC13ueqc7rVv3tCFvTd5RWyvq2A2Lmg8rgP9VA5ZZWwUlHK90jNPc3CNgcC573NIaA0G+3byXWJ56D/ANal9XB8AVHRAhCEU0WQVWwYXSAvaDuEeouF9nOp/v6P6bfvN7Un10XRDg9/R/Tb95vavlUYvCwXfLG0cLpGNHWSlDuhUbPnNztxOhfS0L9MvBbLK3U1rDqLWH+InWLjUNe3exhF0KK1vufPnqv1cXxOWzGtZ9Nv3m9qxnufPnqv0IficsuxU/8AMS+tk+NyqN6zw5TQMwyWDdGulm0GtY1wLrB7XlxA2ABu08KXtCFFerCv3iL1sfxhN2JRwjrSdLnSRDibqOEda6vqWgXLmgcpASeaSLqhlMrc6VJRxO0ZGTTWOhHG4P17PHcDZo6b8iXPEcQfPM+WQ6T5Hlzjwkk/hrsvOhRVwzR+eqbnk/KemYSz5o/PVNzy/lPTMKoF1c+wudQG3kXZQGX3mqs+rTfAUEx39H9Nv3m9qxTPxjsM0lNFFI17o91MmiQ4M0tANBI1XNnat6yyklCgFcM1GMxU2KxyTODGFkkekdQaXgaOkd4XFr8oVPQim+jxKNwu2RhB2EPaR1gr7xTNd5JB5iD7knS3HufT/wApU+ub+WFUauukkwaLuIA5SB713Wb5+fNTfrMfwvQWnHMuaOljc6WeO4Bsxjg97jwBjTe/PZLZlVlC6urJah4tpu8Vu3RYAAxt+QDruolCgm8iYYnYlTCdzWxbs0vLiA2zbuAJOqxcGt6U0ra+O3ls+83tSfougcSKoa7yXA222IPu6epcySBouSAOEm3vWP8Ac87Kzng90iuOd/zJU/8AZ/PjVFq7+j+m37ze1YTn2ji7/ifG5pc+G0oaQbFjiGl1thLSRzNCzW6EArhmyy4GHVZMlzBK0NltrLbElrwN+1zcbbE2VPQops8OynpZ2h0VRE8HXqe2/S0m46QvJlRlTT01LK6SWMfs36LdNpc8lpADWg3JJSrLlEcNFgOYLlCEUy2bbKqCfDYGiRgkiiZHIwuAc1zAG3sT5JtcHgKtbKtpNg9pPI4H/X/dknytmarzzSem/wDKkVRu+cjzPWeoelcKaPOR5nrPq70rzGEmwFySABwknUEHamqnRyNfG4tewhzXNNi0g3BB4bhbbkZnwika2Ov/AGUgsN1AvG/lcBrYejR5RsXixrMVekidTPtUNiburXnxJX2u4g/wOvccBsNm1ZPi2DzU0hjqI3RPG88WvbfB2OHKCgbKhxKOZmnFIyRvCxwcOsbF6bpO4Z3MN2Oc08LSWnrCkm5V1gFhV1IHJUzD+9A1VbiEcLC+V7Y2Da57g0DpO/yLBs7ecRlc5sFOSYI3aTn2I3V9i0EA/wAIBNidt+BZ/VVskpvK98h4Xuc89biV8mMJIABJJsABck8AA2lBwmMzN5NupcNDpBaSd26EEWIba0YP2fG+3beVKzdZn5HvbUV7CyNpBZC4eNIRrBkH8Lf5TrPINu3sCCMrcm6WaQvmp4ZH2ALnxtc4gahckL4+BVDxOm9jH2IQoDwKoeJ03sY+xHgVQ8TpvYx9iEIDwKoeJ03sY+xHgVQ8TpvYx9iEIDwKoeJ03sY+xHgVQ8TpvYx9iEIDwKoeJ03sY+xHgVQ8TpvYx9iEIPXh2B09OSYIYoi6wdubGs0gNl9Ea15XZG0JJJpKckkkkwx3JOsnYhCo48CqHidN7GPsR4FUPE6b2MfYhCgPAqh4nTexj7EeBVDxOm9jH2IQgPAqh4nTexj7EeBVDxOm9jH2IQgPAqh4nTexj7EeBVDxOm9jH2IQg+1FkvSRPEkVNCx7fJcyJjXC4sbEC41EqVQhUC+NRTtka5j2hzXAhzXAEOB2gg7QuUIInwKoeJ03sY+xHgVQ8TpvYx9iEKA8CqHidN7GPsR4FUPE6b2MfYhCA8CqHidP7GPsXvw3CYYGkQRRxAm5EbAwE7LkBcIVHtXkr8MinbozRslbe+jI0PFxsNiOUoQgj/Aqh4nTexj7EeBVDxOm9jH2IQoDwKoeJ03sY+xHgVQ8TpvYx9iEIPZhuDQU5O4QxxaVtLc2NZpW2XsNe0r711GyVhjlY2RjraTXtDmm2sXB1HWAhCojBkVQ8TpvYx9iPAqh4nTexj7EIUB4FUPE6b2MfYjwKoeJ03sY+xCEB4FUPE6b2MfYjwKoeJ03sY+xCEB4FUPE6b2MfYjwKoeJ03sY+xCEB4FUPE6b2MfYvrS5LUkTxJFTQMe2+i5kTGuFxbUQLjUShCCRqqZkjCyRrXscLOa4BwIO8QdqioskKJrg5tJThwNwRCy4INwQbIQqJkLx4lhkVQzc542SMN/Fe0OHOL7DyjWhCCi43mWw9wLmNlhPBHJq6BIHAKkuzYU+no7rPbniv+WhCirXg2ZKhIBe6ofyGRrR/Qxp/FXbBMjqSj/d4GMds0raT/vuufxXCEROBcoQqP/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ltLang="en-US"/>
          </a:p>
        </p:txBody>
      </p:sp>
      <p:sp>
        <p:nvSpPr>
          <p:cNvPr id="8197" name="AutoShape 18" descr="data:image/jpeg;base64,/9j/4AAQSkZJRgABAQAAAQABAAD/2wCEAAkGBhMSERQTEhISEhUWGBYYDRYXFSQZGRgfJxsYIB8cGyAYHC4gGxwjJSAeIDssIycvLSwsIR89ODAqNyYrLDUBCQoKBQUFDQUFDSkYEhgpKSkpKSkpKSkpKSkpKSkpKSkpKSkpKSkpKSkpKSkpKSkpKSkpKSkpKSkpKSkpKSkpKf/AABEIAEYAkAMBIgACEQEDEQH/xAAcAAEAAQUBAQAAAAAAAAAAAAAABwIEBQYIAwH/xAA8EAACAQMBBAcGAwcEAwAAAAABAgMABBEFBhIhMQcTIkFRcYEIFGGRobFyktEVIzJCUlPBGFSiwkOCk//EABQBAQAAAAAAAAAAAAAAAAAAAAD/xAAUEQEAAAAAAAAAAAAAAAAAAAAA/9oADAMBAAIRAxEAPwCcaUpQKUpQKUpQKUpQKUpQKUpQKUpQKUpQKUpQK1Pb/pEh0pImljklMrMEVMA4ABJO8fiB61tlcy9POue8aoYlOVt0WMfiPab7gelBJmznTxa3d1FbLbzRmVt1WZlwDxxnB7+VSFrGqJbQSzyZ3IkZ3xzIAzgZ7zyrkFYZNPv0D4ElvLGzDuBUq2DU9dPW0Yi0tYkYZunULjvQYcny/hHqKC72O6Z4dRuktorWZWYMzMzLhQBkngcnuHrVttH08WtpdS2xgmkMTbrMpXdJ78ZOeB4elan0F2QtbO/1OQcEQpF8Qo3388ncHoaizTLSS/vkjJJe4mG+e/LN2jx8Mk0HTmq9JUVvpkWoSwyqs251UWRvneyQeeMbo3vLFWOxHS9Fqdz1ENtMmEZ3diuABgdx7yQKjr2hNWVZbWwiwEgj3mUcgThUGMcMKv8AyrD7CbXx6RYTzqFe8uW3LRM5CIvOR8HgCxIAPElfDjQTbt30nWul7iy70sr8ViTG8F/qbJwB3fH0NY3ZHpfTUZSkNnOqIN65mdlEcS4PFjnnw5efcCag3ZjZa81y9ZizNk715cOMhB/k9wUfQDNTPt9bwaNoMsFsu51gEKn+Z2fg7MccWKhv8Y4UFhD7Rds7hEs7lmYhYwCuSScAc+ZqSde2hhsrdri5cRoo495J7lUfzMa5X6NzCl8lxcsFhtgZ5PElf4FUZ4sXK4A+wJq52w2vu9bvFVEcqW3bK3XjjPefFj3n7AUEsWftCwTSLHFY3UjuQsaqVJJPIAZrJbVdNcFhOLea2mMm4jyhHUhCwzuE54kV7dGfRhFpcXXTbr3RXMsnMRjHFU/ye/yrnbanVze388/PrpSY8nuzhRx+GBQTX/qStP8AaXP5k/WrvR+n63uZ4oI7O4LyuqJllxknGTx5DnWS0fYrRY4Io5UsJJFRFldnXLMAN4ntd5zWd0XZHS0cT2tvahoyd2SPB3TjjxB4HBoMLtv0xW+m3PuzwyzNuK7lCuFyThTvHngA+RFZ/Yja9dStveUhkhTfZUDkEtjGSN08s5Hoa5a231w3uoXE4yQ8hEP4R2UHyArqvYvQvc7G3t+GY41EmP6jxY/mJoMlqN8sMUkznCRozyH4KCT9BXKuxVk2qa1EZBvdZMZrgcxgEuw493Dd8qmzp313qNLaIHt3DLGo793+Jj5YGPUVqHs36B27m7YcgsMXrhn+yj50GqdO+m9Vq8jAcJUjkHD4bp8+K1i+kLa3333JQ28ILWJHxy6zA3/XgB6VIPtJ6X2rOcAnIkifwGN1l9TlvlUZdH2gG71K2gIJUyBpeH8q9pvmBj1oJN24I03Zq1sxgSXG6Zhwz/cfzwSq+orAez7oXW6i1ww7NtGTnu3myq/TfPpXn0+64Z9S6lSSlsgTHdvN2m/6j0FbFsoP2bsxcXWMS3W8Ij38f3aDl3Debj4mgi/bjWze6jcTjJDyEQ/hHZT6AVMu2XRlFHs+qpDGLi3jSWV1Qb7EDMgLAZI4n5Coq6KtAN1qtshBKo3Wy+Sdr6nA9a6xngV1ZGAZWBDg8iCMEHzoOWuiDa17TUYEaRxBKxjkTeO5l8ANjlneC8edbV7R+vb09vaKeEamWXzbgvyAPzqM9q9BayvZ7fj+6kIjPeV5qfMjBqjaXXZb65e4lHbfd3sfBQvDh8M0EvdA2xEM1ncT3MMcolbq4t9Q2FUHJXI4ElsZHhUSapbzadezRJI8ckLsgZWKkjPDiO4jBrq3YfQvc7C2t8YZI1638R4ty+JNQr7RGznV3kV0o7M6bsn40x91I+RoN+2v27DbOm7U4e5iWNcdzt2XA8sPy8KgXYfY6TU7r3eNxGd1nZ2BIAGOePEkCre42imexisjnq45ZJV82VQBy7u0f/Y1kNiNu59LeR4IoXaQKrGRWOACTgbrDmcZz4Cg3z/TZc/7yD/5tW232ljQdnp499XlbfUuoxvPId0EZ57q+P8ATWlWfT9qksiRpBZ7zsqJ+7fmTgf+Wsr7Reuti1s85ODNcYzj+lfTO+ePwoI96J9C971W2QjKo3Wy+Sdru8TgetdaVz70KqLK0vNTaJpCCkECghSeILcWHAZKfXhmp20fUhcQRzBWTfUHdbmPlwI8COBGCOdBcS26tjeVWxyyAcfOvsUKqMKoUeAGPtVdKCiWBW4Mqt4ZGfvVEdminKoinxCgH6V7UoPBrGMkkxoSeZKjP2qprZCoUqpUchgYHpXrSg8orRFOVRVPiFA+1etKUHjJZoxyyIT3kqCfqKp/Z8X9uP8AIP0q4pQKolgVhhlVh3ZGfvVdKC3/AGfF/bj/ACD9Kfs+L+3H+QfpVxSg8FsYwQRGgI5HdHD6VVJaIxyyIx8SoJ+tetKChIFA3QqgeAGBVdKUClKUClKUClKUClKUClKUClKUClKUClKUClKUH//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ltLang="en-US"/>
          </a:p>
        </p:txBody>
      </p:sp>
      <p:grpSp>
        <p:nvGrpSpPr>
          <p:cNvPr id="8198" name="Group 43"/>
          <p:cNvGrpSpPr>
            <a:grpSpLocks/>
          </p:cNvGrpSpPr>
          <p:nvPr/>
        </p:nvGrpSpPr>
        <p:grpSpPr bwMode="auto">
          <a:xfrm>
            <a:off x="107950" y="1695450"/>
            <a:ext cx="2303463" cy="1050925"/>
            <a:chOff x="3779912" y="1772816"/>
            <a:chExt cx="4824536" cy="1728192"/>
          </a:xfrm>
        </p:grpSpPr>
        <p:sp>
          <p:nvSpPr>
            <p:cNvPr id="42" name="Rounded Rectangular Callout 41"/>
            <p:cNvSpPr/>
            <p:nvPr/>
          </p:nvSpPr>
          <p:spPr>
            <a:xfrm>
              <a:off x="3853061" y="1772816"/>
              <a:ext cx="4678237" cy="1728192"/>
            </a:xfrm>
            <a:prstGeom prst="wedgeRoundRectCallout">
              <a:avLst>
                <a:gd name="adj1" fmla="val -774"/>
                <a:gd name="adj2" fmla="val 103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8" name="TextBox 42"/>
            <p:cNvSpPr txBox="1">
              <a:spLocks noChangeArrowheads="1"/>
            </p:cNvSpPr>
            <p:nvPr/>
          </p:nvSpPr>
          <p:spPr bwMode="auto">
            <a:xfrm>
              <a:off x="3779912" y="1826484"/>
              <a:ext cx="4824536" cy="15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dirty="0">
                  <a:latin typeface="Arial" panose="020B0604020202020204" pitchFamily="34" charset="0"/>
                </a:rPr>
                <a:t>No! You have to subscribe to knowledge!</a:t>
              </a:r>
              <a:endParaRPr lang="en-US" altLang="en-US" dirty="0">
                <a:latin typeface="Arial" panose="020B0604020202020204" pitchFamily="34" charset="0"/>
              </a:endParaRPr>
            </a:p>
          </p:txBody>
        </p:sp>
      </p:grpSp>
      <p:sp>
        <p:nvSpPr>
          <p:cNvPr id="44" name="TextBox 43"/>
          <p:cNvSpPr txBox="1"/>
          <p:nvPr/>
        </p:nvSpPr>
        <p:spPr>
          <a:xfrm rot="332115">
            <a:off x="6540500" y="4976813"/>
            <a:ext cx="874713" cy="554037"/>
          </a:xfrm>
          <a:prstGeom prst="rect">
            <a:avLst/>
          </a:prstGeom>
          <a:solidFill>
            <a:schemeClr val="bg1"/>
          </a:solidFill>
          <a:ln w="31750">
            <a:solidFill>
              <a:schemeClr val="bg1">
                <a:lumMod val="50000"/>
              </a:schemeClr>
            </a:solidFill>
          </a:ln>
        </p:spPr>
        <p:txBody>
          <a:bodyPr>
            <a:spAutoFit/>
          </a:bodyPr>
          <a:lstStyle/>
          <a:p>
            <a:pPr algn="ctr" fontAlgn="auto">
              <a:spcBef>
                <a:spcPts val="0"/>
              </a:spcBef>
              <a:spcAft>
                <a:spcPts val="0"/>
              </a:spcAft>
              <a:defRPr/>
            </a:pPr>
            <a:r>
              <a:rPr lang="en-GB" sz="1000" b="1" dirty="0">
                <a:latin typeface="Comic Sans MS" pitchFamily="66" charset="0"/>
                <a:cs typeface="+mn-cs"/>
              </a:rPr>
              <a:t>RECLAIM</a:t>
            </a:r>
            <a:br>
              <a:rPr lang="en-GB" sz="1000" b="1" dirty="0">
                <a:latin typeface="Comic Sans MS" pitchFamily="66" charset="0"/>
                <a:cs typeface="+mn-cs"/>
              </a:rPr>
            </a:br>
            <a:r>
              <a:rPr lang="en-GB" sz="1000" b="1" dirty="0">
                <a:latin typeface="Comic Sans MS" pitchFamily="66" charset="0"/>
                <a:cs typeface="+mn-cs"/>
              </a:rPr>
              <a:t>OUR</a:t>
            </a:r>
            <a:br>
              <a:rPr lang="en-GB" sz="1000" b="1" dirty="0">
                <a:latin typeface="Comic Sans MS" pitchFamily="66" charset="0"/>
                <a:cs typeface="+mn-cs"/>
              </a:rPr>
            </a:br>
            <a:r>
              <a:rPr lang="en-GB" sz="1000" b="1" dirty="0">
                <a:latin typeface="Comic Sans MS" pitchFamily="66" charset="0"/>
                <a:cs typeface="+mn-cs"/>
              </a:rPr>
              <a:t>RESEARCH</a:t>
            </a:r>
            <a:endParaRPr lang="en-US" sz="1000" b="1" dirty="0">
              <a:latin typeface="Comic Sans MS" pitchFamily="66" charset="0"/>
              <a:cs typeface="+mn-cs"/>
            </a:endParaRPr>
          </a:p>
        </p:txBody>
      </p:sp>
      <p:sp>
        <p:nvSpPr>
          <p:cNvPr id="45" name="TextBox 44"/>
          <p:cNvSpPr txBox="1"/>
          <p:nvPr/>
        </p:nvSpPr>
        <p:spPr>
          <a:xfrm rot="21109262">
            <a:off x="6119813" y="3362325"/>
            <a:ext cx="1206500" cy="577850"/>
          </a:xfrm>
          <a:prstGeom prst="rect">
            <a:avLst/>
          </a:prstGeom>
          <a:solidFill>
            <a:schemeClr val="bg1"/>
          </a:solidFill>
          <a:ln w="31750">
            <a:solidFill>
              <a:schemeClr val="bg1">
                <a:lumMod val="50000"/>
              </a:schemeClr>
            </a:solidFill>
          </a:ln>
          <a:effectLst>
            <a:outerShdw blurRad="50800" dist="50800" dir="5400000" algn="ctr" rotWithShape="0">
              <a:srgbClr val="000000">
                <a:alpha val="43137"/>
              </a:srgbClr>
            </a:outerShdw>
          </a:effectLst>
        </p:spPr>
        <p:txBody>
          <a:bodyPr>
            <a:spAutoFit/>
          </a:bodyPr>
          <a:lstStyle/>
          <a:p>
            <a:pPr algn="ctr" fontAlgn="auto">
              <a:spcBef>
                <a:spcPts val="0"/>
              </a:spcBef>
              <a:spcAft>
                <a:spcPts val="0"/>
              </a:spcAft>
              <a:defRPr/>
            </a:pPr>
            <a:r>
              <a:rPr lang="en-GB" sz="1050" b="1" dirty="0">
                <a:latin typeface="Comic Sans MS" pitchFamily="66" charset="0"/>
                <a:cs typeface="+mn-cs"/>
              </a:rPr>
              <a:t>HOLD</a:t>
            </a:r>
            <a:br>
              <a:rPr lang="en-GB" sz="1050" b="1" dirty="0">
                <a:latin typeface="Comic Sans MS" pitchFamily="66" charset="0"/>
                <a:cs typeface="+mn-cs"/>
              </a:rPr>
            </a:br>
            <a:r>
              <a:rPr lang="en-GB" sz="1050" b="1" dirty="0">
                <a:latin typeface="Comic Sans MS" pitchFamily="66" charset="0"/>
                <a:cs typeface="+mn-cs"/>
              </a:rPr>
              <a:t>PUBLISHERS</a:t>
            </a:r>
            <a:br>
              <a:rPr lang="en-GB" sz="1050" b="1" dirty="0">
                <a:latin typeface="Comic Sans MS" pitchFamily="66" charset="0"/>
                <a:cs typeface="+mn-cs"/>
              </a:rPr>
            </a:br>
            <a:r>
              <a:rPr lang="en-GB" sz="1050" b="1" dirty="0">
                <a:latin typeface="Comic Sans MS" pitchFamily="66" charset="0"/>
                <a:cs typeface="+mn-cs"/>
              </a:rPr>
              <a:t>ACCOUNTABLE</a:t>
            </a:r>
            <a:endParaRPr lang="en-US" sz="1050" b="1" dirty="0">
              <a:latin typeface="Comic Sans MS" pitchFamily="66" charset="0"/>
              <a:cs typeface="+mn-cs"/>
            </a:endParaRPr>
          </a:p>
        </p:txBody>
      </p:sp>
      <p:sp>
        <p:nvSpPr>
          <p:cNvPr id="46" name="TextBox 45"/>
          <p:cNvSpPr txBox="1"/>
          <p:nvPr/>
        </p:nvSpPr>
        <p:spPr>
          <a:xfrm rot="2063496">
            <a:off x="4583113" y="2984500"/>
            <a:ext cx="920750" cy="577850"/>
          </a:xfrm>
          <a:prstGeom prst="rect">
            <a:avLst/>
          </a:prstGeom>
          <a:solidFill>
            <a:schemeClr val="bg1"/>
          </a:solidFill>
          <a:ln w="31750">
            <a:solidFill>
              <a:schemeClr val="bg1">
                <a:lumMod val="50000"/>
              </a:schemeClr>
            </a:solidFill>
          </a:ln>
          <a:effectLst>
            <a:outerShdw blurRad="50800" dist="50800" dir="5400000" algn="ctr" rotWithShape="0">
              <a:srgbClr val="000000">
                <a:alpha val="43137"/>
              </a:srgbClr>
            </a:outerShdw>
          </a:effectLst>
        </p:spPr>
        <p:txBody>
          <a:bodyPr>
            <a:spAutoFit/>
          </a:bodyPr>
          <a:lstStyle/>
          <a:p>
            <a:pPr algn="ctr" fontAlgn="auto">
              <a:spcBef>
                <a:spcPts val="0"/>
              </a:spcBef>
              <a:spcAft>
                <a:spcPts val="0"/>
              </a:spcAft>
              <a:defRPr/>
            </a:pPr>
            <a:r>
              <a:rPr lang="en-GB" sz="1050" b="1" dirty="0">
                <a:latin typeface="Comic Sans MS" pitchFamily="66" charset="0"/>
                <a:cs typeface="+mn-cs"/>
              </a:rPr>
              <a:t>OPEN </a:t>
            </a:r>
            <a:br>
              <a:rPr lang="en-GB" sz="1050" b="1" dirty="0">
                <a:latin typeface="Comic Sans MS" pitchFamily="66" charset="0"/>
                <a:cs typeface="+mn-cs"/>
              </a:rPr>
            </a:br>
            <a:r>
              <a:rPr lang="en-GB" sz="1050" b="1" dirty="0">
                <a:latin typeface="Comic Sans MS" pitchFamily="66" charset="0"/>
                <a:cs typeface="+mn-cs"/>
              </a:rPr>
              <a:t>ACCESS </a:t>
            </a:r>
            <a:br>
              <a:rPr lang="en-GB" sz="1050" b="1" dirty="0">
                <a:latin typeface="Comic Sans MS" pitchFamily="66" charset="0"/>
                <a:cs typeface="+mn-cs"/>
              </a:rPr>
            </a:br>
            <a:r>
              <a:rPr lang="en-GB" sz="1050" b="1" dirty="0">
                <a:latin typeface="Comic Sans MS" pitchFamily="66" charset="0"/>
                <a:cs typeface="+mn-cs"/>
              </a:rPr>
              <a:t>NOW</a:t>
            </a:r>
            <a:endParaRPr lang="en-US" sz="1050" b="1" dirty="0">
              <a:latin typeface="Comic Sans MS" pitchFamily="66" charset="0"/>
              <a:cs typeface="+mn-cs"/>
            </a:endParaRPr>
          </a:p>
        </p:txBody>
      </p:sp>
      <p:sp>
        <p:nvSpPr>
          <p:cNvPr id="48" name="TextBox 47"/>
          <p:cNvSpPr txBox="1"/>
          <p:nvPr/>
        </p:nvSpPr>
        <p:spPr>
          <a:xfrm rot="1036609">
            <a:off x="6367463" y="1878013"/>
            <a:ext cx="838200" cy="577850"/>
          </a:xfrm>
          <a:prstGeom prst="rect">
            <a:avLst/>
          </a:prstGeom>
          <a:solidFill>
            <a:schemeClr val="bg1"/>
          </a:solidFill>
          <a:ln w="31750">
            <a:solidFill>
              <a:schemeClr val="bg1">
                <a:lumMod val="50000"/>
              </a:schemeClr>
            </a:solidFill>
          </a:ln>
          <a:effectLst>
            <a:outerShdw blurRad="50800" dist="50800" dir="5400000" algn="ctr" rotWithShape="0">
              <a:srgbClr val="000000">
                <a:alpha val="43137"/>
              </a:srgbClr>
            </a:outerShdw>
          </a:effectLst>
        </p:spPr>
        <p:txBody>
          <a:bodyPr>
            <a:spAutoFit/>
          </a:bodyPr>
          <a:lstStyle/>
          <a:p>
            <a:pPr algn="ctr" fontAlgn="auto">
              <a:spcBef>
                <a:spcPts val="0"/>
              </a:spcBef>
              <a:spcAft>
                <a:spcPts val="0"/>
              </a:spcAft>
              <a:defRPr/>
            </a:pPr>
            <a:r>
              <a:rPr lang="en-GB" sz="1050" b="1" dirty="0">
                <a:latin typeface="Comic Sans MS" pitchFamily="66" charset="0"/>
                <a:cs typeface="+mn-cs"/>
              </a:rPr>
              <a:t>I PAID MY TAXES</a:t>
            </a:r>
            <a:endParaRPr lang="en-US" sz="1050" b="1" dirty="0">
              <a:latin typeface="Comic Sans MS" pitchFamily="66" charset="0"/>
              <a:cs typeface="+mn-cs"/>
            </a:endParaRPr>
          </a:p>
        </p:txBody>
      </p:sp>
      <p:sp>
        <p:nvSpPr>
          <p:cNvPr id="52" name="Freeform 51"/>
          <p:cNvSpPr/>
          <p:nvPr/>
        </p:nvSpPr>
        <p:spPr>
          <a:xfrm>
            <a:off x="1862138" y="4421188"/>
            <a:ext cx="295275" cy="228600"/>
          </a:xfrm>
          <a:custGeom>
            <a:avLst/>
            <a:gdLst>
              <a:gd name="connsiteX0" fmla="*/ 54429 w 295800"/>
              <a:gd name="connsiteY0" fmla="*/ 0 h 228600"/>
              <a:gd name="connsiteX1" fmla="*/ 141514 w 295800"/>
              <a:gd name="connsiteY1" fmla="*/ 10886 h 228600"/>
              <a:gd name="connsiteX2" fmla="*/ 174172 w 295800"/>
              <a:gd name="connsiteY2" fmla="*/ 21772 h 228600"/>
              <a:gd name="connsiteX3" fmla="*/ 152400 w 295800"/>
              <a:gd name="connsiteY3" fmla="*/ 43543 h 228600"/>
              <a:gd name="connsiteX4" fmla="*/ 185057 w 295800"/>
              <a:gd name="connsiteY4" fmla="*/ 54429 h 228600"/>
              <a:gd name="connsiteX5" fmla="*/ 152400 w 295800"/>
              <a:gd name="connsiteY5" fmla="*/ 76200 h 228600"/>
              <a:gd name="connsiteX6" fmla="*/ 54429 w 295800"/>
              <a:gd name="connsiteY6" fmla="*/ 108857 h 228600"/>
              <a:gd name="connsiteX7" fmla="*/ 87086 w 295800"/>
              <a:gd name="connsiteY7" fmla="*/ 119743 h 228600"/>
              <a:gd name="connsiteX8" fmla="*/ 65314 w 295800"/>
              <a:gd name="connsiteY8" fmla="*/ 141514 h 228600"/>
              <a:gd name="connsiteX9" fmla="*/ 0 w 295800"/>
              <a:gd name="connsiteY9" fmla="*/ 163286 h 228600"/>
              <a:gd name="connsiteX10" fmla="*/ 97972 w 295800"/>
              <a:gd name="connsiteY10" fmla="*/ 174172 h 228600"/>
              <a:gd name="connsiteX11" fmla="*/ 54429 w 295800"/>
              <a:gd name="connsiteY11" fmla="*/ 185057 h 228600"/>
              <a:gd name="connsiteX12" fmla="*/ 119743 w 295800"/>
              <a:gd name="connsiteY12" fmla="*/ 206829 h 228600"/>
              <a:gd name="connsiteX13" fmla="*/ 174172 w 295800"/>
              <a:gd name="connsiteY13" fmla="*/ 228600 h 228600"/>
              <a:gd name="connsiteX14" fmla="*/ 217714 w 295800"/>
              <a:gd name="connsiteY14" fmla="*/ 217714 h 228600"/>
              <a:gd name="connsiteX15" fmla="*/ 272143 w 295800"/>
              <a:gd name="connsiteY15" fmla="*/ 206829 h 228600"/>
              <a:gd name="connsiteX16" fmla="*/ 228600 w 295800"/>
              <a:gd name="connsiteY16" fmla="*/ 195943 h 228600"/>
              <a:gd name="connsiteX17" fmla="*/ 261257 w 295800"/>
              <a:gd name="connsiteY17" fmla="*/ 185057 h 228600"/>
              <a:gd name="connsiteX18" fmla="*/ 217714 w 295800"/>
              <a:gd name="connsiteY18" fmla="*/ 174172 h 228600"/>
              <a:gd name="connsiteX19" fmla="*/ 163286 w 295800"/>
              <a:gd name="connsiteY19" fmla="*/ 163286 h 228600"/>
              <a:gd name="connsiteX20" fmla="*/ 195943 w 295800"/>
              <a:gd name="connsiteY20" fmla="*/ 152400 h 228600"/>
              <a:gd name="connsiteX21" fmla="*/ 185057 w 295800"/>
              <a:gd name="connsiteY21" fmla="*/ 130629 h 228600"/>
              <a:gd name="connsiteX22" fmla="*/ 141514 w 295800"/>
              <a:gd name="connsiteY22" fmla="*/ 141514 h 228600"/>
              <a:gd name="connsiteX23" fmla="*/ 283029 w 295800"/>
              <a:gd name="connsiteY23" fmla="*/ 152400 h 228600"/>
              <a:gd name="connsiteX24" fmla="*/ 293914 w 295800"/>
              <a:gd name="connsiteY24" fmla="*/ 119743 h 228600"/>
              <a:gd name="connsiteX25" fmla="*/ 272143 w 295800"/>
              <a:gd name="connsiteY25" fmla="*/ 8708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800" h="228600">
                <a:moveTo>
                  <a:pt x="54429" y="0"/>
                </a:moveTo>
                <a:cubicBezTo>
                  <a:pt x="83457" y="3629"/>
                  <a:pt x="112732" y="5653"/>
                  <a:pt x="141514" y="10886"/>
                </a:cubicBezTo>
                <a:cubicBezTo>
                  <a:pt x="152804" y="12939"/>
                  <a:pt x="170543" y="10886"/>
                  <a:pt x="174172" y="21772"/>
                </a:cubicBezTo>
                <a:cubicBezTo>
                  <a:pt x="177418" y="31508"/>
                  <a:pt x="159657" y="36286"/>
                  <a:pt x="152400" y="43543"/>
                </a:cubicBezTo>
                <a:cubicBezTo>
                  <a:pt x="163286" y="47172"/>
                  <a:pt x="185057" y="42954"/>
                  <a:pt x="185057" y="54429"/>
                </a:cubicBezTo>
                <a:cubicBezTo>
                  <a:pt x="185057" y="67512"/>
                  <a:pt x="162616" y="68027"/>
                  <a:pt x="152400" y="76200"/>
                </a:cubicBezTo>
                <a:cubicBezTo>
                  <a:pt x="100337" y="117851"/>
                  <a:pt x="171162" y="92182"/>
                  <a:pt x="54429" y="108857"/>
                </a:cubicBezTo>
                <a:cubicBezTo>
                  <a:pt x="65315" y="112486"/>
                  <a:pt x="83458" y="108857"/>
                  <a:pt x="87086" y="119743"/>
                </a:cubicBezTo>
                <a:cubicBezTo>
                  <a:pt x="90331" y="129480"/>
                  <a:pt x="74494" y="136924"/>
                  <a:pt x="65314" y="141514"/>
                </a:cubicBezTo>
                <a:cubicBezTo>
                  <a:pt x="44788" y="151777"/>
                  <a:pt x="0" y="163286"/>
                  <a:pt x="0" y="163286"/>
                </a:cubicBezTo>
                <a:cubicBezTo>
                  <a:pt x="32657" y="166915"/>
                  <a:pt x="67464" y="161969"/>
                  <a:pt x="97972" y="174172"/>
                </a:cubicBezTo>
                <a:cubicBezTo>
                  <a:pt x="111863" y="179728"/>
                  <a:pt x="46130" y="172609"/>
                  <a:pt x="54429" y="185057"/>
                </a:cubicBezTo>
                <a:cubicBezTo>
                  <a:pt x="67159" y="204152"/>
                  <a:pt x="119743" y="206829"/>
                  <a:pt x="119743" y="206829"/>
                </a:cubicBezTo>
                <a:cubicBezTo>
                  <a:pt x="73817" y="222137"/>
                  <a:pt x="38770" y="228600"/>
                  <a:pt x="174172" y="228600"/>
                </a:cubicBezTo>
                <a:cubicBezTo>
                  <a:pt x="189133" y="228600"/>
                  <a:pt x="203110" y="220959"/>
                  <a:pt x="217714" y="217714"/>
                </a:cubicBezTo>
                <a:cubicBezTo>
                  <a:pt x="235776" y="213700"/>
                  <a:pt x="254000" y="210457"/>
                  <a:pt x="272143" y="206829"/>
                </a:cubicBezTo>
                <a:cubicBezTo>
                  <a:pt x="257629" y="203200"/>
                  <a:pt x="235291" y="209325"/>
                  <a:pt x="228600" y="195943"/>
                </a:cubicBezTo>
                <a:cubicBezTo>
                  <a:pt x="223468" y="185680"/>
                  <a:pt x="266389" y="195320"/>
                  <a:pt x="261257" y="185057"/>
                </a:cubicBezTo>
                <a:cubicBezTo>
                  <a:pt x="254566" y="171676"/>
                  <a:pt x="232319" y="177417"/>
                  <a:pt x="217714" y="174172"/>
                </a:cubicBezTo>
                <a:cubicBezTo>
                  <a:pt x="199653" y="170158"/>
                  <a:pt x="181429" y="166915"/>
                  <a:pt x="163286" y="163286"/>
                </a:cubicBezTo>
                <a:cubicBezTo>
                  <a:pt x="174172" y="159657"/>
                  <a:pt x="201075" y="162663"/>
                  <a:pt x="195943" y="152400"/>
                </a:cubicBezTo>
                <a:cubicBezTo>
                  <a:pt x="182275" y="125063"/>
                  <a:pt x="106757" y="156728"/>
                  <a:pt x="185057" y="130629"/>
                </a:cubicBezTo>
                <a:lnTo>
                  <a:pt x="141514" y="141514"/>
                </a:lnTo>
                <a:lnTo>
                  <a:pt x="283029" y="152400"/>
                </a:lnTo>
                <a:cubicBezTo>
                  <a:pt x="286657" y="141514"/>
                  <a:pt x="295800" y="131061"/>
                  <a:pt x="293914" y="119743"/>
                </a:cubicBezTo>
                <a:cubicBezTo>
                  <a:pt x="291763" y="106838"/>
                  <a:pt x="272143" y="87086"/>
                  <a:pt x="272143" y="87086"/>
                </a:cubicBezTo>
              </a:path>
            </a:pathLst>
          </a:cu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3" name="Freeform 52"/>
          <p:cNvSpPr/>
          <p:nvPr/>
        </p:nvSpPr>
        <p:spPr>
          <a:xfrm>
            <a:off x="1835150" y="4359275"/>
            <a:ext cx="296863" cy="228600"/>
          </a:xfrm>
          <a:custGeom>
            <a:avLst/>
            <a:gdLst>
              <a:gd name="connsiteX0" fmla="*/ 54429 w 295800"/>
              <a:gd name="connsiteY0" fmla="*/ 0 h 228600"/>
              <a:gd name="connsiteX1" fmla="*/ 141514 w 295800"/>
              <a:gd name="connsiteY1" fmla="*/ 10886 h 228600"/>
              <a:gd name="connsiteX2" fmla="*/ 174172 w 295800"/>
              <a:gd name="connsiteY2" fmla="*/ 21772 h 228600"/>
              <a:gd name="connsiteX3" fmla="*/ 152400 w 295800"/>
              <a:gd name="connsiteY3" fmla="*/ 43543 h 228600"/>
              <a:gd name="connsiteX4" fmla="*/ 185057 w 295800"/>
              <a:gd name="connsiteY4" fmla="*/ 54429 h 228600"/>
              <a:gd name="connsiteX5" fmla="*/ 152400 w 295800"/>
              <a:gd name="connsiteY5" fmla="*/ 76200 h 228600"/>
              <a:gd name="connsiteX6" fmla="*/ 54429 w 295800"/>
              <a:gd name="connsiteY6" fmla="*/ 108857 h 228600"/>
              <a:gd name="connsiteX7" fmla="*/ 87086 w 295800"/>
              <a:gd name="connsiteY7" fmla="*/ 119743 h 228600"/>
              <a:gd name="connsiteX8" fmla="*/ 65314 w 295800"/>
              <a:gd name="connsiteY8" fmla="*/ 141514 h 228600"/>
              <a:gd name="connsiteX9" fmla="*/ 0 w 295800"/>
              <a:gd name="connsiteY9" fmla="*/ 163286 h 228600"/>
              <a:gd name="connsiteX10" fmla="*/ 97972 w 295800"/>
              <a:gd name="connsiteY10" fmla="*/ 174172 h 228600"/>
              <a:gd name="connsiteX11" fmla="*/ 54429 w 295800"/>
              <a:gd name="connsiteY11" fmla="*/ 185057 h 228600"/>
              <a:gd name="connsiteX12" fmla="*/ 119743 w 295800"/>
              <a:gd name="connsiteY12" fmla="*/ 206829 h 228600"/>
              <a:gd name="connsiteX13" fmla="*/ 174172 w 295800"/>
              <a:gd name="connsiteY13" fmla="*/ 228600 h 228600"/>
              <a:gd name="connsiteX14" fmla="*/ 217714 w 295800"/>
              <a:gd name="connsiteY14" fmla="*/ 217714 h 228600"/>
              <a:gd name="connsiteX15" fmla="*/ 272143 w 295800"/>
              <a:gd name="connsiteY15" fmla="*/ 206829 h 228600"/>
              <a:gd name="connsiteX16" fmla="*/ 228600 w 295800"/>
              <a:gd name="connsiteY16" fmla="*/ 195943 h 228600"/>
              <a:gd name="connsiteX17" fmla="*/ 261257 w 295800"/>
              <a:gd name="connsiteY17" fmla="*/ 185057 h 228600"/>
              <a:gd name="connsiteX18" fmla="*/ 217714 w 295800"/>
              <a:gd name="connsiteY18" fmla="*/ 174172 h 228600"/>
              <a:gd name="connsiteX19" fmla="*/ 163286 w 295800"/>
              <a:gd name="connsiteY19" fmla="*/ 163286 h 228600"/>
              <a:gd name="connsiteX20" fmla="*/ 195943 w 295800"/>
              <a:gd name="connsiteY20" fmla="*/ 152400 h 228600"/>
              <a:gd name="connsiteX21" fmla="*/ 185057 w 295800"/>
              <a:gd name="connsiteY21" fmla="*/ 130629 h 228600"/>
              <a:gd name="connsiteX22" fmla="*/ 141514 w 295800"/>
              <a:gd name="connsiteY22" fmla="*/ 141514 h 228600"/>
              <a:gd name="connsiteX23" fmla="*/ 283029 w 295800"/>
              <a:gd name="connsiteY23" fmla="*/ 152400 h 228600"/>
              <a:gd name="connsiteX24" fmla="*/ 293914 w 295800"/>
              <a:gd name="connsiteY24" fmla="*/ 119743 h 228600"/>
              <a:gd name="connsiteX25" fmla="*/ 272143 w 295800"/>
              <a:gd name="connsiteY25" fmla="*/ 8708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800" h="228600">
                <a:moveTo>
                  <a:pt x="54429" y="0"/>
                </a:moveTo>
                <a:cubicBezTo>
                  <a:pt x="83457" y="3629"/>
                  <a:pt x="112732" y="5653"/>
                  <a:pt x="141514" y="10886"/>
                </a:cubicBezTo>
                <a:cubicBezTo>
                  <a:pt x="152804" y="12939"/>
                  <a:pt x="170543" y="10886"/>
                  <a:pt x="174172" y="21772"/>
                </a:cubicBezTo>
                <a:cubicBezTo>
                  <a:pt x="177418" y="31508"/>
                  <a:pt x="159657" y="36286"/>
                  <a:pt x="152400" y="43543"/>
                </a:cubicBezTo>
                <a:cubicBezTo>
                  <a:pt x="163286" y="47172"/>
                  <a:pt x="185057" y="42954"/>
                  <a:pt x="185057" y="54429"/>
                </a:cubicBezTo>
                <a:cubicBezTo>
                  <a:pt x="185057" y="67512"/>
                  <a:pt x="162616" y="68027"/>
                  <a:pt x="152400" y="76200"/>
                </a:cubicBezTo>
                <a:cubicBezTo>
                  <a:pt x="100337" y="117851"/>
                  <a:pt x="171162" y="92182"/>
                  <a:pt x="54429" y="108857"/>
                </a:cubicBezTo>
                <a:cubicBezTo>
                  <a:pt x="65315" y="112486"/>
                  <a:pt x="83458" y="108857"/>
                  <a:pt x="87086" y="119743"/>
                </a:cubicBezTo>
                <a:cubicBezTo>
                  <a:pt x="90331" y="129480"/>
                  <a:pt x="74494" y="136924"/>
                  <a:pt x="65314" y="141514"/>
                </a:cubicBezTo>
                <a:cubicBezTo>
                  <a:pt x="44788" y="151777"/>
                  <a:pt x="0" y="163286"/>
                  <a:pt x="0" y="163286"/>
                </a:cubicBezTo>
                <a:cubicBezTo>
                  <a:pt x="32657" y="166915"/>
                  <a:pt x="67464" y="161969"/>
                  <a:pt x="97972" y="174172"/>
                </a:cubicBezTo>
                <a:cubicBezTo>
                  <a:pt x="111863" y="179728"/>
                  <a:pt x="46130" y="172609"/>
                  <a:pt x="54429" y="185057"/>
                </a:cubicBezTo>
                <a:cubicBezTo>
                  <a:pt x="67159" y="204152"/>
                  <a:pt x="119743" y="206829"/>
                  <a:pt x="119743" y="206829"/>
                </a:cubicBezTo>
                <a:cubicBezTo>
                  <a:pt x="73817" y="222137"/>
                  <a:pt x="38770" y="228600"/>
                  <a:pt x="174172" y="228600"/>
                </a:cubicBezTo>
                <a:cubicBezTo>
                  <a:pt x="189133" y="228600"/>
                  <a:pt x="203110" y="220959"/>
                  <a:pt x="217714" y="217714"/>
                </a:cubicBezTo>
                <a:cubicBezTo>
                  <a:pt x="235776" y="213700"/>
                  <a:pt x="254000" y="210457"/>
                  <a:pt x="272143" y="206829"/>
                </a:cubicBezTo>
                <a:cubicBezTo>
                  <a:pt x="257629" y="203200"/>
                  <a:pt x="235291" y="209325"/>
                  <a:pt x="228600" y="195943"/>
                </a:cubicBezTo>
                <a:cubicBezTo>
                  <a:pt x="223468" y="185680"/>
                  <a:pt x="266389" y="195320"/>
                  <a:pt x="261257" y="185057"/>
                </a:cubicBezTo>
                <a:cubicBezTo>
                  <a:pt x="254566" y="171676"/>
                  <a:pt x="232319" y="177417"/>
                  <a:pt x="217714" y="174172"/>
                </a:cubicBezTo>
                <a:cubicBezTo>
                  <a:pt x="199653" y="170158"/>
                  <a:pt x="181429" y="166915"/>
                  <a:pt x="163286" y="163286"/>
                </a:cubicBezTo>
                <a:cubicBezTo>
                  <a:pt x="174172" y="159657"/>
                  <a:pt x="201075" y="162663"/>
                  <a:pt x="195943" y="152400"/>
                </a:cubicBezTo>
                <a:cubicBezTo>
                  <a:pt x="182275" y="125063"/>
                  <a:pt x="106757" y="156728"/>
                  <a:pt x="185057" y="130629"/>
                </a:cubicBezTo>
                <a:lnTo>
                  <a:pt x="141514" y="141514"/>
                </a:lnTo>
                <a:lnTo>
                  <a:pt x="283029" y="152400"/>
                </a:lnTo>
                <a:cubicBezTo>
                  <a:pt x="286657" y="141514"/>
                  <a:pt x="295800" y="131061"/>
                  <a:pt x="293914" y="119743"/>
                </a:cubicBezTo>
                <a:cubicBezTo>
                  <a:pt x="291763" y="106838"/>
                  <a:pt x="272143" y="87086"/>
                  <a:pt x="272143" y="87086"/>
                </a:cubicBezTo>
              </a:path>
            </a:pathLst>
          </a:cu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4" name="TextBox 53"/>
          <p:cNvSpPr txBox="1"/>
          <p:nvPr/>
        </p:nvSpPr>
        <p:spPr>
          <a:xfrm rot="1036609">
            <a:off x="4275138" y="4410075"/>
            <a:ext cx="969962" cy="738188"/>
          </a:xfrm>
          <a:prstGeom prst="rect">
            <a:avLst/>
          </a:prstGeom>
          <a:solidFill>
            <a:schemeClr val="bg1"/>
          </a:solidFill>
          <a:ln w="31750">
            <a:solidFill>
              <a:schemeClr val="bg1">
                <a:lumMod val="50000"/>
              </a:schemeClr>
            </a:solidFill>
          </a:ln>
          <a:effectLst>
            <a:outerShdw blurRad="50800" dist="50800" dir="5400000" algn="ctr" rotWithShape="0">
              <a:srgbClr val="000000">
                <a:alpha val="43137"/>
              </a:srgbClr>
            </a:outerShdw>
          </a:effectLst>
        </p:spPr>
        <p:txBody>
          <a:bodyPr>
            <a:spAutoFit/>
          </a:bodyPr>
          <a:lstStyle/>
          <a:p>
            <a:pPr algn="ctr" fontAlgn="auto">
              <a:spcBef>
                <a:spcPts val="0"/>
              </a:spcBef>
              <a:spcAft>
                <a:spcPts val="0"/>
              </a:spcAft>
              <a:defRPr/>
            </a:pPr>
            <a:r>
              <a:rPr lang="en-GB" sz="1050" b="1" dirty="0">
                <a:latin typeface="Comic Sans MS" pitchFamily="66" charset="0"/>
                <a:cs typeface="+mn-cs"/>
              </a:rPr>
              <a:t>I NEED RESEARCH FOR MY START-UP</a:t>
            </a:r>
            <a:endParaRPr lang="en-US" sz="1050" b="1" dirty="0">
              <a:latin typeface="Comic Sans MS" pitchFamily="66" charset="0"/>
              <a:cs typeface="+mn-cs"/>
            </a:endParaRPr>
          </a:p>
        </p:txBody>
      </p:sp>
      <p:pic>
        <p:nvPicPr>
          <p:cNvPr id="8206" name="Picture 2" descr="13549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0385">
            <a:off x="558800" y="3162300"/>
            <a:ext cx="5222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683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1079500" y="238125"/>
            <a:ext cx="7416800" cy="1022350"/>
          </a:xfrm>
        </p:spPr>
        <p:txBody>
          <a:bodyPr/>
          <a:lstStyle/>
          <a:p>
            <a:pPr eaLnBrk="1" hangingPunct="1"/>
            <a:r>
              <a:rPr lang="en-GB" altLang="en-US" smtClean="0"/>
              <a:t>. . . and the policymakers and funders are listening . . . and acting . . .</a:t>
            </a:r>
            <a:endParaRPr lang="en-US" altLang="en-US" smtClean="0"/>
          </a:p>
        </p:txBody>
      </p:sp>
      <p:pic>
        <p:nvPicPr>
          <p:cNvPr id="9219" name="Picture 2" descr="http://www.palgrave-journals.com/eps/journal/v4/n1/images/2210015i1.jpg"/>
          <p:cNvPicPr>
            <a:picLocks noChangeAspect="1" noChangeArrowheads="1"/>
          </p:cNvPicPr>
          <p:nvPr/>
        </p:nvPicPr>
        <p:blipFill>
          <a:blip r:embed="rId3">
            <a:extLst>
              <a:ext uri="{28A0092B-C50C-407E-A947-70E740481C1C}">
                <a14:useLocalDpi xmlns:a14="http://schemas.microsoft.com/office/drawing/2010/main" val="0"/>
              </a:ext>
            </a:extLst>
          </a:blip>
          <a:srcRect b="9035"/>
          <a:stretch>
            <a:fillRect/>
          </a:stretch>
        </p:blipFill>
        <p:spPr bwMode="auto">
          <a:xfrm>
            <a:off x="755650" y="1773238"/>
            <a:ext cx="74168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AutoShape 2" descr="data:image/jpeg;base64,/9j/4AAQSkZJRgABAQAAAQABAAD/2wCEAAkGBhQSEBESEBQVFRUVFBUQGBAUEhcUFRUVFRgVFBUUFBYXHCYeGB0jGRQUHy8hIycpLCwsGB4xNTAqNSYrLCkBCQoKDgwOGQ8PGiwkHyAxKiwpLDEsLCkpNC8sKSwvLCksKSwpNSksKSkpKTUsLCwsLCwsLCwqNiksKSksNiksLf/AABEIALcBEwMBIgACEQEDEQH/xAAcAAEAAgMBAQEAAAAAAAAAAAAABgcBBAUDAgj/xABLEAACAQICBQgECAoJBQAAAAABAgADEQQhBQYSMUEHEyJRYXGBkTJSobEUI0JicnOCohYzNERUkrLB0dIVFyQ1U6TC4fBDk5Sj8f/EABoBAQADAQEBAAAAAAAAAAAAAAACAwQBBQb/xAAqEQEAAgIBBAECBQUAAAAAAAAAAQIDESEEEjFBEwVRMmFxsfCBocHR4f/aAAwDAQACEQMRAD8AvGIiAiIgIiICIiAiIgIiICIiAiIgIiICIiAiIgIiICIiAiIgIiICIiAiIgIiICIiAiIgIiICIiBi8XgzEDN4vPLEYhaas7sFVRtFmIAAHEk5CVvrHyxqpKYFBUO7n6lwn2EyLd5sO+TpS151CNrRXys281q+laKfjKtNfpVFX3mfnzSWtWLxJPPV6hHqK2wn6iWHnOctPsmqvRzPmWeepj1D9IU9OYdjZa9EnqFVD7jNxXBFxu65+ZxSHUPKbuB0lVom9GrUpn5jso8QMj4iTnop9SjHVfeH6MvF5Uug+VWtTIXFKKq+uoCVB229FvZLK0PpyjiqfOUHDDiNzKeplOYMyZMN8f4oaKZa38OheLzESpYyWi842s+JNOnTdd61VPsa4PYROhgMYKtNXXcR5HiPAyiuas5Zxe45c36bN5jaicDTukjRxFBvklWDDrFxn3jfO581cNe+3jj+8kzpILxefFNwQCMwRcHrBn1LYnbrN5m8+ZkTozERAREQEREBERAREQEREBERAREQMGamk9JU6FJ6tZgiINosfYAOJJyA4zaYykeVHWwYqq1Gm/xVB9gKP+rVFwznhsrmo7bnjJ46d86Qvbtjbk6569VcfUIzSgp6FC+/qepb0m9g4dZ4pwjKAxHRNiGBBGedjbcewzOHoF1QAZs/NooAAvYEsx4nMC3ae6TbVrQ4pU7sPjGGZ32G8AeyeluMcahj5tPKG4bDlzZbbic2C5DM5kz7C8MpO11Vw5BGxvIO1tG/geF+qdddFUiLGmhy2c1BNjvzteS+eI9IfHKsQs+wstdaCqhVQqgKSBYbK2G/Z8pXmAwDYivsi92YszIl7A3JcKbWG7Ikb5fjyxeJn7K701pzNibWi9KVcNUFWgxVh+qw9VhuI7JYtbVDDtR5vYCnI84g6W113OZHYZxMPqWaNQGowZSLCopK82/yWKn0urfxnPlpaJiTstE7hPNU9a0xtLaHRqLYPSv6JO5h1qeB8J3pUuGapQc4ijYvSLuVUEK9MHYdekx6LBbixNrLllLR0ZpBK9KnWpm6OoYHv4HtBuPCeTmxdk7r4ejiv3RqfLl64/iF+sHuacjVfSvN1ObY9Fzl2Nw893lOzrdSJw9wL7Lhj2CxF/MiQufIfUM1sHWRkj8i06naz5E9dPTpfRb3idbV3S3PU7Memlge0cG8ffOZrpSN6TWysy37cjbyBno9fkjN0c3r4nX7pW5q9NU9K3HMscxmp7OK+G//AOSSys6NYoyspsVIYHtEsLRmPFamrjjkR1MN4lf0nq/kp8VvMeP0/wCFJ3w2pkTEyJ7abMREBERAREQEREBERAREQEREBERAj+vOm/guCrVAwVmApI3qvU6Iaw37Iu32ZTGhtE09m1RQzOCyl/Uy2chuJ3mxyk35YMeWq4LDAXBL12H/AK1J7ruZF8CaVNLoS2yoW4uxI7Bxueqascap+rPfmze0XoenSHRUX9Y5nuF+E7FBbCwmhg64ZQwuOxgQRY5ggzfpGd3O+UYblKe9dnFNzSF32Tsg2ttcL3y3zXpGfeI0itMG9ydksEAN22QTYcL5GSr5clEmxpb4WuLJ5001VSLDNG2gvRy+VfwmporSZw784ly1rW3LY7ww4+yfOkq3ObNUgg1Nts92yHNgvnv7JpietSsa5YbTO021Q1iq1arU6zbV12lNgCCN4y4W90lxla6n0ycZSsbW2mPaApuPGWQ7TF1FYrbhfimZjlEsXpR3xZpLTKCiecysHqIvpAZZhsiAN9vLpcmGmbticLmArmtTU7wpazr4HZNu0z20pjKdEGrUIBtsBjmczcAAZnPPLqkS1W0uP6Wo1FFhVY02UCwvUUqbX4Ftk5+UhavfjnhOs9toXNUQMCCLgixHYZX+l9HGjVZOG9T1qf4bpYQnM0/ovnqWXpr0l7+K+P8ACfM/Uel+fFuv4o8f6bbV3CHaL0gaNVXG7cw614j/AJ1ScYqguIold6utww8wwleNle+Vt9+Ft95K9QsfzuFZuAqui/RAU+0knxnm/R7WvF8Vo3X+fuhT7IzicO1N2RhYqbH+M6WrmlOaqbLHoPYHsO4N+6dbWrRW0vPKOkosw616/D3SHYmuEUs24e3sEw5MOTo+piKf0/Pfr/CMx2ytMTInL1ZxJqYPD1G3tSVj5TqCfZR45XsxEToREQEREBERAREQEREBERAREQKl5SsPt6UQk9FcIote19t6ot3ZSOroZdraRnp7skIABHEC3VJNyu1WoYnD1wu0r0monO3SRtsZ9zmR7RuM5xFcZX4XvYjK01Vme2JZ7a3MN/D1TsjZBYqdhgWG1lle+7qPcZ7aM0zTqllQnaXepsDlvIsTcdsj2seNVEKgkO4GSmwtuu9t+WQE4mjceaVRai7xw6wciJdTH3RtVa+pWfh8WrMyKwLLbaUHNb7rzj60aUpsgRGBqK22CL9EZq2Yyz3W7POLaFrkV12XKFiQGOe+4G1wO++fHqvcdI0nZnxFQL0mZGpLkSoBFQkE9G2yN+fGXVxxW21c2mYaNXFM52nJJ7eA4ADcB2CYDT5fDuo2irbPrWNvPdPjam6LQzTDcweMalUWohsVIN/ePEXHjJ5X1l/syVqSGoWcU9jMWbMG9u72iVxtz0w+Oemb03ZT80keY3HxleSkX1KVLTXh0tP6WqYjYZh0VFtlcwrbmJI68t809X3tjMKR/j0v21nf0ToenXpmtVSzVGLDZYqABlcAZLmDlnPHQurTppLCKAWp88r85YfIBqEMAcj0TKZyVis1hbFJ3ErsiBOfp7TC4XD1Kz/JGS+sxyVR3n988V6av+UmulOtzdM9Kou3UA+Tfh9rf4dskHJZ+Qt9c/uSVZjcY9ao9Wobu5LE9p4DsAsB2CWnyWfkLfXP7klePFTHvtjW+XNJewvkZS+ueIUYh6NI3RGt9rivbs5jzlja8ayfBMOdg/G1LonZ6z/ZB8yJTN5y2KlrRaY5jw6vHU/8gwn1Ke6dkTjanfkGE+pT3TsiWjMREBERAREQEREBERAREQEREBERAhfKvoU19HOyi7UGGIHXsi4qfcJPhKo1YqjYZeIa+/eCAMvKfoerTDAqQCCLEHcQciDPzxrfoCpo7F1KSFhTe7U3HyqROSk9anonuB4zThnurNFGWNT3NLTFdKj1W4rs01APpG52nPYBlOYjT5ibaxpmnlsq07WiMDVrsCLbIOy1RgDbcSOtja3nI+rTsaM1hahTKIoJLbW0xOWQG4d3XJ2mdcIxEe0n/oR6StzFRs6ZBU26bAggWtYAjaFu2RU1Sb37T292eckGD1sHMl3/ABi5bIBsx+TnuF/3GRlC1Rj1naY+1j3Rimee4vEen3tzBeePOT5Ly/uVaS/VDSTENROYUbYN91yAV7uMmuptPncXUex2cOuxfgatUA5fRQffla6vVmVKppLtVHanQprvu7E2Fvb4S7dVNBDCYVKV7vm9R/XqNm7eeQ7AJ5nUTETLZhjbsSoOUHWX4TX5qmfiqJKi2533M/cNw8euTvX/AEw+HwbGnk1RhRDeqGBJYdtgQO+UzaYmt74HBPWqJSpi7OwUDtPE9gzJ7jLw0To+ngsKqXAWmpZ6hyud7uf+dUivJlq3sIcXUHScbNMHgnFvtW8h2xyqaYZKdLDrkKt3c9YQiyeZue4QIRrPp04vEPVNwvoIvqoL28Tck9pmNWtBNi8QlIXC+k7eqg3nvO4dpnKlzajat/BcOC4+NqWd+seqngD5kwJBh6CoiogAVQFCjcAMgBPUTEyIGYiICIiAiIgIiICIiAiIgIiICIiBgzga46qU8fhzSfouvSp1bXKPu8VO4j94E75mJ2JmJ3Dkxt+YNL6Iq4as9GupV14cCODKeKngZpz9J6y6qUMdT5uuuYzSquToTxU+8HIymtZeTLF4QlkU16Qz5ymLsB8+nmR3i4m/Hmi3E+WS+Oa+ERmdqYvF5eqegq5W9n/O8+c9vhZ2dkWAOZI3t1AnqHVNWLzux7c5MB75DO+VhmSeoTpaB1TxWMIGHpFl3Gq3Rpjvc5HuFz2S4dTOTSjgiKtQitX4VCLLT+rU8fnHPulWTPFE6Yps0eTTUNsMvwnEg86wutE7qQtvYf4hBI7Abb7ywRAieda02nctlaxWNQhnKr+RU/r1/ZqSB6o6vHGYlUP4tenUb5vq97HLzPCT7lSQnB0wASTiEAA3klXAAnV1P1eGEwyobc43TqN84/J7lGXn1yKTtIgUAAWAAAA3ADIASteVv8bhvq6n7SyzJXvKRo58Ri8FRpjpOtQDqA2lJY9gFzA5XJvq1z1b4RUHxdE9EetV3jwXI99pa809EaMTD0Uo0x0UFr8Sd5Y9pNzNyAmRMTIgZiIgIiICIiAiIgIiICIiAiIgIiIGDMQ5tK905yhVKlX4Po1dok250LtFjx5tTlb5x/3gWFBlapqTpKsNqtidknPZNaoxHgnRHhPPEaK0rgRziVWqouZCuaot206gvbugTbS2qOExJvXw9N29fZ2X/XWze2R3EcjeAY3Xn07FrXH3wZ0NT9eVxfxdQBKwF9kHouBvKXzv1qfbPrlFxtSlgtuk7I3OUxtIxU2N7i4kovaPEozWs+YcmnyLYIb3xDdhqqPcgM7OjeTnAUSCuHVmHyqpNU/fJHskS0VonSmIopWp4pthwSNrEODkSMwFPEGbf4LaX/Sv8y/8s7OS0+ZIpWPSxVQAAAWAyAGQHcJ9St/wW0v+lf5l/wCWTzRiNTw9IV2BdKa7blrgkDpMWPjmZBJuRK50vr/XxFXmNGoTe4FULd2tvZQckX5zeyea6i6RqjarYrZbqNaox+7kPCBYeJwaVDTLi/NvzijqYAqD4bRnvKvxGjtK4Eba1GqouZ2XNZQPnI/SA7R5ySas66jGUqqlSlZKbOdm5QixAZW4Z8D7YEsmu2CQ1RVI6YQ0w3UrEMQO8geUqbV86Rxm3zGJqdALfbrsvpXtbI33Gdj8GdLj85P/AJLfvWBZMSsqmsGlMCQcUvOU/WcKw/7lP0T9KTTVvWmljEJp9F1tt0m9Je3tXt90DszImJkQMxEQEREBERAREQEREBERAREQERECFcp2neaw60UNmrXDW3ikvpeZsO683NRNW1w2HV2HxtVQ7txAOa0x2AWv2yJcqZ/t1EN6PMp7aj7X7paYHVAzERArHlC0H8Fr0sZh+htPnbILVHSDD6QBuOsds6eu2kRiNEUqwy5xqTW6jmGHgQROjylqP6Pe+8VKVu/at7iZFcST+D9K/wCkZd3OP/vAmuoX93Yb6LftvO/Kp0DiNKjD0xhVvRsdg7NE5bRv6RvvvvnQ+F6b9T7lD+MCxpBeVPTRSjTw6Gxq3Z7f4a26Pi1vIjjMaJxOlzXpCulqW2Ns7NH0ePom/lOVyiZ6Sw4b0dij5Go14Ew1M1bXC4dbj41wHqNxucwncu7vuZIIiAInPbR1OlTr80ipth3bZFtpipFzOhPDHfiqn0G9xgV/yQfnXdS/1yx5XHJB+dd1L/XLHgfNSmGBDAEEWIIuCDvBHGVTrBgjorH062HuKbXcJf5IsKlLtGYI7x1S2JBOVpRzGHPHnSB3FDf3CBOKFYOqsuYYBgewi4989BORqmT8Bwt9/M0/cLey064gZiIgIiICIiAiIgIiICIiAiIgIiIEC5VNCl6SYhRc0ug/1bHf4Nb9advUnWBcVhUz+MpgU6i8bgWDdzAX8xwner0QylWAIYFSpFwQciCOOUrXSupeJwVbn9HFmX1FzdQc9kqfxi+3s4wLMiVtQ5VKtPo4jDDaGRIZqR8VZTbznniNesbi/i8HQKXy20Bdh9sgKnfA9eU3TXOvSwdHpMHDOFz6Z6KU+/pE+Im1rjoz4PoelR4o1IE9bEsWI+0TNvU3UT4O3P4kh6xuQL7Qpk72ufSfM58M9++e/KZSLYGyqWPO08lUsePAQNzUL+7sN9Fv23kglVaF13xOGoU6C4UsEBAYrVBNyWzAXtm7/Wbiv0P2Vf5YFkSv+VbRBZKWJX5F6TnqDG6N4NcfaE8P6zMV+h+yr/LJro6r8KwiNXpgc7T6dIg26W9c84Hhqpp5cXhkcEbYASovEOBn4HeJ2ZWGP1TxeArGvgCzp1DpOF37NRPljtGfcc570eViog2a+GG0N9nZPuspI84FkTTxGKRkrqjKxRWVgCCVOzezAbjaV7X10x2N+LwlEoDkXQFmt9YwCp37+2d3VfU04SlWqVXLVqlNgVUnZUEE2+e1+J8O0OTyQfnXdS/1yx5TGq2nsRgec5vDs/OBL7SVBbZvusPnTvf1lYs7sIP1ax9loFk3lV636Q/pHG0cNhjtKhKBxmCzW5xx81QN/YeuetappXSHQKGlSbI9E0Ut84td2HYPKS7VTU6nglJvt1WFmq2tl6qDgvtNhA7uGw4poiLuRQg7lAA909RMTIgZiIgIiICIiAiIgIiICIiAiIgIiIGLRaZiB8tTB359+cBZ9RAxaLTMQMWi0zEDFotMxAxsz5NIHeL94vPuIGNmLTMQMWi0zEDFotMxAxaLTMQEREBERAREQEREBERAREQEREBERAREQEREBERAREQEREBERAREQEREBERAREQEREBERAREQERED//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ltLang="en-US"/>
          </a:p>
        </p:txBody>
      </p:sp>
      <p:sp>
        <p:nvSpPr>
          <p:cNvPr id="12" name="Rectangle 11"/>
          <p:cNvSpPr/>
          <p:nvPr/>
        </p:nvSpPr>
        <p:spPr>
          <a:xfrm>
            <a:off x="2771775" y="2349500"/>
            <a:ext cx="360363"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222" name="Group 43"/>
          <p:cNvGrpSpPr>
            <a:grpSpLocks/>
          </p:cNvGrpSpPr>
          <p:nvPr/>
        </p:nvGrpSpPr>
        <p:grpSpPr bwMode="auto">
          <a:xfrm>
            <a:off x="1116013" y="1628775"/>
            <a:ext cx="4032250" cy="1152525"/>
            <a:chOff x="3779912" y="1340768"/>
            <a:chExt cx="4824536" cy="1728192"/>
          </a:xfrm>
        </p:grpSpPr>
        <p:sp>
          <p:nvSpPr>
            <p:cNvPr id="10" name="Rounded Rectangular Callout 9"/>
            <p:cNvSpPr/>
            <p:nvPr/>
          </p:nvSpPr>
          <p:spPr>
            <a:xfrm>
              <a:off x="3852090" y="1340768"/>
              <a:ext cx="4680180" cy="1728192"/>
            </a:xfrm>
            <a:prstGeom prst="wedgeRoundRectCallout">
              <a:avLst>
                <a:gd name="adj1" fmla="val 2025"/>
                <a:gd name="adj2" fmla="val 692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4" name="TextBox 10"/>
            <p:cNvSpPr txBox="1">
              <a:spLocks noChangeArrowheads="1"/>
            </p:cNvSpPr>
            <p:nvPr/>
          </p:nvSpPr>
          <p:spPr bwMode="auto">
            <a:xfrm>
              <a:off x="3779912" y="1412776"/>
              <a:ext cx="4824536" cy="15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sz="2000" dirty="0">
                  <a:latin typeface="Arial" panose="020B0604020202020204" pitchFamily="34" charset="0"/>
                </a:rPr>
                <a:t>What do you mean, these reports cost money? We paid for the @*^%$ research!</a:t>
              </a:r>
              <a:endParaRPr lang="en-US" altLang="en-US" sz="2000" dirty="0">
                <a:latin typeface="Arial" panose="020B0604020202020204" pitchFamily="34" charset="0"/>
              </a:endParaRPr>
            </a:p>
          </p:txBody>
        </p:sp>
      </p:grpSp>
    </p:spTree>
    <p:extLst>
      <p:ext uri="{BB962C8B-B14F-4D97-AF65-F5344CB8AC3E}">
        <p14:creationId xmlns:p14="http://schemas.microsoft.com/office/powerpoint/2010/main" val="2580557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tLang="en-US" smtClean="0"/>
              <a:t>. . . so publishers are reacting . . .</a:t>
            </a:r>
            <a:endParaRPr lang="en-US" altLang="en-US" smtClean="0"/>
          </a:p>
        </p:txBody>
      </p:sp>
      <p:pic>
        <p:nvPicPr>
          <p:cNvPr id="10243" name="Picture 2" descr="http://t2.gstatic.com/images?q=tbn:ANd9GcRkqcgXKCFdvMBVJJR82Q44Sj-szNxB9mnFJI1_xtH0ECGAtVQ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00213"/>
            <a:ext cx="38163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1403350" y="5876925"/>
            <a:ext cx="56165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b="1" i="1">
                <a:latin typeface="Constantia" panose="02030602050306030303" pitchFamily="18" charset="0"/>
              </a:rPr>
              <a:t>Don’t worry, Dad, I’m going to turn this </a:t>
            </a:r>
            <a:br>
              <a:rPr lang="en-GB" altLang="en-US" b="1" i="1">
                <a:latin typeface="Constantia" panose="02030602050306030303" pitchFamily="18" charset="0"/>
              </a:rPr>
            </a:br>
            <a:r>
              <a:rPr lang="en-GB" altLang="en-US" b="1" i="1">
                <a:latin typeface="Constantia" panose="02030602050306030303" pitchFamily="18" charset="0"/>
              </a:rPr>
              <a:t>company around 360 degrees!</a:t>
            </a:r>
            <a:endParaRPr lang="en-US" altLang="en-US" b="1" i="1">
              <a:latin typeface="Constantia" panose="02030602050306030303" pitchFamily="18" charset="0"/>
            </a:endParaRPr>
          </a:p>
        </p:txBody>
      </p:sp>
      <p:pic>
        <p:nvPicPr>
          <p:cNvPr id="10245" name="Picture 2" descr="13549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0385">
            <a:off x="3300413" y="3592513"/>
            <a:ext cx="3651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033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6875463" y="4868863"/>
            <a:ext cx="2268537" cy="198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267" name="Group 44"/>
          <p:cNvGrpSpPr>
            <a:grpSpLocks/>
          </p:cNvGrpSpPr>
          <p:nvPr/>
        </p:nvGrpSpPr>
        <p:grpSpPr bwMode="auto">
          <a:xfrm>
            <a:off x="0" y="1341438"/>
            <a:ext cx="8964613" cy="5256212"/>
            <a:chOff x="0" y="1601416"/>
            <a:chExt cx="8964488" cy="5256584"/>
          </a:xfrm>
        </p:grpSpPr>
        <p:pic>
          <p:nvPicPr>
            <p:cNvPr id="1133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 y="1700808"/>
              <a:ext cx="8302806"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107948" y="1601416"/>
              <a:ext cx="1295382" cy="136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0" y="1628405"/>
              <a:ext cx="4571936" cy="46802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3924245" y="2276151"/>
              <a:ext cx="1655740" cy="1873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268" name="Group 102"/>
          <p:cNvGrpSpPr>
            <a:grpSpLocks/>
          </p:cNvGrpSpPr>
          <p:nvPr/>
        </p:nvGrpSpPr>
        <p:grpSpPr bwMode="auto">
          <a:xfrm>
            <a:off x="0" y="1628775"/>
            <a:ext cx="4460875" cy="4608513"/>
            <a:chOff x="0" y="1628800"/>
            <a:chExt cx="4460844" cy="4608512"/>
          </a:xfrm>
        </p:grpSpPr>
        <p:pic>
          <p:nvPicPr>
            <p:cNvPr id="1127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29816" y="438407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4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460309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150199"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615107"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24539"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266426"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71702"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01518"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046043" y="496812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547916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82653" y="555217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51871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510951"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6610" y="365400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23086" y="5114137"/>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6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5496"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6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603036"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7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09"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7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96242"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7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38128"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7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92085"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7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556993" y="328897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4" name="Picture 7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5" name="Picture 7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306995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6" name="Picture 7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526015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7" name="Picture 7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23021"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8" name="Picture 8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464908"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8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8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2758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1" name="Picture 8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39552" y="278092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8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19672"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3" name="Picture 8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915816" y="29249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8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5" name="Picture 7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02190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6" name="Picture 8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1640"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7" name="Picture 9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843808" y="227687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8" name="Picture 9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9" name="Picture 9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779912"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9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95936" y="41490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9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23928" y="35730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9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5536"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9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17728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9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226772"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5" name="Picture 9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907704" y="162880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6" name="Picture 10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39752" y="191683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7" name="Picture 10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08786" y="198884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8" name="Picture 8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5172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9" name="Picture 8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483768"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743405" y="3361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1" name="Picture 9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71600" y="256490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TextBox 103"/>
          <p:cNvSpPr txBox="1"/>
          <p:nvPr/>
        </p:nvSpPr>
        <p:spPr>
          <a:xfrm>
            <a:off x="8027988" y="6237288"/>
            <a:ext cx="9366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Authors</a:t>
            </a:r>
            <a:endParaRPr lang="en-US" sz="1600" dirty="0">
              <a:latin typeface="+mj-lt"/>
              <a:cs typeface="+mn-cs"/>
            </a:endParaRPr>
          </a:p>
        </p:txBody>
      </p:sp>
      <p:sp>
        <p:nvSpPr>
          <p:cNvPr id="105" name="TextBox 104"/>
          <p:cNvSpPr txBox="1"/>
          <p:nvPr/>
        </p:nvSpPr>
        <p:spPr>
          <a:xfrm>
            <a:off x="6516688" y="6237288"/>
            <a:ext cx="1511300" cy="338137"/>
          </a:xfrm>
          <a:prstGeom prst="rect">
            <a:avLst/>
          </a:prstGeom>
          <a:noFill/>
        </p:spPr>
        <p:txBody>
          <a:bodyPr>
            <a:spAutoFit/>
          </a:bodyPr>
          <a:lstStyle/>
          <a:p>
            <a:pPr algn="ctr" fontAlgn="auto">
              <a:spcBef>
                <a:spcPts val="0"/>
              </a:spcBef>
              <a:spcAft>
                <a:spcPts val="0"/>
              </a:spcAft>
              <a:defRPr/>
            </a:pPr>
            <a:r>
              <a:rPr lang="en-GB" sz="1600" dirty="0">
                <a:latin typeface="+mj-lt"/>
                <a:cs typeface="+mn-cs"/>
              </a:rPr>
              <a:t>Researchers</a:t>
            </a:r>
            <a:endParaRPr lang="en-US" sz="1600" dirty="0">
              <a:latin typeface="+mj-lt"/>
              <a:cs typeface="+mn-cs"/>
            </a:endParaRPr>
          </a:p>
        </p:txBody>
      </p:sp>
      <p:sp>
        <p:nvSpPr>
          <p:cNvPr id="106" name="TextBox 105"/>
          <p:cNvSpPr txBox="1"/>
          <p:nvPr/>
        </p:nvSpPr>
        <p:spPr>
          <a:xfrm>
            <a:off x="4572000" y="6259513"/>
            <a:ext cx="13684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Students </a:t>
            </a:r>
            <a:endParaRPr lang="en-US" sz="1600" dirty="0">
              <a:latin typeface="+mj-lt"/>
              <a:cs typeface="+mn-cs"/>
            </a:endParaRPr>
          </a:p>
        </p:txBody>
      </p:sp>
      <p:sp>
        <p:nvSpPr>
          <p:cNvPr id="108" name="TextBox 107"/>
          <p:cNvSpPr txBox="1"/>
          <p:nvPr/>
        </p:nvSpPr>
        <p:spPr>
          <a:xfrm>
            <a:off x="468313" y="6237288"/>
            <a:ext cx="3743325" cy="584200"/>
          </a:xfrm>
          <a:prstGeom prst="rect">
            <a:avLst/>
          </a:prstGeom>
          <a:solidFill>
            <a:schemeClr val="bg1"/>
          </a:solidFill>
        </p:spPr>
        <p:txBody>
          <a:bodyPr>
            <a:spAutoFit/>
          </a:bodyPr>
          <a:lstStyle/>
          <a:p>
            <a:pPr fontAlgn="auto">
              <a:spcBef>
                <a:spcPts val="0"/>
              </a:spcBef>
              <a:spcAft>
                <a:spcPts val="0"/>
              </a:spcAft>
              <a:defRPr/>
            </a:pPr>
            <a:r>
              <a:rPr lang="en-GB" sz="1600" dirty="0">
                <a:latin typeface="+mj-lt"/>
                <a:cs typeface="+mn-cs"/>
              </a:rPr>
              <a:t>Practitioners, unaffiliated researchers, educated layman . . . .</a:t>
            </a:r>
            <a:endParaRPr lang="en-US" sz="1600" dirty="0">
              <a:latin typeface="+mj-lt"/>
              <a:cs typeface="+mn-cs"/>
            </a:endParaRPr>
          </a:p>
        </p:txBody>
      </p:sp>
      <p:sp>
        <p:nvSpPr>
          <p:cNvPr id="110" name="Title 2"/>
          <p:cNvSpPr txBox="1">
            <a:spLocks/>
          </p:cNvSpPr>
          <p:nvPr/>
        </p:nvSpPr>
        <p:spPr>
          <a:xfrm>
            <a:off x="1079500" y="238125"/>
            <a:ext cx="7164388" cy="1022350"/>
          </a:xfrm>
          <a:prstGeom prst="rect">
            <a:avLst/>
          </a:prstGeom>
        </p:spPr>
        <p:txBody>
          <a:bodyPr anchor="ctr"/>
          <a:lstStyle/>
          <a:p>
            <a:pPr algn="r" fontAlgn="auto">
              <a:spcAft>
                <a:spcPts val="0"/>
              </a:spcAft>
              <a:defRPr/>
            </a:pPr>
            <a:r>
              <a:rPr lang="en-GB" sz="3200" dirty="0">
                <a:latin typeface="+mj-lt"/>
                <a:ea typeface="+mj-ea"/>
                <a:cs typeface="+mj-cs"/>
              </a:rPr>
              <a:t>. . . by turning their attention to authors </a:t>
            </a:r>
            <a:r>
              <a:rPr lang="en-GB" sz="2000" dirty="0">
                <a:latin typeface="+mj-lt"/>
                <a:ea typeface="+mj-ea"/>
                <a:cs typeface="+mj-cs"/>
              </a:rPr>
              <a:t>(and their funders)</a:t>
            </a:r>
            <a:endParaRPr lang="en-US" sz="2000" dirty="0">
              <a:latin typeface="+mj-lt"/>
              <a:ea typeface="+mj-ea"/>
              <a:cs typeface="+mj-cs"/>
            </a:endParaRPr>
          </a:p>
        </p:txBody>
      </p:sp>
      <p:sp>
        <p:nvSpPr>
          <p:cNvPr id="103" name="Rectangle 102"/>
          <p:cNvSpPr/>
          <p:nvPr/>
        </p:nvSpPr>
        <p:spPr>
          <a:xfrm>
            <a:off x="0" y="1319213"/>
            <a:ext cx="7956550" cy="5710237"/>
          </a:xfrm>
          <a:prstGeom prst="rect">
            <a:avLst/>
          </a:prstGeom>
          <a:solidFill>
            <a:schemeClr val="bg1">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TextBox 108"/>
          <p:cNvSpPr txBox="1"/>
          <p:nvPr/>
        </p:nvSpPr>
        <p:spPr>
          <a:xfrm>
            <a:off x="107950" y="2708275"/>
            <a:ext cx="7704138" cy="2062163"/>
          </a:xfrm>
          <a:prstGeom prst="rect">
            <a:avLst/>
          </a:prstGeom>
          <a:noFill/>
        </p:spPr>
        <p:txBody>
          <a:bodyPr>
            <a:spAutoFit/>
          </a:bodyPr>
          <a:lstStyle/>
          <a:p>
            <a:pPr algn="ctr" fontAlgn="auto">
              <a:spcBef>
                <a:spcPts val="0"/>
              </a:spcBef>
              <a:spcAft>
                <a:spcPts val="0"/>
              </a:spcAft>
              <a:defRPr/>
            </a:pPr>
            <a:r>
              <a:rPr lang="en-GB" sz="2800" dirty="0">
                <a:latin typeface="+mj-lt"/>
                <a:cs typeface="+mn-cs"/>
              </a:rPr>
              <a:t>. . .at the risk of ignoring the needs of . . . </a:t>
            </a:r>
          </a:p>
          <a:p>
            <a:pPr algn="ctr" fontAlgn="auto">
              <a:spcBef>
                <a:spcPts val="0"/>
              </a:spcBef>
              <a:spcAft>
                <a:spcPts val="0"/>
              </a:spcAft>
              <a:defRPr/>
            </a:pPr>
            <a:r>
              <a:rPr lang="en-GB" sz="8000" b="1" dirty="0">
                <a:latin typeface="+mj-lt"/>
                <a:cs typeface="+mn-cs"/>
              </a:rPr>
              <a:t>READERS</a:t>
            </a:r>
          </a:p>
          <a:p>
            <a:pPr algn="ctr" fontAlgn="auto">
              <a:spcBef>
                <a:spcPts val="0"/>
              </a:spcBef>
              <a:spcAft>
                <a:spcPts val="0"/>
              </a:spcAft>
              <a:defRPr/>
            </a:pPr>
            <a:r>
              <a:rPr lang="en-GB" sz="2000" b="1" dirty="0">
                <a:latin typeface="+mj-lt"/>
                <a:cs typeface="+mn-cs"/>
              </a:rPr>
              <a:t>(and their institutions)</a:t>
            </a:r>
            <a:endParaRPr lang="en-US" sz="2000" b="1" dirty="0">
              <a:latin typeface="+mj-lt"/>
              <a:cs typeface="+mn-cs"/>
            </a:endParaRPr>
          </a:p>
        </p:txBody>
      </p:sp>
      <p:cxnSp>
        <p:nvCxnSpPr>
          <p:cNvPr id="112" name="Shape 111"/>
          <p:cNvCxnSpPr>
            <a:stCxn id="110" idx="3"/>
          </p:cNvCxnSpPr>
          <p:nvPr/>
        </p:nvCxnSpPr>
        <p:spPr>
          <a:xfrm>
            <a:off x="8243888" y="749300"/>
            <a:ext cx="288925" cy="4695825"/>
          </a:xfrm>
          <a:prstGeom prst="bentConnector2">
            <a:avLst/>
          </a:prstGeom>
          <a:ln w="114300">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459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up)">
                                      <p:cBhvr>
                                        <p:cTn id="7" dur="500"/>
                                        <p:tgtEl>
                                          <p:spTgt spid="1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09">
                                            <p:txEl>
                                              <p:pRg st="0" end="0"/>
                                            </p:txEl>
                                          </p:spTgt>
                                        </p:tgtEl>
                                        <p:attrNameLst>
                                          <p:attrName>style.visibility</p:attrName>
                                        </p:attrNameLst>
                                      </p:cBhvr>
                                      <p:to>
                                        <p:strVal val="visible"/>
                                      </p:to>
                                    </p:set>
                                    <p:anim calcmode="lin" valueType="num">
                                      <p:cBhvr>
                                        <p:cTn id="15" dur="500" fill="hold"/>
                                        <p:tgtEl>
                                          <p:spTgt spid="10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09">
                                            <p:txEl>
                                              <p:pRg st="1" end="1"/>
                                            </p:txEl>
                                          </p:spTgt>
                                        </p:tgtEl>
                                        <p:attrNameLst>
                                          <p:attrName>style.visibility</p:attrName>
                                        </p:attrNameLst>
                                      </p:cBhvr>
                                      <p:to>
                                        <p:strVal val="visible"/>
                                      </p:to>
                                    </p:set>
                                    <p:anim calcmode="lin" valueType="num">
                                      <p:cBhvr>
                                        <p:cTn id="21" dur="500" fill="hold"/>
                                        <p:tgtEl>
                                          <p:spTgt spid="10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9">
                                            <p:txEl>
                                              <p:pRg st="1" end="1"/>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00"/>
                            </p:stCondLst>
                            <p:childTnLst>
                              <p:par>
                                <p:cTn id="24" presetID="17" presetClass="entr" presetSubtype="10" fill="hold" grpId="0" nodeType="afterEffect">
                                  <p:stCondLst>
                                    <p:cond delay="0"/>
                                  </p:stCondLst>
                                  <p:childTnLst>
                                    <p:set>
                                      <p:cBhvr>
                                        <p:cTn id="25" dur="1" fill="hold">
                                          <p:stCondLst>
                                            <p:cond delay="0"/>
                                          </p:stCondLst>
                                        </p:cTn>
                                        <p:tgtEl>
                                          <p:spTgt spid="109">
                                            <p:txEl>
                                              <p:pRg st="2" end="2"/>
                                            </p:txEl>
                                          </p:spTgt>
                                        </p:tgtEl>
                                        <p:attrNameLst>
                                          <p:attrName>style.visibility</p:attrName>
                                        </p:attrNameLst>
                                      </p:cBhvr>
                                      <p:to>
                                        <p:strVal val="visible"/>
                                      </p:to>
                                    </p:set>
                                    <p:anim calcmode="lin" valueType="num">
                                      <p:cBhvr>
                                        <p:cTn id="26" dur="500" fill="hold"/>
                                        <p:tgtEl>
                                          <p:spTgt spid="10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0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altLang="en-US" smtClean="0"/>
              <a:t>Open Access – find the missing words</a:t>
            </a:r>
            <a:br>
              <a:rPr lang="en-GB" altLang="en-US" smtClean="0"/>
            </a:br>
            <a:r>
              <a:rPr lang="en-GB" altLang="en-US" smtClean="0"/>
              <a:t> </a:t>
            </a:r>
          </a:p>
        </p:txBody>
      </p:sp>
      <p:grpSp>
        <p:nvGrpSpPr>
          <p:cNvPr id="12291" name="Group 4"/>
          <p:cNvGrpSpPr>
            <a:grpSpLocks/>
          </p:cNvGrpSpPr>
          <p:nvPr/>
        </p:nvGrpSpPr>
        <p:grpSpPr bwMode="auto">
          <a:xfrm>
            <a:off x="-19050" y="2149475"/>
            <a:ext cx="9163050" cy="4735513"/>
            <a:chOff x="-19149" y="1484783"/>
            <a:chExt cx="9163149" cy="4736085"/>
          </a:xfrm>
        </p:grpSpPr>
        <p:pic>
          <p:nvPicPr>
            <p:cNvPr id="12296" name="Picture 4" descr="http://library.uncc.edu/sites/default/files/users/4/peggyhoon/openaccess_t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9" y="1484783"/>
              <a:ext cx="9163149" cy="47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729" y="5307945"/>
              <a:ext cx="2881344" cy="647778"/>
            </a:xfrm>
            <a:prstGeom prst="rect">
              <a:avLst/>
            </a:prstGeom>
            <a:noFill/>
          </p:spPr>
          <p:txBody>
            <a:bodyPr>
              <a:spAutoFit/>
            </a:bodyPr>
            <a:lstStyle/>
            <a:p>
              <a:pPr fontAlgn="auto">
                <a:spcBef>
                  <a:spcPts val="0"/>
                </a:spcBef>
                <a:spcAft>
                  <a:spcPts val="0"/>
                </a:spcAft>
                <a:defRPr/>
              </a:pPr>
              <a:r>
                <a:rPr lang="en-GB" sz="3600" dirty="0">
                  <a:latin typeface="+mj-lt"/>
                  <a:cs typeface="+mn-cs"/>
                </a:rPr>
                <a:t>movement</a:t>
              </a:r>
            </a:p>
          </p:txBody>
        </p:sp>
        <p:sp>
          <p:nvSpPr>
            <p:cNvPr id="7" name="TextBox 6"/>
            <p:cNvSpPr txBox="1"/>
            <p:nvPr/>
          </p:nvSpPr>
          <p:spPr>
            <a:xfrm>
              <a:off x="5076781" y="1916635"/>
              <a:ext cx="2879756" cy="646191"/>
            </a:xfrm>
            <a:prstGeom prst="rect">
              <a:avLst/>
            </a:prstGeom>
            <a:noFill/>
          </p:spPr>
          <p:txBody>
            <a:bodyPr>
              <a:spAutoFit/>
            </a:bodyPr>
            <a:lstStyle/>
            <a:p>
              <a:pPr fontAlgn="auto">
                <a:spcBef>
                  <a:spcPts val="0"/>
                </a:spcBef>
                <a:spcAft>
                  <a:spcPts val="0"/>
                </a:spcAft>
                <a:defRPr/>
              </a:pPr>
              <a:r>
                <a:rPr lang="en-GB" sz="3600" dirty="0">
                  <a:solidFill>
                    <a:srgbClr val="C00000"/>
                  </a:solidFill>
                  <a:latin typeface="+mj-lt"/>
                  <a:cs typeface="+mn-cs"/>
                </a:rPr>
                <a:t>mandates</a:t>
              </a:r>
            </a:p>
          </p:txBody>
        </p:sp>
      </p:grpSp>
      <p:sp>
        <p:nvSpPr>
          <p:cNvPr id="6" name="TextBox 5"/>
          <p:cNvSpPr txBox="1">
            <a:spLocks noChangeArrowheads="1"/>
          </p:cNvSpPr>
          <p:nvPr/>
        </p:nvSpPr>
        <p:spPr bwMode="auto">
          <a:xfrm>
            <a:off x="250825" y="1038225"/>
            <a:ext cx="655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9600">
                <a:solidFill>
                  <a:srgbClr val="C00000"/>
                </a:solidFill>
                <a:latin typeface="Arial Black" panose="020B0A04020102020204" pitchFamily="34" charset="0"/>
              </a:rPr>
              <a:t>readers</a:t>
            </a:r>
          </a:p>
        </p:txBody>
      </p:sp>
      <p:sp>
        <p:nvSpPr>
          <p:cNvPr id="8" name="TextBox 7"/>
          <p:cNvSpPr txBox="1"/>
          <p:nvPr/>
        </p:nvSpPr>
        <p:spPr>
          <a:xfrm>
            <a:off x="6330950" y="1508125"/>
            <a:ext cx="2952750" cy="1016000"/>
          </a:xfrm>
          <a:prstGeom prst="rect">
            <a:avLst/>
          </a:prstGeom>
          <a:noFill/>
        </p:spPr>
        <p:txBody>
          <a:bodyPr>
            <a:spAutoFit/>
          </a:bodyPr>
          <a:lstStyle/>
          <a:p>
            <a:pPr fontAlgn="auto">
              <a:spcBef>
                <a:spcPts val="0"/>
              </a:spcBef>
              <a:spcAft>
                <a:spcPts val="0"/>
              </a:spcAft>
              <a:defRPr/>
            </a:pPr>
            <a:r>
              <a:rPr lang="en-GB" sz="6000" b="1" dirty="0">
                <a:solidFill>
                  <a:srgbClr val="7030A0"/>
                </a:solidFill>
                <a:latin typeface="+mj-lt"/>
                <a:cs typeface="+mn-cs"/>
              </a:rPr>
              <a:t>books</a:t>
            </a:r>
          </a:p>
        </p:txBody>
      </p:sp>
      <p:sp>
        <p:nvSpPr>
          <p:cNvPr id="9" name="TextBox 8"/>
          <p:cNvSpPr txBox="1"/>
          <p:nvPr/>
        </p:nvSpPr>
        <p:spPr>
          <a:xfrm>
            <a:off x="4983163" y="1978025"/>
            <a:ext cx="2232025" cy="1016000"/>
          </a:xfrm>
          <a:prstGeom prst="rect">
            <a:avLst/>
          </a:prstGeom>
          <a:noFill/>
        </p:spPr>
        <p:txBody>
          <a:bodyPr>
            <a:spAutoFit/>
          </a:bodyPr>
          <a:lstStyle/>
          <a:p>
            <a:pPr fontAlgn="auto">
              <a:spcBef>
                <a:spcPts val="0"/>
              </a:spcBef>
              <a:spcAft>
                <a:spcPts val="0"/>
              </a:spcAft>
              <a:defRPr/>
            </a:pPr>
            <a:r>
              <a:rPr lang="en-GB" sz="6000" b="1" dirty="0">
                <a:solidFill>
                  <a:srgbClr val="00B050"/>
                </a:solidFill>
                <a:latin typeface="+mj-lt"/>
                <a:cs typeface="+mn-cs"/>
              </a:rPr>
              <a:t>data</a:t>
            </a:r>
          </a:p>
        </p:txBody>
      </p:sp>
      <p:sp>
        <p:nvSpPr>
          <p:cNvPr id="10" name="Title 1"/>
          <p:cNvSpPr txBox="1">
            <a:spLocks/>
          </p:cNvSpPr>
          <p:nvPr/>
        </p:nvSpPr>
        <p:spPr bwMode="auto">
          <a:xfrm>
            <a:off x="1116013" y="476250"/>
            <a:ext cx="74152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3200" i="1">
                <a:latin typeface="Arial" panose="020B0604020202020204" pitchFamily="34" charset="0"/>
              </a:rPr>
              <a:t>“If you make it open . . . they will come”</a:t>
            </a:r>
          </a:p>
        </p:txBody>
      </p:sp>
    </p:spTree>
    <p:extLst>
      <p:ext uri="{BB962C8B-B14F-4D97-AF65-F5344CB8AC3E}">
        <p14:creationId xmlns:p14="http://schemas.microsoft.com/office/powerpoint/2010/main" val="2560419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75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75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75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altLang="en-US" smtClean="0"/>
              <a:t>Open Access Mandates</a:t>
            </a:r>
            <a:br>
              <a:rPr lang="en-GB" altLang="en-US" smtClean="0"/>
            </a:br>
            <a:endParaRPr lang="en-GB" altLang="en-US" smtClean="0"/>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l="19266" t="17026" r="19301" b="14522"/>
          <a:stretch>
            <a:fillRect/>
          </a:stretch>
        </p:blipFill>
        <p:spPr bwMode="auto">
          <a:xfrm>
            <a:off x="468313" y="1409700"/>
            <a:ext cx="7993062" cy="500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2124075" y="1477963"/>
            <a:ext cx="65516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6000">
                <a:solidFill>
                  <a:srgbClr val="C00000"/>
                </a:solidFill>
                <a:latin typeface="Arial Black" panose="020B0A04020102020204" pitchFamily="34" charset="0"/>
              </a:rPr>
              <a:t>dissemination</a:t>
            </a:r>
          </a:p>
        </p:txBody>
      </p:sp>
      <p:sp>
        <p:nvSpPr>
          <p:cNvPr id="6" name="Title 1"/>
          <p:cNvSpPr txBox="1">
            <a:spLocks/>
          </p:cNvSpPr>
          <p:nvPr/>
        </p:nvSpPr>
        <p:spPr bwMode="auto">
          <a:xfrm>
            <a:off x="1116013" y="476250"/>
            <a:ext cx="802798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2800" i="1">
                <a:latin typeface="Arial" panose="020B0604020202020204" pitchFamily="34" charset="0"/>
              </a:rPr>
              <a:t>“Thou shall deposit . . . and it will have impact”</a:t>
            </a:r>
          </a:p>
        </p:txBody>
      </p:sp>
      <p:sp>
        <p:nvSpPr>
          <p:cNvPr id="7" name="TextBox 6"/>
          <p:cNvSpPr txBox="1">
            <a:spLocks noChangeArrowheads="1"/>
          </p:cNvSpPr>
          <p:nvPr/>
        </p:nvSpPr>
        <p:spPr bwMode="auto">
          <a:xfrm>
            <a:off x="2216150" y="5422900"/>
            <a:ext cx="6553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6600">
                <a:solidFill>
                  <a:srgbClr val="CC00FF"/>
                </a:solidFill>
                <a:latin typeface="Arial" panose="020B0604020202020204" pitchFamily="34" charset="0"/>
              </a:rPr>
              <a:t>readers</a:t>
            </a:r>
          </a:p>
        </p:txBody>
      </p:sp>
    </p:spTree>
    <p:extLst>
      <p:ext uri="{BB962C8B-B14F-4D97-AF65-F5344CB8AC3E}">
        <p14:creationId xmlns:p14="http://schemas.microsoft.com/office/powerpoint/2010/main" val="3275415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75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altLang="en-US" smtClean="0"/>
              <a:t>Open Access business models summarised</a:t>
            </a:r>
          </a:p>
        </p:txBody>
      </p:sp>
      <p:sp>
        <p:nvSpPr>
          <p:cNvPr id="3" name="TextBox 2"/>
          <p:cNvSpPr txBox="1"/>
          <p:nvPr/>
        </p:nvSpPr>
        <p:spPr>
          <a:xfrm>
            <a:off x="0" y="1309688"/>
            <a:ext cx="4572000" cy="6372225"/>
          </a:xfrm>
          <a:prstGeom prst="rect">
            <a:avLst/>
          </a:prstGeom>
          <a:solidFill>
            <a:srgbClr val="92D050"/>
          </a:solidFill>
          <a:ln>
            <a:noFill/>
          </a:ln>
        </p:spPr>
        <p:txBody>
          <a:bodyPr>
            <a:spAutoFit/>
          </a:bodyPr>
          <a:lstStyle/>
          <a:p>
            <a:pPr algn="ctr" fontAlgn="auto">
              <a:spcBef>
                <a:spcPts val="0"/>
              </a:spcBef>
              <a:spcAft>
                <a:spcPts val="0"/>
              </a:spcAft>
              <a:defRPr/>
            </a:pPr>
            <a:r>
              <a:rPr lang="en-GB" sz="3200" dirty="0">
                <a:latin typeface="Arial Black" panose="020B0A04020102020204" pitchFamily="34" charset="0"/>
                <a:cs typeface="+mn-cs"/>
              </a:rPr>
              <a:t>Green</a:t>
            </a:r>
          </a:p>
          <a:p>
            <a:pPr marL="342900" indent="-342900" fontAlgn="auto">
              <a:spcBef>
                <a:spcPts val="0"/>
              </a:spcBef>
              <a:spcAft>
                <a:spcPts val="0"/>
              </a:spcAft>
              <a:buFont typeface="Arial" panose="020B0604020202020204" pitchFamily="34" charset="0"/>
              <a:buChar char="•"/>
              <a:defRPr/>
            </a:pPr>
            <a:endParaRPr lang="en-GB" sz="2400" dirty="0">
              <a:latin typeface="Arial Black" panose="020B0A040201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schemeClr val="bg1"/>
                </a:solidFill>
                <a:latin typeface="Arial Black" panose="020B0A04020102020204" pitchFamily="34" charset="0"/>
                <a:cs typeface="+mn-cs"/>
              </a:rPr>
              <a:t>Please post a version in a repository</a:t>
            </a:r>
          </a:p>
          <a:p>
            <a:pPr marL="342900" indent="-342900" fontAlgn="auto">
              <a:spcBef>
                <a:spcPts val="0"/>
              </a:spcBef>
              <a:spcAft>
                <a:spcPts val="0"/>
              </a:spcAft>
              <a:buFont typeface="Arial" panose="020B0604020202020204" pitchFamily="34" charset="0"/>
              <a:buChar char="•"/>
              <a:defRPr/>
            </a:pPr>
            <a:r>
              <a:rPr lang="en-GB" sz="2000" dirty="0">
                <a:solidFill>
                  <a:schemeClr val="bg1">
                    <a:lumMod val="50000"/>
                  </a:schemeClr>
                </a:solidFill>
                <a:latin typeface="Arial Black" panose="020B0A04020102020204" pitchFamily="34" charset="0"/>
                <a:cs typeface="+mn-cs"/>
              </a:rPr>
              <a:t>Sometime later will do</a:t>
            </a:r>
          </a:p>
          <a:p>
            <a:pPr marL="342900" indent="-342900" fontAlgn="auto">
              <a:spcBef>
                <a:spcPts val="0"/>
              </a:spcBef>
              <a:spcAft>
                <a:spcPts val="0"/>
              </a:spcAft>
              <a:buFont typeface="Arial" panose="020B0604020202020204" pitchFamily="34" charset="0"/>
              <a:buChar char="•"/>
              <a:defRPr/>
            </a:pPr>
            <a:r>
              <a:rPr lang="en-GB" sz="2000" dirty="0">
                <a:solidFill>
                  <a:schemeClr val="bg1"/>
                </a:solidFill>
                <a:latin typeface="Arial Black" panose="020B0A04020102020204" pitchFamily="34" charset="0"/>
                <a:cs typeface="+mn-cs"/>
              </a:rPr>
              <a:t>I hope a lot of readers will benefit </a:t>
            </a:r>
            <a:r>
              <a:rPr lang="en-GB" sz="2000" dirty="0">
                <a:solidFill>
                  <a:schemeClr val="bg1"/>
                </a:solidFill>
                <a:latin typeface="+mj-lt"/>
                <a:cs typeface="+mn-cs"/>
              </a:rPr>
              <a:t>(although I have now given them a horrible user journey and taken away their economic ‘voice’)</a:t>
            </a:r>
          </a:p>
          <a:p>
            <a:pPr marL="342900" indent="-342900" fontAlgn="auto">
              <a:spcBef>
                <a:spcPts val="0"/>
              </a:spcBef>
              <a:spcAft>
                <a:spcPts val="0"/>
              </a:spcAft>
              <a:buFont typeface="Arial" panose="020B0604020202020204" pitchFamily="34" charset="0"/>
              <a:buChar char="•"/>
              <a:defRPr/>
            </a:pPr>
            <a:r>
              <a:rPr lang="en-GB" sz="2000" dirty="0">
                <a:solidFill>
                  <a:schemeClr val="bg1">
                    <a:lumMod val="50000"/>
                  </a:schemeClr>
                </a:solidFill>
                <a:latin typeface="Arial Black" panose="020B0A04020102020204" pitchFamily="34" charset="0"/>
                <a:cs typeface="+mn-cs"/>
              </a:rPr>
              <a:t>I don’t want to think about costs </a:t>
            </a:r>
            <a:r>
              <a:rPr lang="en-GB" sz="2000" dirty="0">
                <a:solidFill>
                  <a:schemeClr val="bg1">
                    <a:lumMod val="50000"/>
                  </a:schemeClr>
                </a:solidFill>
                <a:latin typeface="+mj-lt"/>
                <a:cs typeface="+mn-cs"/>
              </a:rPr>
              <a:t>(or the impact it may have on journal or book publishing on which my reputation and career depends)</a:t>
            </a:r>
          </a:p>
          <a:p>
            <a:pPr marL="342900" indent="-342900" fontAlgn="auto">
              <a:spcBef>
                <a:spcPts val="0"/>
              </a:spcBef>
              <a:spcAft>
                <a:spcPts val="0"/>
              </a:spcAft>
              <a:buFont typeface="Arial" panose="020B0604020202020204" pitchFamily="34" charset="0"/>
              <a:buChar char="•"/>
              <a:defRPr/>
            </a:pPr>
            <a:r>
              <a:rPr lang="en-GB" sz="2000" dirty="0">
                <a:solidFill>
                  <a:schemeClr val="bg1"/>
                </a:solidFill>
                <a:latin typeface="Arial Black" panose="020B0A04020102020204" pitchFamily="34" charset="0"/>
                <a:cs typeface="+mn-cs"/>
              </a:rPr>
              <a:t>But my conscience is clear</a:t>
            </a:r>
          </a:p>
          <a:p>
            <a:pPr marL="342900" indent="-342900" fontAlgn="auto">
              <a:spcBef>
                <a:spcPts val="0"/>
              </a:spcBef>
              <a:spcAft>
                <a:spcPts val="0"/>
              </a:spcAft>
              <a:buFont typeface="Arial" panose="020B0604020202020204" pitchFamily="34" charset="0"/>
              <a:buChar char="•"/>
              <a:defRPr/>
            </a:pPr>
            <a:endParaRPr lang="en-GB" sz="2400" dirty="0">
              <a:latin typeface="Arial Black" panose="020B0A04020102020204" pitchFamily="34" charset="0"/>
              <a:cs typeface="+mn-cs"/>
            </a:endParaRPr>
          </a:p>
          <a:p>
            <a:pPr marL="342900" indent="-342900" fontAlgn="auto">
              <a:spcBef>
                <a:spcPts val="0"/>
              </a:spcBef>
              <a:spcAft>
                <a:spcPts val="0"/>
              </a:spcAft>
              <a:buFont typeface="Arial" panose="020B0604020202020204" pitchFamily="34" charset="0"/>
              <a:buChar char="•"/>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p:txBody>
      </p:sp>
      <p:sp>
        <p:nvSpPr>
          <p:cNvPr id="4" name="TextBox 3"/>
          <p:cNvSpPr txBox="1"/>
          <p:nvPr/>
        </p:nvSpPr>
        <p:spPr>
          <a:xfrm>
            <a:off x="4572000" y="1312863"/>
            <a:ext cx="4572000" cy="5694362"/>
          </a:xfrm>
          <a:prstGeom prst="rect">
            <a:avLst/>
          </a:prstGeom>
          <a:solidFill>
            <a:srgbClr val="FFC000"/>
          </a:solidFill>
          <a:ln>
            <a:noFill/>
          </a:ln>
        </p:spPr>
        <p:txBody>
          <a:bodyPr>
            <a:spAutoFit/>
          </a:bodyPr>
          <a:lstStyle/>
          <a:p>
            <a:pPr algn="ctr" fontAlgn="auto">
              <a:spcBef>
                <a:spcPts val="0"/>
              </a:spcBef>
              <a:spcAft>
                <a:spcPts val="0"/>
              </a:spcAft>
              <a:defRPr/>
            </a:pPr>
            <a:r>
              <a:rPr lang="en-GB" sz="3200" dirty="0">
                <a:latin typeface="Arial Black" panose="020B0A04020102020204" pitchFamily="34" charset="0"/>
                <a:cs typeface="+mn-cs"/>
              </a:rPr>
              <a:t>Gold</a:t>
            </a:r>
          </a:p>
          <a:p>
            <a:pPr marL="342900" indent="-342900" fontAlgn="auto">
              <a:spcBef>
                <a:spcPts val="0"/>
              </a:spcBef>
              <a:spcAft>
                <a:spcPts val="0"/>
              </a:spcAft>
              <a:buFont typeface="Arial" panose="020B0604020202020204" pitchFamily="34" charset="0"/>
              <a:buChar char="•"/>
              <a:defRPr/>
            </a:pPr>
            <a:endParaRPr lang="en-GB" sz="2400" dirty="0">
              <a:latin typeface="Arial Black" panose="020B0A040201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schemeClr val="bg1"/>
                </a:solidFill>
                <a:latin typeface="Arial Black" panose="020B0A04020102020204" pitchFamily="34" charset="0"/>
                <a:cs typeface="+mn-cs"/>
              </a:rPr>
              <a:t>I’ll foot the publishing bill</a:t>
            </a:r>
          </a:p>
          <a:p>
            <a:pPr marL="342900" indent="-342900" fontAlgn="auto">
              <a:spcBef>
                <a:spcPts val="0"/>
              </a:spcBef>
              <a:spcAft>
                <a:spcPts val="0"/>
              </a:spcAft>
              <a:buFont typeface="Arial" panose="020B0604020202020204" pitchFamily="34" charset="0"/>
              <a:buChar char="•"/>
              <a:defRPr/>
            </a:pPr>
            <a:r>
              <a:rPr lang="en-GB" sz="2000" dirty="0">
                <a:latin typeface="Arial Black" panose="020B0A04020102020204" pitchFamily="34" charset="0"/>
                <a:cs typeface="+mn-cs"/>
              </a:rPr>
              <a:t>I hope a lot of readers will benefit </a:t>
            </a:r>
            <a:r>
              <a:rPr lang="en-GB" sz="2000" dirty="0">
                <a:latin typeface="+mj-lt"/>
                <a:cs typeface="+mn-cs"/>
              </a:rPr>
              <a:t>(although I have now taken away their economic ‘voice’)</a:t>
            </a:r>
          </a:p>
          <a:p>
            <a:pPr marL="342900" indent="-342900" fontAlgn="auto">
              <a:spcBef>
                <a:spcPts val="0"/>
              </a:spcBef>
              <a:spcAft>
                <a:spcPts val="0"/>
              </a:spcAft>
              <a:buFont typeface="Arial" panose="020B0604020202020204" pitchFamily="34" charset="0"/>
              <a:buChar char="•"/>
              <a:defRPr/>
            </a:pPr>
            <a:r>
              <a:rPr lang="en-GB" sz="2000" dirty="0">
                <a:solidFill>
                  <a:schemeClr val="bg1"/>
                </a:solidFill>
                <a:latin typeface="Arial Black" panose="020B0A04020102020204" pitchFamily="34" charset="0"/>
                <a:cs typeface="+mn-cs"/>
              </a:rPr>
              <a:t>I don’t want to think about future costs</a:t>
            </a:r>
          </a:p>
          <a:p>
            <a:pPr marL="342900" indent="-342900" fontAlgn="auto">
              <a:spcBef>
                <a:spcPts val="0"/>
              </a:spcBef>
              <a:spcAft>
                <a:spcPts val="0"/>
              </a:spcAft>
              <a:buFont typeface="Arial" panose="020B0604020202020204" pitchFamily="34" charset="0"/>
              <a:buChar char="•"/>
              <a:defRPr/>
            </a:pPr>
            <a:r>
              <a:rPr lang="en-GB" sz="2000" dirty="0">
                <a:latin typeface="Arial Black" panose="020B0A04020102020204" pitchFamily="34" charset="0"/>
                <a:cs typeface="+mn-cs"/>
              </a:rPr>
              <a:t>But my conscience is clear</a:t>
            </a: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a:p>
            <a:pPr fontAlgn="auto">
              <a:spcBef>
                <a:spcPts val="0"/>
              </a:spcBef>
              <a:spcAft>
                <a:spcPts val="0"/>
              </a:spcAft>
              <a:defRPr/>
            </a:pPr>
            <a:endParaRPr lang="en-GB" sz="2400" dirty="0">
              <a:latin typeface="Arial Black" panose="020B0A04020102020204" pitchFamily="34" charset="0"/>
              <a:cs typeface="+mn-cs"/>
            </a:endParaRPr>
          </a:p>
        </p:txBody>
      </p:sp>
      <p:sp>
        <p:nvSpPr>
          <p:cNvPr id="5" name="TextBox 4"/>
          <p:cNvSpPr txBox="1"/>
          <p:nvPr/>
        </p:nvSpPr>
        <p:spPr>
          <a:xfrm rot="421519">
            <a:off x="4127500" y="4597400"/>
            <a:ext cx="3694113" cy="1754188"/>
          </a:xfrm>
          <a:prstGeom prst="rect">
            <a:avLst/>
          </a:prstGeom>
          <a:solidFill>
            <a:schemeClr val="bg1"/>
          </a:solidFill>
        </p:spPr>
        <p:txBody>
          <a:bodyPr>
            <a:spAutoFit/>
          </a:bodyPr>
          <a:lstStyle/>
          <a:p>
            <a:pPr algn="ctr" fontAlgn="auto">
              <a:spcBef>
                <a:spcPts val="0"/>
              </a:spcBef>
              <a:spcAft>
                <a:spcPts val="0"/>
              </a:spcAft>
              <a:defRPr/>
            </a:pPr>
            <a:r>
              <a:rPr lang="en-GB" dirty="0">
                <a:latin typeface="+mj-lt"/>
                <a:cs typeface="+mn-cs"/>
              </a:rPr>
              <a:t>And 20 years on from Budapest, </a:t>
            </a:r>
            <a:br>
              <a:rPr lang="en-GB" dirty="0">
                <a:latin typeface="+mj-lt"/>
                <a:cs typeface="+mn-cs"/>
              </a:rPr>
            </a:br>
            <a:r>
              <a:rPr lang="en-GB" dirty="0">
                <a:latin typeface="+mj-lt"/>
                <a:cs typeface="+mn-cs"/>
              </a:rPr>
              <a:t>&lt;50% of journal articles and </a:t>
            </a:r>
            <a:br>
              <a:rPr lang="en-GB" dirty="0">
                <a:latin typeface="+mj-lt"/>
                <a:cs typeface="+mn-cs"/>
              </a:rPr>
            </a:br>
            <a:r>
              <a:rPr lang="en-GB" dirty="0">
                <a:latin typeface="+mj-lt"/>
                <a:cs typeface="+mn-cs"/>
              </a:rPr>
              <a:t>&lt;5% of scholarly books </a:t>
            </a:r>
            <a:br>
              <a:rPr lang="en-GB" dirty="0">
                <a:latin typeface="+mj-lt"/>
                <a:cs typeface="+mn-cs"/>
              </a:rPr>
            </a:br>
            <a:r>
              <a:rPr lang="en-GB" dirty="0">
                <a:latin typeface="+mj-lt"/>
                <a:cs typeface="+mn-cs"/>
              </a:rPr>
              <a:t>are free to read.</a:t>
            </a:r>
          </a:p>
          <a:p>
            <a:pPr algn="ctr" fontAlgn="auto">
              <a:spcBef>
                <a:spcPts val="0"/>
              </a:spcBef>
              <a:spcAft>
                <a:spcPts val="0"/>
              </a:spcAft>
              <a:defRPr/>
            </a:pPr>
            <a:r>
              <a:rPr lang="en-GB" b="1" dirty="0">
                <a:latin typeface="+mj-lt"/>
                <a:cs typeface="+mn-cs"/>
              </a:rPr>
              <a:t>Will Green and Gold ever deliver 100% OA?</a:t>
            </a:r>
          </a:p>
        </p:txBody>
      </p:sp>
    </p:spTree>
    <p:extLst>
      <p:ext uri="{BB962C8B-B14F-4D97-AF65-F5344CB8AC3E}">
        <p14:creationId xmlns:p14="http://schemas.microsoft.com/office/powerpoint/2010/main" val="1319501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nodeType="afterGroup">
                            <p:stCondLst>
                              <p:cond delay="0"/>
                            </p:stCondLst>
                            <p:childTnLst>
                              <p:par>
                                <p:cTn id="24" presetID="10" presetClass="entr" presetSubtype="0" fill="hold" grpId="0" nodeType="afterEffect">
                                  <p:stCondLst>
                                    <p:cond delay="100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3000"/>
                                        <p:tgtEl>
                                          <p:spTgt spid="3">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par>
                          <p:cTn id="43" fill="hold" nodeType="afterGroup">
                            <p:stCondLst>
                              <p:cond delay="0"/>
                            </p:stCondLst>
                            <p:childTnLst>
                              <p:par>
                                <p:cTn id="44" presetID="10" presetClass="entr" presetSubtype="0" fill="hold" grpId="0" nodeType="afterEffect">
                                  <p:stCondLst>
                                    <p:cond delay="100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latin typeface="Century Gothic" pitchFamily="34" charset="0"/>
              </a:rPr>
              <a:t>OECD researches various area</a:t>
            </a:r>
            <a:endParaRPr lang="en-US" dirty="0">
              <a:latin typeface="Century Gothic" pitchFamily="34" charset="0"/>
            </a:endParaRPr>
          </a:p>
        </p:txBody>
      </p:sp>
      <p:sp>
        <p:nvSpPr>
          <p:cNvPr id="3" name="コンテンツ プレースホルダ 2"/>
          <p:cNvSpPr>
            <a:spLocks noGrp="1"/>
          </p:cNvSpPr>
          <p:nvPr>
            <p:ph idx="1"/>
          </p:nvPr>
        </p:nvSpPr>
        <p:spPr>
          <a:xfrm>
            <a:off x="395536" y="1628800"/>
            <a:ext cx="8291264" cy="4896544"/>
          </a:xfrm>
        </p:spPr>
        <p:txBody>
          <a:bodyPr>
            <a:normAutofit fontScale="55000" lnSpcReduction="20000"/>
          </a:bodyPr>
          <a:lstStyle/>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Agriculture and fisheries</a:t>
            </a:r>
            <a:r>
              <a:rPr lang="en-US" sz="3600" dirty="0" smtClean="0"/>
              <a:t>	</a:t>
            </a:r>
            <a:r>
              <a:rPr lang="en-US" sz="3600" dirty="0" smtClean="0">
                <a:latin typeface="Century Gothic" pitchFamily="34" charset="0"/>
              </a:rPr>
              <a:t>Bribery and corruption</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Chemical safety and </a:t>
            </a:r>
            <a:r>
              <a:rPr lang="en-US" sz="3600" dirty="0" err="1" smtClean="0">
                <a:latin typeface="Century Gothic" pitchFamily="34" charset="0"/>
              </a:rPr>
              <a:t>biosafety</a:t>
            </a:r>
            <a:r>
              <a:rPr lang="en-US" sz="3600" dirty="0" smtClean="0">
                <a:latin typeface="Century Gothic" pitchFamily="34" charset="0"/>
              </a:rPr>
              <a:t>	Competition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Corporate governance	Development</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Economy	Education	Employment</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Environment	Finance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Green growth and sustainable development</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Health	Industry and entrepreneurship</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Innovation	Insurance and pensions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International migration	Internet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Investment	Public governance</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Regional, rural and urban development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Regulatory reform	Science and technology	</a:t>
            </a:r>
          </a:p>
          <a:p>
            <a:pPr lvl="1" fontAlgn="base">
              <a:spcBef>
                <a:spcPts val="400"/>
              </a:spcBef>
              <a:spcAft>
                <a:spcPts val="400"/>
              </a:spcAft>
              <a:buNone/>
              <a:tabLst>
                <a:tab pos="2870200" algn="l"/>
                <a:tab pos="5199063" algn="l"/>
                <a:tab pos="5380038" algn="l"/>
              </a:tabLst>
            </a:pPr>
            <a:r>
              <a:rPr lang="en-US" sz="3600" dirty="0" smtClean="0">
                <a:latin typeface="Century Gothic" pitchFamily="34" charset="0"/>
              </a:rPr>
              <a:t>Social and welfare issues	Tax	Trade</a:t>
            </a:r>
          </a:p>
          <a:p>
            <a:pPr lvl="1">
              <a:buNone/>
            </a:pPr>
            <a:endParaRPr lang="en-US" dirty="0">
              <a:latin typeface="Century Gothic"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1079500" y="238125"/>
            <a:ext cx="7416800" cy="1022350"/>
          </a:xfrm>
        </p:spPr>
        <p:txBody>
          <a:bodyPr/>
          <a:lstStyle/>
          <a:p>
            <a:pPr eaLnBrk="1" hangingPunct="1"/>
            <a:r>
              <a:rPr lang="fr-FR" altLang="en-US" smtClean="0"/>
              <a:t>OECD Publishing’s mandate</a:t>
            </a:r>
            <a:endParaRPr lang="en-US" altLang="en-US" smtClean="0"/>
          </a:p>
        </p:txBody>
      </p:sp>
      <p:grpSp>
        <p:nvGrpSpPr>
          <p:cNvPr id="12" name="Group 11"/>
          <p:cNvGrpSpPr>
            <a:grpSpLocks/>
          </p:cNvGrpSpPr>
          <p:nvPr/>
        </p:nvGrpSpPr>
        <p:grpSpPr bwMode="auto">
          <a:xfrm>
            <a:off x="-17463" y="1284288"/>
            <a:ext cx="4699001" cy="5589587"/>
            <a:chOff x="-18143" y="1268760"/>
            <a:chExt cx="4699000" cy="5589240"/>
          </a:xfrm>
        </p:grpSpPr>
        <p:pic>
          <p:nvPicPr>
            <p:cNvPr id="15380" name="Picture 5"/>
            <p:cNvPicPr>
              <a:picLocks noChangeAspect="1"/>
            </p:cNvPicPr>
            <p:nvPr/>
          </p:nvPicPr>
          <p:blipFill>
            <a:blip r:embed="rId3">
              <a:extLst>
                <a:ext uri="{28A0092B-C50C-407E-A947-70E740481C1C}">
                  <a14:useLocalDpi xmlns:a14="http://schemas.microsoft.com/office/drawing/2010/main" val="0"/>
                </a:ext>
              </a:extLst>
            </a:blip>
            <a:srcRect l="23967" r="25266" b="8754"/>
            <a:stretch>
              <a:fillRect/>
            </a:stretch>
          </p:blipFill>
          <p:spPr bwMode="auto">
            <a:xfrm>
              <a:off x="0" y="1298186"/>
              <a:ext cx="4680857" cy="555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143" y="1268760"/>
              <a:ext cx="4648200" cy="1108006"/>
            </a:xfrm>
            <a:prstGeom prst="rect">
              <a:avLst/>
            </a:prstGeom>
            <a:noFill/>
          </p:spPr>
          <p:txBody>
            <a:bodyPr>
              <a:spAutoFit/>
            </a:bodyPr>
            <a:lstStyle/>
            <a:p>
              <a:pPr algn="r" fontAlgn="auto">
                <a:spcBef>
                  <a:spcPts val="0"/>
                </a:spcBef>
                <a:spcAft>
                  <a:spcPts val="0"/>
                </a:spcAft>
                <a:defRPr/>
              </a:pPr>
              <a:r>
                <a:rPr lang="en-US" sz="2400" dirty="0">
                  <a:latin typeface="Arial Black"/>
                  <a:cs typeface="Arial Black"/>
                </a:rPr>
                <a:t>MAXIMISE DISSEMINATION</a:t>
              </a:r>
            </a:p>
            <a:p>
              <a:pPr algn="r" fontAlgn="auto">
                <a:spcBef>
                  <a:spcPts val="0"/>
                </a:spcBef>
                <a:spcAft>
                  <a:spcPts val="0"/>
                </a:spcAft>
                <a:defRPr/>
              </a:pPr>
              <a:r>
                <a:rPr lang="en-US" dirty="0">
                  <a:latin typeface="+mj-lt"/>
                  <a:cs typeface="Arial Black"/>
                </a:rPr>
                <a:t>(i.e. everything has to be free)</a:t>
              </a:r>
            </a:p>
          </p:txBody>
        </p:sp>
      </p:grpSp>
      <p:grpSp>
        <p:nvGrpSpPr>
          <p:cNvPr id="13" name="Group 12"/>
          <p:cNvGrpSpPr>
            <a:grpSpLocks/>
          </p:cNvGrpSpPr>
          <p:nvPr/>
        </p:nvGrpSpPr>
        <p:grpSpPr bwMode="auto">
          <a:xfrm>
            <a:off x="4724400" y="1284288"/>
            <a:ext cx="4648200" cy="5589587"/>
            <a:chOff x="4724400" y="1268760"/>
            <a:chExt cx="4648200" cy="5589240"/>
          </a:xfrm>
        </p:grpSpPr>
        <p:sp>
          <p:nvSpPr>
            <p:cNvPr id="8" name="Rectangle 7"/>
            <p:cNvSpPr/>
            <p:nvPr/>
          </p:nvSpPr>
          <p:spPr>
            <a:xfrm>
              <a:off x="4724400" y="1349717"/>
              <a:ext cx="4419600" cy="5508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78" name="Picture 6"/>
            <p:cNvPicPr>
              <a:picLocks noChangeAspect="1"/>
            </p:cNvPicPr>
            <p:nvPr/>
          </p:nvPicPr>
          <p:blipFill>
            <a:blip r:embed="rId4">
              <a:extLst>
                <a:ext uri="{28A0092B-C50C-407E-A947-70E740481C1C}">
                  <a14:useLocalDpi xmlns:a14="http://schemas.microsoft.com/office/drawing/2010/main" val="0"/>
                </a:ext>
              </a:extLst>
            </a:blip>
            <a:srcRect b="8475"/>
            <a:stretch>
              <a:fillRect/>
            </a:stretch>
          </p:blipFill>
          <p:spPr bwMode="auto">
            <a:xfrm flipH="1">
              <a:off x="4745373" y="2743200"/>
              <a:ext cx="440588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724400" y="1268760"/>
              <a:ext cx="4648200" cy="1108006"/>
            </a:xfrm>
            <a:prstGeom prst="rect">
              <a:avLst/>
            </a:prstGeom>
            <a:noFill/>
          </p:spPr>
          <p:txBody>
            <a:bodyPr>
              <a:spAutoFit/>
            </a:bodyPr>
            <a:lstStyle/>
            <a:p>
              <a:pPr fontAlgn="auto">
                <a:spcBef>
                  <a:spcPts val="0"/>
                </a:spcBef>
                <a:spcAft>
                  <a:spcPts val="0"/>
                </a:spcAft>
                <a:defRPr/>
              </a:pPr>
              <a:r>
                <a:rPr lang="en-US" sz="2400" dirty="0">
                  <a:latin typeface="Arial Black"/>
                  <a:cs typeface="Arial Black"/>
                </a:rPr>
                <a:t>FULL </a:t>
              </a:r>
              <a:br>
                <a:rPr lang="en-US" sz="2400" dirty="0">
                  <a:latin typeface="Arial Black"/>
                  <a:cs typeface="Arial Black"/>
                </a:rPr>
              </a:br>
              <a:r>
                <a:rPr lang="en-US" sz="2400" dirty="0">
                  <a:latin typeface="Arial Black"/>
                  <a:cs typeface="Arial Black"/>
                </a:rPr>
                <a:t>COST RECOVERY</a:t>
              </a:r>
            </a:p>
            <a:p>
              <a:pPr fontAlgn="auto">
                <a:spcBef>
                  <a:spcPts val="0"/>
                </a:spcBef>
                <a:spcAft>
                  <a:spcPts val="0"/>
                </a:spcAft>
                <a:defRPr/>
              </a:pPr>
              <a:r>
                <a:rPr lang="en-US" dirty="0">
                  <a:latin typeface="+mj-lt"/>
                  <a:cs typeface="Arial Black"/>
                </a:rPr>
                <a:t>(i.e. everything needs to be priced)</a:t>
              </a:r>
            </a:p>
          </p:txBody>
        </p:sp>
      </p:grpSp>
      <p:sp>
        <p:nvSpPr>
          <p:cNvPr id="11" name="TextBox 10"/>
          <p:cNvSpPr txBox="1">
            <a:spLocks noChangeArrowheads="1"/>
          </p:cNvSpPr>
          <p:nvPr/>
        </p:nvSpPr>
        <p:spPr bwMode="auto">
          <a:xfrm rot="934464">
            <a:off x="6042025" y="2740025"/>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2400">
                <a:latin typeface="Arial Black" panose="020B0A04020102020204" pitchFamily="34" charset="0"/>
              </a:rPr>
              <a:t>$16.5M</a:t>
            </a:r>
          </a:p>
        </p:txBody>
      </p:sp>
      <p:grpSp>
        <p:nvGrpSpPr>
          <p:cNvPr id="5" name="Group 4"/>
          <p:cNvGrpSpPr>
            <a:grpSpLocks/>
          </p:cNvGrpSpPr>
          <p:nvPr/>
        </p:nvGrpSpPr>
        <p:grpSpPr bwMode="auto">
          <a:xfrm>
            <a:off x="3200400" y="2073275"/>
            <a:ext cx="2603500" cy="3124200"/>
            <a:chOff x="3352800" y="3200400"/>
            <a:chExt cx="2603500" cy="3124200"/>
          </a:xfrm>
        </p:grpSpPr>
        <p:pic>
          <p:nvPicPr>
            <p:cNvPr id="1537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200400"/>
              <a:ext cx="2603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Box 15"/>
            <p:cNvSpPr txBox="1">
              <a:spLocks noChangeArrowheads="1"/>
            </p:cNvSpPr>
            <p:nvPr/>
          </p:nvSpPr>
          <p:spPr bwMode="auto">
            <a:xfrm rot="-2926272">
              <a:off x="3710675" y="3474349"/>
              <a:ext cx="47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4800" b="1" i="1">
                  <a:solidFill>
                    <a:srgbClr val="FF0000"/>
                  </a:solidFill>
                  <a:latin typeface="Times New Roman" panose="02020603050405020304" pitchFamily="18" charset="0"/>
                  <a:cs typeface="Times New Roman" panose="02020603050405020304" pitchFamily="18" charset="0"/>
                </a:rPr>
                <a:t>?</a:t>
              </a:r>
            </a:p>
          </p:txBody>
        </p:sp>
        <p:sp>
          <p:nvSpPr>
            <p:cNvPr id="15374" name="TextBox 16"/>
            <p:cNvSpPr txBox="1">
              <a:spLocks noChangeArrowheads="1"/>
            </p:cNvSpPr>
            <p:nvPr/>
          </p:nvSpPr>
          <p:spPr bwMode="auto">
            <a:xfrm rot="-1365566">
              <a:off x="4256935" y="3336690"/>
              <a:ext cx="47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4800" b="1" i="1">
                  <a:solidFill>
                    <a:srgbClr val="FF0000"/>
                  </a:solidFill>
                  <a:latin typeface="Times New Roman" panose="02020603050405020304" pitchFamily="18" charset="0"/>
                  <a:cs typeface="Times New Roman" panose="02020603050405020304" pitchFamily="18" charset="0"/>
                </a:rPr>
                <a:t>?</a:t>
              </a:r>
            </a:p>
          </p:txBody>
        </p:sp>
        <p:sp>
          <p:nvSpPr>
            <p:cNvPr id="15375" name="TextBox 17"/>
            <p:cNvSpPr txBox="1">
              <a:spLocks noChangeArrowheads="1"/>
            </p:cNvSpPr>
            <p:nvPr/>
          </p:nvSpPr>
          <p:spPr bwMode="auto">
            <a:xfrm rot="-447083">
              <a:off x="4852465" y="3380280"/>
              <a:ext cx="47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4800" b="1" i="1">
                  <a:solidFill>
                    <a:srgbClr val="FF0000"/>
                  </a:solidFill>
                  <a:latin typeface="Times New Roman" panose="02020603050405020304" pitchFamily="18" charset="0"/>
                  <a:cs typeface="Times New Roman" panose="02020603050405020304" pitchFamily="18" charset="0"/>
                </a:rPr>
                <a:t>?</a:t>
              </a:r>
            </a:p>
          </p:txBody>
        </p:sp>
        <p:sp>
          <p:nvSpPr>
            <p:cNvPr id="15376" name="TextBox 18"/>
            <p:cNvSpPr txBox="1">
              <a:spLocks noChangeArrowheads="1"/>
            </p:cNvSpPr>
            <p:nvPr/>
          </p:nvSpPr>
          <p:spPr bwMode="auto">
            <a:xfrm rot="1112939">
              <a:off x="5219588" y="3525817"/>
              <a:ext cx="477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4800" b="1" i="1">
                  <a:solidFill>
                    <a:srgbClr val="FF0000"/>
                  </a:solidFill>
                  <a:latin typeface="Times New Roman" panose="02020603050405020304" pitchFamily="18" charset="0"/>
                  <a:cs typeface="Times New Roman" panose="02020603050405020304" pitchFamily="18" charset="0"/>
                </a:rPr>
                <a:t>?</a:t>
              </a:r>
            </a:p>
          </p:txBody>
        </p:sp>
      </p:grpSp>
      <p:grpSp>
        <p:nvGrpSpPr>
          <p:cNvPr id="15" name="Group 14"/>
          <p:cNvGrpSpPr>
            <a:grpSpLocks/>
          </p:cNvGrpSpPr>
          <p:nvPr/>
        </p:nvGrpSpPr>
        <p:grpSpPr bwMode="auto">
          <a:xfrm>
            <a:off x="3359150" y="2349500"/>
            <a:ext cx="2336800" cy="3013075"/>
            <a:chOff x="8203799" y="1711401"/>
            <a:chExt cx="2337602" cy="3013743"/>
          </a:xfrm>
        </p:grpSpPr>
        <p:sp>
          <p:nvSpPr>
            <p:cNvPr id="14" name="Rectangle 13"/>
            <p:cNvSpPr/>
            <p:nvPr/>
          </p:nvSpPr>
          <p:spPr>
            <a:xfrm>
              <a:off x="8265733" y="1724104"/>
              <a:ext cx="2213735" cy="291370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5370" name="Picture 2" descr="https://encrypted-tbn3.gstatic.com/images?q=tbn:ANd9GcSOOdYY4FXk9DVOGOa7Dj6WQuI7nL5muysV2hjl8w3J37k6ed6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5136" y="1711401"/>
              <a:ext cx="2214928" cy="232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3"/>
            <p:cNvSpPr txBox="1">
              <a:spLocks noChangeArrowheads="1"/>
            </p:cNvSpPr>
            <p:nvPr/>
          </p:nvSpPr>
          <p:spPr bwMode="auto">
            <a:xfrm>
              <a:off x="8203799" y="3801814"/>
              <a:ext cx="23376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a:solidFill>
                    <a:srgbClr val="C00000"/>
                  </a:solidFill>
                  <a:latin typeface="Arial Black" panose="020B0A04020102020204" pitchFamily="34" charset="0"/>
                </a:rPr>
                <a:t>Accountable to our members on both mandates</a:t>
              </a:r>
            </a:p>
          </p:txBody>
        </p:sp>
      </p:grpSp>
      <p:pic>
        <p:nvPicPr>
          <p:cNvPr id="5122" name="Picture 2" descr="http://antonynbritt.files.wordpress.com/2013/06/june-16-in-jail-monopol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42751">
            <a:off x="6704779" y="4387673"/>
            <a:ext cx="2043112"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51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nodeType="afterGroup">
                            <p:stCondLst>
                              <p:cond delay="500"/>
                            </p:stCondLst>
                            <p:childTnLst>
                              <p:par>
                                <p:cTn id="14" presetID="53"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nodeType="afterGroup">
                            <p:stCondLst>
                              <p:cond delay="500"/>
                            </p:stCondLst>
                            <p:childTnLst>
                              <p:par>
                                <p:cTn id="30" presetID="10" presetClass="entr" presetSubtype="0" fill="hold" nodeType="afterEffect">
                                  <p:stCondLst>
                                    <p:cond delay="100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GB" altLang="en-US" smtClean="0"/>
              <a:t>So, how do we stay out of debtors’ jail?</a:t>
            </a:r>
          </a:p>
        </p:txBody>
      </p:sp>
      <p:sp>
        <p:nvSpPr>
          <p:cNvPr id="3" name="TextBox 2"/>
          <p:cNvSpPr txBox="1"/>
          <p:nvPr/>
        </p:nvSpPr>
        <p:spPr>
          <a:xfrm>
            <a:off x="1187450" y="1628775"/>
            <a:ext cx="6985000" cy="2308225"/>
          </a:xfrm>
          <a:prstGeom prst="rect">
            <a:avLst/>
          </a:prstGeom>
          <a:noFill/>
        </p:spPr>
        <p:txBody>
          <a:bodyPr>
            <a:spAutoFit/>
          </a:bodyPr>
          <a:lstStyle/>
          <a:p>
            <a:pPr fontAlgn="auto">
              <a:spcBef>
                <a:spcPts val="0"/>
              </a:spcBef>
              <a:spcAft>
                <a:spcPts val="0"/>
              </a:spcAft>
              <a:defRPr/>
            </a:pPr>
            <a:r>
              <a:rPr lang="en-GB" sz="3600" dirty="0">
                <a:latin typeface="+mj-lt"/>
                <a:cs typeface="+mn-cs"/>
              </a:rPr>
              <a:t>By using a:</a:t>
            </a:r>
          </a:p>
          <a:p>
            <a:pPr fontAlgn="auto">
              <a:spcBef>
                <a:spcPts val="0"/>
              </a:spcBef>
              <a:spcAft>
                <a:spcPts val="0"/>
              </a:spcAft>
              <a:defRPr/>
            </a:pPr>
            <a:endParaRPr lang="en-GB" sz="3600" dirty="0">
              <a:latin typeface="+mj-lt"/>
              <a:cs typeface="+mn-cs"/>
            </a:endParaRPr>
          </a:p>
          <a:p>
            <a:pPr marL="285750" indent="-285750" fontAlgn="auto">
              <a:spcBef>
                <a:spcPts val="0"/>
              </a:spcBef>
              <a:spcAft>
                <a:spcPts val="0"/>
              </a:spcAft>
              <a:buFont typeface="Arial" panose="020B0604020202020204" pitchFamily="34" charset="0"/>
              <a:buChar char="•"/>
              <a:defRPr/>
            </a:pPr>
            <a:r>
              <a:rPr lang="en-GB" sz="3600" b="1" dirty="0">
                <a:solidFill>
                  <a:srgbClr val="C00000"/>
                </a:solidFill>
                <a:latin typeface="Arial Black" panose="020B0A04020102020204" pitchFamily="34" charset="0"/>
                <a:cs typeface="+mn-cs"/>
              </a:rPr>
              <a:t>Freemium</a:t>
            </a:r>
            <a:r>
              <a:rPr lang="en-GB" sz="3600" b="1" dirty="0">
                <a:solidFill>
                  <a:srgbClr val="C00000"/>
                </a:solidFill>
                <a:latin typeface="+mj-lt"/>
                <a:cs typeface="+mn-cs"/>
              </a:rPr>
              <a:t> </a:t>
            </a:r>
            <a:r>
              <a:rPr lang="en-GB" sz="3600" b="1" dirty="0">
                <a:solidFill>
                  <a:schemeClr val="bg1">
                    <a:lumMod val="50000"/>
                  </a:schemeClr>
                </a:solidFill>
                <a:latin typeface="+mj-lt"/>
                <a:cs typeface="+mn-cs"/>
              </a:rPr>
              <a:t>Open Access business model</a:t>
            </a:r>
          </a:p>
        </p:txBody>
      </p:sp>
      <p:pic>
        <p:nvPicPr>
          <p:cNvPr id="4098" name="Picture 2" descr="http://cdbpdx.com/MONOPOLY_1936/MONOPOLY_c1937_Chance_GetOutOfJ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617663"/>
            <a:ext cx="826452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25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4098"/>
                                        </p:tgtEl>
                                      </p:cBhvr>
                                    </p:animEffect>
                                    <p:anim calcmode="lin" valueType="num">
                                      <p:cBhvr>
                                        <p:cTn id="7" dur="1000"/>
                                        <p:tgtEl>
                                          <p:spTgt spid="4098"/>
                                        </p:tgtEl>
                                        <p:attrNameLst>
                                          <p:attrName>ppt_x</p:attrName>
                                        </p:attrNameLst>
                                      </p:cBhvr>
                                      <p:tavLst>
                                        <p:tav tm="0">
                                          <p:val>
                                            <p:strVal val="ppt_x"/>
                                          </p:val>
                                        </p:tav>
                                        <p:tav tm="100000">
                                          <p:val>
                                            <p:strVal val="ppt_x"/>
                                          </p:val>
                                        </p:tav>
                                      </p:tavLst>
                                    </p:anim>
                                    <p:anim calcmode="lin" valueType="num">
                                      <p:cBhvr>
                                        <p:cTn id="8" dur="1000"/>
                                        <p:tgtEl>
                                          <p:spTgt spid="4098"/>
                                        </p:tgtEl>
                                        <p:attrNameLst>
                                          <p:attrName>ppt_y</p:attrName>
                                        </p:attrNameLst>
                                      </p:cBhvr>
                                      <p:tavLst>
                                        <p:tav tm="0">
                                          <p:val>
                                            <p:strVal val="ppt_y"/>
                                          </p:val>
                                        </p:tav>
                                        <p:tav tm="100000">
                                          <p:val>
                                            <p:strVal val="ppt_y+.1"/>
                                          </p:val>
                                        </p:tav>
                                      </p:tavLst>
                                    </p:anim>
                                    <p:set>
                                      <p:cBhvr>
                                        <p:cTn id="9"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1079500" y="238125"/>
            <a:ext cx="7416800" cy="1022350"/>
          </a:xfrm>
        </p:spPr>
        <p:txBody>
          <a:bodyPr/>
          <a:lstStyle/>
          <a:p>
            <a:pPr eaLnBrk="1" hangingPunct="1"/>
            <a:r>
              <a:rPr lang="en-GB" altLang="en-US" b="1" smtClean="0"/>
              <a:t>Freemium</a:t>
            </a:r>
            <a:r>
              <a:rPr lang="en-GB" altLang="en-US" smtClean="0"/>
              <a:t> ?</a:t>
            </a:r>
          </a:p>
        </p:txBody>
      </p:sp>
      <p:sp>
        <p:nvSpPr>
          <p:cNvPr id="5" name="TextBox 4"/>
          <p:cNvSpPr txBox="1"/>
          <p:nvPr/>
        </p:nvSpPr>
        <p:spPr>
          <a:xfrm>
            <a:off x="468313" y="1557338"/>
            <a:ext cx="8280400" cy="3476625"/>
          </a:xfrm>
          <a:prstGeom prst="rect">
            <a:avLst/>
          </a:prstGeom>
          <a:noFill/>
        </p:spPr>
        <p:txBody>
          <a:bodyPr>
            <a:spAutoFit/>
          </a:bodyPr>
          <a:lstStyle/>
          <a:p>
            <a:pPr>
              <a:defRPr/>
            </a:pPr>
            <a:r>
              <a:rPr lang="en-US" altLang="en-US" sz="4000" b="1" dirty="0">
                <a:latin typeface="+mj-lt"/>
              </a:rPr>
              <a:t>freemium</a:t>
            </a:r>
          </a:p>
          <a:p>
            <a:pPr>
              <a:defRPr/>
            </a:pPr>
            <a:endParaRPr lang="en-US" altLang="en-US" b="1" dirty="0">
              <a:latin typeface="+mj-lt"/>
            </a:endParaRPr>
          </a:p>
          <a:p>
            <a:pPr>
              <a:defRPr/>
            </a:pPr>
            <a:r>
              <a:rPr lang="en-US" altLang="en-US" b="1" dirty="0">
                <a:latin typeface="+mj-lt"/>
              </a:rPr>
              <a:t>NOUN</a:t>
            </a:r>
            <a:endParaRPr lang="en-US" altLang="en-US" dirty="0">
              <a:latin typeface="+mj-lt"/>
            </a:endParaRPr>
          </a:p>
          <a:p>
            <a:pPr eaLnBrk="0" hangingPunct="0">
              <a:defRPr/>
            </a:pPr>
            <a:endParaRPr lang="en-US" altLang="en-US" dirty="0">
              <a:latin typeface="+mj-lt"/>
            </a:endParaRPr>
          </a:p>
          <a:p>
            <a:pPr eaLnBrk="0" hangingPunct="0">
              <a:defRPr/>
            </a:pPr>
            <a:r>
              <a:rPr lang="en-US" altLang="en-US" dirty="0">
                <a:latin typeface="+mj-lt"/>
              </a:rPr>
              <a:t>A business model, especially on the Internet, whereby </a:t>
            </a:r>
            <a:r>
              <a:rPr lang="en-US" altLang="en-US" b="1" u="sng" dirty="0">
                <a:latin typeface="+mj-lt"/>
              </a:rPr>
              <a:t>basic services are provided free of charge</a:t>
            </a:r>
            <a:r>
              <a:rPr lang="en-US" altLang="en-US" dirty="0">
                <a:latin typeface="+mj-lt"/>
              </a:rPr>
              <a:t> while </a:t>
            </a:r>
            <a:r>
              <a:rPr lang="en-US" altLang="en-US" b="1" u="sng" dirty="0">
                <a:latin typeface="+mj-lt"/>
              </a:rPr>
              <a:t>more advanced features must be paid for</a:t>
            </a:r>
            <a:r>
              <a:rPr lang="en-US" altLang="en-US" b="1" dirty="0">
                <a:latin typeface="+mj-lt"/>
              </a:rPr>
              <a:t>.</a:t>
            </a:r>
          </a:p>
          <a:p>
            <a:pPr eaLnBrk="0" hangingPunct="0">
              <a:defRPr/>
            </a:pPr>
            <a:endParaRPr lang="en-US" altLang="en-US" b="1" dirty="0">
              <a:latin typeface="+mj-lt"/>
            </a:endParaRPr>
          </a:p>
          <a:p>
            <a:pPr eaLnBrk="0" hangingPunct="0">
              <a:defRPr/>
            </a:pPr>
            <a:r>
              <a:rPr lang="en-US" altLang="en-US" b="1" dirty="0">
                <a:latin typeface="+mj-lt"/>
              </a:rPr>
              <a:t>Origin</a:t>
            </a:r>
          </a:p>
          <a:p>
            <a:pPr eaLnBrk="0" hangingPunct="0">
              <a:defRPr/>
            </a:pPr>
            <a:r>
              <a:rPr lang="en-US" altLang="en-US" dirty="0">
                <a:latin typeface="+mj-lt"/>
              </a:rPr>
              <a:t>early 21st century: blend of </a:t>
            </a:r>
            <a:r>
              <a:rPr lang="en-US" altLang="en-US" dirty="0">
                <a:solidFill>
                  <a:srgbClr val="FFFF00"/>
                </a:solidFill>
                <a:latin typeface="+mj-lt"/>
                <a:hlinkClick r:id="rId2" tooltip="English definition of freemium (free) in Oxford Dictionaries (British &amp; World English)"/>
              </a:rPr>
              <a:t>free</a:t>
            </a:r>
            <a:r>
              <a:rPr lang="en-US" altLang="en-US" dirty="0">
                <a:latin typeface="+mj-lt"/>
              </a:rPr>
              <a:t> and </a:t>
            </a:r>
            <a:r>
              <a:rPr lang="en-US" altLang="en-US" dirty="0">
                <a:solidFill>
                  <a:srgbClr val="FFFF00"/>
                </a:solidFill>
                <a:latin typeface="+mj-lt"/>
                <a:hlinkClick r:id="rId3" tooltip="English definition of freemium (premium) in Oxford Dictionaries (British &amp; World English)"/>
              </a:rPr>
              <a:t>premium</a:t>
            </a:r>
            <a:r>
              <a:rPr lang="en-US" altLang="en-US" dirty="0">
                <a:latin typeface="+mj-lt"/>
              </a:rPr>
              <a:t>.</a:t>
            </a:r>
          </a:p>
          <a:p>
            <a:pPr eaLnBrk="0" hangingPunct="0">
              <a:buFontTx/>
              <a:buChar char="•"/>
              <a:defRPr/>
            </a:pPr>
            <a:endParaRPr lang="en-US" altLang="en-US" dirty="0">
              <a:solidFill>
                <a:schemeClr val="tx1">
                  <a:lumMod val="50000"/>
                </a:schemeClr>
              </a:solidFill>
              <a:latin typeface="+mj-lt"/>
            </a:endParaRPr>
          </a:p>
          <a:p>
            <a:pPr fontAlgn="auto">
              <a:spcBef>
                <a:spcPts val="0"/>
              </a:spcBef>
              <a:spcAft>
                <a:spcPts val="0"/>
              </a:spcAft>
              <a:defRPr/>
            </a:pPr>
            <a:endParaRPr lang="en-GB" dirty="0">
              <a:solidFill>
                <a:schemeClr val="tx1">
                  <a:lumMod val="50000"/>
                </a:schemeClr>
              </a:solidFill>
              <a:latin typeface="+mj-lt"/>
              <a:cs typeface="+mn-cs"/>
            </a:endParaRPr>
          </a:p>
        </p:txBody>
      </p:sp>
      <p:pic>
        <p:nvPicPr>
          <p:cNvPr id="6148" name="Picture 4" descr="Oxford Dictiona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857750"/>
            <a:ext cx="37449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1188" y="6092825"/>
            <a:ext cx="7848600" cy="369888"/>
          </a:xfrm>
          <a:prstGeom prst="rect">
            <a:avLst/>
          </a:prstGeom>
          <a:noFill/>
        </p:spPr>
        <p:txBody>
          <a:bodyPr>
            <a:spAutoFit/>
          </a:bodyPr>
          <a:lstStyle/>
          <a:p>
            <a:pPr fontAlgn="auto">
              <a:spcBef>
                <a:spcPts val="0"/>
              </a:spcBef>
              <a:spcAft>
                <a:spcPts val="0"/>
              </a:spcAft>
              <a:defRPr/>
            </a:pPr>
            <a:r>
              <a:rPr lang="en-GB" dirty="0">
                <a:latin typeface="+mj-lt"/>
                <a:cs typeface="+mn-cs"/>
              </a:rPr>
              <a:t>http://www.oxforddictionaries.com/definition/english/freemium</a:t>
            </a:r>
          </a:p>
        </p:txBody>
      </p:sp>
      <p:pic>
        <p:nvPicPr>
          <p:cNvPr id="3074" name="Picture 2" descr="http://supercell-www-content.s3-website-us-east-1.amazonaws.com/201401/cache/images/made/b136aec39c9210cd/CoC_titlescreen_2013_1440_727_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9812">
            <a:off x="4668583" y="4561956"/>
            <a:ext cx="42275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94685">
            <a:off x="5426075" y="3929063"/>
            <a:ext cx="3540125" cy="646112"/>
          </a:xfrm>
          <a:prstGeom prst="rect">
            <a:avLst/>
          </a:prstGeom>
          <a:noFill/>
        </p:spPr>
        <p:txBody>
          <a:bodyPr>
            <a:spAutoFit/>
          </a:bodyPr>
          <a:lstStyle/>
          <a:p>
            <a:pPr algn="r" fontAlgn="auto">
              <a:spcBef>
                <a:spcPts val="0"/>
              </a:spcBef>
              <a:spcAft>
                <a:spcPts val="0"/>
              </a:spcAft>
              <a:defRPr/>
            </a:pPr>
            <a:r>
              <a:rPr lang="en-GB" b="1" dirty="0">
                <a:latin typeface="+mj-lt"/>
                <a:cs typeface="+mn-cs"/>
              </a:rPr>
              <a:t>. . . and a common </a:t>
            </a:r>
            <a:br>
              <a:rPr lang="en-GB" b="1" dirty="0">
                <a:latin typeface="+mj-lt"/>
                <a:cs typeface="+mn-cs"/>
              </a:rPr>
            </a:br>
            <a:r>
              <a:rPr lang="en-GB" b="1" dirty="0">
                <a:latin typeface="+mj-lt"/>
                <a:cs typeface="+mn-cs"/>
              </a:rPr>
              <a:t>digital media business  model</a:t>
            </a:r>
          </a:p>
        </p:txBody>
      </p:sp>
      <p:pic>
        <p:nvPicPr>
          <p:cNvPr id="3076" name="Picture 4" descr="http://www.wired.com/images_blogs/business/2011/03/Times_Ipad_Web-660x439.jpg"/>
          <p:cNvPicPr>
            <a:picLocks noChangeAspect="1" noChangeArrowheads="1"/>
          </p:cNvPicPr>
          <p:nvPr/>
        </p:nvPicPr>
        <p:blipFill>
          <a:blip r:embed="rId6">
            <a:extLst>
              <a:ext uri="{28A0092B-C50C-407E-A947-70E740481C1C}">
                <a14:useLocalDpi xmlns:a14="http://schemas.microsoft.com/office/drawing/2010/main" val="0"/>
              </a:ext>
            </a:extLst>
          </a:blip>
          <a:srcRect l="20937" t="9938" r="15837" b="13683"/>
          <a:stretch>
            <a:fillRect/>
          </a:stretch>
        </p:blipFill>
        <p:spPr bwMode="auto">
          <a:xfrm rot="-401106">
            <a:off x="4456113" y="4564063"/>
            <a:ext cx="24145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824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wipe(up)">
                                      <p:cBhvr>
                                        <p:cTn id="10" dur="500"/>
                                        <p:tgtEl>
                                          <p:spTgt spid="61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a:xfrm>
            <a:off x="1079500" y="260350"/>
            <a:ext cx="7416800" cy="1022350"/>
          </a:xfrm>
        </p:spPr>
        <p:txBody>
          <a:bodyPr/>
          <a:lstStyle/>
          <a:p>
            <a:pPr eaLnBrk="1" hangingPunct="1"/>
            <a:r>
              <a:rPr lang="en-US" altLang="en-US" sz="2800" smtClean="0"/>
              <a:t>Freemium is all about audience building and offering the option of moving up a value path</a:t>
            </a: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t="7303"/>
          <a:stretch>
            <a:fillRect/>
          </a:stretch>
        </p:blipFill>
        <p:spPr bwMode="auto">
          <a:xfrm>
            <a:off x="0" y="1392238"/>
            <a:ext cx="91440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8313" y="5972175"/>
            <a:ext cx="8135937" cy="708025"/>
          </a:xfrm>
          <a:prstGeom prst="rect">
            <a:avLst/>
          </a:prstGeom>
          <a:noFill/>
        </p:spPr>
        <p:txBody>
          <a:bodyPr>
            <a:spAutoFit/>
          </a:bodyPr>
          <a:lstStyle/>
          <a:p>
            <a:pPr algn="ctr" fontAlgn="auto">
              <a:spcBef>
                <a:spcPts val="0"/>
              </a:spcBef>
              <a:spcAft>
                <a:spcPts val="0"/>
              </a:spcAft>
              <a:defRPr/>
            </a:pPr>
            <a:r>
              <a:rPr lang="en-US" sz="2400" dirty="0">
                <a:solidFill>
                  <a:srgbClr val="FF0000"/>
                </a:solidFill>
                <a:latin typeface="+mj-lt"/>
                <a:cs typeface="American Typewriter"/>
              </a:rPr>
              <a:t>The Audience </a:t>
            </a:r>
            <a:br>
              <a:rPr lang="en-US" sz="2400" dirty="0">
                <a:solidFill>
                  <a:srgbClr val="FF0000"/>
                </a:solidFill>
                <a:latin typeface="+mj-lt"/>
                <a:cs typeface="American Typewriter"/>
              </a:rPr>
            </a:br>
            <a:r>
              <a:rPr lang="en-US" sz="1600" dirty="0">
                <a:solidFill>
                  <a:srgbClr val="FF0000"/>
                </a:solidFill>
                <a:latin typeface="+mj-lt"/>
                <a:cs typeface="American Typewriter"/>
              </a:rPr>
              <a:t>(formerly known as readers)</a:t>
            </a:r>
            <a:endParaRPr lang="en-US" sz="1600" dirty="0">
              <a:solidFill>
                <a:schemeClr val="accent6">
                  <a:lumMod val="75000"/>
                </a:schemeClr>
              </a:solidFill>
              <a:latin typeface="+mj-lt"/>
              <a:cs typeface="American Typewriter"/>
            </a:endParaRPr>
          </a:p>
        </p:txBody>
      </p:sp>
      <p:sp>
        <p:nvSpPr>
          <p:cNvPr id="9" name="TextBox 8"/>
          <p:cNvSpPr txBox="1"/>
          <p:nvPr/>
        </p:nvSpPr>
        <p:spPr>
          <a:xfrm>
            <a:off x="3059113" y="3779838"/>
            <a:ext cx="1441450" cy="585787"/>
          </a:xfrm>
          <a:prstGeom prst="rect">
            <a:avLst/>
          </a:prstGeom>
          <a:noFill/>
        </p:spPr>
        <p:txBody>
          <a:bodyPr>
            <a:spAutoFit/>
          </a:bodyPr>
          <a:lstStyle/>
          <a:p>
            <a:pPr algn="ctr" fontAlgn="auto">
              <a:spcBef>
                <a:spcPts val="0"/>
              </a:spcBef>
              <a:spcAft>
                <a:spcPts val="0"/>
              </a:spcAft>
              <a:defRPr/>
            </a:pPr>
            <a:r>
              <a:rPr lang="en-US" sz="1600" dirty="0">
                <a:solidFill>
                  <a:schemeClr val="bg1"/>
                </a:solidFill>
                <a:latin typeface="+mj-lt"/>
                <a:cs typeface="American Typewriter"/>
              </a:rPr>
              <a:t>Anonymous Free</a:t>
            </a:r>
          </a:p>
        </p:txBody>
      </p:sp>
      <p:sp>
        <p:nvSpPr>
          <p:cNvPr id="10" name="TextBox 9"/>
          <p:cNvSpPr txBox="1"/>
          <p:nvPr/>
        </p:nvSpPr>
        <p:spPr>
          <a:xfrm>
            <a:off x="900113" y="3852863"/>
            <a:ext cx="1439862" cy="584200"/>
          </a:xfrm>
          <a:prstGeom prst="rect">
            <a:avLst/>
          </a:prstGeom>
          <a:noFill/>
        </p:spPr>
        <p:txBody>
          <a:bodyPr>
            <a:spAutoFit/>
          </a:bodyPr>
          <a:lstStyle/>
          <a:p>
            <a:pPr algn="ctr" fontAlgn="auto">
              <a:spcBef>
                <a:spcPts val="0"/>
              </a:spcBef>
              <a:spcAft>
                <a:spcPts val="0"/>
              </a:spcAft>
              <a:defRPr/>
            </a:pPr>
            <a:r>
              <a:rPr lang="en-US" sz="1600" dirty="0">
                <a:solidFill>
                  <a:schemeClr val="bg1"/>
                </a:solidFill>
                <a:latin typeface="+mj-lt"/>
                <a:cs typeface="American Typewriter"/>
              </a:rPr>
              <a:t>Registered</a:t>
            </a:r>
            <a:br>
              <a:rPr lang="en-US" sz="1600" dirty="0">
                <a:solidFill>
                  <a:schemeClr val="bg1"/>
                </a:solidFill>
                <a:latin typeface="+mj-lt"/>
                <a:cs typeface="American Typewriter"/>
              </a:rPr>
            </a:br>
            <a:r>
              <a:rPr lang="en-US" sz="1600" dirty="0">
                <a:solidFill>
                  <a:schemeClr val="bg1"/>
                </a:solidFill>
                <a:latin typeface="+mj-lt"/>
                <a:cs typeface="American Typewriter"/>
              </a:rPr>
              <a:t>Free</a:t>
            </a:r>
          </a:p>
        </p:txBody>
      </p:sp>
      <p:sp>
        <p:nvSpPr>
          <p:cNvPr id="11" name="TextBox 10"/>
          <p:cNvSpPr txBox="1"/>
          <p:nvPr/>
        </p:nvSpPr>
        <p:spPr>
          <a:xfrm>
            <a:off x="5003800" y="3995738"/>
            <a:ext cx="1439863" cy="585787"/>
          </a:xfrm>
          <a:prstGeom prst="rect">
            <a:avLst/>
          </a:prstGeom>
          <a:noFill/>
        </p:spPr>
        <p:txBody>
          <a:bodyPr>
            <a:spAutoFit/>
          </a:bodyPr>
          <a:lstStyle/>
          <a:p>
            <a:pPr algn="ctr" fontAlgn="auto">
              <a:spcBef>
                <a:spcPts val="0"/>
              </a:spcBef>
              <a:spcAft>
                <a:spcPts val="0"/>
              </a:spcAft>
              <a:defRPr/>
            </a:pPr>
            <a:r>
              <a:rPr lang="en-US" sz="1600" dirty="0">
                <a:solidFill>
                  <a:schemeClr val="bg1"/>
                </a:solidFill>
                <a:latin typeface="+mj-lt"/>
                <a:cs typeface="American Typewriter"/>
              </a:rPr>
              <a:t>Anonymous Paid</a:t>
            </a:r>
          </a:p>
        </p:txBody>
      </p:sp>
      <p:sp>
        <p:nvSpPr>
          <p:cNvPr id="12" name="TextBox 11"/>
          <p:cNvSpPr txBox="1"/>
          <p:nvPr/>
        </p:nvSpPr>
        <p:spPr>
          <a:xfrm>
            <a:off x="7058025" y="3981450"/>
            <a:ext cx="1439863" cy="584200"/>
          </a:xfrm>
          <a:prstGeom prst="rect">
            <a:avLst/>
          </a:prstGeom>
          <a:noFill/>
        </p:spPr>
        <p:txBody>
          <a:bodyPr>
            <a:spAutoFit/>
          </a:bodyPr>
          <a:lstStyle/>
          <a:p>
            <a:pPr algn="ctr" fontAlgn="auto">
              <a:spcBef>
                <a:spcPts val="0"/>
              </a:spcBef>
              <a:spcAft>
                <a:spcPts val="0"/>
              </a:spcAft>
              <a:defRPr/>
            </a:pPr>
            <a:r>
              <a:rPr lang="en-US" sz="1600" dirty="0">
                <a:solidFill>
                  <a:schemeClr val="bg1"/>
                </a:solidFill>
                <a:latin typeface="+mj-lt"/>
                <a:cs typeface="American Typewriter"/>
              </a:rPr>
              <a:t>Registered</a:t>
            </a:r>
            <a:br>
              <a:rPr lang="en-US" sz="1600" dirty="0">
                <a:solidFill>
                  <a:schemeClr val="bg1"/>
                </a:solidFill>
                <a:latin typeface="+mj-lt"/>
                <a:cs typeface="American Typewriter"/>
              </a:rPr>
            </a:br>
            <a:r>
              <a:rPr lang="en-US" sz="1600" dirty="0">
                <a:solidFill>
                  <a:schemeClr val="bg1"/>
                </a:solidFill>
                <a:latin typeface="+mj-lt"/>
                <a:cs typeface="American Typewriter"/>
              </a:rPr>
              <a:t>Paid</a:t>
            </a:r>
          </a:p>
        </p:txBody>
      </p:sp>
      <p:sp>
        <p:nvSpPr>
          <p:cNvPr id="16" name="Freeform 15"/>
          <p:cNvSpPr/>
          <p:nvPr/>
        </p:nvSpPr>
        <p:spPr>
          <a:xfrm>
            <a:off x="1704975" y="1449388"/>
            <a:ext cx="1987550" cy="966787"/>
          </a:xfrm>
          <a:custGeom>
            <a:avLst/>
            <a:gdLst>
              <a:gd name="connsiteX0" fmla="*/ 1988598 w 1988598"/>
              <a:gd name="connsiteY0" fmla="*/ 568099 h 967594"/>
              <a:gd name="connsiteX1" fmla="*/ 1562470 w 1988598"/>
              <a:gd name="connsiteY1" fmla="*/ 97583 h 967594"/>
              <a:gd name="connsiteX2" fmla="*/ 568170 w 1988598"/>
              <a:gd name="connsiteY2" fmla="*/ 79827 h 967594"/>
              <a:gd name="connsiteX3" fmla="*/ 0 w 1988598"/>
              <a:gd name="connsiteY3" fmla="*/ 967594 h 967594"/>
              <a:gd name="connsiteX4" fmla="*/ 0 w 1988598"/>
              <a:gd name="connsiteY4" fmla="*/ 967594 h 967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598" h="967594">
                <a:moveTo>
                  <a:pt x="1988598" y="568099"/>
                </a:moveTo>
                <a:cubicBezTo>
                  <a:pt x="1893903" y="373530"/>
                  <a:pt x="1799208" y="178962"/>
                  <a:pt x="1562470" y="97583"/>
                </a:cubicBezTo>
                <a:cubicBezTo>
                  <a:pt x="1325732" y="16204"/>
                  <a:pt x="828582" y="-65175"/>
                  <a:pt x="568170" y="79827"/>
                </a:cubicBezTo>
                <a:cubicBezTo>
                  <a:pt x="307758" y="224829"/>
                  <a:pt x="0" y="967594"/>
                  <a:pt x="0" y="967594"/>
                </a:cubicBezTo>
                <a:lnTo>
                  <a:pt x="0" y="967594"/>
                </a:lnTo>
              </a:path>
            </a:pathLst>
          </a:custGeom>
          <a:noFill/>
          <a:ln w="38100">
            <a:solidFill>
              <a:srgbClr val="92D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Freeform 16"/>
          <p:cNvSpPr/>
          <p:nvPr/>
        </p:nvSpPr>
        <p:spPr>
          <a:xfrm>
            <a:off x="2068513" y="1490663"/>
            <a:ext cx="5548312" cy="1290637"/>
          </a:xfrm>
          <a:custGeom>
            <a:avLst/>
            <a:gdLst>
              <a:gd name="connsiteX0" fmla="*/ 0 w 5548544"/>
              <a:gd name="connsiteY0" fmla="*/ 1112950 h 1290504"/>
              <a:gd name="connsiteX1" fmla="*/ 1766656 w 5548544"/>
              <a:gd name="connsiteY1" fmla="*/ 12119 h 1290504"/>
              <a:gd name="connsiteX2" fmla="*/ 4598633 w 5548544"/>
              <a:gd name="connsiteY2" fmla="*/ 571413 h 1290504"/>
              <a:gd name="connsiteX3" fmla="*/ 5548544 w 5548544"/>
              <a:gd name="connsiteY3" fmla="*/ 1290504 h 1290504"/>
            </a:gdLst>
            <a:ahLst/>
            <a:cxnLst>
              <a:cxn ang="0">
                <a:pos x="connsiteX0" y="connsiteY0"/>
              </a:cxn>
              <a:cxn ang="0">
                <a:pos x="connsiteX1" y="connsiteY1"/>
              </a:cxn>
              <a:cxn ang="0">
                <a:pos x="connsiteX2" y="connsiteY2"/>
              </a:cxn>
              <a:cxn ang="0">
                <a:pos x="connsiteX3" y="connsiteY3"/>
              </a:cxn>
            </a:cxnLst>
            <a:rect l="l" t="t" r="r" b="b"/>
            <a:pathLst>
              <a:path w="5548544" h="1290504">
                <a:moveTo>
                  <a:pt x="0" y="1112950"/>
                </a:moveTo>
                <a:cubicBezTo>
                  <a:pt x="500108" y="607662"/>
                  <a:pt x="1000217" y="102375"/>
                  <a:pt x="1766656" y="12119"/>
                </a:cubicBezTo>
                <a:cubicBezTo>
                  <a:pt x="2533095" y="-78137"/>
                  <a:pt x="3968318" y="358349"/>
                  <a:pt x="4598633" y="571413"/>
                </a:cubicBezTo>
                <a:cubicBezTo>
                  <a:pt x="5228948" y="784477"/>
                  <a:pt x="5388746" y="1037490"/>
                  <a:pt x="5548544" y="1290504"/>
                </a:cubicBezTo>
              </a:path>
            </a:pathLst>
          </a:custGeom>
          <a:noFill/>
          <a:ln w="38100">
            <a:solidFill>
              <a:schemeClr val="accent6">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Freeform 17"/>
          <p:cNvSpPr/>
          <p:nvPr/>
        </p:nvSpPr>
        <p:spPr>
          <a:xfrm>
            <a:off x="5637213" y="1673225"/>
            <a:ext cx="2281237" cy="1054100"/>
          </a:xfrm>
          <a:custGeom>
            <a:avLst/>
            <a:gdLst>
              <a:gd name="connsiteX0" fmla="*/ 0 w 2281562"/>
              <a:gd name="connsiteY0" fmla="*/ 1001188 h 1054454"/>
              <a:gd name="connsiteX1" fmla="*/ 656948 w 2281562"/>
              <a:gd name="connsiteY1" fmla="*/ 33522 h 1054454"/>
              <a:gd name="connsiteX2" fmla="*/ 1935332 w 2281562"/>
              <a:gd name="connsiteY2" fmla="*/ 299852 h 1054454"/>
              <a:gd name="connsiteX3" fmla="*/ 2281562 w 2281562"/>
              <a:gd name="connsiteY3" fmla="*/ 1054454 h 1054454"/>
            </a:gdLst>
            <a:ahLst/>
            <a:cxnLst>
              <a:cxn ang="0">
                <a:pos x="connsiteX0" y="connsiteY0"/>
              </a:cxn>
              <a:cxn ang="0">
                <a:pos x="connsiteX1" y="connsiteY1"/>
              </a:cxn>
              <a:cxn ang="0">
                <a:pos x="connsiteX2" y="connsiteY2"/>
              </a:cxn>
              <a:cxn ang="0">
                <a:pos x="connsiteX3" y="connsiteY3"/>
              </a:cxn>
            </a:cxnLst>
            <a:rect l="l" t="t" r="r" b="b"/>
            <a:pathLst>
              <a:path w="2281562" h="1054454">
                <a:moveTo>
                  <a:pt x="0" y="1001188"/>
                </a:moveTo>
                <a:cubicBezTo>
                  <a:pt x="167196" y="575799"/>
                  <a:pt x="334393" y="150411"/>
                  <a:pt x="656948" y="33522"/>
                </a:cubicBezTo>
                <a:cubicBezTo>
                  <a:pt x="979503" y="-83367"/>
                  <a:pt x="1664563" y="129697"/>
                  <a:pt x="1935332" y="299852"/>
                </a:cubicBezTo>
                <a:cubicBezTo>
                  <a:pt x="2206101" y="470007"/>
                  <a:pt x="2243831" y="762230"/>
                  <a:pt x="2281562" y="1054454"/>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extBox 1"/>
          <p:cNvSpPr txBox="1">
            <a:spLocks noChangeArrowheads="1"/>
          </p:cNvSpPr>
          <p:nvPr/>
        </p:nvSpPr>
        <p:spPr bwMode="auto">
          <a:xfrm>
            <a:off x="5508625" y="3214688"/>
            <a:ext cx="2462213" cy="6461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a:latin typeface="Arial Black" panose="020B0A04020102020204" pitchFamily="34" charset="0"/>
              </a:rPr>
              <a:t>To have enough of these . . . </a:t>
            </a:r>
          </a:p>
        </p:txBody>
      </p:sp>
      <p:sp>
        <p:nvSpPr>
          <p:cNvPr id="15" name="TextBox 14"/>
          <p:cNvSpPr txBox="1">
            <a:spLocks noChangeArrowheads="1"/>
          </p:cNvSpPr>
          <p:nvPr/>
        </p:nvSpPr>
        <p:spPr bwMode="auto">
          <a:xfrm>
            <a:off x="1466850" y="4306888"/>
            <a:ext cx="2463800" cy="647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a:latin typeface="Arial Black" panose="020B0A04020102020204" pitchFamily="34" charset="0"/>
              </a:rPr>
              <a:t>. . . you need loads of these.</a:t>
            </a:r>
          </a:p>
        </p:txBody>
      </p:sp>
      <p:sp>
        <p:nvSpPr>
          <p:cNvPr id="19" name="TextBox 18"/>
          <p:cNvSpPr txBox="1">
            <a:spLocks noChangeArrowheads="1"/>
          </p:cNvSpPr>
          <p:nvPr/>
        </p:nvSpPr>
        <p:spPr bwMode="auto">
          <a:xfrm>
            <a:off x="3059113" y="1436688"/>
            <a:ext cx="608488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2400">
                <a:solidFill>
                  <a:srgbClr val="C00000"/>
                </a:solidFill>
                <a:latin typeface="Arial Black" panose="020B0A04020102020204" pitchFamily="34" charset="0"/>
              </a:rPr>
              <a:t>Therefore, audience-building is at the heart of </a:t>
            </a:r>
            <a:br>
              <a:rPr lang="en-GB" altLang="en-US" sz="2400">
                <a:solidFill>
                  <a:srgbClr val="C00000"/>
                </a:solidFill>
                <a:latin typeface="Arial Black" panose="020B0A04020102020204" pitchFamily="34" charset="0"/>
              </a:rPr>
            </a:br>
            <a:r>
              <a:rPr lang="en-GB" altLang="en-US" sz="2400">
                <a:solidFill>
                  <a:srgbClr val="C00000"/>
                </a:solidFill>
                <a:latin typeface="Arial Black" panose="020B0A04020102020204" pitchFamily="34" charset="0"/>
              </a:rPr>
              <a:t>Freemium Open Access</a:t>
            </a:r>
          </a:p>
        </p:txBody>
      </p:sp>
    </p:spTree>
    <p:extLst>
      <p:ext uri="{BB962C8B-B14F-4D97-AF65-F5344CB8AC3E}">
        <p14:creationId xmlns:p14="http://schemas.microsoft.com/office/powerpoint/2010/main" val="165251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079500" y="238125"/>
            <a:ext cx="7416800" cy="1022350"/>
          </a:xfrm>
        </p:spPr>
        <p:txBody>
          <a:bodyPr/>
          <a:lstStyle/>
          <a:p>
            <a:pPr eaLnBrk="1" hangingPunct="1"/>
            <a:r>
              <a:rPr lang="en-GB" altLang="en-US" smtClean="0"/>
              <a:t>Freemium – it’s about the value proposition</a:t>
            </a:r>
          </a:p>
        </p:txBody>
      </p:sp>
      <p:sp>
        <p:nvSpPr>
          <p:cNvPr id="32" name="TextBox 31"/>
          <p:cNvSpPr txBox="1"/>
          <p:nvPr/>
        </p:nvSpPr>
        <p:spPr>
          <a:xfrm>
            <a:off x="684213" y="1398588"/>
            <a:ext cx="8280400" cy="646112"/>
          </a:xfrm>
          <a:prstGeom prst="rect">
            <a:avLst/>
          </a:prstGeom>
          <a:noFill/>
        </p:spPr>
        <p:txBody>
          <a:bodyPr>
            <a:spAutoFit/>
          </a:bodyPr>
          <a:lstStyle/>
          <a:p>
            <a:pPr eaLnBrk="0" hangingPunct="0">
              <a:defRPr/>
            </a:pPr>
            <a:r>
              <a:rPr lang="en-US" altLang="en-US" dirty="0">
                <a:solidFill>
                  <a:schemeClr val="tx1">
                    <a:lumMod val="50000"/>
                  </a:schemeClr>
                </a:solidFill>
                <a:latin typeface="+mj-lt"/>
              </a:rPr>
              <a:t>A business model, especially on the Internet, whereby </a:t>
            </a:r>
            <a:r>
              <a:rPr lang="en-US" altLang="en-US" b="1" u="sng" dirty="0">
                <a:solidFill>
                  <a:srgbClr val="00B050"/>
                </a:solidFill>
                <a:latin typeface="+mj-lt"/>
              </a:rPr>
              <a:t>basic services are provided free of charge</a:t>
            </a:r>
            <a:r>
              <a:rPr lang="en-US" altLang="en-US" dirty="0">
                <a:solidFill>
                  <a:schemeClr val="tx1">
                    <a:lumMod val="50000"/>
                  </a:schemeClr>
                </a:solidFill>
                <a:latin typeface="+mj-lt"/>
              </a:rPr>
              <a:t> while </a:t>
            </a:r>
            <a:r>
              <a:rPr lang="en-US" altLang="en-US" b="1" u="sng" dirty="0">
                <a:solidFill>
                  <a:srgbClr val="C00000"/>
                </a:solidFill>
                <a:latin typeface="+mj-lt"/>
              </a:rPr>
              <a:t>more advanced features must be paid for</a:t>
            </a:r>
            <a:r>
              <a:rPr lang="en-US" altLang="en-US" b="1" dirty="0">
                <a:solidFill>
                  <a:schemeClr val="tx1">
                    <a:lumMod val="50000"/>
                  </a:schemeClr>
                </a:solidFill>
                <a:latin typeface="+mj-lt"/>
              </a:rPr>
              <a:t>.</a:t>
            </a:r>
          </a:p>
        </p:txBody>
      </p:sp>
      <p:graphicFrame>
        <p:nvGraphicFramePr>
          <p:cNvPr id="4" name="Table 3"/>
          <p:cNvGraphicFramePr>
            <a:graphicFrameLocks noGrp="1"/>
          </p:cNvGraphicFramePr>
          <p:nvPr/>
        </p:nvGraphicFramePr>
        <p:xfrm>
          <a:off x="395288" y="2151063"/>
          <a:ext cx="8353426" cy="4425955"/>
        </p:xfrm>
        <a:graphic>
          <a:graphicData uri="http://schemas.openxmlformats.org/drawingml/2006/table">
            <a:tbl>
              <a:tblPr firstRow="1" bandRow="1">
                <a:tableStyleId>{5C22544A-7EE6-4342-B048-85BDC9FD1C3A}</a:tableStyleId>
              </a:tblPr>
              <a:tblGrid>
                <a:gridCol w="2013770"/>
                <a:gridCol w="1584914"/>
                <a:gridCol w="1584914"/>
                <a:gridCol w="1584914"/>
                <a:gridCol w="1584914"/>
              </a:tblGrid>
              <a:tr h="739161">
                <a:tc>
                  <a:txBody>
                    <a:bodyPr/>
                    <a:lstStyle/>
                    <a:p>
                      <a:endParaRPr lang="en-GB" sz="1800" dirty="0">
                        <a:latin typeface="+mj-lt"/>
                      </a:endParaRPr>
                    </a:p>
                  </a:txBody>
                  <a:tcPr marL="91445" marR="91445" marT="45719" marB="45719" anchor="ctr"/>
                </a:tc>
                <a:tc>
                  <a:txBody>
                    <a:bodyPr/>
                    <a:lstStyle/>
                    <a:p>
                      <a:pPr algn="ctr"/>
                      <a:r>
                        <a:rPr lang="en-GB" sz="1800" dirty="0" smtClean="0">
                          <a:latin typeface="+mj-lt"/>
                        </a:rPr>
                        <a:t>Free Anonymous</a:t>
                      </a:r>
                      <a:endParaRPr lang="en-GB" sz="1800" dirty="0">
                        <a:latin typeface="+mj-lt"/>
                      </a:endParaRPr>
                    </a:p>
                  </a:txBody>
                  <a:tcPr marL="91445" marR="91445" marT="45719" marB="45719" anchor="ctr"/>
                </a:tc>
                <a:tc>
                  <a:txBody>
                    <a:bodyPr/>
                    <a:lstStyle/>
                    <a:p>
                      <a:pPr algn="ctr"/>
                      <a:r>
                        <a:rPr lang="en-GB" sz="1800" dirty="0" smtClean="0">
                          <a:latin typeface="+mj-lt"/>
                        </a:rPr>
                        <a:t>Free Registered</a:t>
                      </a:r>
                      <a:endParaRPr lang="en-GB" sz="1800" dirty="0">
                        <a:latin typeface="+mj-lt"/>
                      </a:endParaRPr>
                    </a:p>
                  </a:txBody>
                  <a:tcPr marL="91445" marR="91445" marT="45719" marB="45719" anchor="ctr"/>
                </a:tc>
                <a:tc>
                  <a:txBody>
                    <a:bodyPr/>
                    <a:lstStyle/>
                    <a:p>
                      <a:pPr algn="ctr"/>
                      <a:r>
                        <a:rPr lang="en-GB" sz="1800" dirty="0" smtClean="0">
                          <a:latin typeface="+mj-lt"/>
                        </a:rPr>
                        <a:t>Paid Anonymous</a:t>
                      </a:r>
                      <a:endParaRPr lang="en-GB" sz="1800" dirty="0">
                        <a:latin typeface="+mj-lt"/>
                      </a:endParaRPr>
                    </a:p>
                  </a:txBody>
                  <a:tcPr marL="91445" marR="91445" marT="45719" marB="45719" anchor="ctr"/>
                </a:tc>
                <a:tc>
                  <a:txBody>
                    <a:bodyPr/>
                    <a:lstStyle/>
                    <a:p>
                      <a:pPr algn="ctr"/>
                      <a:r>
                        <a:rPr lang="en-GB" sz="1800" dirty="0" smtClean="0">
                          <a:latin typeface="+mj-lt"/>
                        </a:rPr>
                        <a:t>Paid</a:t>
                      </a:r>
                      <a:br>
                        <a:rPr lang="en-GB" sz="1800" dirty="0" smtClean="0">
                          <a:latin typeface="+mj-lt"/>
                        </a:rPr>
                      </a:br>
                      <a:r>
                        <a:rPr lang="en-GB" sz="1800" dirty="0" smtClean="0">
                          <a:latin typeface="+mj-lt"/>
                        </a:rPr>
                        <a:t>Registered</a:t>
                      </a:r>
                      <a:endParaRPr lang="en-GB" sz="1800" dirty="0">
                        <a:latin typeface="+mj-lt"/>
                      </a:endParaRPr>
                    </a:p>
                  </a:txBody>
                  <a:tcPr marL="91445" marR="91445" marT="45719" marB="45719" anchor="ctr"/>
                </a:tc>
              </a:tr>
              <a:tr h="683658">
                <a:tc>
                  <a:txBody>
                    <a:bodyPr/>
                    <a:lstStyle/>
                    <a:p>
                      <a:r>
                        <a:rPr lang="en-GB" sz="1800" dirty="0" smtClean="0">
                          <a:latin typeface="+mj-lt"/>
                        </a:rPr>
                        <a:t>Discover and Read all</a:t>
                      </a:r>
                      <a:r>
                        <a:rPr lang="en-GB" sz="1800" baseline="0" dirty="0" smtClean="0">
                          <a:latin typeface="+mj-lt"/>
                        </a:rPr>
                        <a:t> content</a:t>
                      </a:r>
                      <a:endParaRPr lang="en-GB" sz="1800" dirty="0">
                        <a:latin typeface="+mj-lt"/>
                      </a:endParaRPr>
                    </a:p>
                  </a:txBody>
                  <a:tcPr marL="91445" marR="91445" marT="45719" marB="45719" anchor="ctr"/>
                </a:tc>
                <a:tc>
                  <a:txBody>
                    <a:bodyPr/>
                    <a:lstStyle/>
                    <a:p>
                      <a:pPr algn="ctr"/>
                      <a:r>
                        <a:rPr lang="en-GB" sz="3600" dirty="0" smtClean="0">
                          <a:solidFill>
                            <a:srgbClr val="C00000"/>
                          </a:solidFill>
                          <a:latin typeface="+mj-lt"/>
                          <a:sym typeface="Wingdings"/>
                        </a:rPr>
                        <a:t></a:t>
                      </a:r>
                      <a:endParaRPr lang="en-GB" sz="3600" dirty="0">
                        <a:solidFill>
                          <a:srgbClr val="C00000"/>
                        </a:solidFill>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solidFill>
                          <a:srgbClr val="C00000"/>
                        </a:solidFill>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solidFill>
                          <a:srgbClr val="C00000"/>
                        </a:solidFill>
                        <a:latin typeface="+mj-lt"/>
                      </a:endParaRPr>
                    </a:p>
                  </a:txBody>
                  <a:tcPr marL="91445" marR="91445"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3600" kern="1200" dirty="0" smtClean="0">
                          <a:solidFill>
                            <a:srgbClr val="C00000"/>
                          </a:solidFill>
                          <a:latin typeface="+mj-lt"/>
                          <a:ea typeface="+mn-ea"/>
                          <a:cs typeface="+mn-cs"/>
                          <a:sym typeface="Wingdings"/>
                        </a:rPr>
                        <a:t></a:t>
                      </a:r>
                      <a:endParaRPr kumimoji="0" lang="en-GB" sz="3600" kern="1200" dirty="0" smtClean="0">
                        <a:solidFill>
                          <a:srgbClr val="C00000"/>
                        </a:solidFill>
                        <a:latin typeface="+mj-lt"/>
                        <a:ea typeface="+mn-ea"/>
                        <a:cs typeface="+mn-cs"/>
                      </a:endParaRPr>
                    </a:p>
                  </a:txBody>
                  <a:tcPr marL="91445" marR="91445" marT="45719" marB="45719" anchor="ctr"/>
                </a:tc>
              </a:tr>
              <a:tr h="640076">
                <a:tc>
                  <a:txBody>
                    <a:bodyPr/>
                    <a:lstStyle/>
                    <a:p>
                      <a:r>
                        <a:rPr lang="en-GB" sz="1800" dirty="0" smtClean="0">
                          <a:latin typeface="+mj-lt"/>
                        </a:rPr>
                        <a:t>Share, embed content</a:t>
                      </a:r>
                      <a:endParaRPr lang="en-GB" sz="1800" dirty="0">
                        <a:latin typeface="+mj-lt"/>
                      </a:endParaRPr>
                    </a:p>
                  </a:txBody>
                  <a:tcPr marL="91445" marR="91445" marT="45719" marB="45719" anchor="ctr"/>
                </a:tc>
                <a:tc>
                  <a:txBody>
                    <a:bodyPr/>
                    <a:lstStyle/>
                    <a:p>
                      <a:pPr algn="ctr"/>
                      <a:r>
                        <a:rPr kumimoji="0" lang="en-GB" sz="3600" kern="1200" dirty="0" smtClean="0">
                          <a:solidFill>
                            <a:srgbClr val="C00000"/>
                          </a:solidFill>
                          <a:latin typeface="+mj-lt"/>
                          <a:ea typeface="+mn-ea"/>
                          <a:cs typeface="+mn-cs"/>
                          <a:sym typeface="Wingdings"/>
                        </a:rPr>
                        <a:t></a:t>
                      </a:r>
                      <a:endParaRPr lang="en-GB" sz="3600" dirty="0">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latin typeface="+mj-lt"/>
                      </a:endParaRPr>
                    </a:p>
                  </a:txBody>
                  <a:tcPr marL="91445" marR="91445"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3600" kern="1200" dirty="0" smtClean="0">
                          <a:solidFill>
                            <a:srgbClr val="C00000"/>
                          </a:solidFill>
                          <a:latin typeface="+mj-lt"/>
                          <a:ea typeface="+mn-ea"/>
                          <a:cs typeface="+mn-cs"/>
                          <a:sym typeface="Wingdings"/>
                        </a:rPr>
                        <a:t></a:t>
                      </a:r>
                      <a:endParaRPr kumimoji="0" lang="en-GB" sz="3600" kern="1200" dirty="0" smtClean="0">
                        <a:solidFill>
                          <a:srgbClr val="C00000"/>
                        </a:solidFill>
                        <a:latin typeface="+mj-lt"/>
                        <a:ea typeface="+mn-ea"/>
                        <a:cs typeface="+mn-cs"/>
                      </a:endParaRPr>
                    </a:p>
                  </a:txBody>
                  <a:tcPr marL="91445" marR="91445" marT="45719" marB="45719" anchor="ctr"/>
                </a:tc>
              </a:tr>
              <a:tr h="691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mj-lt"/>
                        </a:rPr>
                        <a:t>Personal services (e.g. alerts)</a:t>
                      </a:r>
                    </a:p>
                  </a:txBody>
                  <a:tcPr marL="91445" marR="91445" marT="45719" marB="45719" anchor="ctr"/>
                </a:tc>
                <a:tc>
                  <a:txBody>
                    <a:bodyPr/>
                    <a:lstStyle/>
                    <a:p>
                      <a:pPr algn="ctr"/>
                      <a:endParaRPr lang="en-GB" sz="3600" dirty="0">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latin typeface="+mj-lt"/>
                      </a:endParaRPr>
                    </a:p>
                  </a:txBody>
                  <a:tcPr marL="91445" marR="91445" marT="45719" marB="45719" anchor="ctr"/>
                </a:tc>
                <a:tc>
                  <a:txBody>
                    <a:bodyPr/>
                    <a:lstStyle/>
                    <a:p>
                      <a:pPr algn="ctr"/>
                      <a:endParaRPr lang="en-GB" sz="3600" dirty="0">
                        <a:latin typeface="+mj-lt"/>
                      </a:endParaRPr>
                    </a:p>
                  </a:txBody>
                  <a:tcPr marL="91445" marR="91445"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3600" kern="1200" dirty="0" smtClean="0">
                          <a:solidFill>
                            <a:srgbClr val="C00000"/>
                          </a:solidFill>
                          <a:latin typeface="+mn-lt"/>
                          <a:ea typeface="+mn-ea"/>
                          <a:cs typeface="+mn-cs"/>
                          <a:sym typeface="Wingdings"/>
                        </a:rPr>
                        <a:t></a:t>
                      </a:r>
                      <a:endParaRPr kumimoji="0" lang="en-GB" sz="3600" kern="1200" dirty="0" smtClean="0">
                        <a:solidFill>
                          <a:srgbClr val="C00000"/>
                        </a:solidFill>
                        <a:latin typeface="+mj-lt"/>
                        <a:ea typeface="+mn-ea"/>
                        <a:cs typeface="+mn-cs"/>
                      </a:endParaRPr>
                    </a:p>
                  </a:txBody>
                  <a:tcPr marL="91445" marR="91445" marT="45719" marB="45719" anchor="ctr"/>
                </a:tc>
              </a:tr>
              <a:tr h="9143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mj-lt"/>
                        </a:rPr>
                        <a:t>Download, cut/paste content (PDF, </a:t>
                      </a:r>
                      <a:r>
                        <a:rPr lang="en-GB" sz="1800" dirty="0" err="1" smtClean="0">
                          <a:latin typeface="+mj-lt"/>
                        </a:rPr>
                        <a:t>ePub</a:t>
                      </a:r>
                      <a:r>
                        <a:rPr lang="en-GB" sz="1800" dirty="0" smtClean="0">
                          <a:latin typeface="+mj-lt"/>
                        </a:rPr>
                        <a:t> </a:t>
                      </a:r>
                      <a:r>
                        <a:rPr lang="en-GB" sz="1800" dirty="0" err="1" smtClean="0">
                          <a:latin typeface="+mj-lt"/>
                        </a:rPr>
                        <a:t>etc</a:t>
                      </a:r>
                      <a:r>
                        <a:rPr lang="en-GB" sz="1800" dirty="0" smtClean="0">
                          <a:latin typeface="+mj-lt"/>
                        </a:rPr>
                        <a:t>)</a:t>
                      </a:r>
                    </a:p>
                  </a:txBody>
                  <a:tcPr marL="91445" marR="91445" marT="45719" marB="45719" anchor="ctr"/>
                </a:tc>
                <a:tc>
                  <a:txBody>
                    <a:bodyPr/>
                    <a:lstStyle/>
                    <a:p>
                      <a:pPr algn="ctr"/>
                      <a:endParaRPr lang="en-GB" sz="3600" dirty="0">
                        <a:latin typeface="+mj-lt"/>
                      </a:endParaRPr>
                    </a:p>
                  </a:txBody>
                  <a:tcPr marL="91445" marR="91445" marT="45719" marB="45719" anchor="ctr"/>
                </a:tc>
                <a:tc>
                  <a:txBody>
                    <a:bodyPr/>
                    <a:lstStyle/>
                    <a:p>
                      <a:pPr algn="ctr"/>
                      <a:endParaRPr lang="en-GB" sz="3600" dirty="0">
                        <a:latin typeface="+mj-lt"/>
                      </a:endParaRPr>
                    </a:p>
                  </a:txBody>
                  <a:tcPr marL="91445" marR="91445" marT="45719" marB="45719" anchor="ctr"/>
                </a:tc>
                <a:tc>
                  <a:txBody>
                    <a:bodyPr/>
                    <a:lstStyle/>
                    <a:p>
                      <a:pPr algn="ctr"/>
                      <a:r>
                        <a:rPr kumimoji="0" lang="en-GB" sz="3600" kern="1200" dirty="0" smtClean="0">
                          <a:solidFill>
                            <a:srgbClr val="C00000"/>
                          </a:solidFill>
                          <a:latin typeface="+mn-lt"/>
                          <a:ea typeface="+mn-ea"/>
                          <a:cs typeface="+mn-cs"/>
                          <a:sym typeface="Wingdings"/>
                        </a:rPr>
                        <a:t></a:t>
                      </a:r>
                      <a:endParaRPr lang="en-GB" sz="3600" dirty="0">
                        <a:latin typeface="+mj-lt"/>
                      </a:endParaRPr>
                    </a:p>
                  </a:txBody>
                  <a:tcPr marL="91445" marR="91445"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3600" kern="1200" dirty="0" smtClean="0">
                          <a:solidFill>
                            <a:srgbClr val="C00000"/>
                          </a:solidFill>
                          <a:latin typeface="+mj-lt"/>
                          <a:ea typeface="+mn-ea"/>
                          <a:cs typeface="+mn-cs"/>
                          <a:sym typeface="Wingdings"/>
                        </a:rPr>
                        <a:t></a:t>
                      </a:r>
                      <a:endParaRPr kumimoji="0" lang="en-GB" sz="3600" kern="1200" dirty="0" smtClean="0">
                        <a:solidFill>
                          <a:srgbClr val="C00000"/>
                        </a:solidFill>
                        <a:latin typeface="+mj-lt"/>
                        <a:ea typeface="+mn-ea"/>
                        <a:cs typeface="+mn-cs"/>
                      </a:endParaRPr>
                    </a:p>
                  </a:txBody>
                  <a:tcPr marL="91445" marR="91445" marT="45719" marB="45719" anchor="ctr"/>
                </a:tc>
              </a:tr>
              <a:tr h="757414">
                <a:tc>
                  <a:txBody>
                    <a:bodyPr/>
                    <a:lstStyle/>
                    <a:p>
                      <a:r>
                        <a:rPr lang="en-GB" sz="1800" dirty="0" smtClean="0">
                          <a:latin typeface="+mj-lt"/>
                        </a:rPr>
                        <a:t>Librarian</a:t>
                      </a:r>
                      <a:r>
                        <a:rPr lang="en-GB" sz="1800" baseline="0" dirty="0" smtClean="0">
                          <a:latin typeface="+mj-lt"/>
                        </a:rPr>
                        <a:t> services</a:t>
                      </a:r>
                      <a:endParaRPr lang="en-GB" sz="1800" dirty="0">
                        <a:latin typeface="+mj-lt"/>
                      </a:endParaRPr>
                    </a:p>
                  </a:txBody>
                  <a:tcPr marL="91445" marR="91445" marT="45719" marB="45719" anchor="ctr"/>
                </a:tc>
                <a:tc>
                  <a:txBody>
                    <a:bodyPr/>
                    <a:lstStyle/>
                    <a:p>
                      <a:pPr algn="ctr"/>
                      <a:endParaRPr lang="en-GB" sz="3200" dirty="0">
                        <a:latin typeface="+mj-lt"/>
                      </a:endParaRPr>
                    </a:p>
                  </a:txBody>
                  <a:tcPr marL="91445" marR="91445" marT="45719" marB="45719" anchor="ctr"/>
                </a:tc>
                <a:tc>
                  <a:txBody>
                    <a:bodyPr/>
                    <a:lstStyle/>
                    <a:p>
                      <a:pPr algn="ctr"/>
                      <a:endParaRPr lang="en-GB" sz="3200" dirty="0">
                        <a:latin typeface="+mj-lt"/>
                      </a:endParaRPr>
                    </a:p>
                  </a:txBody>
                  <a:tcPr marL="91445" marR="91445" marT="45719" marB="45719" anchor="ctr"/>
                </a:tc>
                <a:tc>
                  <a:txBody>
                    <a:bodyPr/>
                    <a:lstStyle/>
                    <a:p>
                      <a:pPr algn="ctr"/>
                      <a:endParaRPr lang="en-GB" sz="3200" dirty="0">
                        <a:latin typeface="+mj-lt"/>
                      </a:endParaRPr>
                    </a:p>
                  </a:txBody>
                  <a:tcPr marL="91445" marR="91445"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3600" kern="1200" dirty="0" smtClean="0">
                          <a:solidFill>
                            <a:srgbClr val="C00000"/>
                          </a:solidFill>
                          <a:latin typeface="+mj-lt"/>
                          <a:ea typeface="+mn-ea"/>
                          <a:cs typeface="+mn-cs"/>
                          <a:sym typeface="Wingdings"/>
                        </a:rPr>
                        <a:t></a:t>
                      </a:r>
                      <a:endParaRPr kumimoji="0" lang="en-GB" sz="3600" kern="1200" dirty="0" smtClean="0">
                        <a:solidFill>
                          <a:srgbClr val="C00000"/>
                        </a:solidFill>
                        <a:latin typeface="+mj-lt"/>
                        <a:ea typeface="+mn-ea"/>
                        <a:cs typeface="+mn-cs"/>
                      </a:endParaRPr>
                    </a:p>
                  </a:txBody>
                  <a:tcPr marL="91445" marR="91445" marT="45719" marB="45719" anchor="ctr"/>
                </a:tc>
              </a:tr>
            </a:tbl>
          </a:graphicData>
        </a:graphic>
      </p:graphicFrame>
    </p:spTree>
    <p:extLst>
      <p:ext uri="{BB962C8B-B14F-4D97-AF65-F5344CB8AC3E}">
        <p14:creationId xmlns:p14="http://schemas.microsoft.com/office/powerpoint/2010/main" val="3994739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1079500" y="238125"/>
            <a:ext cx="7416800" cy="1022350"/>
          </a:xfrm>
        </p:spPr>
        <p:txBody>
          <a:bodyPr/>
          <a:lstStyle/>
          <a:p>
            <a:pPr eaLnBrk="1" hangingPunct="1"/>
            <a:r>
              <a:rPr lang="en-GB" altLang="en-US" smtClean="0"/>
              <a:t>Freemium must innovate and evolve</a:t>
            </a:r>
            <a:endParaRPr lang="en-US" altLang="en-US" smtClean="0"/>
          </a:p>
        </p:txBody>
      </p:sp>
      <p:cxnSp>
        <p:nvCxnSpPr>
          <p:cNvPr id="5" name="Straight Connector 4"/>
          <p:cNvCxnSpPr/>
          <p:nvPr/>
        </p:nvCxnSpPr>
        <p:spPr>
          <a:xfrm>
            <a:off x="1371600" y="16002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16050" y="6172200"/>
            <a:ext cx="7129463" cy="0"/>
          </a:xfrm>
          <a:prstGeom prst="line">
            <a:avLst/>
          </a:prstGeom>
        </p:spPr>
        <p:style>
          <a:lnRef idx="1">
            <a:schemeClr val="accent1"/>
          </a:lnRef>
          <a:fillRef idx="0">
            <a:schemeClr val="accent1"/>
          </a:fillRef>
          <a:effectRef idx="0">
            <a:schemeClr val="accent1"/>
          </a:effectRef>
          <a:fontRef idx="minor">
            <a:schemeClr val="tx1"/>
          </a:fontRef>
        </p:style>
      </p:cxnSp>
      <p:sp>
        <p:nvSpPr>
          <p:cNvPr id="20485" name="TextBox 43"/>
          <p:cNvSpPr txBox="1">
            <a:spLocks noChangeArrowheads="1"/>
          </p:cNvSpPr>
          <p:nvPr/>
        </p:nvSpPr>
        <p:spPr bwMode="auto">
          <a:xfrm>
            <a:off x="152400" y="3810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GB" altLang="en-US" sz="2400" b="1"/>
              <a:t>Needs</a:t>
            </a:r>
            <a:endParaRPr lang="en-US" altLang="en-US" sz="2400" b="1"/>
          </a:p>
        </p:txBody>
      </p:sp>
      <p:cxnSp>
        <p:nvCxnSpPr>
          <p:cNvPr id="14" name="Straight Arrow Connector 13"/>
          <p:cNvCxnSpPr/>
          <p:nvPr/>
        </p:nvCxnSpPr>
        <p:spPr>
          <a:xfrm>
            <a:off x="5105400" y="6477000"/>
            <a:ext cx="2133600"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0487" name="TextBox 50"/>
          <p:cNvSpPr txBox="1">
            <a:spLocks noChangeArrowheads="1"/>
          </p:cNvSpPr>
          <p:nvPr/>
        </p:nvSpPr>
        <p:spPr bwMode="auto">
          <a:xfrm>
            <a:off x="6553200" y="62484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GB" altLang="en-US" sz="2400" b="1"/>
              <a:t>Time</a:t>
            </a:r>
            <a:endParaRPr lang="en-US" altLang="en-US" sz="2400" b="1"/>
          </a:p>
        </p:txBody>
      </p:sp>
      <p:cxnSp>
        <p:nvCxnSpPr>
          <p:cNvPr id="68" name="Straight Arrow Connector 67"/>
          <p:cNvCxnSpPr/>
          <p:nvPr/>
        </p:nvCxnSpPr>
        <p:spPr>
          <a:xfrm flipV="1">
            <a:off x="990600" y="2057400"/>
            <a:ext cx="0" cy="17526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52800" y="1371600"/>
            <a:ext cx="3200400" cy="523875"/>
          </a:xfrm>
          <a:prstGeom prst="rect">
            <a:avLst/>
          </a:prstGeom>
          <a:noFill/>
        </p:spPr>
        <p:txBody>
          <a:bodyPr>
            <a:spAutoFit/>
          </a:bodyPr>
          <a:lstStyle/>
          <a:p>
            <a:pPr algn="ctr" fontAlgn="auto">
              <a:spcBef>
                <a:spcPts val="0"/>
              </a:spcBef>
              <a:spcAft>
                <a:spcPts val="0"/>
              </a:spcAft>
              <a:defRPr/>
            </a:pPr>
            <a:r>
              <a:rPr lang="en-US" sz="2800" dirty="0">
                <a:solidFill>
                  <a:srgbClr val="800000"/>
                </a:solidFill>
                <a:latin typeface="+mj-lt"/>
                <a:cs typeface="+mn-cs"/>
              </a:rPr>
              <a:t>PREMIUM</a:t>
            </a:r>
          </a:p>
        </p:txBody>
      </p:sp>
      <p:grpSp>
        <p:nvGrpSpPr>
          <p:cNvPr id="42" name="Group 41"/>
          <p:cNvGrpSpPr>
            <a:grpSpLocks/>
          </p:cNvGrpSpPr>
          <p:nvPr/>
        </p:nvGrpSpPr>
        <p:grpSpPr bwMode="auto">
          <a:xfrm>
            <a:off x="1447800" y="1447800"/>
            <a:ext cx="7239000" cy="4724400"/>
            <a:chOff x="1447800" y="1447800"/>
            <a:chExt cx="7239000" cy="4724400"/>
          </a:xfrm>
        </p:grpSpPr>
        <p:cxnSp>
          <p:nvCxnSpPr>
            <p:cNvPr id="71" name="Straight Arrow Connector 70"/>
            <p:cNvCxnSpPr/>
            <p:nvPr/>
          </p:nvCxnSpPr>
          <p:spPr>
            <a:xfrm flipV="1">
              <a:off x="1447800" y="1905000"/>
              <a:ext cx="6477000" cy="426720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819400" y="5330825"/>
              <a:ext cx="1371600" cy="307975"/>
            </a:xfrm>
            <a:prstGeom prst="rect">
              <a:avLst/>
            </a:prstGeom>
            <a:noFill/>
          </p:spPr>
          <p:txBody>
            <a:bodyPr>
              <a:spAutoFit/>
            </a:bodyPr>
            <a:lstStyle/>
            <a:p>
              <a:pPr algn="r" fontAlgn="auto">
                <a:spcBef>
                  <a:spcPts val="0"/>
                </a:spcBef>
                <a:spcAft>
                  <a:spcPts val="0"/>
                </a:spcAft>
                <a:defRPr/>
              </a:pPr>
              <a:r>
                <a:rPr lang="en-GB" sz="1400" dirty="0">
                  <a:latin typeface="+mj-lt"/>
                  <a:cs typeface="+mn-cs"/>
                </a:rPr>
                <a:t>Read on PC</a:t>
              </a:r>
              <a:endParaRPr lang="en-US" sz="1400" dirty="0">
                <a:latin typeface="+mj-lt"/>
                <a:cs typeface="+mn-cs"/>
              </a:endParaRPr>
            </a:p>
          </p:txBody>
        </p:sp>
        <p:sp>
          <p:nvSpPr>
            <p:cNvPr id="18" name="TextBox 17"/>
            <p:cNvSpPr txBox="1"/>
            <p:nvPr/>
          </p:nvSpPr>
          <p:spPr>
            <a:xfrm>
              <a:off x="5397500" y="2282825"/>
              <a:ext cx="1320800"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Save offline, copy-paste</a:t>
              </a:r>
              <a:endParaRPr lang="en-US" sz="1400" dirty="0">
                <a:latin typeface="+mj-lt"/>
                <a:cs typeface="+mn-cs"/>
              </a:endParaRPr>
            </a:p>
          </p:txBody>
        </p:sp>
        <p:sp>
          <p:nvSpPr>
            <p:cNvPr id="56" name="TextBox 55"/>
            <p:cNvSpPr txBox="1"/>
            <p:nvPr/>
          </p:nvSpPr>
          <p:spPr>
            <a:xfrm>
              <a:off x="3886200" y="2362200"/>
              <a:ext cx="1371600"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Enhanced discovery</a:t>
              </a:r>
              <a:endParaRPr lang="en-US" sz="1400" dirty="0">
                <a:latin typeface="+mj-lt"/>
                <a:cs typeface="+mn-cs"/>
              </a:endParaRPr>
            </a:p>
          </p:txBody>
        </p:sp>
        <p:sp>
          <p:nvSpPr>
            <p:cNvPr id="47" name="TextBox 46"/>
            <p:cNvSpPr txBox="1"/>
            <p:nvPr/>
          </p:nvSpPr>
          <p:spPr>
            <a:xfrm>
              <a:off x="2286000" y="3962400"/>
              <a:ext cx="2030413"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Download associated data (</a:t>
              </a:r>
              <a:r>
                <a:rPr lang="en-GB" sz="1400" dirty="0" err="1">
                  <a:latin typeface="+mj-lt"/>
                  <a:cs typeface="+mn-cs"/>
                </a:rPr>
                <a:t>StatLinks</a:t>
              </a:r>
              <a:r>
                <a:rPr lang="en-GB" sz="1400" dirty="0">
                  <a:latin typeface="+mj-lt"/>
                  <a:cs typeface="+mn-cs"/>
                </a:rPr>
                <a:t>)</a:t>
              </a:r>
              <a:endParaRPr lang="en-US" sz="1400" dirty="0">
                <a:latin typeface="+mj-lt"/>
                <a:cs typeface="+mn-cs"/>
              </a:endParaRPr>
            </a:p>
          </p:txBody>
        </p:sp>
        <p:sp>
          <p:nvSpPr>
            <p:cNvPr id="55" name="TextBox 54"/>
            <p:cNvSpPr txBox="1"/>
            <p:nvPr/>
          </p:nvSpPr>
          <p:spPr>
            <a:xfrm>
              <a:off x="4876800" y="3505200"/>
              <a:ext cx="1371600" cy="307975"/>
            </a:xfrm>
            <a:prstGeom prst="rect">
              <a:avLst/>
            </a:prstGeom>
            <a:noFill/>
          </p:spPr>
          <p:txBody>
            <a:bodyPr>
              <a:spAutoFit/>
            </a:bodyPr>
            <a:lstStyle/>
            <a:p>
              <a:pPr algn="r" fontAlgn="auto">
                <a:spcBef>
                  <a:spcPts val="0"/>
                </a:spcBef>
                <a:spcAft>
                  <a:spcPts val="0"/>
                </a:spcAft>
                <a:defRPr/>
              </a:pPr>
              <a:r>
                <a:rPr lang="en-GB" sz="1400" dirty="0">
                  <a:latin typeface="+mj-lt"/>
                  <a:cs typeface="+mn-cs"/>
                </a:rPr>
                <a:t>Citation tools,</a:t>
              </a:r>
            </a:p>
          </p:txBody>
        </p:sp>
        <p:sp>
          <p:nvSpPr>
            <p:cNvPr id="58" name="TextBox 57"/>
            <p:cNvSpPr txBox="1"/>
            <p:nvPr/>
          </p:nvSpPr>
          <p:spPr>
            <a:xfrm>
              <a:off x="7315200" y="2209800"/>
              <a:ext cx="1371600" cy="307975"/>
            </a:xfrm>
            <a:prstGeom prst="rect">
              <a:avLst/>
            </a:prstGeom>
            <a:noFill/>
          </p:spPr>
          <p:txBody>
            <a:bodyPr>
              <a:spAutoFit/>
            </a:bodyPr>
            <a:lstStyle/>
            <a:p>
              <a:pPr algn="r" fontAlgn="auto">
                <a:spcBef>
                  <a:spcPts val="0"/>
                </a:spcBef>
                <a:spcAft>
                  <a:spcPts val="0"/>
                </a:spcAft>
                <a:defRPr/>
              </a:pPr>
              <a:r>
                <a:rPr lang="en-GB" sz="1400" dirty="0">
                  <a:latin typeface="+mj-lt"/>
                  <a:cs typeface="+mn-cs"/>
                </a:rPr>
                <a:t>Text mining</a:t>
              </a:r>
              <a:endParaRPr lang="en-US" sz="1400" dirty="0">
                <a:latin typeface="+mj-lt"/>
                <a:cs typeface="+mn-cs"/>
              </a:endParaRPr>
            </a:p>
          </p:txBody>
        </p:sp>
        <p:sp>
          <p:nvSpPr>
            <p:cNvPr id="60" name="TextBox 59"/>
            <p:cNvSpPr txBox="1"/>
            <p:nvPr/>
          </p:nvSpPr>
          <p:spPr>
            <a:xfrm>
              <a:off x="1600200" y="4724400"/>
              <a:ext cx="1066800"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Basic discovery</a:t>
              </a:r>
              <a:endParaRPr lang="en-US" sz="1400" dirty="0">
                <a:latin typeface="+mj-lt"/>
                <a:cs typeface="+mn-cs"/>
              </a:endParaRPr>
            </a:p>
          </p:txBody>
        </p:sp>
        <p:sp>
          <p:nvSpPr>
            <p:cNvPr id="61" name="TextBox 60"/>
            <p:cNvSpPr txBox="1"/>
            <p:nvPr/>
          </p:nvSpPr>
          <p:spPr>
            <a:xfrm>
              <a:off x="3352800" y="3200400"/>
              <a:ext cx="1371600"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Read on tablets</a:t>
              </a:r>
              <a:endParaRPr lang="en-US" sz="1400" dirty="0">
                <a:latin typeface="+mj-lt"/>
                <a:cs typeface="+mn-cs"/>
              </a:endParaRPr>
            </a:p>
          </p:txBody>
        </p:sp>
        <p:sp>
          <p:nvSpPr>
            <p:cNvPr id="62" name="TextBox 61"/>
            <p:cNvSpPr txBox="1"/>
            <p:nvPr/>
          </p:nvSpPr>
          <p:spPr>
            <a:xfrm>
              <a:off x="5791200" y="2767013"/>
              <a:ext cx="2895600" cy="738187"/>
            </a:xfrm>
            <a:prstGeom prst="rect">
              <a:avLst/>
            </a:prstGeom>
            <a:noFill/>
          </p:spPr>
          <p:txBody>
            <a:bodyPr>
              <a:spAutoFit/>
            </a:bodyPr>
            <a:lstStyle/>
            <a:p>
              <a:pPr algn="ctr" fontAlgn="auto">
                <a:spcBef>
                  <a:spcPts val="0"/>
                </a:spcBef>
                <a:spcAft>
                  <a:spcPts val="0"/>
                </a:spcAft>
                <a:defRPr/>
              </a:pPr>
              <a:r>
                <a:rPr lang="en-GB" sz="1400" dirty="0">
                  <a:latin typeface="+mj-lt"/>
                  <a:cs typeface="+mn-cs"/>
                </a:rPr>
                <a:t>Save in</a:t>
              </a:r>
              <a:br>
                <a:rPr lang="en-GB" sz="1400" dirty="0">
                  <a:latin typeface="+mj-lt"/>
                  <a:cs typeface="+mn-cs"/>
                </a:rPr>
              </a:br>
              <a:r>
                <a:rPr lang="en-GB" sz="1400" dirty="0">
                  <a:latin typeface="+mj-lt"/>
                  <a:cs typeface="+mn-cs"/>
                </a:rPr>
                <a:t> information management </a:t>
              </a:r>
              <a:br>
                <a:rPr lang="en-GB" sz="1400" dirty="0">
                  <a:latin typeface="+mj-lt"/>
                  <a:cs typeface="+mn-cs"/>
                </a:rPr>
              </a:br>
              <a:r>
                <a:rPr lang="en-GB" sz="1400" dirty="0">
                  <a:latin typeface="+mj-lt"/>
                  <a:cs typeface="+mn-cs"/>
                </a:rPr>
                <a:t>systems </a:t>
              </a:r>
              <a:endParaRPr lang="en-US" sz="1400" dirty="0">
                <a:latin typeface="+mj-lt"/>
                <a:cs typeface="+mn-cs"/>
              </a:endParaRPr>
            </a:p>
          </p:txBody>
        </p:sp>
        <p:sp>
          <p:nvSpPr>
            <p:cNvPr id="65" name="TextBox 64"/>
            <p:cNvSpPr txBox="1"/>
            <p:nvPr/>
          </p:nvSpPr>
          <p:spPr>
            <a:xfrm>
              <a:off x="4572000" y="4568825"/>
              <a:ext cx="1320800" cy="307975"/>
            </a:xfrm>
            <a:prstGeom prst="rect">
              <a:avLst/>
            </a:prstGeom>
            <a:noFill/>
          </p:spPr>
          <p:txBody>
            <a:bodyPr>
              <a:spAutoFit/>
            </a:bodyPr>
            <a:lstStyle/>
            <a:p>
              <a:pPr algn="r" fontAlgn="auto">
                <a:spcBef>
                  <a:spcPts val="0"/>
                </a:spcBef>
                <a:spcAft>
                  <a:spcPts val="0"/>
                </a:spcAft>
                <a:defRPr/>
              </a:pPr>
              <a:r>
                <a:rPr lang="en-GB" sz="1400" dirty="0">
                  <a:latin typeface="+mj-lt"/>
                  <a:cs typeface="+mn-cs"/>
                </a:rPr>
                <a:t>Share, Embed</a:t>
              </a:r>
              <a:endParaRPr lang="en-US" sz="1400" dirty="0">
                <a:latin typeface="+mj-lt"/>
                <a:cs typeface="+mn-cs"/>
              </a:endParaRPr>
            </a:p>
          </p:txBody>
        </p:sp>
        <p:sp>
          <p:nvSpPr>
            <p:cNvPr id="20513" name="TextBox 71"/>
            <p:cNvSpPr txBox="1">
              <a:spLocks noChangeArrowheads="1"/>
            </p:cNvSpPr>
            <p:nvPr/>
          </p:nvSpPr>
          <p:spPr bwMode="auto">
            <a:xfrm>
              <a:off x="6717931" y="1447800"/>
              <a:ext cx="1933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GB" altLang="en-US" sz="2400" b="1"/>
                <a:t>Innovation</a:t>
              </a:r>
              <a:endParaRPr lang="en-US" altLang="en-US" sz="2400" b="1"/>
            </a:p>
          </p:txBody>
        </p:sp>
        <p:sp>
          <p:nvSpPr>
            <p:cNvPr id="74" name="TextBox 73"/>
            <p:cNvSpPr txBox="1"/>
            <p:nvPr/>
          </p:nvSpPr>
          <p:spPr>
            <a:xfrm>
              <a:off x="2286000" y="1600200"/>
              <a:ext cx="1371600" cy="523875"/>
            </a:xfrm>
            <a:prstGeom prst="rect">
              <a:avLst/>
            </a:prstGeom>
            <a:noFill/>
          </p:spPr>
          <p:txBody>
            <a:bodyPr>
              <a:spAutoFit/>
            </a:bodyPr>
            <a:lstStyle/>
            <a:p>
              <a:pPr algn="r" fontAlgn="auto">
                <a:spcBef>
                  <a:spcPts val="0"/>
                </a:spcBef>
                <a:spcAft>
                  <a:spcPts val="0"/>
                </a:spcAft>
                <a:defRPr/>
              </a:pPr>
              <a:r>
                <a:rPr lang="en-GB" sz="1400" dirty="0">
                  <a:latin typeface="+mj-lt"/>
                  <a:cs typeface="+mn-cs"/>
                </a:rPr>
                <a:t>Support for libraries</a:t>
              </a:r>
              <a:endParaRPr lang="en-US" sz="1400" dirty="0">
                <a:latin typeface="+mj-lt"/>
                <a:cs typeface="+mn-cs"/>
              </a:endParaRPr>
            </a:p>
          </p:txBody>
        </p:sp>
      </p:grpSp>
      <p:grpSp>
        <p:nvGrpSpPr>
          <p:cNvPr id="43" name="Group 42"/>
          <p:cNvGrpSpPr>
            <a:grpSpLocks/>
          </p:cNvGrpSpPr>
          <p:nvPr/>
        </p:nvGrpSpPr>
        <p:grpSpPr bwMode="auto">
          <a:xfrm>
            <a:off x="-4973638" y="1981200"/>
            <a:ext cx="12766676" cy="8277225"/>
            <a:chOff x="-4973445" y="1981479"/>
            <a:chExt cx="12766289" cy="8276290"/>
          </a:xfrm>
        </p:grpSpPr>
        <p:sp>
          <p:nvSpPr>
            <p:cNvPr id="21" name="Arc 20"/>
            <p:cNvSpPr/>
            <p:nvPr/>
          </p:nvSpPr>
          <p:spPr>
            <a:xfrm rot="960930">
              <a:off x="-4973445" y="1981479"/>
              <a:ext cx="12766289" cy="8276290"/>
            </a:xfrm>
            <a:prstGeom prst="arc">
              <a:avLst>
                <a:gd name="adj1" fmla="val 15222005"/>
                <a:gd name="adj2" fmla="val 20645336"/>
              </a:avLst>
            </a:prstGeom>
            <a:solidFill>
              <a:srgbClr val="99CCFF">
                <a:alpha val="34000"/>
              </a:srgbClr>
            </a:solidFill>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3" name="TextBox 72"/>
            <p:cNvSpPr txBox="1"/>
            <p:nvPr/>
          </p:nvSpPr>
          <p:spPr>
            <a:xfrm>
              <a:off x="1143008" y="2286245"/>
              <a:ext cx="2514524" cy="522229"/>
            </a:xfrm>
            <a:prstGeom prst="rect">
              <a:avLst/>
            </a:prstGeom>
            <a:noFill/>
          </p:spPr>
          <p:txBody>
            <a:bodyPr>
              <a:spAutoFit/>
            </a:bodyPr>
            <a:lstStyle/>
            <a:p>
              <a:pPr algn="ctr" fontAlgn="auto">
                <a:spcBef>
                  <a:spcPts val="0"/>
                </a:spcBef>
                <a:spcAft>
                  <a:spcPts val="0"/>
                </a:spcAft>
                <a:defRPr/>
              </a:pPr>
              <a:r>
                <a:rPr lang="en-US" sz="2800" dirty="0">
                  <a:latin typeface="+mj-lt"/>
                  <a:cs typeface="+mn-cs"/>
                </a:rPr>
                <a:t>FREE</a:t>
              </a:r>
            </a:p>
          </p:txBody>
        </p:sp>
        <p:cxnSp>
          <p:nvCxnSpPr>
            <p:cNvPr id="30" name="Straight Arrow Connector 29"/>
            <p:cNvCxnSpPr/>
            <p:nvPr/>
          </p:nvCxnSpPr>
          <p:spPr>
            <a:xfrm flipV="1">
              <a:off x="3505136" y="2133862"/>
              <a:ext cx="457186" cy="83810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4724299" y="2819584"/>
              <a:ext cx="609582" cy="685723"/>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5714869" y="3657690"/>
              <a:ext cx="685779" cy="60953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6857834" y="5105326"/>
              <a:ext cx="761977" cy="4571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grpSp>
      <p:sp>
        <p:nvSpPr>
          <p:cNvPr id="20492" name="TextBox 1"/>
          <p:cNvSpPr txBox="1">
            <a:spLocks noChangeArrowheads="1"/>
          </p:cNvSpPr>
          <p:nvPr/>
        </p:nvSpPr>
        <p:spPr bwMode="auto">
          <a:xfrm>
            <a:off x="457200" y="5638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US" altLang="en-US"/>
              <a:t>Simple</a:t>
            </a:r>
          </a:p>
        </p:txBody>
      </p:sp>
      <p:sp>
        <p:nvSpPr>
          <p:cNvPr id="20493" name="TextBox 31"/>
          <p:cNvSpPr txBox="1">
            <a:spLocks noChangeArrowheads="1"/>
          </p:cNvSpPr>
          <p:nvPr/>
        </p:nvSpPr>
        <p:spPr bwMode="auto">
          <a:xfrm>
            <a:off x="228600" y="15240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US" altLang="en-US"/>
              <a:t>Complex</a:t>
            </a:r>
          </a:p>
        </p:txBody>
      </p:sp>
      <p:sp>
        <p:nvSpPr>
          <p:cNvPr id="4" name="TextBox 3"/>
          <p:cNvSpPr txBox="1">
            <a:spLocks noChangeArrowheads="1"/>
          </p:cNvSpPr>
          <p:nvPr/>
        </p:nvSpPr>
        <p:spPr bwMode="auto">
          <a:xfrm>
            <a:off x="2667000" y="3276600"/>
            <a:ext cx="525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US" altLang="en-US" sz="6000" dirty="0">
                <a:solidFill>
                  <a:schemeClr val="accent3">
                    <a:lumMod val="20000"/>
                    <a:lumOff val="80000"/>
                  </a:schemeClr>
                </a:solidFill>
                <a:latin typeface="Arial Black" panose="020B0A04020102020204" pitchFamily="34" charset="0"/>
              </a:rPr>
              <a:t>FREE</a:t>
            </a:r>
            <a:r>
              <a:rPr lang="en-US" altLang="en-US" sz="6000" dirty="0">
                <a:solidFill>
                  <a:srgbClr val="800000"/>
                </a:solidFill>
                <a:latin typeface="Arial Black" panose="020B0A04020102020204" pitchFamily="34" charset="0"/>
              </a:rPr>
              <a:t>MIUM</a:t>
            </a:r>
          </a:p>
        </p:txBody>
      </p:sp>
      <p:sp>
        <p:nvSpPr>
          <p:cNvPr id="34" name="TextBox 33"/>
          <p:cNvSpPr txBox="1"/>
          <p:nvPr/>
        </p:nvSpPr>
        <p:spPr>
          <a:xfrm>
            <a:off x="6813550" y="4224338"/>
            <a:ext cx="1320800" cy="522287"/>
          </a:xfrm>
          <a:prstGeom prst="rect">
            <a:avLst/>
          </a:prstGeom>
          <a:noFill/>
        </p:spPr>
        <p:txBody>
          <a:bodyPr>
            <a:spAutoFit/>
          </a:bodyPr>
          <a:lstStyle/>
          <a:p>
            <a:pPr algn="ctr" fontAlgn="auto">
              <a:spcBef>
                <a:spcPts val="0"/>
              </a:spcBef>
              <a:spcAft>
                <a:spcPts val="0"/>
              </a:spcAft>
              <a:defRPr/>
            </a:pPr>
            <a:r>
              <a:rPr lang="en-GB" sz="1400" dirty="0">
                <a:latin typeface="+mj-lt"/>
                <a:cs typeface="+mn-cs"/>
              </a:rPr>
              <a:t>Personal services</a:t>
            </a:r>
            <a:endParaRPr lang="en-US" sz="1400" dirty="0">
              <a:latin typeface="+mj-lt"/>
              <a:cs typeface="+mn-cs"/>
            </a:endParaRPr>
          </a:p>
        </p:txBody>
      </p:sp>
    </p:spTree>
    <p:extLst>
      <p:ext uri="{BB962C8B-B14F-4D97-AF65-F5344CB8AC3E}">
        <p14:creationId xmlns:p14="http://schemas.microsoft.com/office/powerpoint/2010/main" val="1784274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20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2000"/>
                                        <p:tgtEl>
                                          <p:spTgt spid="43"/>
                                        </p:tgtEl>
                                      </p:cBhvr>
                                    </p:animEffect>
                                  </p:childTnLst>
                                </p:cTn>
                              </p:par>
                            </p:childTnLst>
                          </p:cTn>
                        </p:par>
                        <p:par>
                          <p:cTn id="16" fill="hold" nodeType="afterGroup">
                            <p:stCondLst>
                              <p:cond delay="2000"/>
                            </p:stCondLst>
                            <p:childTnLst>
                              <p:par>
                                <p:cTn id="17" presetID="9" presetClass="entr" presetSubtype="0" fill="hold" grpId="0"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1000"/>
                                        <p:tgtEl>
                                          <p:spTgt spid="22"/>
                                        </p:tgtEl>
                                      </p:cBhvr>
                                    </p:animEffect>
                                  </p:childTnLst>
                                </p:cTn>
                              </p:par>
                            </p:childTnLst>
                          </p:cTn>
                        </p:par>
                        <p:par>
                          <p:cTn id="20" fill="hold" nodeType="afterGroup">
                            <p:stCondLst>
                              <p:cond delay="3500"/>
                            </p:stCondLst>
                            <p:childTnLst>
                              <p:par>
                                <p:cTn id="21" presetID="9" presetClass="entr" presetSubtype="0"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6875463" y="4868863"/>
            <a:ext cx="2268537" cy="198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44"/>
          <p:cNvGrpSpPr>
            <a:grpSpLocks/>
          </p:cNvGrpSpPr>
          <p:nvPr/>
        </p:nvGrpSpPr>
        <p:grpSpPr bwMode="auto">
          <a:xfrm>
            <a:off x="0" y="1341438"/>
            <a:ext cx="8964613" cy="5354637"/>
            <a:chOff x="0" y="1601416"/>
            <a:chExt cx="8964488" cy="5355976"/>
          </a:xfrm>
        </p:grpSpPr>
        <p:pic>
          <p:nvPicPr>
            <p:cNvPr id="2157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 y="1700808"/>
              <a:ext cx="8302806"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107948" y="1601416"/>
              <a:ext cx="1295382" cy="1368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0" y="2276272"/>
              <a:ext cx="4571936" cy="4681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3924245" y="2276272"/>
              <a:ext cx="1655740" cy="187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4" name="TextBox 103"/>
          <p:cNvSpPr txBox="1"/>
          <p:nvPr/>
        </p:nvSpPr>
        <p:spPr>
          <a:xfrm>
            <a:off x="8027988" y="6237288"/>
            <a:ext cx="9366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Authors</a:t>
            </a:r>
            <a:endParaRPr lang="en-US" sz="1600" dirty="0">
              <a:latin typeface="+mj-lt"/>
              <a:cs typeface="+mn-cs"/>
            </a:endParaRPr>
          </a:p>
        </p:txBody>
      </p:sp>
      <p:sp>
        <p:nvSpPr>
          <p:cNvPr id="105" name="TextBox 104"/>
          <p:cNvSpPr txBox="1"/>
          <p:nvPr/>
        </p:nvSpPr>
        <p:spPr>
          <a:xfrm>
            <a:off x="6516688" y="6237288"/>
            <a:ext cx="1511300" cy="338137"/>
          </a:xfrm>
          <a:prstGeom prst="rect">
            <a:avLst/>
          </a:prstGeom>
          <a:noFill/>
        </p:spPr>
        <p:txBody>
          <a:bodyPr>
            <a:spAutoFit/>
          </a:bodyPr>
          <a:lstStyle/>
          <a:p>
            <a:pPr algn="ctr" fontAlgn="auto">
              <a:spcBef>
                <a:spcPts val="0"/>
              </a:spcBef>
              <a:spcAft>
                <a:spcPts val="0"/>
              </a:spcAft>
              <a:defRPr/>
            </a:pPr>
            <a:r>
              <a:rPr lang="en-GB" sz="1600" dirty="0">
                <a:latin typeface="+mj-lt"/>
                <a:cs typeface="+mn-cs"/>
              </a:rPr>
              <a:t>Researchers</a:t>
            </a:r>
            <a:endParaRPr lang="en-US" sz="1600" dirty="0">
              <a:latin typeface="+mj-lt"/>
              <a:cs typeface="+mn-cs"/>
            </a:endParaRPr>
          </a:p>
        </p:txBody>
      </p:sp>
      <p:sp>
        <p:nvSpPr>
          <p:cNvPr id="106" name="TextBox 105"/>
          <p:cNvSpPr txBox="1"/>
          <p:nvPr/>
        </p:nvSpPr>
        <p:spPr>
          <a:xfrm>
            <a:off x="4572000" y="6259513"/>
            <a:ext cx="1368425" cy="338137"/>
          </a:xfrm>
          <a:prstGeom prst="rect">
            <a:avLst/>
          </a:prstGeom>
          <a:noFill/>
        </p:spPr>
        <p:txBody>
          <a:bodyPr>
            <a:spAutoFit/>
          </a:bodyPr>
          <a:lstStyle/>
          <a:p>
            <a:pPr fontAlgn="auto">
              <a:spcBef>
                <a:spcPts val="0"/>
              </a:spcBef>
              <a:spcAft>
                <a:spcPts val="0"/>
              </a:spcAft>
              <a:defRPr/>
            </a:pPr>
            <a:r>
              <a:rPr lang="en-GB" sz="1600" dirty="0">
                <a:latin typeface="+mj-lt"/>
                <a:cs typeface="+mn-cs"/>
              </a:rPr>
              <a:t>Students </a:t>
            </a:r>
            <a:endParaRPr lang="en-US" sz="1600" dirty="0">
              <a:latin typeface="+mj-lt"/>
              <a:cs typeface="+mn-cs"/>
            </a:endParaRPr>
          </a:p>
        </p:txBody>
      </p:sp>
      <p:sp>
        <p:nvSpPr>
          <p:cNvPr id="108" name="TextBox 107"/>
          <p:cNvSpPr txBox="1"/>
          <p:nvPr/>
        </p:nvSpPr>
        <p:spPr>
          <a:xfrm>
            <a:off x="468313" y="6237288"/>
            <a:ext cx="3743325" cy="584200"/>
          </a:xfrm>
          <a:prstGeom prst="rect">
            <a:avLst/>
          </a:prstGeom>
          <a:solidFill>
            <a:schemeClr val="bg1"/>
          </a:solidFill>
        </p:spPr>
        <p:txBody>
          <a:bodyPr>
            <a:spAutoFit/>
          </a:bodyPr>
          <a:lstStyle/>
          <a:p>
            <a:pPr fontAlgn="auto">
              <a:spcBef>
                <a:spcPts val="0"/>
              </a:spcBef>
              <a:spcAft>
                <a:spcPts val="0"/>
              </a:spcAft>
              <a:defRPr/>
            </a:pPr>
            <a:r>
              <a:rPr lang="en-GB" sz="1600" dirty="0">
                <a:latin typeface="+mj-lt"/>
                <a:cs typeface="+mn-cs"/>
              </a:rPr>
              <a:t>Practitioners, unaffiliated researchers, educated layman . . . .</a:t>
            </a:r>
            <a:endParaRPr lang="en-US" sz="1600" dirty="0">
              <a:latin typeface="+mj-lt"/>
              <a:cs typeface="+mn-cs"/>
            </a:endParaRPr>
          </a:p>
        </p:txBody>
      </p:sp>
      <p:sp>
        <p:nvSpPr>
          <p:cNvPr id="110" name="Title 2"/>
          <p:cNvSpPr txBox="1">
            <a:spLocks/>
          </p:cNvSpPr>
          <p:nvPr/>
        </p:nvSpPr>
        <p:spPr>
          <a:xfrm>
            <a:off x="1079500" y="238125"/>
            <a:ext cx="7416800" cy="1022350"/>
          </a:xfrm>
          <a:prstGeom prst="rect">
            <a:avLst/>
          </a:prstGeom>
        </p:spPr>
        <p:txBody>
          <a:bodyPr anchor="ctr"/>
          <a:lstStyle/>
          <a:p>
            <a:pPr fontAlgn="auto">
              <a:spcAft>
                <a:spcPts val="0"/>
              </a:spcAft>
              <a:defRPr/>
            </a:pPr>
            <a:r>
              <a:rPr lang="en-GB" sz="3200" dirty="0">
                <a:latin typeface="+mj-lt"/>
                <a:ea typeface="+mj-ea"/>
                <a:cs typeface="+mj-cs"/>
              </a:rPr>
              <a:t>But my audience is too small!</a:t>
            </a:r>
            <a:endParaRPr lang="en-US" sz="3200" dirty="0">
              <a:latin typeface="+mj-lt"/>
              <a:ea typeface="+mj-ea"/>
              <a:cs typeface="+mj-cs"/>
            </a:endParaRPr>
          </a:p>
        </p:txBody>
      </p:sp>
      <p:sp>
        <p:nvSpPr>
          <p:cNvPr id="5" name="Rectangle 4"/>
          <p:cNvSpPr/>
          <p:nvPr/>
        </p:nvSpPr>
        <p:spPr>
          <a:xfrm>
            <a:off x="871538" y="1439863"/>
            <a:ext cx="3284537" cy="43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3" name="Rectangle 102"/>
          <p:cNvSpPr/>
          <p:nvPr/>
        </p:nvSpPr>
        <p:spPr>
          <a:xfrm>
            <a:off x="1023938" y="1592263"/>
            <a:ext cx="5851525" cy="2576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4" name="Group 102"/>
          <p:cNvGrpSpPr>
            <a:grpSpLocks/>
          </p:cNvGrpSpPr>
          <p:nvPr/>
        </p:nvGrpSpPr>
        <p:grpSpPr bwMode="auto">
          <a:xfrm>
            <a:off x="0" y="1412875"/>
            <a:ext cx="4460875" cy="4608513"/>
            <a:chOff x="0" y="1628800"/>
            <a:chExt cx="4460844" cy="4608512"/>
          </a:xfrm>
        </p:grpSpPr>
        <p:pic>
          <p:nvPicPr>
            <p:cNvPr id="2151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29816" y="438407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4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460309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150199"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615107"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24539"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266426"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71702" y="387302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01518"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046043" y="496812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547916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859632"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82653" y="555217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51871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510951"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94724"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6610" y="3654009"/>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23086" y="5114137"/>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731334"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6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5496"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0" name="Picture 6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603036" y="453008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1" name="Picture 7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09" y="394603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2" name="Picture 7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96242" y="489511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3" name="Picture 7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138128" y="4238061"/>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4" name="Picture 7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92085"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5" name="Picture 7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556993" y="328897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6" name="Picture 7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569818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7" name="Picture 7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16227" y="306995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8" name="Picture 7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48681" y="526015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9" name="Picture 7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23021" y="4749105"/>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0" name="Picture 8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464908" y="416505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1" name="Picture 8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2" name="Picture 8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82758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3" name="Picture 8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539552" y="2780928"/>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4" name="Picture 8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19672"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5" name="Picture 8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915816" y="292494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6" name="Picture 8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3284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7" name="Picture 7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021901" y="3581003"/>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8" name="Picture 8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331640"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9" name="Picture 9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843808" y="227687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0" name="Picture 9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347864"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1" name="Picture 9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779912" y="299695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2" name="Picture 93"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95936" y="41490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3" name="Picture 94"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23928" y="35730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4" name="Picture 95"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395536"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5" name="Picture 9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0" y="177281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6" name="Picture 98"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226772" y="2132856"/>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7" name="Picture 99"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907704" y="162880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8" name="Picture 100"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339752" y="191683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9" name="Picture 101"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608786" y="198884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0" name="Picture 86"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051720" y="2348880"/>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1" name="Picture 8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2483768" y="2636912"/>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2" name="Picture 2"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1743405" y="336198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3" name="Picture 97" descr="http://www.publicdomainpictures.net/pictures/10000/nahled/1210-1242156850ss7a.jpg"/>
            <p:cNvPicPr>
              <a:picLocks noChangeAspect="1" noChangeArrowheads="1"/>
            </p:cNvPicPr>
            <p:nvPr/>
          </p:nvPicPr>
          <p:blipFill>
            <a:blip r:embed="rId2">
              <a:extLst>
                <a:ext uri="{28A0092B-C50C-407E-A947-70E740481C1C}">
                  <a14:useLocalDpi xmlns:a14="http://schemas.microsoft.com/office/drawing/2010/main" val="0"/>
                </a:ext>
              </a:extLst>
            </a:blip>
            <a:srcRect l="75926" t="76025" r="12038" b="6087"/>
            <a:stretch>
              <a:fillRect/>
            </a:stretch>
          </p:blipFill>
          <p:spPr bwMode="auto">
            <a:xfrm>
              <a:off x="971600" y="2564904"/>
              <a:ext cx="464908" cy="5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3"/>
          <p:cNvGrpSpPr>
            <a:grpSpLocks/>
          </p:cNvGrpSpPr>
          <p:nvPr/>
        </p:nvGrpSpPr>
        <p:grpSpPr bwMode="auto">
          <a:xfrm>
            <a:off x="3995738" y="1052513"/>
            <a:ext cx="4824412" cy="1728787"/>
            <a:chOff x="3779912" y="1340768"/>
            <a:chExt cx="4824536" cy="1728192"/>
          </a:xfrm>
        </p:grpSpPr>
        <p:sp>
          <p:nvSpPr>
            <p:cNvPr id="42" name="Rounded Rectangular Callout 41"/>
            <p:cNvSpPr/>
            <p:nvPr/>
          </p:nvSpPr>
          <p:spPr>
            <a:xfrm>
              <a:off x="3851351" y="1340768"/>
              <a:ext cx="4681658" cy="1728192"/>
            </a:xfrm>
            <a:prstGeom prst="wedgeRoundRectCallout">
              <a:avLst>
                <a:gd name="adj1" fmla="val -45574"/>
                <a:gd name="adj2" fmla="val 878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18" name="TextBox 42"/>
            <p:cNvSpPr txBox="1">
              <a:spLocks noChangeArrowheads="1"/>
            </p:cNvSpPr>
            <p:nvPr/>
          </p:nvSpPr>
          <p:spPr bwMode="auto">
            <a:xfrm>
              <a:off x="3779912" y="1887215"/>
              <a:ext cx="4824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GB" altLang="en-US" sz="2400" dirty="0">
                  <a:latin typeface="Arial" panose="020B0604020202020204" pitchFamily="34" charset="0"/>
                </a:rPr>
                <a:t>Remember me?</a:t>
              </a:r>
              <a:endParaRPr lang="en-US" altLang="en-US" sz="2400" dirty="0">
                <a:latin typeface="Arial" panose="020B0604020202020204" pitchFamily="34" charset="0"/>
              </a:endParaRPr>
            </a:p>
          </p:txBody>
        </p:sp>
      </p:grpSp>
    </p:spTree>
    <p:extLst>
      <p:ext uri="{BB962C8B-B14F-4D97-AF65-F5344CB8AC3E}">
        <p14:creationId xmlns:p14="http://schemas.microsoft.com/office/powerpoint/2010/main" val="1109997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4" grpId="0"/>
      <p:bldP spid="105" grpId="0"/>
      <p:bldP spid="106" grpId="0"/>
      <p:bldP spid="10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www.ediblegeography.com/wp-content/uploads/2012/10/voronoi-4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41438"/>
            <a:ext cx="69119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21192754">
            <a:off x="434975" y="2779713"/>
            <a:ext cx="6191250" cy="1816100"/>
          </a:xfrm>
          <a:prstGeom prst="rect">
            <a:avLst/>
          </a:prstGeom>
          <a:solidFill>
            <a:schemeClr val="accent3">
              <a:lumMod val="50000"/>
            </a:schemeClr>
          </a:solidFill>
        </p:spPr>
        <p:txBody>
          <a:bodyPr>
            <a:spAutoFit/>
          </a:bodyPr>
          <a:lstStyle/>
          <a:p>
            <a:pPr fontAlgn="auto">
              <a:spcBef>
                <a:spcPts val="0"/>
              </a:spcBef>
              <a:spcAft>
                <a:spcPts val="0"/>
              </a:spcAft>
              <a:defRPr/>
            </a:pPr>
            <a:r>
              <a:rPr lang="en-GB" sz="2800" dirty="0">
                <a:solidFill>
                  <a:schemeClr val="bg1"/>
                </a:solidFill>
                <a:latin typeface="+mn-lt"/>
                <a:cs typeface="+mn-cs"/>
              </a:rPr>
              <a:t>Did you know 33% of Americans live within 1 mile of a </a:t>
            </a:r>
            <a:r>
              <a:rPr lang="en-GB" sz="2800" dirty="0" err="1">
                <a:solidFill>
                  <a:schemeClr val="bg1"/>
                </a:solidFill>
                <a:latin typeface="+mn-lt"/>
                <a:cs typeface="+mn-cs"/>
              </a:rPr>
              <a:t>Venti</a:t>
            </a:r>
            <a:r>
              <a:rPr lang="en-GB" sz="2800" dirty="0">
                <a:solidFill>
                  <a:schemeClr val="bg1"/>
                </a:solidFill>
                <a:latin typeface="+mn-lt"/>
                <a:cs typeface="+mn-cs"/>
              </a:rPr>
              <a:t> Latte?</a:t>
            </a:r>
          </a:p>
          <a:p>
            <a:pPr fontAlgn="auto">
              <a:spcBef>
                <a:spcPts val="0"/>
              </a:spcBef>
              <a:spcAft>
                <a:spcPts val="0"/>
              </a:spcAft>
              <a:defRPr/>
            </a:pPr>
            <a:r>
              <a:rPr lang="en-GB" sz="2800" dirty="0">
                <a:solidFill>
                  <a:schemeClr val="bg1"/>
                </a:solidFill>
                <a:latin typeface="+mn-lt"/>
                <a:cs typeface="+mn-cs"/>
              </a:rPr>
              <a:t>(And even the most isolated American is just 140 miles away).</a:t>
            </a:r>
            <a:endParaRPr lang="en-US" sz="2800" dirty="0">
              <a:solidFill>
                <a:schemeClr val="bg1"/>
              </a:solidFill>
              <a:latin typeface="+mn-lt"/>
              <a:cs typeface="+mn-cs"/>
            </a:endParaRPr>
          </a:p>
        </p:txBody>
      </p:sp>
      <p:sp>
        <p:nvSpPr>
          <p:cNvPr id="22532" name="Title 2"/>
          <p:cNvSpPr>
            <a:spLocks noGrp="1"/>
          </p:cNvSpPr>
          <p:nvPr>
            <p:ph type="title"/>
          </p:nvPr>
        </p:nvSpPr>
        <p:spPr>
          <a:xfrm>
            <a:off x="1079500" y="238125"/>
            <a:ext cx="7416800" cy="1022350"/>
          </a:xfrm>
        </p:spPr>
        <p:txBody>
          <a:bodyPr/>
          <a:lstStyle/>
          <a:p>
            <a:pPr eaLnBrk="1" hangingPunct="1"/>
            <a:r>
              <a:rPr lang="en-GB" altLang="en-US" smtClean="0"/>
              <a:t>Audience building – how?</a:t>
            </a:r>
            <a:endParaRPr lang="en-US" altLang="en-US" smtClean="0"/>
          </a:p>
        </p:txBody>
      </p:sp>
      <p:sp>
        <p:nvSpPr>
          <p:cNvPr id="22533" name="TextBox 5"/>
          <p:cNvSpPr txBox="1">
            <a:spLocks noChangeArrowheads="1"/>
          </p:cNvSpPr>
          <p:nvPr/>
        </p:nvSpPr>
        <p:spPr bwMode="auto">
          <a:xfrm>
            <a:off x="684213" y="6165850"/>
            <a:ext cx="6551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1200"/>
              <a:t>Source: Edible Geography  </a:t>
            </a:r>
            <a:r>
              <a:rPr lang="en-US" altLang="en-US" sz="1200">
                <a:hlinkClick r:id="rId4"/>
              </a:rPr>
              <a:t>http://www.ediblegeography.com/the-spatial-distribution-of-americans-in-relationship-to-starbucks/</a:t>
            </a:r>
            <a:endParaRPr lang="en-US" altLang="en-US" sz="1200"/>
          </a:p>
        </p:txBody>
      </p:sp>
      <p:cxnSp>
        <p:nvCxnSpPr>
          <p:cNvPr id="10" name="Straight Connector 9"/>
          <p:cNvCxnSpPr/>
          <p:nvPr/>
        </p:nvCxnSpPr>
        <p:spPr>
          <a:xfrm>
            <a:off x="6084888" y="4773613"/>
            <a:ext cx="1943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7988" y="4797425"/>
            <a:ext cx="0" cy="15843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170" name="Picture 2" descr="http://assets3.thrillist.com/v1/image/1125100/size/tl-horizontal_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088" y="2793372"/>
            <a:ext cx="601345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rot="269554">
            <a:off x="381000" y="2593975"/>
            <a:ext cx="8058150" cy="1384300"/>
          </a:xfrm>
          <a:prstGeom prst="rect">
            <a:avLst/>
          </a:prstGeom>
          <a:solidFill>
            <a:srgbClr val="0070C0"/>
          </a:solidFill>
        </p:spPr>
        <p:txBody>
          <a:bodyPr>
            <a:spAutoFit/>
          </a:bodyPr>
          <a:lstStyle/>
          <a:p>
            <a:pPr algn="ctr" fontAlgn="auto">
              <a:spcBef>
                <a:spcPts val="0"/>
              </a:spcBef>
              <a:spcAft>
                <a:spcPts val="0"/>
              </a:spcAft>
              <a:defRPr/>
            </a:pPr>
            <a:r>
              <a:rPr lang="en-GB" sz="2800" b="1" dirty="0">
                <a:solidFill>
                  <a:schemeClr val="accent3">
                    <a:lumMod val="20000"/>
                    <a:lumOff val="80000"/>
                  </a:schemeClr>
                </a:solidFill>
                <a:latin typeface="+mj-lt"/>
                <a:cs typeface="+mn-cs"/>
              </a:rPr>
              <a:t>How can we get OECD content into everyone’s online neighbourhood and workplace?</a:t>
            </a:r>
            <a:endParaRPr lang="en-US" sz="2800" b="1" dirty="0">
              <a:solidFill>
                <a:schemeClr val="accent3">
                  <a:lumMod val="20000"/>
                  <a:lumOff val="80000"/>
                </a:schemeClr>
              </a:solidFill>
              <a:latin typeface="+mj-lt"/>
              <a:cs typeface="+mn-cs"/>
            </a:endParaRPr>
          </a:p>
        </p:txBody>
      </p:sp>
    </p:spTree>
    <p:extLst>
      <p:ext uri="{BB962C8B-B14F-4D97-AF65-F5344CB8AC3E}">
        <p14:creationId xmlns:p14="http://schemas.microsoft.com/office/powerpoint/2010/main" val="2167665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0"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079500" y="238125"/>
            <a:ext cx="7669213" cy="1022350"/>
          </a:xfrm>
        </p:spPr>
        <p:txBody>
          <a:bodyPr/>
          <a:lstStyle/>
          <a:p>
            <a:pPr eaLnBrk="1" hangingPunct="1"/>
            <a:r>
              <a:rPr lang="en-GB" altLang="en-US" smtClean="0"/>
              <a:t>By doing all the usual </a:t>
            </a:r>
            <a:r>
              <a:rPr lang="en-GB" altLang="en-US" b="1" smtClean="0">
                <a:solidFill>
                  <a:srgbClr val="C00000"/>
                </a:solidFill>
              </a:rPr>
              <a:t>discovery</a:t>
            </a:r>
            <a:r>
              <a:rPr lang="en-GB" altLang="en-US" smtClean="0">
                <a:solidFill>
                  <a:srgbClr val="C00000"/>
                </a:solidFill>
              </a:rPr>
              <a:t> </a:t>
            </a:r>
            <a:r>
              <a:rPr lang="en-GB" altLang="en-US" smtClean="0"/>
              <a:t>stuff . . . </a:t>
            </a:r>
            <a:endParaRPr lang="en-US" altLang="en-US" smtClean="0"/>
          </a:p>
        </p:txBody>
      </p:sp>
      <p:graphicFrame>
        <p:nvGraphicFramePr>
          <p:cNvPr id="3" name="Chart 2"/>
          <p:cNvGraphicFramePr/>
          <p:nvPr>
            <p:extLst>
              <p:ext uri="{D42A27DB-BD31-4B8C-83A1-F6EECF244321}">
                <p14:modId xmlns:p14="http://schemas.microsoft.com/office/powerpoint/2010/main" val="4028003939"/>
              </p:ext>
            </p:extLst>
          </p:nvPr>
        </p:nvGraphicFramePr>
        <p:xfrm>
          <a:off x="467544" y="1340768"/>
          <a:ext cx="8352928" cy="52565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6381750"/>
            <a:ext cx="3563938" cy="431800"/>
          </a:xfrm>
          <a:prstGeom prst="rect">
            <a:avLst/>
          </a:prstGeom>
          <a:noFill/>
        </p:spPr>
        <p:txBody>
          <a:bodyPr>
            <a:spAutoFit/>
          </a:bodyPr>
          <a:lstStyle/>
          <a:p>
            <a:pPr fontAlgn="auto">
              <a:spcBef>
                <a:spcPts val="0"/>
              </a:spcBef>
              <a:spcAft>
                <a:spcPts val="0"/>
              </a:spcAft>
              <a:defRPr/>
            </a:pPr>
            <a:r>
              <a:rPr lang="en-GB" sz="1100" dirty="0">
                <a:latin typeface="+mj-lt"/>
                <a:cs typeface="+mn-cs"/>
              </a:rPr>
              <a:t>Source: Gardner and Inger (2012): How readers discover content in scholarly journals</a:t>
            </a:r>
            <a:endParaRPr lang="en-US" sz="1100" dirty="0">
              <a:latin typeface="+mj-lt"/>
              <a:cs typeface="+mn-cs"/>
            </a:endParaRPr>
          </a:p>
        </p:txBody>
      </p:sp>
    </p:spTree>
    <p:extLst>
      <p:ext uri="{BB962C8B-B14F-4D97-AF65-F5344CB8AC3E}">
        <p14:creationId xmlns:p14="http://schemas.microsoft.com/office/powerpoint/2010/main" val="4098164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smtClean="0"/>
              <a:t>. . . and using many </a:t>
            </a:r>
            <a:r>
              <a:rPr lang="en-US" altLang="en-US" b="1" smtClean="0">
                <a:solidFill>
                  <a:srgbClr val="C00000"/>
                </a:solidFill>
              </a:rPr>
              <a:t>delivery</a:t>
            </a:r>
            <a:r>
              <a:rPr lang="en-US" altLang="en-US" smtClean="0"/>
              <a:t> channels</a:t>
            </a:r>
            <a:endParaRPr lang="en-US" altLang="en-US" b="1" smtClean="0"/>
          </a:p>
        </p:txBody>
      </p:sp>
      <p:grpSp>
        <p:nvGrpSpPr>
          <p:cNvPr id="37" name="Group 36"/>
          <p:cNvGrpSpPr>
            <a:grpSpLocks/>
          </p:cNvGrpSpPr>
          <p:nvPr/>
        </p:nvGrpSpPr>
        <p:grpSpPr bwMode="auto">
          <a:xfrm>
            <a:off x="619125" y="1993900"/>
            <a:ext cx="7985125" cy="1795463"/>
            <a:chOff x="619706" y="1412776"/>
            <a:chExt cx="7984742" cy="1794385"/>
          </a:xfrm>
        </p:grpSpPr>
        <p:pic>
          <p:nvPicPr>
            <p:cNvPr id="245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2031291" cy="59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2704" y="2554018"/>
              <a:ext cx="1959429" cy="65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412776"/>
              <a:ext cx="2005937" cy="57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1484784"/>
              <a:ext cx="925817" cy="9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7"/>
            <p:cNvPicPr>
              <a:picLocks noChangeAspect="1"/>
            </p:cNvPicPr>
            <p:nvPr/>
          </p:nvPicPr>
          <p:blipFill>
            <a:blip r:embed="rId7">
              <a:extLst>
                <a:ext uri="{28A0092B-C50C-407E-A947-70E740481C1C}">
                  <a14:useLocalDpi xmlns:a14="http://schemas.microsoft.com/office/drawing/2010/main" val="0"/>
                </a:ext>
              </a:extLst>
            </a:blip>
            <a:srcRect l="4510" t="19958" r="50522" b="22771"/>
            <a:stretch>
              <a:fillRect/>
            </a:stretch>
          </p:blipFill>
          <p:spPr bwMode="auto">
            <a:xfrm flipH="1">
              <a:off x="3203848" y="2420888"/>
              <a:ext cx="799401" cy="77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6518" y="2492896"/>
              <a:ext cx="877930" cy="6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82302" y="2564904"/>
              <a:ext cx="1800200"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67681" y="1772816"/>
              <a:ext cx="2339897" cy="81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19706" y="1484785"/>
              <a:ext cx="489850" cy="97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25738" y="4652963"/>
            <a:ext cx="33591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rcRect t="34605" b="34511"/>
          <a:stretch>
            <a:fillRect/>
          </a:stretch>
        </p:blipFill>
        <p:spPr bwMode="auto">
          <a:xfrm>
            <a:off x="6372225" y="5013325"/>
            <a:ext cx="1944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43663" y="6092825"/>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5"/>
          <p:cNvGrpSpPr>
            <a:grpSpLocks/>
          </p:cNvGrpSpPr>
          <p:nvPr/>
        </p:nvGrpSpPr>
        <p:grpSpPr bwMode="auto">
          <a:xfrm>
            <a:off x="611188" y="5300663"/>
            <a:ext cx="1728787" cy="720725"/>
            <a:chOff x="1475656" y="5373216"/>
            <a:chExt cx="1728192" cy="720080"/>
          </a:xfrm>
        </p:grpSpPr>
        <p:pic>
          <p:nvPicPr>
            <p:cNvPr id="24588" name="Picture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75656" y="5373216"/>
              <a:ext cx="1728192" cy="64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9"/>
            <p:cNvPicPr>
              <a:picLocks noChangeAspect="1"/>
            </p:cNvPicPr>
            <p:nvPr/>
          </p:nvPicPr>
          <p:blipFill>
            <a:blip r:embed="rId16">
              <a:extLst>
                <a:ext uri="{28A0092B-C50C-407E-A947-70E740481C1C}">
                  <a14:useLocalDpi xmlns:a14="http://schemas.microsoft.com/office/drawing/2010/main" val="0"/>
                </a:ext>
              </a:extLst>
            </a:blip>
            <a:srcRect l="40984" t="60550" r="43559" b="29858"/>
            <a:stretch>
              <a:fillRect/>
            </a:stretch>
          </p:blipFill>
          <p:spPr bwMode="auto">
            <a:xfrm>
              <a:off x="1907704" y="5869177"/>
              <a:ext cx="537884" cy="22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4" name="AutoShape 10" descr="data:image/jpeg;base64,/9j/4AAQSkZJRgABAQAAAQABAAD/2wCEAAkGBhQSDxUUEhQWFRUWFBQYFBgVFRYUGBQWFBYXFBcYGBUXHCYfGBklGhcUHy8gIycpLCwsGB4xNTAqNSYrLCkBCQoKDAwMFAwMFDUeFx01NTU1NSo1NSkqKS0rKSksLCkpNTUzMDUsKSk2KSkpKTUpNSo2KSkpKSkqKSkpKSkpKf/AABEIAGQBzgMBIgACEQEDEQH/xAAcAAACAwADAQAAAAAAAAAAAAAACAUGBwECBAP/xABPEAABAwIBBQkLCQYEBgMAAAABAAIDBBEFBgcSITETQVFUYXGBkdEIFBYiMjVyc5OxshczUnSCkqGz0iM0QmKiwkNTwfAVJCWDo9MY4fH/xAAZAQEBAAMBAAAAAAAAAAAAAAAAAQMEBQL/xAAdEQEBAQABBQEAAAAAAAAAAAAAAQIEAxExQoET/9oADAMBAAIRAxEAPwDcUKAxXLyhppTFPUMjkABLSHXAcLjYCNi8fyp4ZxuPqf8ApQWtCqnyp4ZxuPqf+lHyp4ZxuPqf+lBa0KqfKnhnG4+p/wClHyp4ZxuPqf8ApQWtCqnyp4ZxuPqf+lHyp4ZxuPqf+lBa0KqfKnhnG4+p/wClHyp4ZxuPqf8ApQWtCh8EytpawuFNM2UsALg3S1B2obQOAqOkznYa1xaauMEEgiz9RBsR5PCgtKFVPlTwzjcfU/8ASj5U8M43H1P/AEoLWhVT5U8M43H1P/Sj5U8M43H1P/SgtaFAYVl7Q1MoigqGSSOvZoDrmwudreBT6AQhCAQhCAQhfCtrmQxvkkcGsY0ue47GtbrJKD7oVU+VLDONx9T/ANKPlTwzjcfU/wDSgtaFVPlTwzjcfU/9KPlTwzjcfU/9KC1oVU+VPDONx9T/ANKPlSwzjcfU/wDSgtaFXKfOLhzzYVkP2n6Hx2U5SV0crdKN7Xt3nMc1wPS02QfdC4uuUAhCEAhV3Ec4VBBK6KWpYyRhs9p0iWmwNjZpG+F5vlTwzjcfU/8ASgtaFF4JlPTVgcaaVsoYQH6N/FJBIvcDgPUpRAIQuCg4JXmq8UiiH7WRjPTe1vvKgcosqcOjlMNXO1j2gEsLpW2DhcX0NtwVXXYpk8TcupyeEiUnrsvWZn2rHr9PSRYK3OVQx/4peeCNrnfjYBQFbnjZshp3HlkeG/g29+sLj/ieT30qfql7Ef8AFMnvpQf+XsWxnXGnmWtXeOXrxqRA1udWsf5BjiH8jbnreTrXXJPKKpnxKnEs8jwZNhcQ0+K7+EairB/xTJ76UH/l7F78Cr8FdUxildCZyTueiJNK9iTa4tsDlmvI6Exc4x2vxgnF5N3Nb6neRfEIXBK57quUKMxrKSmpG6VTMyIb2kdbvRaNbugKh4ln7o2G0MU0vLZsbTzaRv8Agg09Cxo90Nr1UWr6xr6tyUrhefykeQJoZoeUaMrR1Wd+CDUEKNwXKOnq2adNKyUb+idbfSadbekKQL0HZCq/ynYbpaPfcd9LR1aZ13t9HhVnBQLrnkpHuxmUtY4jc4dYa4i+gOAKiSROabOBB5QR704tlF5TYHFVUskUrGuDmOAuAS11jZzTvEGxuoFMQgIRX2ZRyEXDHkHYQ1xFudc94Sf5b/uuTQZvx/0qk+rx+5WCyIT/ALwk/wAt/wB1y+ckLm+UHDnBHvTiWXznpmvGi9ocOBwDh1FUJ4hb3nCzTQzwvmo42xVDQXaLBZs1tZboDUH8BG06jdYIoNb7nz56r9XD8TlmuKUMnfEviP8AnZP4XfTdyLSu58+eq/VxfE5bZZUJ09hBsQQeA6j1LqmNzxYVHJhM0jmgvi0HMdYaTf2jWkaW2xDjqS5KKF3ihc7yWud6IJ9112pIdORjPpOa08mkQ33EpusPw+OGNscTAxjRYNaLDVq3t/VtQL3mgpHtxmAuY4DRl1lrh/hu3yExq4suVUCEIQCEIQCgMu2k4XWAXJNPLa20+KdQsp9FkCfmgk/y3/dd2LzkJx7LFe6Aw6Nr6WVrQHv3VryAAXhugW6XCRc9agyJdo4y42aCTwC5P4Lqr7mR88t9RN/aiqT3hJ/lv+65dH0z27WuHO0j3pw7LhzARY6xy61UJxdemhxGWF+nDI+N30mOLT1jaOQplsqM3FFWsIdE2OS3iyxNDHNPLbU8cIPYluxvCH0tTJBL5cby022HfBHIRrCg1LITPW7SbDiBBBsGzgWI4N1A1EfzDpvtWzsdcXGsHYRvpOUwGZDKV1RROgkJL6dzWtJ2mJ4JYOWxDm82iqNIXkxTEGwQSTPNmRse93MxpcfcvWs1z6Y7uNA2Bp8aofY+rjs53N42gOtBhOIVzp5pJX63yPc93O5xJ6rgLzoXLmkGxFiNoUVfsyuP974mInGzKhpj26t0HjR9dnN6QmJCTumqXRyNew2cxzXNPA5pBH4gJs8AxdtVSwzs2SxtdzEjWOg3CqJFcOXKEC6Z4qR5xiUtY4jQh1hpI+bbvqiywub5QLecEe9OJZQ+VmCRVVHNHK0OG5v0SRcsdomzmneINtYQKghcNNwDyBcqK5Ywk2AJPALk9W+rhmuo3txmlLmPA036y1wA/ZSDaR/u62rNpk7DTYbA5jG7pJEx8j7eM9zwHHxtthewHAFbLIgWdZz85/eI3Cns6pcLkkXbC07CRvvI1gcxO0K9YziTaemlmf5MUb3nlDGl1vwSl4jXvnmfLKbvkeXPPKST1b3RyKjiur5J5DJK90j3HW550ieve5F9MOwiackQQySnf3ON0lufRGpTebrJdtfiEcL77mA6SW2q7GW1X3ruLBzE8CZqioI4owyJjWMA1NYA0DoCilibm6xEi4o5vugfgTdRmJZPVNPrnp5Yhsu+NzR0OIt+Kbey6yxBwIIBB1EEXBB4QdSIUKgxCSGQSQvdG9uxzCWkdI2j8FesQzzVM2HPpntAlfZrpmeKTGb6Q0R5LzsuNVidQOtXTL/M7FMx01C0RTDWYxqjl4QBsY/g3j+KwuSMtcWuBBBIIOogg6wRvG6K7UvzjPTZ8QThMGpJ9S/OM9NnxBOE3YqjlfOo8h3on3L6L51HkO9E+5AnaEIUU0+b/wA1Un1eP3KwFV/N+f8ApVJ9Xj9ynKmpaxhe9wa1oJc5xsGgaySTsCqMczpZxK2jxEw00wYwRxm25xP8ZwJJu9pPAp/M7ldVVzak1Um6GN0IZ4jGW0hJpeQBfyQsdy5x8VuIzzt8hzgI+HQYA1pPOBfpWl9z15FZ6UHulQa+UrOcDDBT4rVRgWbupc0fyyAP6BrTTrA89GT8zsU3SKKR4fBGSWMc4XbpMsSBa9mhB7+58+fqvVxfE5basbzD4bLFNVGWKSO7IrabHNv4ztlxrWyIKjnX8y1foM/NYllTNZ1/MtX6DPzWJZVB6sJ/eIvWx/GE3wSg4V+8Retj+MJvgqBCEIBCEIBCEIBCEIBY73Q3k0fpT+6NbEsd7obyaP0p/dGgxlX3Mj55Z6ib+1UJX3Mj55b6ib+1QMWhC4uqOUume6IDGHEbXQwl3PYt9zQmAxLFI6eJ0sz2xxtF3OcbAD/U8g1pXctMoe/q+aosQ17gGA7QxgDW35bC55SghFqXc/vPf1QN7cAekSCyy1bR3P8AgxDKipcNTi2Jh4dC7n/iWjoPAorX0t+eHH++cVe0G7IAIm+kPGkP3jb7IW/ZSYwKSjmndsjjc4crtjR0uLR0pTZpi9znON3OJc48Jcbk9ZKqJrIfA+/MRp4SLtdIHSerZ47+sC3OQp3PJgHe+KOeBZlQ0Sjg0vJkH3hpfbCsmYDA7vnqnDyQIYzyus+T8BH1qyZ8MB3bDhM0ePTvDv8Atvsx/RfQP2VAvq3HMNj+nTS0rjrhdps9XIfGA5n3P21hys+bXKDvPE4ZCbMcdyk9CSwv0O0XdCBoULgFcqgXmxL5iT1b/hK9K82JfMSerf8ACUCfR+SOYe5dl1j8kcw9y7KKa/IvzbSfVofgCmVDZF+baT6tD8AUyqipZ13kYLVW32MHQ6WNp/AlLImwyvwk1OH1EI8p8Lw307Xb/UAlQcCDrFjvg7xG0c6C7ZnsdjpcUbupDWyxui0jqDXOLXNud4EttflCZAFJwrnkznYrqNoZpiaIagya7i0cDZAdIfiORRTKoWU4Vn+p3ACogljO+WFsjb9NiFbsNzm4dPbQqowTvSXiPN+0ABPMVUWcrC8+eSYhnZWRizZjoy22CVouHfaA18reVbjDUNeLscHDhaQR1hV/OBk6a3DpoWAGQgOiuQP2jCHNFzqFwC37SBYKX5xnps+IJwm7EuUGZ3Ew9pMDbBzSf20WwEH6SYxuxB2XzqPId6J9y+i+dR5DvRPuQJ2hCFFT9Hl9XxRtjjqpWsYAGtBFgBsA1LyYrlTVVLdGeolkbe+i55Lb+js/Bavkvmaoqihgme6fTkiY52jI0C5FzYFmoIx7MFFuZNHM8SAHRbMWua88Gk0At57FBii2juevIrPSg90qxuopnRvcx4LXscWuadrXNNiDy3Wydz15FZ6UHulQbAuAFyoDHMuKOjlEdTOI3ubpAFr3XaSRfxWnfBVRPWXKhMByxpK1zhSzCQsALrNe2wcSB5TRwKbQVHOv5lq/QZ+axLKmazr+Zav0GfmsSyqD1YV+8Retj+MJvglBwr94i9bH8YTfBUCEIQCEKFyoytgw+NslSXBr36DdFpedKxdsHICgmkKn4FnToquoZBC6QyP0tEOjc0eK0uOs7NQKuCAQhCAWO90N5NH6U/ujWxLHe6G8mj9Kf3RoMZUlk9lDLRTieAtEga5oLmhws+19R5lGqw5B5LNxCtFO6QxgxvfpNAcfEtqsTyqKm/lsxL/Mi9i3tXymzy4m4WEzW+jDFf8AqaVdf/j1FxyX2TO1H/x6i45L7NnaiMjxfKGoqnaVRNJKRs03XDeZuwdAUetvj7nyAHxqqYjkYwdqnsJzNYdAbujdOR/nOLm/cFmnmIKKxbI3ISoxGUCMFsQP7SYjxWjfDT/E628OmyZXA8IjpaeOCEWZG2w4TvknlJuTzr1wU7WNDWNDWgWDWgAAcgGoLuVUZTn8x7QpoaVp1yuL3j+SPYDyFx/pWHXVqzm4933ikzgbsjO5R8GjGSCRzu03dKgMJdGKiIz33ISMMmiLuLA4FwANtZAI274QMrm1wPvTC6eMiz3N3ST05fHPUCB0KwYhRNmhfE8XbIxzHDha8Fp/AqgDPrh4/hqPZM/9iDn2w/6NR7Jv/sQYRiuHOp6iWF/lRSOYeXRNr9IseleVWjONjlNWVxqKUPAkY3dBI0NO6N8W4sSLFob03VXUU0ub7KDvzDYJSbv0NCXkkj8V1+ewd9oKxrEcwWUGjNNSOOp43WO/0mWa8DnBB+ytuVQLzYl8xJ6t/wAJXpXmxL5iT1b/AISgT6PyRzD3LsusfkjmHuXZRTX5F+baT6tD8AUyobIvzbSfVofgCmVUcFYZnazavilfWUrNKJ50pmNGuJ2+8AfwHWTwE8FluM0zWNLnODWjWS4gADlJ2LweENKdXfEHtWb/AEoFJQmLyozP0dWS9gNPIbkuiA0XE77o9nSLFZvjOY6ui1wmOob/ACu3N3Sx+rqcUGeIUniOTFVT/PU80fKY3W6wLW5bqMCivVh+KzQODoJZIiN+N7m+4q+5PZ8KuEgVIbUs3yQI5AORzRY9I6VnCEDVZK5Z02IR6dO/WPLjdqfGf5m8HKLhToCUXBsZlpZ2TQOLHsOo7xG+1w32nfCaLJLKNldRx1DNWkLPb9B7dT29B2HfBB31UTK+dR5DvRPuX0XzqPIdzH3IE7Qj/wCkKKafN/5qpPq8fuVgKr+b/wA1Un1eP3KwqoWvPDRiPGJrCwe2N/S5gB/EK6dz35FZ6UHulVhy0zSMxGq3d1Q6M6DW6LWNcPFvruTyqSyCzftwtsobM6XdSwnSaG20A4bx1+V+CgtqXXPdVaWLub9CGJvWC/8AuTEudYa0qGWGLiqxConGtr5XaHoDxWdbQD0qjQ+58+fqvVxfE5basS7nz5+q9XF8TltqCo51/MtX6DPzWJZUzWdfzLV+gz81iWVQerCv3iL1sfxhN8EoOFfvEXrY/jCb4KgQhCAWRd0LUfsaRnDJK77rAz+9a4SsBz7YuJcRZEDcQQgHkfKdN39Ij6kENmj89U3PJ+U9MwlnzR+eqbnk/KemYQCEIQCx3uhvJo/Sn90a2JY73Q3k0fpT+6NBjKvuZHzyz1E39qoSvuZHzyz1E39qgYtCEKgQhCAUDlxj/eeHTzg+M1hEfrH+Izns4g8wKnSsbz/Y98xSNPDNJ+LIwf6z0IMcJ/32qYwrI6sqY90gp5JGXI0mgWuNo2qHA4Nu9ylNXkXgfemHwQbC2MF/pu8Z/wDUSopePk3xLic3UO1Hyb4lxObqHamjsiyIVmbN5iDGlzqSUNaCSbDUALk7eAKvJxXxgix2WSoZWYKaSvngtqZI7R9A+Mz+ktRXTJnGjSVsNQ3/AA5Gk232eS9vS0uHSmxglDmhzTdrgC08IIuCk7TG5m8oO+MLYxxu+nJidr16I1xn7pA+yUF7XmxL5iT1b/hK9K82JfMSerf8JVQn0fkjmHuXZdY/JHMPcuyimvyL820n1aH4AplQ2Rfm2k+rQ/AFMqorWcnzPWeoelb0deoC99Wrf3k0mcjzPWeoelcKBtsm8TFRRwTA3EkTHdJaLjruFJLIMxmWAMbqGV1nNLnwX/ia67nsHKDdwHATwLXggCFDYrkbR1Pz1NC8/S0AH9D22cOgqaQgyzKDMNTyAmkkdC7ea87pGeTX4wHSelY7lDk5PRTmGoZouGsHa17d5zXb41f/AIm1WZ5+MPY7DmSkDTjnaGnftIHAt6w09CgwNbP3PmIEsqoSdQdHI0cGkC11vut6ljC13ueqc7rVv3tCFvTd5RWyvq2A2Lmg8rgP9VA5ZZWwUlHK90jNPc3CNgcC573NIaA0G+3byXWJ56D/ANal9XB8AVHRAhCEU0WQVWwYXSAvaDuEeouF9nOp/v6P6bfvN7Un10XRDg9/R/Tb95vavlUYvCwXfLG0cLpGNHWSlDuhUbPnNztxOhfS0L9MvBbLK3U1rDqLWH+InWLjUNe3exhF0KK1vufPnqv1cXxOWzGtZ9Nv3m9qxnufPnqv0IficsuxU/8AMS+tk+NyqN6zw5TQMwyWDdGulm0GtY1wLrB7XlxA2ABu08KXtCFFerCv3iL1sfxhN2JRwjrSdLnSRDibqOEda6vqWgXLmgcpASeaSLqhlMrc6VJRxO0ZGTTWOhHG4P17PHcDZo6b8iXPEcQfPM+WQ6T5Hlzjwkk/hrsvOhRVwzR+eqbnk/KemYSz5o/PVNzy/lPTMKoF1c+wudQG3kXZQGX3mqs+rTfAUEx39H9Nv3m9qxTPxjsM0lNFFI17o91MmiQ4M0tANBI1XNnat6yyklCgFcM1GMxU2KxyTODGFkkekdQaXgaOkd4XFr8oVPQim+jxKNwu2RhB2EPaR1gr7xTNd5JB5iD7knS3HufT/wApU+ub+WFUauukkwaLuIA5SB713Wb5+fNTfrMfwvQWnHMuaOljc6WeO4Bsxjg97jwBjTe/PZLZlVlC6urJah4tpu8Vu3RYAAxt+QDruolCgm8iYYnYlTCdzWxbs0vLiA2zbuAJOqxcGt6U0ra+O3ls+83tSfougcSKoa7yXA222IPu6epcySBouSAOEm3vWP8Ac87Kzng90iuOd/zJU/8AZ/PjVFq7+j+m37ze1YTn2ji7/ifG5pc+G0oaQbFjiGl1thLSRzNCzW6EArhmyy4GHVZMlzBK0NltrLbElrwN+1zcbbE2VPQops8OynpZ2h0VRE8HXqe2/S0m46QvJlRlTT01LK6SWMfs36LdNpc8lpADWg3JJSrLlEcNFgOYLlCEUy2bbKqCfDYGiRgkiiZHIwuAc1zAG3sT5JtcHgKtbKtpNg9pPI4H/X/dknytmarzzSem/wDKkVRu+cjzPWeoelcKaPOR5nrPq70rzGEmwFySABwknUEHamqnRyNfG4tewhzXNNi0g3BB4bhbbkZnwika2Ov/AGUgsN1AvG/lcBrYejR5RsXixrMVekidTPtUNiburXnxJX2u4g/wOvccBsNm1ZPi2DzU0hjqI3RPG88WvbfB2OHKCgbKhxKOZmnFIyRvCxwcOsbF6bpO4Z3MN2Oc08LSWnrCkm5V1gFhV1IHJUzD+9A1VbiEcLC+V7Y2Da57g0DpO/yLBs7ecRlc5sFOSYI3aTn2I3V9i0EA/wAIBNidt+BZ/VVskpvK98h4Xuc89biV8mMJIABJJsABck8AA2lBwmMzN5NupcNDpBaSd26EEWIba0YP2fG+3beVKzdZn5HvbUV7CyNpBZC4eNIRrBkH8Lf5TrPINu3sCCMrcm6WaQvmp4ZH2ALnxtc4gahckL4+BVDxOm9jH2IQoDwKoeJ03sY+xHgVQ8TpvYx9iEIDwKoeJ03sY+xHgVQ8TpvYx9iEIDwKoeJ03sY+xHgVQ8TpvYx9iEIDwKoeJ03sY+xHgVQ8TpvYx9iEIPXh2B09OSYIYoi6wdubGs0gNl9Ea15XZG0JJJpKckkkkwx3JOsnYhCo48CqHidN7GPsR4FUPE6b2MfYhCgPAqh4nTexj7EeBVDxOm9jH2IQgPAqh4nTexj7EeBVDxOm9jH2IQgPAqh4nTexj7EeBVDxOm9jH2IQg+1FkvSRPEkVNCx7fJcyJjXC4sbEC41EqVQhUC+NRTtka5j2hzXAhzXAEOB2gg7QuUIInwKoeJ03sY+xHgVQ8TpvYx9iEKA8CqHidN7GPsR4FUPE6b2MfYhCA8CqHidP7GPsXvw3CYYGkQRRxAm5EbAwE7LkBcIVHtXkr8MinbozRslbe+jI0PFxsNiOUoQgj/Aqh4nTexj7EeBVDxOm9jH2IQoDwKoeJ03sY+xHgVQ8TpvYx9iEIPZhuDQU5O4QxxaVtLc2NZpW2XsNe0r711GyVhjlY2RjraTXtDmm2sXB1HWAhCojBkVQ8TpvYx9iPAqh4nTexj7EIUB4FUPE6b2MfYjwKoeJ03sY+xCEB4FUPE6b2MfYjwKoeJ03sY+xCEB4FUPE6b2MfYjwKoeJ03sY+xCEB4FUPE6b2MfYvrS5LUkTxJFTQMe2+i5kTGuFxbUQLjUShCCRqqZkjCyRrXscLOa4BwIO8QdqioskKJrg5tJThwNwRCy4INwQbIQqJkLx4lhkVQzc542SMN/Fe0OHOL7DyjWhCCi43mWw9wLmNlhPBHJq6BIHAKkuzYU+no7rPbniv+WhCirXg2ZKhIBe6ofyGRrR/Qxp/FXbBMjqSj/d4GMds0raT/vuufxXCEROBcoQqP/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ltLang="en-US"/>
          </a:p>
        </p:txBody>
      </p:sp>
      <p:sp>
        <p:nvSpPr>
          <p:cNvPr id="24585" name="AutoShape 18" descr="data:image/jpeg;base64,/9j/4AAQSkZJRgABAQAAAQABAAD/2wCEAAkGBhMSERQTEhISEhUWGBYYDRYXFSQZGRgfJxsYIB8cGyAYHC4gGxwjJSAeIDssIycvLSwsIR89ODAqNyYrLDUBCQoKBQUFDQUFDSkYEhgpKSkpKSkpKSkpKSkpKSkpKSkpKSkpKSkpKSkpKSkpKSkpKSkpKSkpKSkpKSkpKSkpKf/AABEIAEYAkAMBIgACEQEDEQH/xAAcAAEAAQUBAQAAAAAAAAAAAAAABwIEBQYIAwH/xAA8EAACAQMBBAcGAwcEAwAAAAABAgMABBEFBhIhMQcTIkFRcYEIFGGRobFyktEVIzJCUlPBGFSiwkOCk//EABQBAQAAAAAAAAAAAAAAAAAAAAD/xAAUEQEAAAAAAAAAAAAAAAAAAAAA/9oADAMBAAIRAxEAPwCcaUpQKUpQKUpQKUpQKUpQKUpQKUpQKUpQKUpQK1Pb/pEh0pImljklMrMEVMA4ABJO8fiB61tlcy9POue8aoYlOVt0WMfiPab7gelBJmznTxa3d1FbLbzRmVt1WZlwDxxnB7+VSFrGqJbQSzyZ3IkZ3xzIAzgZ7zyrkFYZNPv0D4ElvLGzDuBUq2DU9dPW0Yi0tYkYZunULjvQYcny/hHqKC72O6Z4dRuktorWZWYMzMzLhQBkngcnuHrVttH08WtpdS2xgmkMTbrMpXdJ78ZOeB4elan0F2QtbO/1OQcEQpF8Qo3388ncHoaizTLSS/vkjJJe4mG+e/LN2jx8Mk0HTmq9JUVvpkWoSwyqs251UWRvneyQeeMbo3vLFWOxHS9Fqdz1ENtMmEZ3diuABgdx7yQKjr2hNWVZbWwiwEgj3mUcgThUGMcMKv8AyrD7CbXx6RYTzqFe8uW3LRM5CIvOR8HgCxIAPElfDjQTbt30nWul7iy70sr8ViTG8F/qbJwB3fH0NY3ZHpfTUZSkNnOqIN65mdlEcS4PFjnnw5efcCag3ZjZa81y9ZizNk715cOMhB/k9wUfQDNTPt9bwaNoMsFsu51gEKn+Z2fg7MccWKhv8Y4UFhD7Rds7hEs7lmYhYwCuSScAc+ZqSde2hhsrdri5cRoo495J7lUfzMa5X6NzCl8lxcsFhtgZ5PElf4FUZ4sXK4A+wJq52w2vu9bvFVEcqW3bK3XjjPefFj3n7AUEsWftCwTSLHFY3UjuQsaqVJJPIAZrJbVdNcFhOLea2mMm4jyhHUhCwzuE54kV7dGfRhFpcXXTbr3RXMsnMRjHFU/ye/yrnbanVze388/PrpSY8nuzhRx+GBQTX/qStP8AaXP5k/WrvR+n63uZ4oI7O4LyuqJllxknGTx5DnWS0fYrRY4Io5UsJJFRFldnXLMAN4ntd5zWd0XZHS0cT2tvahoyd2SPB3TjjxB4HBoMLtv0xW+m3PuzwyzNuK7lCuFyThTvHngA+RFZ/Yja9dStveUhkhTfZUDkEtjGSN08s5Hoa5a231w3uoXE4yQ8hEP4R2UHyArqvYvQvc7G3t+GY41EmP6jxY/mJoMlqN8sMUkznCRozyH4KCT9BXKuxVk2qa1EZBvdZMZrgcxgEuw493Dd8qmzp313qNLaIHt3DLGo793+Jj5YGPUVqHs36B27m7YcgsMXrhn+yj50GqdO+m9Vq8jAcJUjkHD4bp8+K1i+kLa3333JQ28ILWJHxy6zA3/XgB6VIPtJ6X2rOcAnIkifwGN1l9TlvlUZdH2gG71K2gIJUyBpeH8q9pvmBj1oJN24I03Zq1sxgSXG6Zhwz/cfzwSq+orAez7oXW6i1ww7NtGTnu3myq/TfPpXn0+64Z9S6lSSlsgTHdvN2m/6j0FbFsoP2bsxcXWMS3W8Ij38f3aDl3Debj4mgi/bjWze6jcTjJDyEQ/hHZT6AVMu2XRlFHs+qpDGLi3jSWV1Qb7EDMgLAZI4n5Coq6KtAN1qtshBKo3Wy+Sdr6nA9a6xngV1ZGAZWBDg8iCMEHzoOWuiDa17TUYEaRxBKxjkTeO5l8ANjlneC8edbV7R+vb09vaKeEamWXzbgvyAPzqM9q9BayvZ7fj+6kIjPeV5qfMjBqjaXXZb65e4lHbfd3sfBQvDh8M0EvdA2xEM1ncT3MMcolbq4t9Q2FUHJXI4ElsZHhUSapbzadezRJI8ckLsgZWKkjPDiO4jBrq3YfQvc7C2t8YZI1638R4ty+JNQr7RGznV3kV0o7M6bsn40x91I+RoN+2v27DbOm7U4e5iWNcdzt2XA8sPy8KgXYfY6TU7r3eNxGd1nZ2BIAGOePEkCre42imexisjnq45ZJV82VQBy7u0f/Y1kNiNu59LeR4IoXaQKrGRWOACTgbrDmcZz4Cg3z/TZc/7yD/5tW232ljQdnp499XlbfUuoxvPId0EZ57q+P8ATWlWfT9qksiRpBZ7zsqJ+7fmTgf+Wsr7Reuti1s85ODNcYzj+lfTO+ePwoI96J9C971W2QjKo3Wy+Sdru8TgetdaVz70KqLK0vNTaJpCCkECghSeILcWHAZKfXhmp20fUhcQRzBWTfUHdbmPlwI8COBGCOdBcS26tjeVWxyyAcfOvsUKqMKoUeAGPtVdKCiWBW4Mqt4ZGfvVEdminKoinxCgH6V7UoPBrGMkkxoSeZKjP2qprZCoUqpUchgYHpXrSg8orRFOVRVPiFA+1etKUHjJZoxyyIT3kqCfqKp/Z8X9uP8AIP0q4pQKolgVhhlVh3ZGfvVdKC3/AGfF/bj/ACD9Kfs+L+3H+QfpVxSg8FsYwQRGgI5HdHD6VVJaIxyyIx8SoJ+tetKChIFA3QqgeAGBVdKUClKUClKUClKUClKUClKUClKUClKUClKUClKUH//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ltLang="en-US"/>
          </a:p>
        </p:txBody>
      </p:sp>
      <p:sp>
        <p:nvSpPr>
          <p:cNvPr id="9" name="TextBox 8"/>
          <p:cNvSpPr txBox="1"/>
          <p:nvPr/>
        </p:nvSpPr>
        <p:spPr>
          <a:xfrm>
            <a:off x="460375" y="1341438"/>
            <a:ext cx="8143875" cy="522287"/>
          </a:xfrm>
          <a:prstGeom prst="rect">
            <a:avLst/>
          </a:prstGeom>
          <a:solidFill>
            <a:srgbClr val="FFC000"/>
          </a:solidFill>
        </p:spPr>
        <p:txBody>
          <a:bodyPr>
            <a:spAutoFit/>
          </a:bodyPr>
          <a:lstStyle/>
          <a:p>
            <a:pPr fontAlgn="auto">
              <a:spcBef>
                <a:spcPts val="0"/>
              </a:spcBef>
              <a:spcAft>
                <a:spcPts val="0"/>
              </a:spcAft>
              <a:defRPr/>
            </a:pPr>
            <a:r>
              <a:rPr lang="en-GB" sz="2800" b="1" dirty="0">
                <a:latin typeface="+mj-lt"/>
                <a:cs typeface="+mn-cs"/>
              </a:rPr>
              <a:t>For professionals . . .</a:t>
            </a:r>
          </a:p>
        </p:txBody>
      </p:sp>
      <p:sp>
        <p:nvSpPr>
          <p:cNvPr id="42" name="TextBox 41"/>
          <p:cNvSpPr txBox="1"/>
          <p:nvPr/>
        </p:nvSpPr>
        <p:spPr>
          <a:xfrm>
            <a:off x="460375" y="3933825"/>
            <a:ext cx="8143875" cy="522288"/>
          </a:xfrm>
          <a:prstGeom prst="rect">
            <a:avLst/>
          </a:prstGeom>
          <a:solidFill>
            <a:srgbClr val="FFC000"/>
          </a:solidFill>
        </p:spPr>
        <p:txBody>
          <a:bodyPr>
            <a:spAutoFit/>
          </a:bodyPr>
          <a:lstStyle/>
          <a:p>
            <a:pPr algn="r" fontAlgn="auto">
              <a:spcBef>
                <a:spcPts val="0"/>
              </a:spcBef>
              <a:spcAft>
                <a:spcPts val="0"/>
              </a:spcAft>
              <a:defRPr/>
            </a:pPr>
            <a:r>
              <a:rPr lang="en-GB" sz="2800" b="1" dirty="0">
                <a:latin typeface="+mj-lt"/>
                <a:cs typeface="+mn-cs"/>
              </a:rPr>
              <a:t>. . . and the public</a:t>
            </a:r>
          </a:p>
        </p:txBody>
      </p:sp>
    </p:spTree>
    <p:extLst>
      <p:ext uri="{BB962C8B-B14F-4D97-AF65-F5344CB8AC3E}">
        <p14:creationId xmlns:p14="http://schemas.microsoft.com/office/powerpoint/2010/main" val="1847065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latin typeface="Century Gothic" pitchFamily="34" charset="0"/>
              </a:rPr>
              <a:t>Current OECD initiated topics</a:t>
            </a:r>
            <a:endParaRPr lang="en-US" dirty="0">
              <a:latin typeface="Century Gothic" pitchFamily="34" charset="0"/>
            </a:endParaRPr>
          </a:p>
        </p:txBody>
      </p:sp>
      <p:sp>
        <p:nvSpPr>
          <p:cNvPr id="3" name="コンテンツ プレースホルダ 2"/>
          <p:cNvSpPr>
            <a:spLocks noGrp="1"/>
          </p:cNvSpPr>
          <p:nvPr>
            <p:ph idx="1"/>
          </p:nvPr>
        </p:nvSpPr>
        <p:spPr>
          <a:xfrm>
            <a:off x="323528" y="1628800"/>
            <a:ext cx="8352928" cy="4525963"/>
          </a:xfrm>
        </p:spPr>
        <p:txBody>
          <a:bodyPr>
            <a:normAutofit fontScale="85000" lnSpcReduction="10000"/>
          </a:bodyPr>
          <a:lstStyle/>
          <a:p>
            <a:r>
              <a:rPr lang="en-US" dirty="0" smtClean="0">
                <a:latin typeface="Century Gothic" pitchFamily="34" charset="0"/>
              </a:rPr>
              <a:t>PISA:  </a:t>
            </a:r>
          </a:p>
          <a:p>
            <a:pPr lvl="1"/>
            <a:r>
              <a:rPr lang="en-SG" dirty="0" smtClean="0">
                <a:latin typeface="Century Gothic" pitchFamily="34" charset="0"/>
              </a:rPr>
              <a:t>Evaluate </a:t>
            </a:r>
            <a:r>
              <a:rPr lang="en-SG" dirty="0">
                <a:latin typeface="Century Gothic" pitchFamily="34" charset="0"/>
              </a:rPr>
              <a:t>education systems worldwide by testing the skills and knowledge of 15-year-old </a:t>
            </a:r>
            <a:r>
              <a:rPr lang="en-SG" dirty="0" smtClean="0">
                <a:latin typeface="Century Gothic" pitchFamily="34" charset="0"/>
              </a:rPr>
              <a:t>students</a:t>
            </a:r>
          </a:p>
          <a:p>
            <a:r>
              <a:rPr lang="en-US" dirty="0" smtClean="0">
                <a:latin typeface="Century Gothic" pitchFamily="34" charset="0"/>
              </a:rPr>
              <a:t>Base Erosion and Profit Shifting:  </a:t>
            </a:r>
          </a:p>
          <a:p>
            <a:pPr lvl="1"/>
            <a:r>
              <a:rPr lang="en-US" dirty="0" smtClean="0">
                <a:latin typeface="Century Gothic" pitchFamily="34" charset="0"/>
              </a:rPr>
              <a:t>G20 initiated project to understand the extent of large MNCs avoiding tax and to address the issue</a:t>
            </a:r>
          </a:p>
          <a:p>
            <a:r>
              <a:rPr lang="en-US" dirty="0" smtClean="0">
                <a:latin typeface="Century Gothic" pitchFamily="34" charset="0"/>
              </a:rPr>
              <a:t>Inequality and the Middle Income Trap: </a:t>
            </a:r>
          </a:p>
          <a:p>
            <a:pPr lvl="1"/>
            <a:r>
              <a:rPr lang="en-US" dirty="0" smtClean="0">
                <a:latin typeface="Century Gothic" pitchFamily="34" charset="0"/>
              </a:rPr>
              <a:t>Fragmentation of Society, the Rich getting Richer, the Poor receives help, but the Middle Income faces increasing stress to maintain and improve their lifestyles</a:t>
            </a:r>
          </a:p>
          <a:p>
            <a:endParaRPr lang="en-US" dirty="0" smtClean="0">
              <a:latin typeface="Century Gothic"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GB" altLang="en-US" smtClean="0"/>
          </a:p>
        </p:txBody>
      </p:sp>
      <p:pic>
        <p:nvPicPr>
          <p:cNvPr id="25603" name="Picture 2" descr="http://www.thebridgemaker.com/wp-content/uploads/2012/02/a-simple-path-to-letting-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388" y="836613"/>
            <a:ext cx="4897437" cy="1077912"/>
          </a:xfrm>
          <a:prstGeom prst="rect">
            <a:avLst/>
          </a:prstGeom>
          <a:noFill/>
        </p:spPr>
        <p:txBody>
          <a:bodyPr>
            <a:spAutoFit/>
          </a:bodyPr>
          <a:lstStyle/>
          <a:p>
            <a:pPr fontAlgn="auto">
              <a:spcBef>
                <a:spcPts val="0"/>
              </a:spcBef>
              <a:spcAft>
                <a:spcPts val="0"/>
              </a:spcAft>
              <a:defRPr/>
            </a:pPr>
            <a:r>
              <a:rPr lang="en-GB" sz="3200" dirty="0">
                <a:solidFill>
                  <a:schemeClr val="bg2">
                    <a:lumMod val="10000"/>
                  </a:schemeClr>
                </a:solidFill>
                <a:latin typeface="+mn-lt"/>
                <a:cs typeface="+mn-cs"/>
              </a:rPr>
              <a:t>But we have also learned to</a:t>
            </a:r>
            <a:r>
              <a:rPr lang="en-GB" sz="3200" u="sng" dirty="0">
                <a:solidFill>
                  <a:schemeClr val="bg2">
                    <a:lumMod val="10000"/>
                  </a:schemeClr>
                </a:solidFill>
                <a:latin typeface="+mn-lt"/>
                <a:cs typeface="+mn-cs"/>
              </a:rPr>
              <a:t> let go</a:t>
            </a:r>
          </a:p>
        </p:txBody>
      </p:sp>
      <p:sp>
        <p:nvSpPr>
          <p:cNvPr id="6" name="TextBox 5"/>
          <p:cNvSpPr txBox="1"/>
          <p:nvPr/>
        </p:nvSpPr>
        <p:spPr>
          <a:xfrm>
            <a:off x="3203575" y="1916113"/>
            <a:ext cx="5724525" cy="3048000"/>
          </a:xfrm>
          <a:prstGeom prst="rect">
            <a:avLst/>
          </a:prstGeom>
          <a:noFill/>
        </p:spPr>
        <p:txBody>
          <a:bodyPr>
            <a:spAutoFit/>
          </a:bodyPr>
          <a:lstStyle/>
          <a:p>
            <a:pPr algn="r" fontAlgn="auto">
              <a:spcBef>
                <a:spcPts val="0"/>
              </a:spcBef>
              <a:spcAft>
                <a:spcPts val="0"/>
              </a:spcAft>
              <a:defRPr/>
            </a:pPr>
            <a:r>
              <a:rPr lang="en-GB" sz="3200" dirty="0">
                <a:solidFill>
                  <a:schemeClr val="bg2">
                    <a:lumMod val="10000"/>
                  </a:schemeClr>
                </a:solidFill>
                <a:latin typeface="+mn-lt"/>
                <a:cs typeface="+mn-cs"/>
              </a:rPr>
              <a:t>we now encourage anyone to </a:t>
            </a:r>
            <a:r>
              <a:rPr lang="en-GB" sz="3200" u="sng" dirty="0">
                <a:solidFill>
                  <a:schemeClr val="bg2">
                    <a:lumMod val="10000"/>
                  </a:schemeClr>
                </a:solidFill>
                <a:latin typeface="+mn-lt"/>
                <a:cs typeface="+mn-cs"/>
              </a:rPr>
              <a:t>read</a:t>
            </a:r>
            <a:r>
              <a:rPr lang="en-GB" sz="3200" dirty="0">
                <a:solidFill>
                  <a:schemeClr val="bg2">
                    <a:lumMod val="10000"/>
                  </a:schemeClr>
                </a:solidFill>
                <a:latin typeface="+mn-lt"/>
                <a:cs typeface="+mn-cs"/>
              </a:rPr>
              <a:t> and then </a:t>
            </a:r>
            <a:br>
              <a:rPr lang="en-GB" sz="3200" dirty="0">
                <a:solidFill>
                  <a:schemeClr val="bg2">
                    <a:lumMod val="10000"/>
                  </a:schemeClr>
                </a:solidFill>
                <a:latin typeface="+mn-lt"/>
                <a:cs typeface="+mn-cs"/>
              </a:rPr>
            </a:br>
            <a:r>
              <a:rPr lang="en-GB" sz="3200" u="sng" dirty="0">
                <a:solidFill>
                  <a:schemeClr val="bg2">
                    <a:lumMod val="10000"/>
                  </a:schemeClr>
                </a:solidFill>
                <a:latin typeface="+mn-lt"/>
                <a:cs typeface="+mn-cs"/>
              </a:rPr>
              <a:t>share and embed </a:t>
            </a:r>
            <a:r>
              <a:rPr lang="en-GB" sz="3200" dirty="0">
                <a:solidFill>
                  <a:schemeClr val="bg2">
                    <a:lumMod val="10000"/>
                  </a:schemeClr>
                </a:solidFill>
                <a:latin typeface="+mn-lt"/>
                <a:cs typeface="+mn-cs"/>
              </a:rPr>
              <a:t/>
            </a:r>
            <a:br>
              <a:rPr lang="en-GB" sz="3200" dirty="0">
                <a:solidFill>
                  <a:schemeClr val="bg2">
                    <a:lumMod val="10000"/>
                  </a:schemeClr>
                </a:solidFill>
                <a:latin typeface="+mn-lt"/>
                <a:cs typeface="+mn-cs"/>
              </a:rPr>
            </a:br>
            <a:r>
              <a:rPr lang="en-GB" sz="3200" dirty="0">
                <a:solidFill>
                  <a:schemeClr val="bg2">
                    <a:lumMod val="10000"/>
                  </a:schemeClr>
                </a:solidFill>
                <a:latin typeface="+mn-lt"/>
                <a:cs typeface="+mn-cs"/>
              </a:rPr>
              <a:t>our publications in </a:t>
            </a:r>
            <a:br>
              <a:rPr lang="en-GB" sz="3200" dirty="0">
                <a:solidFill>
                  <a:schemeClr val="bg2">
                    <a:lumMod val="10000"/>
                  </a:schemeClr>
                </a:solidFill>
                <a:latin typeface="+mn-lt"/>
                <a:cs typeface="+mn-cs"/>
              </a:rPr>
            </a:br>
            <a:r>
              <a:rPr lang="en-GB" sz="3200" dirty="0">
                <a:solidFill>
                  <a:schemeClr val="bg2">
                    <a:lumMod val="10000"/>
                  </a:schemeClr>
                </a:solidFill>
                <a:latin typeface="+mn-lt"/>
                <a:cs typeface="+mn-cs"/>
              </a:rPr>
              <a:t>their websites </a:t>
            </a:r>
            <a:br>
              <a:rPr lang="en-GB" sz="3200" dirty="0">
                <a:solidFill>
                  <a:schemeClr val="bg2">
                    <a:lumMod val="10000"/>
                  </a:schemeClr>
                </a:solidFill>
                <a:latin typeface="+mn-lt"/>
                <a:cs typeface="+mn-cs"/>
              </a:rPr>
            </a:br>
            <a:r>
              <a:rPr lang="en-GB" sz="3200" dirty="0">
                <a:solidFill>
                  <a:schemeClr val="bg2">
                    <a:lumMod val="10000"/>
                  </a:schemeClr>
                </a:solidFill>
                <a:latin typeface="+mn-lt"/>
                <a:cs typeface="+mn-cs"/>
              </a:rPr>
              <a:t>and blogs </a:t>
            </a:r>
            <a:r>
              <a:rPr lang="en-GB" sz="3200" u="sng" dirty="0">
                <a:solidFill>
                  <a:schemeClr val="bg2">
                    <a:lumMod val="10000"/>
                  </a:schemeClr>
                </a:solidFill>
                <a:latin typeface="+mn-lt"/>
                <a:cs typeface="+mn-cs"/>
              </a:rPr>
              <a:t>for free</a:t>
            </a:r>
          </a:p>
        </p:txBody>
      </p:sp>
    </p:spTree>
    <p:extLst>
      <p:ext uri="{BB962C8B-B14F-4D97-AF65-F5344CB8AC3E}">
        <p14:creationId xmlns:p14="http://schemas.microsoft.com/office/powerpoint/2010/main" val="1751117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l="25929" r="25723" b="12283"/>
          <a:stretch>
            <a:fillRect/>
          </a:stretch>
        </p:blipFill>
        <p:spPr bwMode="auto">
          <a:xfrm>
            <a:off x="1476375" y="260350"/>
            <a:ext cx="6289675" cy="641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13" y="2997200"/>
            <a:ext cx="4716463" cy="368300"/>
          </a:xfrm>
          <a:prstGeom prst="rect">
            <a:avLst/>
          </a:prstGeom>
          <a:solidFill>
            <a:srgbClr val="FFC000"/>
          </a:solidFill>
        </p:spPr>
        <p:txBody>
          <a:bodyPr>
            <a:spAutoFit/>
          </a:bodyPr>
          <a:lstStyle/>
          <a:p>
            <a:pPr algn="r" fontAlgn="auto">
              <a:spcBef>
                <a:spcPts val="0"/>
              </a:spcBef>
              <a:spcAft>
                <a:spcPts val="0"/>
              </a:spcAft>
              <a:defRPr/>
            </a:pPr>
            <a:r>
              <a:rPr lang="en-GB" dirty="0">
                <a:solidFill>
                  <a:schemeClr val="bg2">
                    <a:lumMod val="25000"/>
                  </a:schemeClr>
                </a:solidFill>
                <a:latin typeface="Arial Black" panose="020B0A04020102020204" pitchFamily="34" charset="0"/>
                <a:cs typeface="+mn-cs"/>
              </a:rPr>
              <a:t>All the content is free to Read</a:t>
            </a:r>
          </a:p>
        </p:txBody>
      </p:sp>
      <p:cxnSp>
        <p:nvCxnSpPr>
          <p:cNvPr id="6" name="Straight Arrow Connector 5"/>
          <p:cNvCxnSpPr>
            <a:stCxn id="5" idx="3"/>
          </p:cNvCxnSpPr>
          <p:nvPr/>
        </p:nvCxnSpPr>
        <p:spPr>
          <a:xfrm>
            <a:off x="4679950" y="3181350"/>
            <a:ext cx="2628900" cy="608013"/>
          </a:xfrm>
          <a:prstGeom prst="straightConnector1">
            <a:avLst/>
          </a:prstGeom>
          <a:ln w="635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13" y="3582988"/>
            <a:ext cx="4716463" cy="923925"/>
          </a:xfrm>
          <a:prstGeom prst="rect">
            <a:avLst/>
          </a:prstGeom>
          <a:solidFill>
            <a:srgbClr val="FFC000"/>
          </a:solidFill>
        </p:spPr>
        <p:txBody>
          <a:bodyPr>
            <a:spAutoFit/>
          </a:bodyPr>
          <a:lstStyle/>
          <a:p>
            <a:pPr algn="r" fontAlgn="auto">
              <a:spcBef>
                <a:spcPts val="0"/>
              </a:spcBef>
              <a:spcAft>
                <a:spcPts val="0"/>
              </a:spcAft>
              <a:defRPr/>
            </a:pPr>
            <a:r>
              <a:rPr lang="en-GB" dirty="0">
                <a:solidFill>
                  <a:schemeClr val="bg2">
                    <a:lumMod val="25000"/>
                  </a:schemeClr>
                </a:solidFill>
                <a:latin typeface="Arial Black" panose="020B0A04020102020204" pitchFamily="34" charset="0"/>
                <a:cs typeface="+mn-cs"/>
              </a:rPr>
              <a:t>Subscribers get access to the premium versions </a:t>
            </a:r>
            <a:br>
              <a:rPr lang="en-GB" dirty="0">
                <a:solidFill>
                  <a:schemeClr val="bg2">
                    <a:lumMod val="25000"/>
                  </a:schemeClr>
                </a:solidFill>
                <a:latin typeface="Arial Black" panose="020B0A04020102020204" pitchFamily="34" charset="0"/>
                <a:cs typeface="+mn-cs"/>
              </a:rPr>
            </a:br>
            <a:r>
              <a:rPr lang="en-GB" dirty="0">
                <a:solidFill>
                  <a:schemeClr val="bg2">
                    <a:lumMod val="25000"/>
                  </a:schemeClr>
                </a:solidFill>
                <a:latin typeface="Arial Black" panose="020B0A04020102020204" pitchFamily="34" charset="0"/>
                <a:cs typeface="+mn-cs"/>
              </a:rPr>
              <a:t>(PDF, </a:t>
            </a:r>
            <a:r>
              <a:rPr lang="en-GB" dirty="0" err="1">
                <a:solidFill>
                  <a:schemeClr val="bg2">
                    <a:lumMod val="25000"/>
                  </a:schemeClr>
                </a:solidFill>
                <a:latin typeface="Arial Black" panose="020B0A04020102020204" pitchFamily="34" charset="0"/>
                <a:cs typeface="+mn-cs"/>
              </a:rPr>
              <a:t>ePub</a:t>
            </a:r>
            <a:r>
              <a:rPr lang="en-GB" dirty="0">
                <a:solidFill>
                  <a:schemeClr val="bg2">
                    <a:lumMod val="25000"/>
                  </a:schemeClr>
                </a:solidFill>
                <a:latin typeface="Arial Black" panose="020B0A04020102020204" pitchFamily="34" charset="0"/>
                <a:cs typeface="+mn-cs"/>
              </a:rPr>
              <a:t>, Excel)</a:t>
            </a:r>
          </a:p>
        </p:txBody>
      </p:sp>
      <p:cxnSp>
        <p:nvCxnSpPr>
          <p:cNvPr id="10" name="Straight Arrow Connector 9"/>
          <p:cNvCxnSpPr>
            <a:stCxn id="9" idx="3"/>
          </p:cNvCxnSpPr>
          <p:nvPr/>
        </p:nvCxnSpPr>
        <p:spPr>
          <a:xfrm>
            <a:off x="4679950" y="4044950"/>
            <a:ext cx="2135188" cy="0"/>
          </a:xfrm>
          <a:prstGeom prst="straightConnector1">
            <a:avLst/>
          </a:prstGeom>
          <a:ln w="635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875463" y="1557338"/>
            <a:ext cx="433387" cy="719137"/>
          </a:xfrm>
          <a:prstGeom prst="straightConnector1">
            <a:avLst/>
          </a:prstGeom>
          <a:ln w="635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27538" y="2276475"/>
            <a:ext cx="4716462" cy="646113"/>
          </a:xfrm>
          <a:prstGeom prst="rect">
            <a:avLst/>
          </a:prstGeom>
          <a:solidFill>
            <a:srgbClr val="FFC000"/>
          </a:solidFill>
        </p:spPr>
        <p:txBody>
          <a:bodyPr>
            <a:spAutoFit/>
          </a:bodyPr>
          <a:lstStyle/>
          <a:p>
            <a:pPr algn="r" fontAlgn="auto">
              <a:spcBef>
                <a:spcPts val="0"/>
              </a:spcBef>
              <a:spcAft>
                <a:spcPts val="0"/>
              </a:spcAft>
              <a:defRPr/>
            </a:pPr>
            <a:r>
              <a:rPr lang="en-GB" dirty="0">
                <a:solidFill>
                  <a:schemeClr val="bg2">
                    <a:lumMod val="25000"/>
                  </a:schemeClr>
                </a:solidFill>
                <a:latin typeface="Arial Black" panose="020B0A04020102020204" pitchFamily="34" charset="0"/>
                <a:cs typeface="+mn-cs"/>
              </a:rPr>
              <a:t>Non-subscribers can purchase the premium versions too</a:t>
            </a:r>
          </a:p>
        </p:txBody>
      </p:sp>
    </p:spTree>
    <p:extLst>
      <p:ext uri="{BB962C8B-B14F-4D97-AF65-F5344CB8AC3E}">
        <p14:creationId xmlns:p14="http://schemas.microsoft.com/office/powerpoint/2010/main" val="288519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8555038"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a:grpSpLocks/>
          </p:cNvGrpSpPr>
          <p:nvPr/>
        </p:nvGrpSpPr>
        <p:grpSpPr bwMode="auto">
          <a:xfrm rot="248170">
            <a:off x="4737100" y="3198813"/>
            <a:ext cx="3905250" cy="3905250"/>
            <a:chOff x="2987824" y="2099995"/>
            <a:chExt cx="3905250" cy="3905251"/>
          </a:xfrm>
        </p:grpSpPr>
        <p:pic>
          <p:nvPicPr>
            <p:cNvPr id="27661" name="Picture 9" descr="http://scene7.targetimg1.com/is/image/Target/14423831?wid=410&amp;hei=4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099995"/>
              <a:ext cx="3905250" cy="390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7" descr="C:\Users\Green_T\AppData\Local\Microsoft\Windows\Temporary Internet Files\Content.Outlook\PZEY43S8\IMG_12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903" y="2514006"/>
              <a:ext cx="2335891" cy="311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a:grpSpLocks/>
          </p:cNvGrpSpPr>
          <p:nvPr/>
        </p:nvGrpSpPr>
        <p:grpSpPr bwMode="auto">
          <a:xfrm rot="671518">
            <a:off x="6038850" y="2822575"/>
            <a:ext cx="3821113" cy="2638425"/>
            <a:chOff x="-848494" y="1413433"/>
            <a:chExt cx="6062658" cy="4041772"/>
          </a:xfrm>
        </p:grpSpPr>
        <p:pic>
          <p:nvPicPr>
            <p:cNvPr id="27659" name="Picture 2" descr="http://img.clubic.com/05420215-photo-iphone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94" y="1413433"/>
              <a:ext cx="6062658" cy="404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4" descr="C:\Users\Green_T\AppData\Local\Microsoft\Windows\Temporary Internet Files\Content.Outlook\PZEY43S8\IMG_124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2742" y="2079302"/>
              <a:ext cx="1531183" cy="27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3" name="Title 1"/>
          <p:cNvSpPr>
            <a:spLocks noGrp="1"/>
          </p:cNvSpPr>
          <p:nvPr>
            <p:ph type="title"/>
          </p:nvPr>
        </p:nvSpPr>
        <p:spPr/>
        <p:txBody>
          <a:bodyPr/>
          <a:lstStyle/>
          <a:p>
            <a:pPr eaLnBrk="1" hangingPunct="1"/>
            <a:r>
              <a:rPr lang="en-GB" altLang="en-US" smtClean="0"/>
              <a:t>Read versions are optimised for all devices . . .</a:t>
            </a:r>
          </a:p>
        </p:txBody>
      </p:sp>
      <p:cxnSp>
        <p:nvCxnSpPr>
          <p:cNvPr id="6" name="Straight Arrow Connector 5"/>
          <p:cNvCxnSpPr/>
          <p:nvPr/>
        </p:nvCxnSpPr>
        <p:spPr>
          <a:xfrm flipH="1" flipV="1">
            <a:off x="827088" y="1739900"/>
            <a:ext cx="649287" cy="1092200"/>
          </a:xfrm>
          <a:prstGeom prst="straightConnector1">
            <a:avLst/>
          </a:prstGeom>
          <a:ln w="635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8313" y="2832100"/>
            <a:ext cx="2374900" cy="646113"/>
          </a:xfrm>
          <a:prstGeom prst="rect">
            <a:avLst/>
          </a:prstGeom>
          <a:solidFill>
            <a:srgbClr val="FFC000"/>
          </a:solidFill>
        </p:spPr>
        <p:txBody>
          <a:bodyPr>
            <a:spAutoFit/>
          </a:bodyPr>
          <a:lstStyle/>
          <a:p>
            <a:pPr fontAlgn="auto">
              <a:spcBef>
                <a:spcPts val="0"/>
              </a:spcBef>
              <a:spcAft>
                <a:spcPts val="0"/>
              </a:spcAft>
              <a:defRPr/>
            </a:pPr>
            <a:r>
              <a:rPr lang="en-GB" dirty="0">
                <a:solidFill>
                  <a:schemeClr val="bg2">
                    <a:lumMod val="25000"/>
                  </a:schemeClr>
                </a:solidFill>
                <a:latin typeface="Arial Black" panose="020B0A04020102020204" pitchFamily="34" charset="0"/>
                <a:cs typeface="+mn-cs"/>
              </a:rPr>
              <a:t>Clicking ‘Link/Embed’ . . . </a:t>
            </a:r>
          </a:p>
        </p:txBody>
      </p:sp>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l="26735" t="16917" r="26492" b="13039"/>
          <a:stretch>
            <a:fillRect/>
          </a:stretch>
        </p:blipFill>
        <p:spPr bwMode="auto">
          <a:xfrm>
            <a:off x="2700338" y="2100263"/>
            <a:ext cx="4251325"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www.thebridgemaker.com/wp-content/uploads/2012/02/a-simple-path-to-letting-go.jpg"/>
          <p:cNvPicPr>
            <a:picLocks noChangeAspect="1" noChangeArrowheads="1"/>
          </p:cNvPicPr>
          <p:nvPr/>
        </p:nvPicPr>
        <p:blipFill>
          <a:blip r:embed="rId9">
            <a:extLst>
              <a:ext uri="{28A0092B-C50C-407E-A947-70E740481C1C}">
                <a14:useLocalDpi xmlns:a14="http://schemas.microsoft.com/office/drawing/2010/main" val="0"/>
              </a:ext>
            </a:extLst>
          </a:blip>
          <a:srcRect l="17529" t="23557" r="43484"/>
          <a:stretch>
            <a:fillRect/>
          </a:stretch>
        </p:blipFill>
        <p:spPr bwMode="auto">
          <a:xfrm>
            <a:off x="6156325" y="4052888"/>
            <a:ext cx="2103438"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248025" y="481013"/>
            <a:ext cx="43481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3200">
                <a:latin typeface="Arial" panose="020B0604020202020204" pitchFamily="34" charset="0"/>
              </a:rPr>
              <a:t>and then we let go . . .</a:t>
            </a:r>
          </a:p>
        </p:txBody>
      </p:sp>
    </p:spTree>
    <p:extLst>
      <p:ext uri="{BB962C8B-B14F-4D97-AF65-F5344CB8AC3E}">
        <p14:creationId xmlns:p14="http://schemas.microsoft.com/office/powerpoint/2010/main" val="426281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10" presetClass="exit" presetSubtype="0" fill="hold"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par>
                          <p:cTn id="23" fill="hold" nodeType="afterGroup">
                            <p:stCondLst>
                              <p:cond delay="500"/>
                            </p:stCondLst>
                            <p:childTnLst>
                              <p:par>
                                <p:cTn id="24" presetID="10" presetClass="entr" presetSubtype="0" fill="hold"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7"/>
          <p:cNvGrpSpPr>
            <a:grpSpLocks/>
          </p:cNvGrpSpPr>
          <p:nvPr/>
        </p:nvGrpSpPr>
        <p:grpSpPr bwMode="auto">
          <a:xfrm>
            <a:off x="1476375" y="1484313"/>
            <a:ext cx="6391275" cy="5187950"/>
            <a:chOff x="1475656" y="1484784"/>
            <a:chExt cx="6392190" cy="5187479"/>
          </a:xfrm>
        </p:grpSpPr>
        <p:pic>
          <p:nvPicPr>
            <p:cNvPr id="28680" name="Picture 3"/>
            <p:cNvPicPr>
              <a:picLocks noChangeAspect="1" noChangeArrowheads="1"/>
            </p:cNvPicPr>
            <p:nvPr/>
          </p:nvPicPr>
          <p:blipFill>
            <a:blip r:embed="rId2">
              <a:extLst>
                <a:ext uri="{28A0092B-C50C-407E-A947-70E740481C1C}">
                  <a14:useLocalDpi xmlns:a14="http://schemas.microsoft.com/office/drawing/2010/main" val="0"/>
                </a:ext>
              </a:extLst>
            </a:blip>
            <a:srcRect l="24724" r="26147" b="81403"/>
            <a:stretch>
              <a:fillRect/>
            </a:stretch>
          </p:blipFill>
          <p:spPr bwMode="auto">
            <a:xfrm>
              <a:off x="1475656" y="1484784"/>
              <a:ext cx="6392190" cy="136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4"/>
            <p:cNvPicPr>
              <a:picLocks noChangeAspect="1" noChangeArrowheads="1"/>
            </p:cNvPicPr>
            <p:nvPr/>
          </p:nvPicPr>
          <p:blipFill>
            <a:blip r:embed="rId3">
              <a:extLst>
                <a:ext uri="{28A0092B-C50C-407E-A947-70E740481C1C}">
                  <a14:useLocalDpi xmlns:a14="http://schemas.microsoft.com/office/drawing/2010/main" val="0"/>
                </a:ext>
              </a:extLst>
            </a:blip>
            <a:srcRect l="25421" t="19429" r="26942" b="33282"/>
            <a:stretch>
              <a:fillRect/>
            </a:stretch>
          </p:blipFill>
          <p:spPr bwMode="auto">
            <a:xfrm rot="-153400">
              <a:off x="1562957" y="3212976"/>
              <a:ext cx="6198190" cy="34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10"/>
            <p:cNvSpPr/>
            <p:nvPr/>
          </p:nvSpPr>
          <p:spPr>
            <a:xfrm>
              <a:off x="1785263" y="3026106"/>
              <a:ext cx="5758686" cy="187308"/>
            </a:xfrm>
            <a:custGeom>
              <a:avLst/>
              <a:gdLst>
                <a:gd name="connsiteX0" fmla="*/ 0 w 5757862"/>
                <a:gd name="connsiteY0" fmla="*/ 171722 h 186286"/>
                <a:gd name="connsiteX1" fmla="*/ 428625 w 5757862"/>
                <a:gd name="connsiteY1" fmla="*/ 28847 h 186286"/>
                <a:gd name="connsiteX2" fmla="*/ 842962 w 5757862"/>
                <a:gd name="connsiteY2" fmla="*/ 171722 h 186286"/>
                <a:gd name="connsiteX3" fmla="*/ 1285875 w 5757862"/>
                <a:gd name="connsiteY3" fmla="*/ 57422 h 186286"/>
                <a:gd name="connsiteX4" fmla="*/ 1285875 w 5757862"/>
                <a:gd name="connsiteY4" fmla="*/ 57422 h 186286"/>
                <a:gd name="connsiteX5" fmla="*/ 1685925 w 5757862"/>
                <a:gd name="connsiteY5" fmla="*/ 157434 h 186286"/>
                <a:gd name="connsiteX6" fmla="*/ 1985962 w 5757862"/>
                <a:gd name="connsiteY6" fmla="*/ 272 h 186286"/>
                <a:gd name="connsiteX7" fmla="*/ 2486025 w 5757862"/>
                <a:gd name="connsiteY7" fmla="*/ 143147 h 186286"/>
                <a:gd name="connsiteX8" fmla="*/ 2743200 w 5757862"/>
                <a:gd name="connsiteY8" fmla="*/ 28847 h 186286"/>
                <a:gd name="connsiteX9" fmla="*/ 3128962 w 5757862"/>
                <a:gd name="connsiteY9" fmla="*/ 171722 h 186286"/>
                <a:gd name="connsiteX10" fmla="*/ 3486150 w 5757862"/>
                <a:gd name="connsiteY10" fmla="*/ 57422 h 186286"/>
                <a:gd name="connsiteX11" fmla="*/ 3757612 w 5757862"/>
                <a:gd name="connsiteY11" fmla="*/ 186009 h 186286"/>
                <a:gd name="connsiteX12" fmla="*/ 4071937 w 5757862"/>
                <a:gd name="connsiteY12" fmla="*/ 14559 h 186286"/>
                <a:gd name="connsiteX13" fmla="*/ 4343400 w 5757862"/>
                <a:gd name="connsiteY13" fmla="*/ 171722 h 186286"/>
                <a:gd name="connsiteX14" fmla="*/ 4700587 w 5757862"/>
                <a:gd name="connsiteY14" fmla="*/ 272 h 186286"/>
                <a:gd name="connsiteX15" fmla="*/ 5014912 w 5757862"/>
                <a:gd name="connsiteY15" fmla="*/ 128859 h 186286"/>
                <a:gd name="connsiteX16" fmla="*/ 5314950 w 5757862"/>
                <a:gd name="connsiteY16" fmla="*/ 272 h 186286"/>
                <a:gd name="connsiteX17" fmla="*/ 5586412 w 5757862"/>
                <a:gd name="connsiteY17" fmla="*/ 100284 h 186286"/>
                <a:gd name="connsiteX18" fmla="*/ 5757862 w 5757862"/>
                <a:gd name="connsiteY18" fmla="*/ 43134 h 1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57862" h="186286">
                  <a:moveTo>
                    <a:pt x="0" y="171722"/>
                  </a:moveTo>
                  <a:cubicBezTo>
                    <a:pt x="144065" y="100284"/>
                    <a:pt x="288131" y="28847"/>
                    <a:pt x="428625" y="28847"/>
                  </a:cubicBezTo>
                  <a:cubicBezTo>
                    <a:pt x="569119" y="28847"/>
                    <a:pt x="700087" y="166959"/>
                    <a:pt x="842962" y="171722"/>
                  </a:cubicBezTo>
                  <a:cubicBezTo>
                    <a:pt x="985837" y="176485"/>
                    <a:pt x="1285875" y="57422"/>
                    <a:pt x="1285875" y="57422"/>
                  </a:cubicBezTo>
                  <a:lnTo>
                    <a:pt x="1285875" y="57422"/>
                  </a:lnTo>
                  <a:cubicBezTo>
                    <a:pt x="1352550" y="74091"/>
                    <a:pt x="1569244" y="166959"/>
                    <a:pt x="1685925" y="157434"/>
                  </a:cubicBezTo>
                  <a:cubicBezTo>
                    <a:pt x="1802606" y="147909"/>
                    <a:pt x="1852612" y="2653"/>
                    <a:pt x="1985962" y="272"/>
                  </a:cubicBezTo>
                  <a:cubicBezTo>
                    <a:pt x="2119312" y="-2109"/>
                    <a:pt x="2359819" y="138385"/>
                    <a:pt x="2486025" y="143147"/>
                  </a:cubicBezTo>
                  <a:cubicBezTo>
                    <a:pt x="2612231" y="147909"/>
                    <a:pt x="2636044" y="24084"/>
                    <a:pt x="2743200" y="28847"/>
                  </a:cubicBezTo>
                  <a:cubicBezTo>
                    <a:pt x="2850356" y="33609"/>
                    <a:pt x="3005137" y="166960"/>
                    <a:pt x="3128962" y="171722"/>
                  </a:cubicBezTo>
                  <a:cubicBezTo>
                    <a:pt x="3252787" y="176484"/>
                    <a:pt x="3381375" y="55041"/>
                    <a:pt x="3486150" y="57422"/>
                  </a:cubicBezTo>
                  <a:cubicBezTo>
                    <a:pt x="3590925" y="59803"/>
                    <a:pt x="3659981" y="193153"/>
                    <a:pt x="3757612" y="186009"/>
                  </a:cubicBezTo>
                  <a:cubicBezTo>
                    <a:pt x="3855243" y="178865"/>
                    <a:pt x="3974306" y="16940"/>
                    <a:pt x="4071937" y="14559"/>
                  </a:cubicBezTo>
                  <a:cubicBezTo>
                    <a:pt x="4169568" y="12178"/>
                    <a:pt x="4238625" y="174103"/>
                    <a:pt x="4343400" y="171722"/>
                  </a:cubicBezTo>
                  <a:cubicBezTo>
                    <a:pt x="4448175" y="169341"/>
                    <a:pt x="4588668" y="7416"/>
                    <a:pt x="4700587" y="272"/>
                  </a:cubicBezTo>
                  <a:cubicBezTo>
                    <a:pt x="4812506" y="-6872"/>
                    <a:pt x="4912518" y="128859"/>
                    <a:pt x="5014912" y="128859"/>
                  </a:cubicBezTo>
                  <a:cubicBezTo>
                    <a:pt x="5117306" y="128859"/>
                    <a:pt x="5219700" y="5034"/>
                    <a:pt x="5314950" y="272"/>
                  </a:cubicBezTo>
                  <a:cubicBezTo>
                    <a:pt x="5410200" y="-4490"/>
                    <a:pt x="5512593" y="93140"/>
                    <a:pt x="5586412" y="100284"/>
                  </a:cubicBezTo>
                  <a:cubicBezTo>
                    <a:pt x="5660231" y="107428"/>
                    <a:pt x="5709046" y="75281"/>
                    <a:pt x="5757862" y="43134"/>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8675" name="Picture 2" descr="http://www.thebridgemaker.com/wp-content/uploads/2012/02/a-simple-path-to-letting-go.jpg"/>
          <p:cNvPicPr>
            <a:picLocks noChangeAspect="1" noChangeArrowheads="1"/>
          </p:cNvPicPr>
          <p:nvPr/>
        </p:nvPicPr>
        <p:blipFill>
          <a:blip r:embed="rId4">
            <a:extLst>
              <a:ext uri="{28A0092B-C50C-407E-A947-70E740481C1C}">
                <a14:useLocalDpi xmlns:a14="http://schemas.microsoft.com/office/drawing/2010/main" val="0"/>
              </a:ext>
            </a:extLst>
          </a:blip>
          <a:srcRect l="17529" t="23557" r="43484"/>
          <a:stretch>
            <a:fillRect/>
          </a:stretch>
        </p:blipFill>
        <p:spPr bwMode="auto">
          <a:xfrm>
            <a:off x="4194175" y="4067175"/>
            <a:ext cx="2103438"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a:spLocks noGrp="1"/>
          </p:cNvSpPr>
          <p:nvPr>
            <p:ph type="title"/>
          </p:nvPr>
        </p:nvSpPr>
        <p:spPr>
          <a:xfrm>
            <a:off x="1079500" y="238125"/>
            <a:ext cx="7416800" cy="1022350"/>
          </a:xfrm>
        </p:spPr>
        <p:txBody>
          <a:bodyPr/>
          <a:lstStyle/>
          <a:p>
            <a:pPr eaLnBrk="1" hangingPunct="1"/>
            <a:r>
              <a:rPr lang="en-US" altLang="en-US" smtClean="0"/>
              <a:t>No permission or license required . . .</a:t>
            </a:r>
            <a:endParaRPr lang="en-US" altLang="en-US" b="1" smtClean="0"/>
          </a:p>
        </p:txBody>
      </p:sp>
      <p:sp>
        <p:nvSpPr>
          <p:cNvPr id="14" name="TextBox 13"/>
          <p:cNvSpPr txBox="1">
            <a:spLocks noChangeArrowheads="1"/>
          </p:cNvSpPr>
          <p:nvPr/>
        </p:nvSpPr>
        <p:spPr bwMode="auto">
          <a:xfrm>
            <a:off x="3492500" y="1341438"/>
            <a:ext cx="5651500"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2400">
                <a:solidFill>
                  <a:srgbClr val="C00000"/>
                </a:solidFill>
                <a:latin typeface="Arial Black" panose="020B0A04020102020204" pitchFamily="34" charset="0"/>
              </a:rPr>
              <a:t>Because it’s embedded, we know it’s there . . .</a:t>
            </a:r>
          </a:p>
          <a:p>
            <a:pPr eaLnBrk="1" hangingPunct="1"/>
            <a:r>
              <a:rPr lang="en-GB" altLang="en-US" sz="2400">
                <a:solidFill>
                  <a:srgbClr val="C00000"/>
                </a:solidFill>
                <a:latin typeface="Arial Black" panose="020B0A04020102020204" pitchFamily="34" charset="0"/>
              </a:rPr>
              <a:t>. . . and we know the traffic too.</a:t>
            </a:r>
          </a:p>
        </p:txBody>
      </p:sp>
      <p:sp>
        <p:nvSpPr>
          <p:cNvPr id="20" name="TextBox 19"/>
          <p:cNvSpPr txBox="1"/>
          <p:nvPr/>
        </p:nvSpPr>
        <p:spPr>
          <a:xfrm>
            <a:off x="-36513" y="3030538"/>
            <a:ext cx="6207126" cy="830262"/>
          </a:xfrm>
          <a:prstGeom prst="rect">
            <a:avLst/>
          </a:prstGeom>
          <a:solidFill>
            <a:srgbClr val="FFC000"/>
          </a:solidFill>
        </p:spPr>
        <p:txBody>
          <a:bodyPr>
            <a:spAutoFit/>
          </a:bodyPr>
          <a:lstStyle/>
          <a:p>
            <a:pPr algn="r" fontAlgn="auto">
              <a:spcBef>
                <a:spcPts val="0"/>
              </a:spcBef>
              <a:spcAft>
                <a:spcPts val="0"/>
              </a:spcAft>
              <a:defRPr/>
            </a:pPr>
            <a:r>
              <a:rPr lang="en-GB" sz="2400" dirty="0">
                <a:solidFill>
                  <a:schemeClr val="bg2">
                    <a:lumMod val="25000"/>
                  </a:schemeClr>
                </a:solidFill>
                <a:latin typeface="Arial Black" panose="020B0A04020102020204" pitchFamily="34" charset="0"/>
                <a:cs typeface="+mn-cs"/>
              </a:rPr>
              <a:t>These buttons lead to the premium versions on our website.</a:t>
            </a:r>
          </a:p>
        </p:txBody>
      </p:sp>
      <p:cxnSp>
        <p:nvCxnSpPr>
          <p:cNvPr id="15" name="Straight Arrow Connector 14"/>
          <p:cNvCxnSpPr/>
          <p:nvPr/>
        </p:nvCxnSpPr>
        <p:spPr>
          <a:xfrm>
            <a:off x="1143000" y="3860800"/>
            <a:ext cx="1268413" cy="2376488"/>
          </a:xfrm>
          <a:prstGeom prst="straightConnector1">
            <a:avLst/>
          </a:prstGeom>
          <a:ln w="635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043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079500" y="260350"/>
            <a:ext cx="7416800" cy="1022350"/>
          </a:xfrm>
          <a:prstGeom prst="rect">
            <a:avLst/>
          </a:prstGeom>
        </p:spPr>
        <p:txBody>
          <a:bodyPr/>
          <a:lstStyle/>
          <a:p>
            <a:pPr fontAlgn="auto">
              <a:spcAft>
                <a:spcPts val="0"/>
              </a:spcAft>
              <a:defRPr/>
            </a:pPr>
            <a:r>
              <a:rPr lang="en-GB" sz="3200" dirty="0">
                <a:latin typeface="+mj-lt"/>
                <a:ea typeface="+mj-ea"/>
                <a:cs typeface="+mj-cs"/>
              </a:rPr>
              <a:t>Do we fulfil our mandates </a:t>
            </a:r>
          </a:p>
          <a:p>
            <a:pPr fontAlgn="auto">
              <a:spcAft>
                <a:spcPts val="0"/>
              </a:spcAft>
              <a:defRPr/>
            </a:pPr>
            <a:r>
              <a:rPr lang="en-GB" sz="3200" dirty="0">
                <a:latin typeface="+mj-lt"/>
                <a:ea typeface="+mj-ea"/>
                <a:cs typeface="+mj-cs"/>
              </a:rPr>
              <a:t>On dissemination? On cost recovery?</a:t>
            </a:r>
            <a:endParaRPr lang="en-US" sz="3200" dirty="0">
              <a:latin typeface="+mj-lt"/>
              <a:ea typeface="+mj-ea"/>
              <a:cs typeface="+mj-cs"/>
            </a:endParaRPr>
          </a:p>
        </p:txBody>
      </p:sp>
      <p:sp>
        <p:nvSpPr>
          <p:cNvPr id="10" name="TextBox 9"/>
          <p:cNvSpPr txBox="1"/>
          <p:nvPr/>
        </p:nvSpPr>
        <p:spPr>
          <a:xfrm rot="16200000">
            <a:off x="-1183481" y="3352007"/>
            <a:ext cx="3095625" cy="369887"/>
          </a:xfrm>
          <a:prstGeom prst="rect">
            <a:avLst/>
          </a:prstGeom>
          <a:noFill/>
        </p:spPr>
        <p:txBody>
          <a:bodyPr>
            <a:spAutoFit/>
          </a:bodyPr>
          <a:lstStyle/>
          <a:p>
            <a:pPr algn="ctr" fontAlgn="auto">
              <a:spcBef>
                <a:spcPts val="0"/>
              </a:spcBef>
              <a:spcAft>
                <a:spcPts val="0"/>
              </a:spcAft>
              <a:defRPr/>
            </a:pPr>
            <a:r>
              <a:rPr lang="en-GB" dirty="0">
                <a:latin typeface="+mj-lt"/>
                <a:cs typeface="+mn-cs"/>
              </a:rPr>
              <a:t>Dissemination (‘000)</a:t>
            </a:r>
          </a:p>
        </p:txBody>
      </p:sp>
      <p:graphicFrame>
        <p:nvGraphicFramePr>
          <p:cNvPr id="29700" name="Chart 14"/>
          <p:cNvGraphicFramePr>
            <a:graphicFrameLocks/>
          </p:cNvGraphicFramePr>
          <p:nvPr/>
        </p:nvGraphicFramePr>
        <p:xfrm>
          <a:off x="498475" y="1406525"/>
          <a:ext cx="8382000" cy="5286375"/>
        </p:xfrm>
        <a:graphic>
          <a:graphicData uri="http://schemas.openxmlformats.org/presentationml/2006/ole">
            <mc:AlternateContent xmlns:mc="http://schemas.openxmlformats.org/markup-compatibility/2006">
              <mc:Choice xmlns:v="urn:schemas-microsoft-com:vml" Requires="v">
                <p:oleObj spid="_x0000_s1033" r:id="rId4" imgW="8382727" imgH="5285690" progId="Excel.Chart.8">
                  <p:embed/>
                </p:oleObj>
              </mc:Choice>
              <mc:Fallback>
                <p:oleObj r:id="rId4" imgW="8382727" imgH="528569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 y="1406525"/>
                        <a:ext cx="83820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2911475" y="3286125"/>
            <a:ext cx="2447925" cy="922338"/>
          </a:xfrm>
          <a:prstGeom prst="rect">
            <a:avLst/>
          </a:prstGeom>
          <a:solidFill>
            <a:srgbClr val="FFC000"/>
          </a:solidFill>
        </p:spPr>
        <p:txBody>
          <a:bodyPr>
            <a:spAutoFit/>
          </a:bodyPr>
          <a:lstStyle/>
          <a:p>
            <a:pPr algn="ctr" fontAlgn="auto">
              <a:spcBef>
                <a:spcPts val="0"/>
              </a:spcBef>
              <a:spcAft>
                <a:spcPts val="0"/>
              </a:spcAft>
              <a:defRPr/>
            </a:pPr>
            <a:r>
              <a:rPr lang="en-GB" dirty="0">
                <a:latin typeface="+mj-lt"/>
                <a:cs typeface="+mn-cs"/>
              </a:rPr>
              <a:t>Each colour is a different service or channel</a:t>
            </a:r>
          </a:p>
        </p:txBody>
      </p:sp>
      <p:sp>
        <p:nvSpPr>
          <p:cNvPr id="4" name="TextBox 3"/>
          <p:cNvSpPr txBox="1"/>
          <p:nvPr/>
        </p:nvSpPr>
        <p:spPr>
          <a:xfrm>
            <a:off x="3167063" y="1974850"/>
            <a:ext cx="3241675" cy="1016000"/>
          </a:xfrm>
          <a:prstGeom prst="rect">
            <a:avLst/>
          </a:prstGeom>
          <a:solidFill>
            <a:srgbClr val="C00000"/>
          </a:solidFill>
        </p:spPr>
        <p:txBody>
          <a:bodyPr>
            <a:spAutoFit/>
          </a:bodyPr>
          <a:lstStyle/>
          <a:p>
            <a:pPr algn="ctr" fontAlgn="auto">
              <a:spcBef>
                <a:spcPts val="0"/>
              </a:spcBef>
              <a:spcAft>
                <a:spcPts val="0"/>
              </a:spcAft>
              <a:defRPr/>
            </a:pPr>
            <a:r>
              <a:rPr lang="en-GB" sz="2000" b="1" dirty="0">
                <a:solidFill>
                  <a:schemeClr val="bg1"/>
                </a:solidFill>
                <a:latin typeface="+mj-lt"/>
                <a:cs typeface="+mn-cs"/>
              </a:rPr>
              <a:t>And we recovered our (growing) publishing costs in every year too.</a:t>
            </a:r>
          </a:p>
        </p:txBody>
      </p:sp>
      <p:pic>
        <p:nvPicPr>
          <p:cNvPr id="29703" name="Picture 2" descr="http://www.thebridgemaker.com/wp-content/uploads/2012/02/a-simple-path-to-letting-go.jpg"/>
          <p:cNvPicPr>
            <a:picLocks noChangeAspect="1" noChangeArrowheads="1"/>
          </p:cNvPicPr>
          <p:nvPr/>
        </p:nvPicPr>
        <p:blipFill>
          <a:blip r:embed="rId6">
            <a:extLst>
              <a:ext uri="{28A0092B-C50C-407E-A947-70E740481C1C}">
                <a14:useLocalDpi xmlns:a14="http://schemas.microsoft.com/office/drawing/2010/main" val="0"/>
              </a:ext>
            </a:extLst>
          </a:blip>
          <a:srcRect l="17529" t="23557" r="43484"/>
          <a:stretch>
            <a:fillRect/>
          </a:stretch>
        </p:blipFill>
        <p:spPr bwMode="auto">
          <a:xfrm>
            <a:off x="6716713" y="4052888"/>
            <a:ext cx="21034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719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err="1" smtClean="0"/>
              <a:t>iLibrary</a:t>
            </a:r>
            <a:r>
              <a:rPr lang="en-SG" dirty="0" smtClean="0"/>
              <a:t> Counter based Global Usage</a:t>
            </a:r>
            <a:br>
              <a:rPr lang="en-SG" dirty="0" smtClean="0"/>
            </a:br>
            <a:r>
              <a:rPr lang="en-SG" sz="2400" dirty="0" smtClean="0"/>
              <a:t>updated </a:t>
            </a:r>
            <a:r>
              <a:rPr lang="en-SG" sz="2400" dirty="0" err="1" smtClean="0"/>
              <a:t>til</a:t>
            </a:r>
            <a:r>
              <a:rPr lang="en-SG" sz="2400" dirty="0" smtClean="0"/>
              <a:t> 23</a:t>
            </a:r>
            <a:r>
              <a:rPr lang="en-SG" sz="2400" baseline="30000" dirty="0" smtClean="0"/>
              <a:t>rd</a:t>
            </a:r>
            <a:r>
              <a:rPr lang="en-SG" sz="2400" dirty="0" smtClean="0"/>
              <a:t> March 2015</a:t>
            </a:r>
            <a:endParaRPr lang="en-SG"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05845190"/>
              </p:ext>
            </p:extLst>
          </p:nvPr>
        </p:nvGraphicFramePr>
        <p:xfrm>
          <a:off x="323529" y="2060853"/>
          <a:ext cx="8424934" cy="4197223"/>
        </p:xfrm>
        <a:graphic>
          <a:graphicData uri="http://schemas.openxmlformats.org/drawingml/2006/table">
            <a:tbl>
              <a:tblPr>
                <a:tableStyleId>{5C22544A-7EE6-4342-B048-85BDC9FD1C3A}</a:tableStyleId>
              </a:tblPr>
              <a:tblGrid>
                <a:gridCol w="1585646"/>
                <a:gridCol w="2446801"/>
                <a:gridCol w="982396"/>
                <a:gridCol w="811927"/>
                <a:gridCol w="649541"/>
                <a:gridCol w="649541"/>
                <a:gridCol w="649541"/>
                <a:gridCol w="649541"/>
              </a:tblGrid>
              <a:tr h="431461">
                <a:tc>
                  <a:txBody>
                    <a:bodyPr/>
                    <a:lstStyle/>
                    <a:p>
                      <a:pPr algn="l" fontAlgn="t"/>
                      <a:r>
                        <a:rPr lang="en-SG" sz="1000" u="none" strike="noStrike" dirty="0">
                          <a:effectLst/>
                        </a:rPr>
                        <a:t>Country</a:t>
                      </a:r>
                      <a:endParaRPr lang="en-SG" sz="1000" b="0" i="0" u="none" strike="noStrike" dirty="0">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Parent InstitutionName</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 Parent RegistrationType </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 2011 </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 2012 </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 2013 </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a:effectLst/>
                        </a:rPr>
                        <a:t> 2014 </a:t>
                      </a:r>
                      <a:endParaRPr lang="en-SG" sz="10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1000" u="none" strike="noStrike" dirty="0">
                          <a:effectLst/>
                        </a:rPr>
                        <a:t> 2015 </a:t>
                      </a:r>
                      <a:endParaRPr lang="en-SG" sz="1000" b="0" i="0" u="none" strike="noStrike" dirty="0">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1,987,201 </a:t>
                      </a:r>
                      <a:endParaRPr lang="en-SG" sz="800" b="0" i="0" u="none" strike="noStrike" dirty="0">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3,147,324 </a:t>
                      </a:r>
                      <a:endParaRPr lang="en-SG" sz="800" b="0" i="0" u="none" strike="noStrike" dirty="0">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6,527,065 </a:t>
                      </a:r>
                      <a:endParaRPr lang="en-SG" sz="800" b="0" i="0" u="none" strike="noStrike" dirty="0">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8,663,859 </a:t>
                      </a:r>
                      <a:endParaRPr lang="en-SG" sz="800" b="0" i="0" u="none" strike="noStrike" dirty="0">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2,149,736 </a:t>
                      </a:r>
                      <a:endParaRPr lang="en-SG" sz="800" b="0" i="0" u="none" strike="noStrike" dirty="0">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13,880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17,492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108,852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75,054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3,096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UN Consortium</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Consortium Parent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16,951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18,509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23,900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24,315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4,135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Belgium</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US" sz="800" u="none" strike="noStrike">
                          <a:effectLst/>
                        </a:rPr>
                        <a:t>Central Library of the EC</a:t>
                      </a:r>
                      <a:endParaRPr lang="en-US"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Master Registration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700" u="none" strike="noStrike">
                          <a:effectLst/>
                        </a:rPr>
                        <a:t> </a:t>
                      </a:r>
                      <a:endParaRPr lang="en-SG" sz="700" b="0" i="0" u="none" strike="noStrike">
                        <a:solidFill>
                          <a:srgbClr val="000000"/>
                        </a:solidFill>
                        <a:effectLst/>
                        <a:latin typeface="Arial" panose="020B0604020202020204" pitchFamily="34" charset="0"/>
                      </a:endParaRPr>
                    </a:p>
                  </a:txBody>
                  <a:tcPr marL="5246" marR="5246" marT="5246" marB="0"/>
                </a:tc>
                <a:tc>
                  <a:txBody>
                    <a:bodyPr/>
                    <a:lstStyle/>
                    <a:p>
                      <a:pPr algn="l" fontAlgn="t"/>
                      <a:r>
                        <a:rPr lang="en-SG" sz="800" u="none" strike="noStrike">
                          <a:effectLst/>
                        </a:rPr>
                        <a:t>             12,294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18,882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21,947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4,794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Belgium</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10,606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14,663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18,889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20,492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2,985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IMF WORLDBANK</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Stand-Alone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13,872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16,074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18,036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18,437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3,175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Pennyslvania State University</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Stand-Alone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1,684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1,906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2,544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16,714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700" u="none" strike="noStrike">
                          <a:effectLst/>
                        </a:rPr>
                        <a:t> </a:t>
                      </a:r>
                      <a:endParaRPr lang="en-SG" sz="700" b="0" i="0" u="none" strike="noStrike">
                        <a:solidFill>
                          <a:srgbClr val="000000"/>
                        </a:solidFill>
                        <a:effectLst/>
                        <a:latin typeface="Arial" panose="020B0604020202020204" pitchFamily="34" charset="0"/>
                      </a:endParaRPr>
                    </a:p>
                  </a:txBody>
                  <a:tcPr marL="5246" marR="5246" marT="5246" marB="0"/>
                </a:tc>
              </a:tr>
              <a:tr h="289674">
                <a:tc>
                  <a:txBody>
                    <a:bodyPr/>
                    <a:lstStyle/>
                    <a:p>
                      <a:pPr algn="l" fontAlgn="t"/>
                      <a:r>
                        <a:rPr lang="en-SG" sz="800" u="none" strike="noStrike">
                          <a:effectLst/>
                        </a:rPr>
                        <a:t>Brazil</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CAPES OECD Consortium</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Consortium Parent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9,236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9,535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11,957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13,322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1,481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Brazil</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9,311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9,730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11,707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12,669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1,406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Kingdom</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US" sz="800" u="none" strike="noStrike">
                          <a:effectLst/>
                        </a:rPr>
                        <a:t>London School of Economics and Political Science</a:t>
                      </a:r>
                      <a:endParaRPr lang="en-US"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Stand-Alone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11,762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14,990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15,105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12,649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2,164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Harvard University Libraries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Master Registration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4,902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6,318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6,896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11,125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673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Czech Republic</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University of Economics Prague</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Stand-Alone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8,942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9,949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11,768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10,627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1,156 </a:t>
                      </a:r>
                      <a:endParaRPr lang="en-SG" sz="800" b="0" i="0" u="none" strike="noStrike">
                        <a:solidFill>
                          <a:srgbClr val="000000"/>
                        </a:solidFill>
                        <a:effectLst/>
                        <a:latin typeface="Calibri" panose="020F0502020204030204" pitchFamily="34" charset="0"/>
                      </a:endParaRPr>
                    </a:p>
                  </a:txBody>
                  <a:tcPr marL="5246" marR="5246" marT="5246" marB="0"/>
                </a:tc>
              </a:tr>
              <a:tr h="289674">
                <a:tc>
                  <a:txBody>
                    <a:bodyPr/>
                    <a:lstStyle/>
                    <a:p>
                      <a:pPr algn="l" fontAlgn="t"/>
                      <a:r>
                        <a:rPr lang="en-SG" sz="800" u="none" strike="noStrike">
                          <a:effectLst/>
                        </a:rPr>
                        <a:t>United States</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UNIVERSITY OF WASHINGTON</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Stand-Alone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1,433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1,609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1,837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a:effectLst/>
                        </a:rPr>
                        <a:t>             10,245 </a:t>
                      </a:r>
                      <a:endParaRPr lang="en-SG" sz="800" b="0" i="0" u="none" strike="noStrike">
                        <a:solidFill>
                          <a:srgbClr val="000000"/>
                        </a:solidFill>
                        <a:effectLst/>
                        <a:latin typeface="Calibri" panose="020F0502020204030204" pitchFamily="34" charset="0"/>
                      </a:endParaRPr>
                    </a:p>
                  </a:txBody>
                  <a:tcPr marL="5246" marR="5246" marT="5246" marB="0"/>
                </a:tc>
                <a:tc>
                  <a:txBody>
                    <a:bodyPr/>
                    <a:lstStyle/>
                    <a:p>
                      <a:pPr algn="l" fontAlgn="t"/>
                      <a:r>
                        <a:rPr lang="en-SG" sz="800" u="none" strike="noStrike" dirty="0">
                          <a:effectLst/>
                        </a:rPr>
                        <a:t>                  381 </a:t>
                      </a:r>
                      <a:endParaRPr lang="en-SG" sz="800" b="0" i="0" u="none" strike="noStrike" dirty="0">
                        <a:solidFill>
                          <a:srgbClr val="000000"/>
                        </a:solidFill>
                        <a:effectLst/>
                        <a:latin typeface="Calibri" panose="020F0502020204030204" pitchFamily="34" charset="0"/>
                      </a:endParaRPr>
                    </a:p>
                  </a:txBody>
                  <a:tcPr marL="5246" marR="5246" marT="5246" marB="0"/>
                </a:tc>
              </a:tr>
            </a:tbl>
          </a:graphicData>
        </a:graphic>
      </p:graphicFrame>
    </p:spTree>
    <p:extLst>
      <p:ext uri="{BB962C8B-B14F-4D97-AF65-F5344CB8AC3E}">
        <p14:creationId xmlns:p14="http://schemas.microsoft.com/office/powerpoint/2010/main" val="683541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1079500" y="238125"/>
            <a:ext cx="7416800" cy="1022350"/>
          </a:xfrm>
        </p:spPr>
        <p:txBody>
          <a:bodyPr/>
          <a:lstStyle/>
          <a:p>
            <a:pPr eaLnBrk="1" hangingPunct="1"/>
            <a:r>
              <a:rPr lang="en-GB" altLang="en-US" smtClean="0"/>
              <a:t>In conclusion – </a:t>
            </a:r>
            <a:br>
              <a:rPr lang="en-GB" altLang="en-US" smtClean="0"/>
            </a:br>
            <a:r>
              <a:rPr lang="en-GB" altLang="en-US" smtClean="0"/>
              <a:t>Is Freemium a better form of OA?</a:t>
            </a:r>
          </a:p>
        </p:txBody>
      </p:sp>
      <p:sp>
        <p:nvSpPr>
          <p:cNvPr id="5" name="Content Placeholder 1"/>
          <p:cNvSpPr>
            <a:spLocks noGrp="1"/>
          </p:cNvSpPr>
          <p:nvPr/>
        </p:nvSpPr>
        <p:spPr>
          <a:xfrm>
            <a:off x="461963" y="1484313"/>
            <a:ext cx="8220075" cy="5373687"/>
          </a:xfrm>
          <a:prstGeom prst="rect">
            <a:avLst/>
          </a:prstGeom>
        </p:spPr>
        <p:txBody>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fontAlgn="auto">
              <a:spcAft>
                <a:spcPts val="0"/>
              </a:spcAft>
              <a:defRPr/>
            </a:pPr>
            <a:r>
              <a:rPr lang="en-US" sz="2400" b="1" dirty="0" smtClean="0">
                <a:solidFill>
                  <a:srgbClr val="FFFF00"/>
                </a:solidFill>
                <a:latin typeface="+mj-lt"/>
                <a:cs typeface="Arial Narrow"/>
              </a:rPr>
              <a:t>Freemium means actively building an audience</a:t>
            </a:r>
            <a:r>
              <a:rPr lang="en-US" sz="2400" b="1" dirty="0" smtClean="0">
                <a:solidFill>
                  <a:schemeClr val="accent3">
                    <a:lumMod val="75000"/>
                  </a:schemeClr>
                </a:solidFill>
                <a:latin typeface="+mj-lt"/>
                <a:cs typeface="Arial Narrow"/>
              </a:rPr>
              <a:t> </a:t>
            </a:r>
            <a:r>
              <a:rPr lang="en-US" sz="2400" b="1" dirty="0" smtClean="0">
                <a:latin typeface="+mj-lt"/>
                <a:cs typeface="Arial Narrow"/>
              </a:rPr>
              <a:t/>
            </a:r>
            <a:br>
              <a:rPr lang="en-US" sz="2400" b="1" dirty="0" smtClean="0">
                <a:latin typeface="+mj-lt"/>
                <a:cs typeface="Arial Narrow"/>
              </a:rPr>
            </a:br>
            <a:r>
              <a:rPr lang="en-US" sz="2400" dirty="0" smtClean="0">
                <a:latin typeface="+mj-lt"/>
                <a:cs typeface="Arial Narrow"/>
              </a:rPr>
              <a:t>(You can be Free and not have readers)</a:t>
            </a:r>
          </a:p>
          <a:p>
            <a:pPr fontAlgn="auto">
              <a:spcAft>
                <a:spcPts val="0"/>
              </a:spcAft>
              <a:defRPr/>
            </a:pPr>
            <a:r>
              <a:rPr lang="en-US" sz="2400" b="1" dirty="0" smtClean="0">
                <a:solidFill>
                  <a:srgbClr val="FFFF00"/>
                </a:solidFill>
                <a:latin typeface="+mj-lt"/>
                <a:cs typeface="Arial Narrow"/>
              </a:rPr>
              <a:t>Freemium keeps the audience in the driving seat</a:t>
            </a:r>
            <a:r>
              <a:rPr lang="en-US" sz="2400" dirty="0" smtClean="0">
                <a:latin typeface="+mj-lt"/>
                <a:cs typeface="Arial Narrow"/>
              </a:rPr>
              <a:t/>
            </a:r>
            <a:br>
              <a:rPr lang="en-US" sz="2400" dirty="0" smtClean="0">
                <a:latin typeface="+mj-lt"/>
                <a:cs typeface="Arial Narrow"/>
              </a:rPr>
            </a:br>
            <a:r>
              <a:rPr lang="en-US" sz="2400" dirty="0" smtClean="0">
                <a:latin typeface="+mj-lt"/>
                <a:cs typeface="Arial Narrow"/>
              </a:rPr>
              <a:t>(You can be Free and ignore reader needs)</a:t>
            </a:r>
          </a:p>
          <a:p>
            <a:pPr fontAlgn="auto">
              <a:spcAft>
                <a:spcPts val="0"/>
              </a:spcAft>
              <a:defRPr/>
            </a:pPr>
            <a:r>
              <a:rPr lang="en-US" sz="2400" b="1" dirty="0">
                <a:solidFill>
                  <a:srgbClr val="FFFF00"/>
                </a:solidFill>
                <a:latin typeface="+mj-lt"/>
                <a:cs typeface="Arial Narrow"/>
              </a:rPr>
              <a:t>Freemium means </a:t>
            </a:r>
            <a:r>
              <a:rPr lang="en-US" sz="2400" b="1" dirty="0" smtClean="0">
                <a:solidFill>
                  <a:srgbClr val="FFFF00"/>
                </a:solidFill>
                <a:latin typeface="+mj-lt"/>
                <a:cs typeface="Arial Narrow"/>
              </a:rPr>
              <a:t>innovation</a:t>
            </a:r>
            <a:r>
              <a:rPr lang="en-US" sz="2400" dirty="0">
                <a:latin typeface="+mj-lt"/>
                <a:cs typeface="Arial Narrow"/>
              </a:rPr>
              <a:t/>
            </a:r>
            <a:br>
              <a:rPr lang="en-US" sz="2400" dirty="0">
                <a:latin typeface="+mj-lt"/>
                <a:cs typeface="Arial Narrow"/>
              </a:rPr>
            </a:br>
            <a:r>
              <a:rPr lang="en-US" sz="2400" dirty="0">
                <a:latin typeface="+mj-lt"/>
                <a:cs typeface="Arial Narrow"/>
              </a:rPr>
              <a:t>(You can be </a:t>
            </a:r>
            <a:r>
              <a:rPr lang="en-US" sz="2400" dirty="0" smtClean="0">
                <a:latin typeface="+mj-lt"/>
                <a:cs typeface="Arial Narrow"/>
              </a:rPr>
              <a:t>Free and </a:t>
            </a:r>
            <a:r>
              <a:rPr lang="en-US" sz="2400" dirty="0">
                <a:latin typeface="+mj-lt"/>
                <a:cs typeface="Arial Narrow"/>
              </a:rPr>
              <a:t>stop innovating)</a:t>
            </a:r>
          </a:p>
          <a:p>
            <a:pPr fontAlgn="auto">
              <a:spcAft>
                <a:spcPts val="0"/>
              </a:spcAft>
              <a:defRPr/>
            </a:pPr>
            <a:r>
              <a:rPr lang="en-US" sz="2400" b="1" dirty="0" smtClean="0">
                <a:solidFill>
                  <a:srgbClr val="FFFF00"/>
                </a:solidFill>
                <a:latin typeface="+mj-lt"/>
                <a:cs typeface="Arial Narrow"/>
              </a:rPr>
              <a:t>Freemium delivers value for money</a:t>
            </a:r>
            <a:r>
              <a:rPr lang="en-US" sz="2400" dirty="0" smtClean="0">
                <a:solidFill>
                  <a:srgbClr val="FFFF00"/>
                </a:solidFill>
                <a:latin typeface="+mj-lt"/>
                <a:cs typeface="Arial Narrow"/>
              </a:rPr>
              <a:t/>
            </a:r>
            <a:br>
              <a:rPr lang="en-US" sz="2400" dirty="0" smtClean="0">
                <a:solidFill>
                  <a:srgbClr val="FFFF00"/>
                </a:solidFill>
                <a:latin typeface="+mj-lt"/>
                <a:cs typeface="Arial Narrow"/>
              </a:rPr>
            </a:br>
            <a:r>
              <a:rPr lang="en-US" sz="2400" dirty="0" smtClean="0">
                <a:latin typeface="+mj-lt"/>
                <a:cs typeface="Arial Narrow"/>
              </a:rPr>
              <a:t>(You can be Free and build services that no-one uses)</a:t>
            </a:r>
          </a:p>
          <a:p>
            <a:pPr fontAlgn="auto">
              <a:spcAft>
                <a:spcPts val="0"/>
              </a:spcAft>
              <a:defRPr/>
            </a:pPr>
            <a:r>
              <a:rPr lang="en-US" sz="2400" b="1" dirty="0" smtClean="0">
                <a:solidFill>
                  <a:srgbClr val="FFFF00"/>
                </a:solidFill>
                <a:latin typeface="+mj-lt"/>
                <a:cs typeface="Arial Narrow"/>
              </a:rPr>
              <a:t>Freemium gives taxpayers/funders a choice</a:t>
            </a:r>
            <a:r>
              <a:rPr lang="en-US" sz="2400" dirty="0">
                <a:latin typeface="+mj-lt"/>
                <a:cs typeface="Arial Narrow"/>
              </a:rPr>
              <a:t/>
            </a:r>
            <a:br>
              <a:rPr lang="en-US" sz="2400" dirty="0">
                <a:latin typeface="+mj-lt"/>
                <a:cs typeface="Arial Narrow"/>
              </a:rPr>
            </a:br>
            <a:r>
              <a:rPr lang="en-US" sz="2400" dirty="0" smtClean="0">
                <a:latin typeface="+mj-lt"/>
                <a:cs typeface="Arial Narrow"/>
              </a:rPr>
              <a:t>(To be Free taxpayers/funders must pay)</a:t>
            </a:r>
          </a:p>
          <a:p>
            <a:pPr fontAlgn="auto">
              <a:spcAft>
                <a:spcPts val="0"/>
              </a:spcAft>
              <a:defRPr/>
            </a:pPr>
            <a:r>
              <a:rPr lang="en-US" sz="2400" b="1" dirty="0" smtClean="0">
                <a:solidFill>
                  <a:srgbClr val="FFC000"/>
                </a:solidFill>
                <a:latin typeface="+mj-lt"/>
                <a:cs typeface="Arial Narrow"/>
              </a:rPr>
              <a:t>Freemium is compatible with Gold </a:t>
            </a:r>
            <a:r>
              <a:rPr lang="en-US" sz="2400" dirty="0" smtClean="0">
                <a:latin typeface="+mj-lt"/>
                <a:cs typeface="Arial Narrow"/>
              </a:rPr>
              <a:t>– Funders can choose to make premium features free for everyone</a:t>
            </a:r>
          </a:p>
        </p:txBody>
      </p:sp>
      <p:pic>
        <p:nvPicPr>
          <p:cNvPr id="4" name="Picture 2" descr="http://www.thebridgemaker.com/wp-content/uploads/2012/02/a-simple-path-to-letting-go.jpg"/>
          <p:cNvPicPr>
            <a:picLocks noChangeAspect="1" noChangeArrowheads="1"/>
          </p:cNvPicPr>
          <p:nvPr/>
        </p:nvPicPr>
        <p:blipFill>
          <a:blip r:embed="rId2">
            <a:extLst>
              <a:ext uri="{28A0092B-C50C-407E-A947-70E740481C1C}">
                <a14:useLocalDpi xmlns:a14="http://schemas.microsoft.com/office/drawing/2010/main" val="0"/>
              </a:ext>
            </a:extLst>
          </a:blip>
          <a:srcRect l="17529" t="23557" r="43484"/>
          <a:stretch>
            <a:fillRect/>
          </a:stretch>
        </p:blipFill>
        <p:spPr bwMode="auto">
          <a:xfrm>
            <a:off x="6716713" y="4052888"/>
            <a:ext cx="21034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6732588" y="3733800"/>
            <a:ext cx="1035050" cy="1365250"/>
            <a:chOff x="6732241" y="3733604"/>
            <a:chExt cx="1036136" cy="1365935"/>
          </a:xfrm>
        </p:grpSpPr>
        <p:pic>
          <p:nvPicPr>
            <p:cNvPr id="30726" name="Picture 2" descr="http://www.thebridgemaker.com/wp-content/uploads/2012/02/a-simple-path-to-letting-go.jpg"/>
            <p:cNvPicPr>
              <a:picLocks noChangeAspect="1" noChangeArrowheads="1"/>
            </p:cNvPicPr>
            <p:nvPr/>
          </p:nvPicPr>
          <p:blipFill>
            <a:blip r:embed="rId2">
              <a:extLst>
                <a:ext uri="{28A0092B-C50C-407E-A947-70E740481C1C}">
                  <a14:useLocalDpi xmlns:a14="http://schemas.microsoft.com/office/drawing/2010/main" val="0"/>
                </a:ext>
              </a:extLst>
            </a:blip>
            <a:srcRect l="17529" t="23557" r="63274" b="48586"/>
            <a:stretch>
              <a:fillRect/>
            </a:stretch>
          </p:blipFill>
          <p:spPr bwMode="auto">
            <a:xfrm>
              <a:off x="6732241" y="4077073"/>
              <a:ext cx="1036136" cy="102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descr="13549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0385">
              <a:off x="6754571" y="3733604"/>
              <a:ext cx="581134" cy="87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2206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par>
                          <p:cTn id="41" fill="hold" nodeType="afterGroup">
                            <p:stCondLst>
                              <p:cond delay="500"/>
                            </p:stCondLst>
                            <p:childTnLst>
                              <p:par>
                                <p:cTn id="42" presetID="42" presetClass="path" presetSubtype="0" accel="50000" decel="50000" fill="hold" nodeType="afterEffect">
                                  <p:stCondLst>
                                    <p:cond delay="0"/>
                                  </p:stCondLst>
                                  <p:childTnLst>
                                    <p:animMotion origin="layout" path="M 5.55556E-7 -2.22222E-6 L -0.00781 -0.67847 " pathEditMode="relative" rAng="0" ptsTypes="AA">
                                      <p:cBhvr>
                                        <p:cTn id="43" dur="2000" fill="hold"/>
                                        <p:tgtEl>
                                          <p:spTgt spid="2"/>
                                        </p:tgtEl>
                                        <p:attrNameLst>
                                          <p:attrName>ppt_x</p:attrName>
                                          <p:attrName>ppt_y</p:attrName>
                                        </p:attrNameLst>
                                      </p:cBhvr>
                                      <p:rCtr x="-399" y="-33935"/>
                                    </p:animMotion>
                                  </p:childTnLst>
                                </p:cTn>
                              </p:par>
                            </p:childTnLst>
                          </p:cTn>
                        </p:par>
                        <p:par>
                          <p:cTn id="44" fill="hold" nodeType="afterGroup">
                            <p:stCondLst>
                              <p:cond delay="2500"/>
                            </p:stCondLst>
                            <p:childTnLst>
                              <p:par>
                                <p:cTn id="45" presetID="10" presetClass="exit" presetSubtype="0" fill="hold" nodeType="after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627313" y="1700213"/>
            <a:ext cx="3673475" cy="23050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403350" y="1700213"/>
            <a:ext cx="6481763" cy="2305050"/>
          </a:xfrm>
        </p:spPr>
        <p:txBody>
          <a:bodyPr/>
          <a:lstStyle/>
          <a:p>
            <a:pPr algn="ctr" eaLnBrk="1" hangingPunct="1"/>
            <a:r>
              <a:rPr lang="en-US" altLang="en-US" sz="4400" b="1" smtClean="0"/>
              <a:t>Thank you &amp; Questions?</a:t>
            </a:r>
            <a:br>
              <a:rPr lang="en-US" altLang="en-US" sz="4400" b="1" smtClean="0"/>
            </a:br>
            <a:endParaRPr lang="en-US" altLang="en-US" sz="4400" smtClean="0"/>
          </a:p>
        </p:txBody>
      </p:sp>
      <p:pic>
        <p:nvPicPr>
          <p:cNvPr id="31749" name="Picture 2" descr="http://www.thebridgemaker.com/wp-content/uploads/2012/02/a-simple-path-to-letting-go.jpg"/>
          <p:cNvPicPr>
            <a:picLocks noChangeAspect="1" noChangeArrowheads="1"/>
          </p:cNvPicPr>
          <p:nvPr/>
        </p:nvPicPr>
        <p:blipFill>
          <a:blip r:embed="rId2">
            <a:extLst>
              <a:ext uri="{28A0092B-C50C-407E-A947-70E740481C1C}">
                <a14:useLocalDpi xmlns:a14="http://schemas.microsoft.com/office/drawing/2010/main" val="0"/>
              </a:ext>
            </a:extLst>
          </a:blip>
          <a:srcRect l="17529" t="23557" r="43484"/>
          <a:stretch>
            <a:fillRect/>
          </a:stretch>
        </p:blipFill>
        <p:spPr bwMode="auto">
          <a:xfrm>
            <a:off x="6716713" y="4052888"/>
            <a:ext cx="2103437"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427538" y="6167438"/>
            <a:ext cx="3457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r>
              <a:rPr lang="en-GB" altLang="en-US" dirty="0"/>
              <a:t>And thanks to </a:t>
            </a:r>
            <a:r>
              <a:rPr lang="en-GB" altLang="en-US" dirty="0" err="1"/>
              <a:t>Banksy</a:t>
            </a:r>
            <a:r>
              <a:rPr lang="en-GB" altLang="en-US" dirty="0"/>
              <a:t> for </a:t>
            </a:r>
            <a:br>
              <a:rPr lang="en-GB" altLang="en-US" dirty="0"/>
            </a:br>
            <a:r>
              <a:rPr lang="en-GB" altLang="en-US" dirty="0"/>
              <a:t>the ‘letting go’ girl</a:t>
            </a:r>
          </a:p>
        </p:txBody>
      </p:sp>
      <p:sp>
        <p:nvSpPr>
          <p:cNvPr id="31751" name="Title 2"/>
          <p:cNvSpPr txBox="1">
            <a:spLocks/>
          </p:cNvSpPr>
          <p:nvPr/>
        </p:nvSpPr>
        <p:spPr bwMode="auto">
          <a:xfrm>
            <a:off x="1079500" y="238125"/>
            <a:ext cx="74168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GB" altLang="en-US" sz="3200">
                <a:latin typeface="Arial" panose="020B0604020202020204" pitchFamily="34" charset="0"/>
              </a:rPr>
              <a:t>Go </a:t>
            </a:r>
            <a:r>
              <a:rPr lang="en-GB" altLang="en-US" sz="3200" b="1">
                <a:latin typeface="Arial" panose="020B0604020202020204" pitchFamily="34" charset="0"/>
              </a:rPr>
              <a:t>Freemium</a:t>
            </a:r>
            <a:r>
              <a:rPr lang="en-GB" altLang="en-US" sz="3200">
                <a:latin typeface="Arial" panose="020B0604020202020204" pitchFamily="34" charset="0"/>
              </a:rPr>
              <a:t> Open Access!</a:t>
            </a:r>
          </a:p>
        </p:txBody>
      </p:sp>
    </p:spTree>
    <p:extLst>
      <p:ext uri="{BB962C8B-B14F-4D97-AF65-F5344CB8AC3E}">
        <p14:creationId xmlns:p14="http://schemas.microsoft.com/office/powerpoint/2010/main" val="932457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sz="3600" dirty="0" smtClean="0">
                <a:latin typeface="Century Gothic" pitchFamily="34" charset="0"/>
              </a:rPr>
              <a:t>About OECD iLibrary</a:t>
            </a:r>
            <a:endParaRPr lang="en-US" sz="3600" dirty="0">
              <a:latin typeface="Century Gothic" pitchFamily="34" charset="0"/>
            </a:endParaRPr>
          </a:p>
        </p:txBody>
      </p:sp>
      <p:sp>
        <p:nvSpPr>
          <p:cNvPr id="3" name="コンテンツ プレースホルダ 2"/>
          <p:cNvSpPr>
            <a:spLocks noGrp="1"/>
          </p:cNvSpPr>
          <p:nvPr>
            <p:ph idx="1"/>
          </p:nvPr>
        </p:nvSpPr>
        <p:spPr>
          <a:xfrm>
            <a:off x="251520" y="1484784"/>
            <a:ext cx="8640960" cy="5112568"/>
          </a:xfrm>
        </p:spPr>
        <p:txBody>
          <a:bodyPr>
            <a:normAutofit lnSpcReduction="10000"/>
          </a:bodyPr>
          <a:lstStyle/>
          <a:p>
            <a:r>
              <a:rPr lang="en-US" dirty="0" smtClean="0">
                <a:latin typeface="Century Gothic" pitchFamily="34" charset="0"/>
              </a:rPr>
              <a:t>OECD iLibrary:</a:t>
            </a:r>
          </a:p>
          <a:p>
            <a:pPr lvl="1">
              <a:tabLst>
                <a:tab pos="3230563" algn="l"/>
                <a:tab pos="5380038" algn="l"/>
              </a:tabLst>
            </a:pPr>
            <a:r>
              <a:rPr lang="en-US" sz="2000" dirty="0" smtClean="0">
                <a:latin typeface="Century Gothic" pitchFamily="34" charset="0"/>
              </a:rPr>
              <a:t>Repository for all OECD output across all Directorates</a:t>
            </a:r>
          </a:p>
          <a:p>
            <a:pPr lvl="1">
              <a:tabLst>
                <a:tab pos="3230563" algn="l"/>
                <a:tab pos="5380038" algn="l"/>
              </a:tabLst>
            </a:pPr>
            <a:r>
              <a:rPr lang="en-US" sz="2000" dirty="0" smtClean="0">
                <a:latin typeface="Century Gothic" pitchFamily="34" charset="0"/>
              </a:rPr>
              <a:t>Increase usage</a:t>
            </a:r>
            <a:r>
              <a:rPr lang="en-US" sz="2000" dirty="0">
                <a:latin typeface="Century Gothic" pitchFamily="34" charset="0"/>
              </a:rPr>
              <a:t> </a:t>
            </a:r>
            <a:r>
              <a:rPr lang="en-US" sz="2000" dirty="0" smtClean="0">
                <a:latin typeface="Century Gothic" pitchFamily="34" charset="0"/>
              </a:rPr>
              <a:t>for OECD content via increased </a:t>
            </a:r>
            <a:r>
              <a:rPr lang="en-US" sz="2000" dirty="0" err="1" smtClean="0">
                <a:latin typeface="Century Gothic" pitchFamily="34" charset="0"/>
              </a:rPr>
              <a:t>visability</a:t>
            </a:r>
            <a:r>
              <a:rPr lang="en-US" sz="2000" dirty="0" smtClean="0">
                <a:latin typeface="Century Gothic" pitchFamily="34" charset="0"/>
              </a:rPr>
              <a:t> and improved usability</a:t>
            </a:r>
            <a:endParaRPr lang="en-US" dirty="0">
              <a:latin typeface="Century Gothic" pitchFamily="34" charset="0"/>
            </a:endParaRPr>
          </a:p>
          <a:p>
            <a:pPr lvl="1">
              <a:tabLst>
                <a:tab pos="3230563" algn="l"/>
                <a:tab pos="5380038" algn="l"/>
              </a:tabLst>
            </a:pPr>
            <a:endParaRPr lang="en-US" sz="2000" dirty="0">
              <a:latin typeface="Century Gothic" pitchFamily="34" charset="0"/>
            </a:endParaRPr>
          </a:p>
          <a:p>
            <a:pPr>
              <a:tabLst>
                <a:tab pos="3230563" algn="l"/>
                <a:tab pos="5380038" algn="l"/>
              </a:tabLst>
            </a:pPr>
            <a:r>
              <a:rPr lang="en-SG" sz="2400" dirty="0">
                <a:latin typeface="Century Gothic" pitchFamily="34" charset="0"/>
              </a:rPr>
              <a:t>•9 670 </a:t>
            </a:r>
            <a:r>
              <a:rPr lang="en-SG" sz="2400" dirty="0" err="1">
                <a:latin typeface="Century Gothic" pitchFamily="34" charset="0"/>
              </a:rPr>
              <a:t>ebook</a:t>
            </a:r>
            <a:r>
              <a:rPr lang="en-SG" sz="2400" dirty="0">
                <a:latin typeface="Century Gothic" pitchFamily="34" charset="0"/>
              </a:rPr>
              <a:t> titles</a:t>
            </a:r>
          </a:p>
          <a:p>
            <a:pPr>
              <a:tabLst>
                <a:tab pos="3230563" algn="l"/>
                <a:tab pos="5380038" algn="l"/>
              </a:tabLst>
            </a:pPr>
            <a:r>
              <a:rPr lang="en-SG" sz="2400" dirty="0">
                <a:latin typeface="Century Gothic" pitchFamily="34" charset="0"/>
              </a:rPr>
              <a:t>•39 200 chapters</a:t>
            </a:r>
          </a:p>
          <a:p>
            <a:pPr>
              <a:tabLst>
                <a:tab pos="3230563" algn="l"/>
                <a:tab pos="5380038" algn="l"/>
              </a:tabLst>
            </a:pPr>
            <a:r>
              <a:rPr lang="en-SG" sz="2400" dirty="0">
                <a:latin typeface="Century Gothic" pitchFamily="34" charset="0"/>
              </a:rPr>
              <a:t>•85 400 tables and graphs</a:t>
            </a:r>
          </a:p>
          <a:p>
            <a:pPr>
              <a:tabLst>
                <a:tab pos="3230563" algn="l"/>
                <a:tab pos="5380038" algn="l"/>
              </a:tabLst>
            </a:pPr>
            <a:r>
              <a:rPr lang="en-SG" sz="2400" dirty="0">
                <a:latin typeface="Century Gothic" pitchFamily="34" charset="0"/>
              </a:rPr>
              <a:t>•4 000 articles</a:t>
            </a:r>
          </a:p>
          <a:p>
            <a:pPr>
              <a:tabLst>
                <a:tab pos="3230563" algn="l"/>
                <a:tab pos="5380038" algn="l"/>
              </a:tabLst>
            </a:pPr>
            <a:r>
              <a:rPr lang="en-SG" sz="2400" dirty="0">
                <a:latin typeface="Century Gothic" pitchFamily="34" charset="0"/>
              </a:rPr>
              <a:t>•4 000 multilingual summaries</a:t>
            </a:r>
          </a:p>
          <a:p>
            <a:pPr>
              <a:tabLst>
                <a:tab pos="3230563" algn="l"/>
                <a:tab pos="5380038" algn="l"/>
              </a:tabLst>
            </a:pPr>
            <a:r>
              <a:rPr lang="en-SG" sz="2400" dirty="0">
                <a:latin typeface="Century Gothic" pitchFamily="34" charset="0"/>
              </a:rPr>
              <a:t>•4 360 working papers</a:t>
            </a:r>
          </a:p>
          <a:p>
            <a:pPr>
              <a:tabLst>
                <a:tab pos="3230563" algn="l"/>
                <a:tab pos="5380038" algn="l"/>
              </a:tabLst>
            </a:pPr>
            <a:r>
              <a:rPr lang="en-SG" sz="2400" dirty="0">
                <a:latin typeface="Century Gothic" pitchFamily="34" charset="0"/>
              </a:rPr>
              <a:t>•3 640 key tables</a:t>
            </a:r>
          </a:p>
          <a:p>
            <a:pPr>
              <a:tabLst>
                <a:tab pos="3230563" algn="l"/>
                <a:tab pos="5380038" algn="l"/>
              </a:tabLst>
            </a:pPr>
            <a:r>
              <a:rPr lang="en-SG" sz="2400" dirty="0">
                <a:latin typeface="Century Gothic" pitchFamily="34" charset="0"/>
              </a:rPr>
              <a:t>•5 billion data points across 42 databases</a:t>
            </a:r>
          </a:p>
          <a:p>
            <a:pPr>
              <a:tabLst>
                <a:tab pos="3230563" algn="l"/>
                <a:tab pos="5380038" algn="l"/>
              </a:tabLst>
            </a:pPr>
            <a:endParaRPr lang="en-US" sz="2400" dirty="0" smtClean="0">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1043608" y="437393"/>
            <a:ext cx="8218487" cy="647701"/>
          </a:xfrm>
        </p:spPr>
        <p:txBody>
          <a:bodyPr/>
          <a:lstStyle/>
          <a:p>
            <a:r>
              <a:rPr lang="en-GB" dirty="0"/>
              <a:t>Directives and Directions</a:t>
            </a:r>
            <a:endParaRPr lang="en-US" dirty="0" smtClean="0"/>
          </a:p>
        </p:txBody>
      </p:sp>
      <p:sp>
        <p:nvSpPr>
          <p:cNvPr id="24" name="TextBox 23"/>
          <p:cNvSpPr txBox="1"/>
          <p:nvPr/>
        </p:nvSpPr>
        <p:spPr>
          <a:xfrm>
            <a:off x="5445125" y="4327525"/>
            <a:ext cx="3352800" cy="1200150"/>
          </a:xfrm>
          <a:prstGeom prst="rect">
            <a:avLst/>
          </a:prstGeom>
          <a:noFill/>
          <a:ln>
            <a:noFill/>
          </a:ln>
          <a:effectLst/>
        </p:spPr>
        <p:txBody>
          <a:bodyPr>
            <a:spAutoFit/>
          </a:bodyPr>
          <a:lstStyle/>
          <a:p>
            <a:pPr algn="ctr" fontAlgn="auto">
              <a:spcBef>
                <a:spcPts val="0"/>
              </a:spcBef>
              <a:spcAft>
                <a:spcPts val="0"/>
              </a:spcAft>
              <a:defRPr/>
            </a:pPr>
            <a:r>
              <a:rPr lang="en-GB" sz="2400" kern="0" dirty="0">
                <a:latin typeface="Arial" pitchFamily="34" charset="2"/>
                <a:cs typeface="Arial" pitchFamily="34" charset="2"/>
              </a:rPr>
              <a:t>Research, Analysis</a:t>
            </a:r>
            <a:br>
              <a:rPr lang="en-GB" sz="2400" kern="0" dirty="0">
                <a:latin typeface="Arial" pitchFamily="34" charset="2"/>
                <a:cs typeface="Arial" pitchFamily="34" charset="2"/>
              </a:rPr>
            </a:br>
            <a:r>
              <a:rPr lang="en-GB" sz="2400" kern="0" dirty="0">
                <a:latin typeface="Arial" pitchFamily="34" charset="2"/>
                <a:cs typeface="Arial" pitchFamily="34" charset="2"/>
              </a:rPr>
              <a:t>and Policy Recommendations</a:t>
            </a:r>
          </a:p>
        </p:txBody>
      </p:sp>
      <p:sp>
        <p:nvSpPr>
          <p:cNvPr id="25" name="TextBox 24"/>
          <p:cNvSpPr txBox="1"/>
          <p:nvPr/>
        </p:nvSpPr>
        <p:spPr>
          <a:xfrm>
            <a:off x="2397125" y="1812925"/>
            <a:ext cx="4343400" cy="830263"/>
          </a:xfrm>
          <a:prstGeom prst="rect">
            <a:avLst/>
          </a:prstGeom>
          <a:noFill/>
          <a:ln>
            <a:noFill/>
          </a:ln>
          <a:effectLst/>
        </p:spPr>
        <p:txBody>
          <a:bodyPr>
            <a:spAutoFit/>
          </a:bodyPr>
          <a:lstStyle/>
          <a:p>
            <a:pPr algn="ctr" fontAlgn="auto">
              <a:spcBef>
                <a:spcPts val="0"/>
              </a:spcBef>
              <a:spcAft>
                <a:spcPts val="0"/>
              </a:spcAft>
              <a:defRPr/>
            </a:pPr>
            <a:r>
              <a:rPr lang="en-GB" sz="2400" kern="0" dirty="0">
                <a:latin typeface="Arial" pitchFamily="34" charset="2"/>
                <a:cs typeface="Arial" pitchFamily="34" charset="2"/>
              </a:rPr>
              <a:t>Oversight and</a:t>
            </a:r>
            <a:br>
              <a:rPr lang="en-GB" sz="2400" kern="0" dirty="0">
                <a:latin typeface="Arial" pitchFamily="34" charset="2"/>
                <a:cs typeface="Arial" pitchFamily="34" charset="2"/>
              </a:rPr>
            </a:br>
            <a:r>
              <a:rPr lang="en-GB" sz="2400" kern="0" dirty="0">
                <a:latin typeface="Arial" pitchFamily="34" charset="2"/>
                <a:cs typeface="Arial" pitchFamily="34" charset="2"/>
              </a:rPr>
              <a:t>Strategic Direction</a:t>
            </a:r>
          </a:p>
        </p:txBody>
      </p:sp>
      <p:sp>
        <p:nvSpPr>
          <p:cNvPr id="26" name="TextBox 25"/>
          <p:cNvSpPr txBox="1"/>
          <p:nvPr/>
        </p:nvSpPr>
        <p:spPr>
          <a:xfrm>
            <a:off x="415925" y="4327525"/>
            <a:ext cx="3276600" cy="1200150"/>
          </a:xfrm>
          <a:prstGeom prst="rect">
            <a:avLst/>
          </a:prstGeom>
          <a:noFill/>
          <a:ln>
            <a:noFill/>
          </a:ln>
          <a:effectLst/>
        </p:spPr>
        <p:txBody>
          <a:bodyPr>
            <a:spAutoFit/>
          </a:bodyPr>
          <a:lstStyle/>
          <a:p>
            <a:pPr algn="ctr" fontAlgn="auto">
              <a:spcBef>
                <a:spcPts val="0"/>
              </a:spcBef>
              <a:spcAft>
                <a:spcPts val="0"/>
              </a:spcAft>
              <a:defRPr/>
            </a:pPr>
            <a:r>
              <a:rPr lang="en-GB" sz="2400" kern="0" dirty="0">
                <a:latin typeface="Arial" pitchFamily="34" charset="2"/>
                <a:cs typeface="Arial" pitchFamily="34" charset="2"/>
              </a:rPr>
              <a:t>Discussion, Monitoring and</a:t>
            </a:r>
            <a:br>
              <a:rPr lang="en-GB" sz="2400" kern="0" dirty="0">
                <a:latin typeface="Arial" pitchFamily="34" charset="2"/>
                <a:cs typeface="Arial" pitchFamily="34" charset="2"/>
              </a:rPr>
            </a:br>
            <a:r>
              <a:rPr lang="en-GB" sz="2400" kern="0" dirty="0">
                <a:latin typeface="Arial" pitchFamily="34" charset="2"/>
                <a:cs typeface="Arial" pitchFamily="34" charset="2"/>
              </a:rPr>
              <a:t>Peer Review</a:t>
            </a:r>
          </a:p>
        </p:txBody>
      </p:sp>
      <p:sp>
        <p:nvSpPr>
          <p:cNvPr id="27" name="Oval 12"/>
          <p:cNvSpPr>
            <a:spLocks noChangeArrowheads="1"/>
          </p:cNvSpPr>
          <p:nvPr/>
        </p:nvSpPr>
        <p:spPr bwMode="auto">
          <a:xfrm>
            <a:off x="3768725" y="2955925"/>
            <a:ext cx="1600200" cy="1447800"/>
          </a:xfrm>
          <a:prstGeom prst="ellipse">
            <a:avLst/>
          </a:prstGeom>
          <a:noFill/>
          <a:ln w="25400" algn="ctr">
            <a:solidFill>
              <a:srgbClr val="3333CC">
                <a:lumMod val="60000"/>
                <a:lumOff val="40000"/>
              </a:srgbClr>
            </a:solidFill>
            <a:round/>
            <a:headEnd/>
            <a:tailEnd/>
          </a:ln>
        </p:spPr>
        <p:txBody>
          <a:bodyPr anchor="ctr"/>
          <a:lstStyle/>
          <a:p>
            <a:endParaRPr lang="en-US" sz="2400">
              <a:solidFill>
                <a:srgbClr val="000000"/>
              </a:solidFill>
              <a:latin typeface="Georgia" pitchFamily="18" charset="0"/>
            </a:endParaRPr>
          </a:p>
        </p:txBody>
      </p:sp>
      <p:sp>
        <p:nvSpPr>
          <p:cNvPr id="28" name="Left-Right Arrow 27"/>
          <p:cNvSpPr/>
          <p:nvPr/>
        </p:nvSpPr>
        <p:spPr bwMode="auto">
          <a:xfrm rot="13948813">
            <a:off x="4458494" y="3356769"/>
            <a:ext cx="965200" cy="293688"/>
          </a:xfrm>
          <a:prstGeom prst="leftRightArrow">
            <a:avLst>
              <a:gd name="adj1" fmla="val 50000"/>
              <a:gd name="adj2" fmla="val 111845"/>
            </a:avLst>
          </a:prstGeom>
          <a:solidFill>
            <a:srgbClr val="3333CC">
              <a:lumMod val="40000"/>
              <a:lumOff val="60000"/>
            </a:srgbClr>
          </a:solidFill>
          <a:ln w="9525" cap="flat" cmpd="sng" algn="ctr">
            <a:noFill/>
            <a:prstDash val="solid"/>
            <a:round/>
            <a:headEnd type="none" w="med" len="med"/>
            <a:tailEnd type="none" w="med" len="med"/>
          </a:ln>
          <a:effectLst/>
        </p:spPr>
        <p:txBody>
          <a:bodyPr anchor="ctr"/>
          <a:lstStyle/>
          <a:p>
            <a:endParaRPr lang="en-US" sz="2400">
              <a:solidFill>
                <a:srgbClr val="000000"/>
              </a:solidFill>
              <a:latin typeface="Georgia" pitchFamily="18" charset="0"/>
            </a:endParaRPr>
          </a:p>
        </p:txBody>
      </p:sp>
      <p:sp>
        <p:nvSpPr>
          <p:cNvPr id="29" name="Left-Right Arrow 28"/>
          <p:cNvSpPr/>
          <p:nvPr/>
        </p:nvSpPr>
        <p:spPr bwMode="auto">
          <a:xfrm rot="18406545">
            <a:off x="3692526" y="3359150"/>
            <a:ext cx="963612" cy="293687"/>
          </a:xfrm>
          <a:prstGeom prst="leftRightArrow">
            <a:avLst>
              <a:gd name="adj1" fmla="val 50000"/>
              <a:gd name="adj2" fmla="val 111845"/>
            </a:avLst>
          </a:prstGeom>
          <a:solidFill>
            <a:srgbClr val="3333CC">
              <a:lumMod val="40000"/>
              <a:lumOff val="60000"/>
            </a:srgbClr>
          </a:solidFill>
          <a:ln w="9525" cap="flat" cmpd="sng" algn="ctr">
            <a:noFill/>
            <a:prstDash val="solid"/>
            <a:round/>
            <a:headEnd type="none" w="med" len="med"/>
            <a:tailEnd type="none" w="med" len="med"/>
          </a:ln>
          <a:effectLst/>
        </p:spPr>
        <p:txBody>
          <a:bodyPr anchor="ctr"/>
          <a:lstStyle/>
          <a:p>
            <a:endParaRPr lang="en-US" sz="2400">
              <a:solidFill>
                <a:srgbClr val="000000"/>
              </a:solidFill>
              <a:latin typeface="Georgia" pitchFamily="18" charset="0"/>
            </a:endParaRPr>
          </a:p>
        </p:txBody>
      </p:sp>
      <p:sp>
        <p:nvSpPr>
          <p:cNvPr id="30" name="Left-Right Arrow 29"/>
          <p:cNvSpPr/>
          <p:nvPr/>
        </p:nvSpPr>
        <p:spPr bwMode="auto">
          <a:xfrm>
            <a:off x="4073525" y="3870325"/>
            <a:ext cx="963613" cy="293688"/>
          </a:xfrm>
          <a:prstGeom prst="leftRightArrow">
            <a:avLst>
              <a:gd name="adj1" fmla="val 50000"/>
              <a:gd name="adj2" fmla="val 111845"/>
            </a:avLst>
          </a:prstGeom>
          <a:solidFill>
            <a:srgbClr val="3333CC">
              <a:lumMod val="40000"/>
              <a:lumOff val="60000"/>
            </a:srgbClr>
          </a:solidFill>
          <a:ln w="9525" cap="flat" cmpd="sng" algn="ctr">
            <a:noFill/>
            <a:prstDash val="solid"/>
            <a:round/>
            <a:headEnd type="none" w="med" len="med"/>
            <a:tailEnd type="none" w="med" len="med"/>
          </a:ln>
          <a:effectLst/>
        </p:spPr>
        <p:txBody>
          <a:bodyPr anchor="ctr"/>
          <a:lstStyle/>
          <a:p>
            <a:endParaRPr lang="en-US" sz="2400">
              <a:solidFill>
                <a:srgbClr val="000000"/>
              </a:solidFill>
              <a:latin typeface="Georgia" pitchFamily="18" charset="0"/>
            </a:endParaRPr>
          </a:p>
        </p:txBody>
      </p:sp>
      <p:sp>
        <p:nvSpPr>
          <p:cNvPr id="31" name="TextBox 30"/>
          <p:cNvSpPr txBox="1"/>
          <p:nvPr/>
        </p:nvSpPr>
        <p:spPr>
          <a:xfrm>
            <a:off x="2408702" y="1289050"/>
            <a:ext cx="4343400" cy="523875"/>
          </a:xfrm>
          <a:prstGeom prst="rect">
            <a:avLst/>
          </a:prstGeom>
          <a:noFill/>
          <a:ln>
            <a:noFill/>
          </a:ln>
        </p:spPr>
        <p:txBody>
          <a:bodyPr>
            <a:spAutoFit/>
          </a:bodyPr>
          <a:lstStyle/>
          <a:p>
            <a:pPr algn="ctr"/>
            <a:r>
              <a:rPr lang="en-GB" sz="2800" b="1" dirty="0"/>
              <a:t>Council</a:t>
            </a:r>
            <a:endParaRPr lang="en-US" sz="2800" b="1" dirty="0"/>
          </a:p>
        </p:txBody>
      </p:sp>
      <p:sp>
        <p:nvSpPr>
          <p:cNvPr id="32" name="TextBox 31"/>
          <p:cNvSpPr txBox="1"/>
          <p:nvPr/>
        </p:nvSpPr>
        <p:spPr>
          <a:xfrm>
            <a:off x="415925" y="3794125"/>
            <a:ext cx="3276600" cy="523875"/>
          </a:xfrm>
          <a:prstGeom prst="rect">
            <a:avLst/>
          </a:prstGeom>
          <a:noFill/>
        </p:spPr>
        <p:txBody>
          <a:bodyPr>
            <a:spAutoFit/>
          </a:bodyPr>
          <a:lstStyle/>
          <a:p>
            <a:pPr algn="ctr"/>
            <a:r>
              <a:rPr lang="en-GB" sz="2800" b="1" dirty="0"/>
              <a:t>Committees</a:t>
            </a:r>
            <a:endParaRPr lang="en-US" sz="2800" b="1" dirty="0"/>
          </a:p>
        </p:txBody>
      </p:sp>
      <p:sp>
        <p:nvSpPr>
          <p:cNvPr id="33" name="TextBox 32"/>
          <p:cNvSpPr txBox="1"/>
          <p:nvPr/>
        </p:nvSpPr>
        <p:spPr>
          <a:xfrm>
            <a:off x="5445125" y="3794125"/>
            <a:ext cx="3352800" cy="523875"/>
          </a:xfrm>
          <a:prstGeom prst="rect">
            <a:avLst/>
          </a:prstGeom>
          <a:noFill/>
        </p:spPr>
        <p:txBody>
          <a:bodyPr>
            <a:spAutoFit/>
          </a:bodyPr>
          <a:lstStyle/>
          <a:p>
            <a:pPr algn="ctr" fontAlgn="auto">
              <a:spcBef>
                <a:spcPts val="0"/>
              </a:spcBef>
              <a:spcAft>
                <a:spcPts val="0"/>
              </a:spcAft>
              <a:defRPr/>
            </a:pPr>
            <a:r>
              <a:rPr lang="en-US" sz="2800" b="1" kern="0" dirty="0">
                <a:latin typeface="Arial" pitchFamily="34" charset="2"/>
                <a:cs typeface="Arial" pitchFamily="34" charset="2"/>
              </a:rPr>
              <a:t>Secretariat</a:t>
            </a:r>
          </a:p>
        </p:txBody>
      </p:sp>
    </p:spTree>
    <p:extLst>
      <p:ext uri="{BB962C8B-B14F-4D97-AF65-F5344CB8AC3E}">
        <p14:creationId xmlns:p14="http://schemas.microsoft.com/office/powerpoint/2010/main" val="3632830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oecd.org/vgn/images/portal/cit_731/22/51/37441303wayofwork2.gif"/>
          <p:cNvPicPr>
            <a:picLocks noChangeAspect="1" noChangeArrowheads="1"/>
          </p:cNvPicPr>
          <p:nvPr/>
        </p:nvPicPr>
        <p:blipFill>
          <a:blip r:embed="rId2" cstate="print"/>
          <a:srcRect/>
          <a:stretch>
            <a:fillRect/>
          </a:stretch>
        </p:blipFill>
        <p:spPr bwMode="auto">
          <a:xfrm>
            <a:off x="2071688" y="1500188"/>
            <a:ext cx="4814887" cy="4017962"/>
          </a:xfrm>
          <a:prstGeom prst="rect">
            <a:avLst/>
          </a:prstGeom>
          <a:noFill/>
          <a:ln w="9525">
            <a:noFill/>
            <a:miter lim="800000"/>
            <a:headEnd/>
            <a:tailEnd/>
          </a:ln>
        </p:spPr>
      </p:pic>
      <p:sp>
        <p:nvSpPr>
          <p:cNvPr id="3" name="TextBox 2"/>
          <p:cNvSpPr txBox="1"/>
          <p:nvPr/>
        </p:nvSpPr>
        <p:spPr>
          <a:xfrm>
            <a:off x="1187624" y="476672"/>
            <a:ext cx="2529860" cy="584775"/>
          </a:xfrm>
          <a:prstGeom prst="rect">
            <a:avLst/>
          </a:prstGeom>
          <a:noFill/>
        </p:spPr>
        <p:txBody>
          <a:bodyPr wrap="none" rtlCol="0">
            <a:spAutoFit/>
          </a:bodyPr>
          <a:lstStyle/>
          <a:p>
            <a:r>
              <a:rPr lang="en-SG" sz="3200" dirty="0" smtClean="0"/>
              <a:t>Methodology</a:t>
            </a:r>
            <a:endParaRPr lang="en-SG" sz="3200" dirty="0"/>
          </a:p>
        </p:txBody>
      </p:sp>
    </p:spTree>
    <p:extLst>
      <p:ext uri="{BB962C8B-B14F-4D97-AF65-F5344CB8AC3E}">
        <p14:creationId xmlns:p14="http://schemas.microsoft.com/office/powerpoint/2010/main" val="2456278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dirty="0" smtClean="0"/>
              <a:t>Peer review</a:t>
            </a:r>
            <a:endParaRPr lang="en-US" dirty="0" smtClean="0"/>
          </a:p>
        </p:txBody>
      </p:sp>
      <p:sp>
        <p:nvSpPr>
          <p:cNvPr id="14339" name="Content Placeholder 2"/>
          <p:cNvSpPr>
            <a:spLocks noGrp="1"/>
          </p:cNvSpPr>
          <p:nvPr>
            <p:ph idx="1"/>
          </p:nvPr>
        </p:nvSpPr>
        <p:spPr>
          <a:xfrm>
            <a:off x="457200" y="1423988"/>
            <a:ext cx="8218488" cy="4525962"/>
          </a:xfrm>
        </p:spPr>
        <p:txBody>
          <a:bodyPr/>
          <a:lstStyle/>
          <a:p>
            <a:pPr eaLnBrk="1" hangingPunct="1"/>
            <a:r>
              <a:rPr lang="en-US" sz="2400" smtClean="0">
                <a:latin typeface="Arial" charset="0"/>
              </a:rPr>
              <a:t>Examination of country policies and practices by </a:t>
            </a:r>
            <a:r>
              <a:rPr lang="en-US" sz="2400" b="1" smtClean="0">
                <a:latin typeface="Arial" charset="0"/>
              </a:rPr>
              <a:t>experts </a:t>
            </a:r>
            <a:r>
              <a:rPr lang="en-US" sz="2400" smtClean="0">
                <a:latin typeface="Arial" charset="0"/>
              </a:rPr>
              <a:t>from other countries</a:t>
            </a:r>
          </a:p>
          <a:p>
            <a:pPr eaLnBrk="1" hangingPunct="1"/>
            <a:endParaRPr lang="en-GB" sz="2400" smtClean="0">
              <a:latin typeface="Arial" charset="0"/>
            </a:endParaRPr>
          </a:p>
          <a:p>
            <a:pPr eaLnBrk="1" hangingPunct="1"/>
            <a:r>
              <a:rPr lang="en-US" sz="2400" smtClean="0">
                <a:latin typeface="Arial" charset="0"/>
              </a:rPr>
              <a:t>Effective tool for policy </a:t>
            </a:r>
            <a:r>
              <a:rPr lang="en-US" sz="2400" b="1" smtClean="0">
                <a:latin typeface="Arial" charset="0"/>
              </a:rPr>
              <a:t>improvement</a:t>
            </a:r>
            <a:r>
              <a:rPr lang="en-US" sz="2400" smtClean="0">
                <a:latin typeface="Arial" charset="0"/>
              </a:rPr>
              <a:t> thanks to:</a:t>
            </a:r>
          </a:p>
          <a:p>
            <a:pPr lvl="1" eaLnBrk="1" hangingPunct="1"/>
            <a:r>
              <a:rPr lang="en-US" sz="2400" smtClean="0">
                <a:latin typeface="Arial" charset="0"/>
              </a:rPr>
              <a:t>Peer </a:t>
            </a:r>
            <a:r>
              <a:rPr lang="en-US" sz="2400" b="1" smtClean="0">
                <a:latin typeface="Arial" charset="0"/>
              </a:rPr>
              <a:t>pressure</a:t>
            </a:r>
          </a:p>
          <a:p>
            <a:pPr lvl="1" eaLnBrk="1" hangingPunct="1"/>
            <a:r>
              <a:rPr lang="en-US" sz="2400" smtClean="0">
                <a:latin typeface="Arial" charset="0"/>
              </a:rPr>
              <a:t>Common methodology and </a:t>
            </a:r>
            <a:r>
              <a:rPr lang="en-US" sz="2400" b="1" smtClean="0">
                <a:latin typeface="Arial" charset="0"/>
              </a:rPr>
              <a:t>criteria</a:t>
            </a:r>
            <a:r>
              <a:rPr lang="en-US" sz="2400" smtClean="0">
                <a:latin typeface="Arial" charset="0"/>
              </a:rPr>
              <a:t> to assess performance for all countries</a:t>
            </a:r>
          </a:p>
          <a:p>
            <a:pPr lvl="1" eaLnBrk="1" hangingPunct="1"/>
            <a:r>
              <a:rPr lang="en-US" sz="2400" smtClean="0">
                <a:latin typeface="Arial" charset="0"/>
              </a:rPr>
              <a:t>Systematic </a:t>
            </a:r>
            <a:r>
              <a:rPr lang="en-US" sz="2400" b="1" smtClean="0">
                <a:latin typeface="Arial" charset="0"/>
              </a:rPr>
              <a:t>monitoring</a:t>
            </a:r>
            <a:r>
              <a:rPr lang="en-US" sz="2400" smtClean="0">
                <a:latin typeface="Arial" charset="0"/>
              </a:rPr>
              <a:t> mechanism</a:t>
            </a:r>
          </a:p>
          <a:p>
            <a:pPr lvl="1" eaLnBrk="1" hangingPunct="1"/>
            <a:r>
              <a:rPr lang="en-US" sz="2400" smtClean="0">
                <a:latin typeface="Arial" charset="0"/>
              </a:rPr>
              <a:t>Peer learning and </a:t>
            </a:r>
            <a:r>
              <a:rPr lang="en-US" sz="2400" b="1" smtClean="0">
                <a:latin typeface="Arial" charset="0"/>
              </a:rPr>
              <a:t>capacity building</a:t>
            </a:r>
          </a:p>
        </p:txBody>
      </p:sp>
    </p:spTree>
    <p:extLst>
      <p:ext uri="{BB962C8B-B14F-4D97-AF65-F5344CB8AC3E}">
        <p14:creationId xmlns:p14="http://schemas.microsoft.com/office/powerpoint/2010/main" val="2297904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115617" y="404664"/>
            <a:ext cx="6624736" cy="649287"/>
          </a:xfrm>
        </p:spPr>
        <p:txBody>
          <a:bodyPr/>
          <a:lstStyle/>
          <a:p>
            <a:r>
              <a:rPr lang="en-US" dirty="0" smtClean="0">
                <a:latin typeface="Century Gothic" pitchFamily="34" charset="0"/>
              </a:rPr>
              <a:t>Reliability of the OECD Data</a:t>
            </a:r>
          </a:p>
        </p:txBody>
      </p:sp>
      <p:sp>
        <p:nvSpPr>
          <p:cNvPr id="6147" name="コンテンツ プレースホルダ 2"/>
          <p:cNvSpPr>
            <a:spLocks noGrp="1"/>
          </p:cNvSpPr>
          <p:nvPr>
            <p:ph idx="1"/>
          </p:nvPr>
        </p:nvSpPr>
        <p:spPr>
          <a:xfrm>
            <a:off x="467544" y="1556792"/>
            <a:ext cx="8218487" cy="5040312"/>
          </a:xfrm>
        </p:spPr>
        <p:txBody>
          <a:bodyPr/>
          <a:lstStyle/>
          <a:p>
            <a:pPr>
              <a:spcAft>
                <a:spcPts val="400"/>
              </a:spcAft>
            </a:pPr>
            <a:r>
              <a:rPr lang="en-US" altLang="ja-JP" sz="2400" dirty="0" smtClean="0">
                <a:latin typeface="Century Gothic" pitchFamily="34" charset="0"/>
                <a:ea typeface="ＭＳ Ｐゴシック" charset="-128"/>
              </a:rPr>
              <a:t>All of the OECD’s data are submitted from the governments of OECD member and non-member countries. </a:t>
            </a:r>
          </a:p>
          <a:p>
            <a:pPr>
              <a:spcAft>
                <a:spcPts val="400"/>
              </a:spcAft>
            </a:pPr>
            <a:r>
              <a:rPr lang="en-US" altLang="ja-JP" sz="2400" dirty="0" smtClean="0">
                <a:latin typeface="Century Gothic" pitchFamily="34" charset="0"/>
                <a:ea typeface="ＭＳ Ｐゴシック" charset="-128"/>
              </a:rPr>
              <a:t>In order to make them internationally comparable, the OECD sets up the international standards for collecting statistics cooperating with the United Nations and </a:t>
            </a:r>
            <a:r>
              <a:rPr lang="en-US" altLang="ja-JP" sz="2400" dirty="0" err="1" smtClean="0">
                <a:latin typeface="Century Gothic" pitchFamily="34" charset="0"/>
                <a:ea typeface="ＭＳ Ｐゴシック" charset="-128"/>
              </a:rPr>
              <a:t>Eurostat</a:t>
            </a:r>
            <a:r>
              <a:rPr lang="en-US" altLang="ja-JP" sz="2400" dirty="0" smtClean="0">
                <a:latin typeface="Century Gothic" pitchFamily="34" charset="0"/>
                <a:ea typeface="ＭＳ Ｐゴシック" charset="-128"/>
              </a:rPr>
              <a:t>. </a:t>
            </a:r>
            <a:r>
              <a:rPr lang="en-US" altLang="ja-JP" sz="2000" dirty="0" smtClean="0">
                <a:latin typeface="Century Gothic" pitchFamily="34" charset="0"/>
                <a:ea typeface="ＭＳ Ｐゴシック" charset="-128"/>
              </a:rPr>
              <a:t>(ex. </a:t>
            </a:r>
            <a:r>
              <a:rPr lang="en-US" sz="2000" dirty="0" smtClean="0">
                <a:latin typeface="Century Gothic" pitchFamily="34" charset="0"/>
              </a:rPr>
              <a:t>Standard International Trade Classification (</a:t>
            </a:r>
            <a:r>
              <a:rPr lang="en-US" sz="2000" dirty="0" err="1" smtClean="0">
                <a:latin typeface="Century Gothic" pitchFamily="34" charset="0"/>
              </a:rPr>
              <a:t>SITC</a:t>
            </a:r>
            <a:r>
              <a:rPr lang="en-US" sz="2000" dirty="0" smtClean="0">
                <a:latin typeface="Century Gothic" pitchFamily="34" charset="0"/>
              </a:rPr>
              <a:t>)</a:t>
            </a:r>
            <a:r>
              <a:rPr lang="en-US" altLang="ja-JP" sz="2000" dirty="0" smtClean="0">
                <a:latin typeface="Century Gothic" pitchFamily="34" charset="0"/>
                <a:ea typeface="ＭＳ Ｐゴシック" charset="-128"/>
              </a:rPr>
              <a:t>, International Standard Industrial Classification of All Economic Activities (</a:t>
            </a:r>
            <a:r>
              <a:rPr lang="en-US" altLang="ja-JP" sz="2000" dirty="0" err="1" smtClean="0">
                <a:latin typeface="Century Gothic" pitchFamily="34" charset="0"/>
                <a:ea typeface="ＭＳ Ｐゴシック" charset="-128"/>
              </a:rPr>
              <a:t>ISIC</a:t>
            </a:r>
            <a:r>
              <a:rPr lang="en-US" altLang="ja-JP" sz="2000" dirty="0" smtClean="0">
                <a:latin typeface="Century Gothic" pitchFamily="34" charset="0"/>
                <a:ea typeface="ＭＳ Ｐゴシック" charset="-128"/>
              </a:rPr>
              <a:t>) )</a:t>
            </a:r>
          </a:p>
          <a:p>
            <a:pPr>
              <a:spcAft>
                <a:spcPts val="400"/>
              </a:spcAft>
            </a:pPr>
            <a:r>
              <a:rPr lang="en-US" altLang="ja-JP" sz="2400" dirty="0" smtClean="0">
                <a:latin typeface="Century Gothic" pitchFamily="34" charset="0"/>
                <a:ea typeface="ＭＳ Ｐゴシック" charset="-128"/>
              </a:rPr>
              <a:t>The governments collect statistical data in their own countries by such standards, and submit to the OECD.</a:t>
            </a:r>
            <a:endParaRPr lang="en-US" sz="2400" dirty="0" smtClean="0">
              <a:latin typeface="Century Gothic" pitchFamily="34" charset="0"/>
            </a:endParaRPr>
          </a:p>
          <a:p>
            <a:pPr>
              <a:spcAft>
                <a:spcPts val="600"/>
              </a:spcAft>
            </a:pPr>
            <a:endParaRPr lang="en-US" sz="2400" dirty="0" smtClean="0"/>
          </a:p>
        </p:txBody>
      </p:sp>
    </p:spTree>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36.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6.jpeg"/></Relationships>
</file>

<file path=ppt/theme/theme1.xml><?xml version="1.0" encoding="utf-8"?>
<a:theme xmlns:a="http://schemas.openxmlformats.org/drawingml/2006/main" name="oecd_50A_Eng_BD">
  <a:themeElements>
    <a:clrScheme name="OCDE_White_F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CDE_White_FR">
      <a:majorFont>
        <a:latin typeface="Helvetica"/>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Helvetica 65 Medium"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Helvetica 65 Medium" pitchFamily="34" charset="0"/>
          </a:defRPr>
        </a:defPPr>
      </a:lstStyle>
    </a:lnDef>
  </a:objectDefaults>
  <a:extraClrSchemeLst>
    <a:extraClrScheme>
      <a:clrScheme name="OCDE_White_F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DE_White_F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DE_White_F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DE_White_F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DE_White_F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DE_White_F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DE_White_F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DE_White_F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DE_White_F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DE_White_F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DE_White_F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DE_White_F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ECD_English_blue">
  <a:themeElements>
    <a:clrScheme name="OECD white">
      <a:dk1>
        <a:srgbClr val="727272"/>
      </a:dk1>
      <a:lt1>
        <a:sysClr val="window" lastClr="FFFFFF"/>
      </a:lt1>
      <a:dk2>
        <a:srgbClr val="006299"/>
      </a:dk2>
      <a:lt2>
        <a:srgbClr val="E6E6E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ECD">
      <a:majorFont>
        <a:latin typeface="Arial"/>
        <a:ea typeface=""/>
        <a:cs typeface=""/>
      </a:majorFont>
      <a:minorFont>
        <a:latin typeface="Georgi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ecd_50A_Eng_BD">
  <a:themeElements>
    <a:clrScheme name="OCDE_White_F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CDE_White_FR">
      <a:majorFont>
        <a:latin typeface="Helvetica"/>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Helvetica 65 Medium"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Helvetica 65 Medium" pitchFamily="34" charset="0"/>
          </a:defRPr>
        </a:defPPr>
      </a:lstStyle>
    </a:lnDef>
  </a:objectDefaults>
  <a:extraClrSchemeLst>
    <a:extraClrScheme>
      <a:clrScheme name="OCDE_White_F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DE_White_F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DE_White_F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DE_White_F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DE_White_F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DE_White_F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DE_White_F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DE_White_F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DE_White_F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DE_White_F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DE_White_F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DE_White_F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ECD white">
    <a:dk1>
      <a:srgbClr val="727272"/>
    </a:dk1>
    <a:lt1>
      <a:sysClr val="window" lastClr="FFFFFF"/>
    </a:lt1>
    <a:dk2>
      <a:srgbClr val="006299"/>
    </a:dk2>
    <a:lt2>
      <a:srgbClr val="E6E6E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ECD">
    <a:majorFont>
      <a:latin typeface="Arial"/>
      <a:ea typeface=""/>
      <a:cs typeface=""/>
    </a:majorFont>
    <a:minorFont>
      <a:latin typeface="Georgia"/>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ppt/theme/themeOverride2.xml><?xml version="1.0" encoding="utf-8"?>
<a:themeOverride xmlns:a="http://schemas.openxmlformats.org/drawingml/2006/main">
  <a:clrScheme name="OECD white">
    <a:dk1>
      <a:srgbClr val="727272"/>
    </a:dk1>
    <a:lt1>
      <a:sysClr val="window" lastClr="FFFFFF"/>
    </a:lt1>
    <a:dk2>
      <a:srgbClr val="006299"/>
    </a:dk2>
    <a:lt2>
      <a:srgbClr val="E6E6E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ECD">
    <a:majorFont>
      <a:latin typeface="Arial"/>
      <a:ea typeface=""/>
      <a:cs typeface=""/>
    </a:majorFont>
    <a:minorFont>
      <a:latin typeface="Georgia"/>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2504</TotalTime>
  <Words>4442</Words>
  <Application>Microsoft Office PowerPoint</Application>
  <PresentationFormat>On-screen Show (4:3)</PresentationFormat>
  <Paragraphs>570</Paragraphs>
  <Slides>47</Slides>
  <Notes>27</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65" baseType="lpstr">
      <vt:lpstr>American Typewriter</vt:lpstr>
      <vt:lpstr>Helvetica 65 Medium</vt:lpstr>
      <vt:lpstr>ＭＳ Ｐゴシック</vt:lpstr>
      <vt:lpstr>Arial</vt:lpstr>
      <vt:lpstr>Arial Black</vt:lpstr>
      <vt:lpstr>Arial Narrow</vt:lpstr>
      <vt:lpstr>Calibri</vt:lpstr>
      <vt:lpstr>Century Gothic</vt:lpstr>
      <vt:lpstr>Comic Sans MS</vt:lpstr>
      <vt:lpstr>Constantia</vt:lpstr>
      <vt:lpstr>Georgia</vt:lpstr>
      <vt:lpstr>Helvetica</vt:lpstr>
      <vt:lpstr>Times New Roman</vt:lpstr>
      <vt:lpstr>Wingdings</vt:lpstr>
      <vt:lpstr>oecd_50A_Eng_BD</vt:lpstr>
      <vt:lpstr>OECD_English_blue</vt:lpstr>
      <vt:lpstr>1_oecd_50A_Eng_BD</vt:lpstr>
      <vt:lpstr>Microsoft Excel Chart</vt:lpstr>
      <vt:lpstr>Freemium Open ACcess The OECD Model</vt:lpstr>
      <vt:lpstr>About the OECD</vt:lpstr>
      <vt:lpstr>OECD researches various area</vt:lpstr>
      <vt:lpstr>Current OECD initiated topics</vt:lpstr>
      <vt:lpstr>About OECD iLibrary</vt:lpstr>
      <vt:lpstr>Directives and Directions</vt:lpstr>
      <vt:lpstr>PowerPoint Presentation</vt:lpstr>
      <vt:lpstr>Peer review</vt:lpstr>
      <vt:lpstr>Reliability of the OECD Data</vt:lpstr>
      <vt:lpstr>Challenges:  Discoverability and Usability</vt:lpstr>
      <vt:lpstr>Country search</vt:lpstr>
      <vt:lpstr>StatLink</vt:lpstr>
      <vt:lpstr>Interactive Database -     Ex. OECD Education Statistics</vt:lpstr>
      <vt:lpstr>Customise selection</vt:lpstr>
      <vt:lpstr>The table completed!</vt:lpstr>
      <vt:lpstr>A Story about the birth of a book</vt:lpstr>
      <vt:lpstr>PowerPoint Presentation</vt:lpstr>
      <vt:lpstr>PowerPoint Presentation</vt:lpstr>
      <vt:lpstr>PowerPoint Presentation</vt:lpstr>
      <vt:lpstr>Most-read by STM publishers? </vt:lpstr>
      <vt:lpstr>PowerPoint Presentation</vt:lpstr>
      <vt:lpstr>PowerPoint Presentation</vt:lpstr>
      <vt:lpstr>. . . so, no wonder they’re calling for better access . . .</vt:lpstr>
      <vt:lpstr>. . . and the policymakers and funders are listening . . . and acting . . .</vt:lpstr>
      <vt:lpstr>. . . so publishers are reacting . . .</vt:lpstr>
      <vt:lpstr>PowerPoint Presentation</vt:lpstr>
      <vt:lpstr>Open Access – find the missing words  </vt:lpstr>
      <vt:lpstr>Open Access Mandates </vt:lpstr>
      <vt:lpstr>Open Access business models summarised</vt:lpstr>
      <vt:lpstr>OECD Publishing’s mandate</vt:lpstr>
      <vt:lpstr>So, how do we stay out of debtors’ jail?</vt:lpstr>
      <vt:lpstr>Freemium ?</vt:lpstr>
      <vt:lpstr>Freemium is all about audience building and offering the option of moving up a value path</vt:lpstr>
      <vt:lpstr>Freemium – it’s about the value proposition</vt:lpstr>
      <vt:lpstr>Freemium must innovate and evolve</vt:lpstr>
      <vt:lpstr>PowerPoint Presentation</vt:lpstr>
      <vt:lpstr>Audience building – how?</vt:lpstr>
      <vt:lpstr>By doing all the usual discovery stuff . . . </vt:lpstr>
      <vt:lpstr>. . . and using many delivery channels</vt:lpstr>
      <vt:lpstr>PowerPoint Presentation</vt:lpstr>
      <vt:lpstr>PowerPoint Presentation</vt:lpstr>
      <vt:lpstr>Read versions are optimised for all devices . . .</vt:lpstr>
      <vt:lpstr>No permission or license required . . .</vt:lpstr>
      <vt:lpstr>PowerPoint Presentation</vt:lpstr>
      <vt:lpstr>iLibrary Counter based Global Usage updated til 23rd March 2015</vt:lpstr>
      <vt:lpstr>In conclusion –  Is Freemium a better form of OA?</vt:lpstr>
      <vt:lpstr>Thank you &amp; Questions? </vt:lpstr>
    </vt:vector>
  </TitlesOfParts>
  <Company>OECD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takahashi_s</dc:creator>
  <cp:lastModifiedBy>Kelvin Poh</cp:lastModifiedBy>
  <cp:revision>268</cp:revision>
  <dcterms:created xsi:type="dcterms:W3CDTF">2011-08-18T07:08:58Z</dcterms:created>
  <dcterms:modified xsi:type="dcterms:W3CDTF">2015-04-22T07:00:15Z</dcterms:modified>
</cp:coreProperties>
</file>