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4" r:id="rId3"/>
  </p:sldMasterIdLst>
  <p:notesMasterIdLst>
    <p:notesMasterId r:id="rId59"/>
  </p:notesMasterIdLst>
  <p:sldIdLst>
    <p:sldId id="675" r:id="rId4"/>
    <p:sldId id="746" r:id="rId5"/>
    <p:sldId id="747" r:id="rId6"/>
    <p:sldId id="748" r:id="rId7"/>
    <p:sldId id="749" r:id="rId8"/>
    <p:sldId id="834" r:id="rId9"/>
    <p:sldId id="843" r:id="rId10"/>
    <p:sldId id="844" r:id="rId11"/>
    <p:sldId id="692" r:id="rId12"/>
    <p:sldId id="696" r:id="rId13"/>
    <p:sldId id="597" r:id="rId14"/>
    <p:sldId id="838" r:id="rId15"/>
    <p:sldId id="576" r:id="rId16"/>
    <p:sldId id="753" r:id="rId17"/>
    <p:sldId id="578" r:id="rId18"/>
    <p:sldId id="579" r:id="rId19"/>
    <p:sldId id="583" r:id="rId20"/>
    <p:sldId id="841" r:id="rId21"/>
    <p:sldId id="842" r:id="rId22"/>
    <p:sldId id="754" r:id="rId23"/>
    <p:sldId id="755" r:id="rId24"/>
    <p:sldId id="839" r:id="rId25"/>
    <p:sldId id="587" r:id="rId26"/>
    <p:sldId id="770" r:id="rId27"/>
    <p:sldId id="766" r:id="rId28"/>
    <p:sldId id="767" r:id="rId29"/>
    <p:sldId id="771" r:id="rId30"/>
    <p:sldId id="768" r:id="rId31"/>
    <p:sldId id="773" r:id="rId32"/>
    <p:sldId id="774" r:id="rId33"/>
    <p:sldId id="775" r:id="rId34"/>
    <p:sldId id="776" r:id="rId35"/>
    <p:sldId id="777" r:id="rId36"/>
    <p:sldId id="778" r:id="rId37"/>
    <p:sldId id="779" r:id="rId38"/>
    <p:sldId id="780" r:id="rId39"/>
    <p:sldId id="783" r:id="rId40"/>
    <p:sldId id="854" r:id="rId41"/>
    <p:sldId id="596" r:id="rId42"/>
    <p:sldId id="785" r:id="rId43"/>
    <p:sldId id="792" r:id="rId44"/>
    <p:sldId id="673" r:id="rId45"/>
    <p:sldId id="623" r:id="rId46"/>
    <p:sldId id="822" r:id="rId47"/>
    <p:sldId id="845" r:id="rId48"/>
    <p:sldId id="846" r:id="rId49"/>
    <p:sldId id="847" r:id="rId50"/>
    <p:sldId id="848" r:id="rId51"/>
    <p:sldId id="849" r:id="rId52"/>
    <p:sldId id="850" r:id="rId53"/>
    <p:sldId id="851" r:id="rId54"/>
    <p:sldId id="852" r:id="rId55"/>
    <p:sldId id="853" r:id="rId56"/>
    <p:sldId id="624" r:id="rId57"/>
    <p:sldId id="652" r:id="rId5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8A9"/>
    <a:srgbClr val="F27F00"/>
    <a:srgbClr val="A5002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4" autoAdjust="0"/>
    <p:restoredTop sz="87113" autoAdjust="0"/>
  </p:normalViewPr>
  <p:slideViewPr>
    <p:cSldViewPr snapToGrid="0">
      <p:cViewPr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490" y="-84"/>
      </p:cViewPr>
      <p:guideLst>
        <p:guide orient="horz" pos="2928"/>
        <p:guide pos="2208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3F08282-243E-491F-BE7C-39F3FDCB1A12}" type="datetimeFigureOut">
              <a:rPr lang="en-US"/>
              <a:pPr>
                <a:defRPr/>
              </a:pPr>
              <a:t>4/24/2015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EF93F21-5A10-4D92-8F0D-973ECC50B2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684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zh-CN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AD22D0-AFD0-4D38-BEC9-033B948C38B9}" type="slidenum">
              <a:rPr lang="en-US" altLang="zh-CN"/>
              <a:pPr eaLnBrk="1" hangingPunct="1">
                <a:spcBef>
                  <a:spcPct val="0"/>
                </a:spcBef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E9A43F-306A-4B71-92CC-92E4A0E7FAE2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93F21-5A10-4D92-8F0D-973ECC50B2F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1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1pPr>
            <a:lvl2pPr marL="757066" indent="-291179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2pPr>
            <a:lvl3pPr marL="1164717" indent="-232943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3pPr>
            <a:lvl4pPr marL="1630604" indent="-232943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4pPr>
            <a:lvl5pPr marL="2096491" indent="-232943" eaLnBrk="0" hangingPunct="0"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  <a:ea typeface="宋体" charset="-122"/>
              </a:defRPr>
            </a:lvl9pPr>
          </a:lstStyle>
          <a:p>
            <a:pPr eaLnBrk="1" hangingPunct="1"/>
            <a:fld id="{2DC62C28-4CE6-4F06-99FD-E6B30A832465}" type="slidenum">
              <a:rPr lang="en-US" altLang="zh-CN" sz="1200">
                <a:latin typeface="Arial" charset="0"/>
                <a:ea typeface="ＭＳ Ｐゴシック" pitchFamily="34" charset="-128"/>
              </a:rPr>
              <a:pPr eaLnBrk="1" hangingPunct="1"/>
              <a:t>37</a:t>
            </a:fld>
            <a:endParaRPr lang="en-US" altLang="zh-CN" sz="12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  <a:p>
            <a:r>
              <a:rPr lang="en-US" altLang="zh-CN" smtClean="0"/>
              <a:t>-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3425" indent="-280988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8713" indent="-22542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1150" indent="-22542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3588" indent="-22542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0788" indent="-22542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47988" indent="-22542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5188" indent="-22542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62388" indent="-22542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123E7A-6763-492F-A113-CFF8169AC207}" type="slidenum">
              <a:rPr lang="en-US" altLang="zh-CN"/>
              <a:pPr eaLnBrk="1" hangingPunct="1">
                <a:spcBef>
                  <a:spcPct val="0"/>
                </a:spcBef>
              </a:pPr>
              <a:t>38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42DF65-303E-403D-BC67-98A93998442F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970576" y="8829537"/>
            <a:ext cx="3038258" cy="46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4" tIns="46586" rIns="93174" bIns="46586" anchor="b"/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252AFFA7-9C33-4F9F-9C7F-BED86E5C9DEA}" type="slidenum">
              <a:rPr kumimoji="0" lang="en-US" altLang="zh-TW" sz="1200"/>
              <a:pPr algn="r" eaLnBrk="1" hangingPunct="1"/>
              <a:t>45</a:t>
            </a:fld>
            <a:endParaRPr kumimoji="0" lang="en-US" altLang="zh-TW" sz="1200"/>
          </a:p>
        </p:txBody>
      </p:sp>
      <p:sp>
        <p:nvSpPr>
          <p:cNvPr id="39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/>
              <a:t>Items which may be added to a project or folder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 txBox="1">
            <a:spLocks noGrp="1" noChangeArrowheads="1"/>
          </p:cNvSpPr>
          <p:nvPr/>
        </p:nvSpPr>
        <p:spPr bwMode="auto">
          <a:xfrm>
            <a:off x="3970576" y="8829537"/>
            <a:ext cx="3038258" cy="46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9" tIns="46584" rIns="93169" bIns="46584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C1155AB-454D-49C5-9ABD-988766029DF5}" type="slidenum">
              <a:rPr lang="en-US" altLang="zh-TW">
                <a:solidFill>
                  <a:srgbClr val="0768A9"/>
                </a:solidFill>
                <a:latin typeface="Trebuchet MS" pitchFamily="34" charset="0"/>
              </a:rPr>
              <a:pPr algn="r" eaLnBrk="1" hangingPunct="1">
                <a:spcBef>
                  <a:spcPct val="0"/>
                </a:spcBef>
              </a:pPr>
              <a:t>52</a:t>
            </a:fld>
            <a:endParaRPr lang="en-US" altLang="zh-TW">
              <a:solidFill>
                <a:srgbClr val="0768A9"/>
              </a:solidFill>
              <a:latin typeface="Trebuchet MS" pitchFamily="34" charset="0"/>
            </a:endParaRPr>
          </a:p>
        </p:txBody>
      </p:sp>
      <p:sp>
        <p:nvSpPr>
          <p:cNvPr id="160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 txBox="1">
            <a:spLocks noGrp="1" noChangeArrowheads="1"/>
          </p:cNvSpPr>
          <p:nvPr/>
        </p:nvSpPr>
        <p:spPr bwMode="auto">
          <a:xfrm>
            <a:off x="3970576" y="8829537"/>
            <a:ext cx="3038258" cy="46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9" tIns="46584" rIns="93169" bIns="46584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354320-91E0-458B-B76E-9B4B943D333C}" type="slidenum">
              <a:rPr lang="en-US" altLang="zh-TW">
                <a:solidFill>
                  <a:srgbClr val="0768A9"/>
                </a:solidFill>
                <a:latin typeface="Trebuchet MS" pitchFamily="34" charset="0"/>
              </a:rPr>
              <a:pPr algn="r" eaLnBrk="1" hangingPunct="1">
                <a:spcBef>
                  <a:spcPct val="0"/>
                </a:spcBef>
              </a:pPr>
              <a:t>53</a:t>
            </a:fld>
            <a:endParaRPr lang="en-US" altLang="zh-TW">
              <a:solidFill>
                <a:srgbClr val="0768A9"/>
              </a:solidFill>
              <a:latin typeface="Trebuchet MS" pitchFamily="34" charset="0"/>
            </a:endParaRPr>
          </a:p>
        </p:txBody>
      </p:sp>
      <p:sp>
        <p:nvSpPr>
          <p:cNvPr id="161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/>
              <a:t>The toolbar allows you to add full text or references.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42975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42975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42975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42975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942975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942975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942975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942975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3F448E-A463-4513-A528-602F1188B8FE}" type="slidenum">
              <a:rPr lang="en-US" altLang="zh-CN" sz="1200">
                <a:latin typeface="Arial" pitchFamily="34" charset="0"/>
                <a:ea typeface="MS PGothic" pitchFamily="34" charset="-128"/>
              </a:rPr>
              <a:pPr eaLnBrk="1" hangingPunct="1">
                <a:spcBef>
                  <a:spcPct val="0"/>
                </a:spcBef>
              </a:pPr>
              <a:t>54</a:t>
            </a:fld>
            <a:endParaRPr lang="en-US" altLang="zh-CN" sz="12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053818-767B-43AD-A4F4-215EEE5CCC51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E70742-D1AB-4EDE-81AC-C92029D2627A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E4DD39-E900-4FBF-8EC5-40FBEDA4E60E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67BA4C-32A8-4393-B1A5-30B61AC7E66D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3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4581" indent="-282531" defTabSz="9323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0125" indent="-226025" defTabSz="9323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2175" indent="-226025" defTabSz="9323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4225" indent="-226025" defTabSz="9323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86274" indent="-226025" defTabSz="9323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38325" indent="-226025" defTabSz="9323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90375" indent="-226025" defTabSz="9323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42425" indent="-226025" defTabSz="9323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A18254-32B9-499F-BD42-51356CF70784}" type="slidenum">
              <a:rPr lang="zh-TW" altLang="en-US" smtClean="0"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zh-TW" smtClean="0">
              <a:ea typeface="ＭＳ Ｐゴシック" pitchFamily="34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7844BF-1858-46EE-9A76-B570E7AE6B89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7E85D6-D622-4690-9456-16BE2BEB16E2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20725" indent="-276225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08075" indent="-220663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552575" indent="-220663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1995488" indent="-220663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452688" indent="-220663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09888" indent="-220663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367088" indent="-220663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24288" indent="-220663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C8F200-1B17-44AA-A042-5301AFCA55DB}" type="slidenum">
              <a:rPr lang="zh-TW" altLang="en-US" sz="1200">
                <a:latin typeface="Arial" pitchFamily="34" charset="0"/>
                <a:ea typeface="MS PGothic" pitchFamily="34" charset="-128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zh-TW" sz="12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600"/>
              </a:spcBef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9B135A-DE51-4C47-9056-D77F39EF8DF2}" type="slidenum">
              <a:rPr lang="en-US" altLang="zh-CN" sz="120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6178550"/>
            <a:ext cx="9144000" cy="685800"/>
          </a:xfrm>
          <a:prstGeom prst="rect">
            <a:avLst/>
          </a:prstGeom>
          <a:gradFill rotWithShape="0">
            <a:gsLst>
              <a:gs pos="65000">
                <a:schemeClr val="bg1">
                  <a:alpha val="31000"/>
                </a:schemeClr>
              </a:gs>
              <a:gs pos="100000">
                <a:schemeClr val="bg1">
                  <a:gamma/>
                  <a:tint val="15686"/>
                  <a:invGamma/>
                  <a:alpha val="89999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0" y="6172200"/>
            <a:ext cx="9144000" cy="0"/>
          </a:xfrm>
          <a:prstGeom prst="line">
            <a:avLst/>
          </a:prstGeom>
          <a:noFill/>
          <a:ln w="76200">
            <a:solidFill>
              <a:srgbClr val="0768A9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2819401" y="1828800"/>
            <a:ext cx="6096000" cy="933450"/>
          </a:xfrm>
          <a:prstGeom prst="rect">
            <a:avLst/>
          </a:prstGeom>
          <a:noFill/>
          <a:ln w="12700" cmpd="dbl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lIns="182880" anchor="ctr"/>
          <a:lstStyle>
            <a:lvl1pPr marL="0" indent="0">
              <a:defRPr/>
            </a:lvl1pPr>
          </a:lstStyle>
          <a:p>
            <a:pPr eaLnBrk="0" hangingPunct="0">
              <a:defRPr/>
            </a:pPr>
            <a:endParaRPr lang="en-US" sz="3600" dirty="0" smtClean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pic>
        <p:nvPicPr>
          <p:cNvPr id="8" name="Picture 11" descr="WKH_LOGO_outlined_R_200x63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24600"/>
            <a:ext cx="1990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400800"/>
            <a:ext cx="42386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wkh_ovidrn_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342771" y="4951563"/>
            <a:ext cx="4178462" cy="661148"/>
          </a:xfrm>
          <a:prstGeom prst="rect">
            <a:avLst/>
          </a:prstGeom>
        </p:spPr>
      </p:pic>
      <p:pic>
        <p:nvPicPr>
          <p:cNvPr id="13" name="Picture 12" descr="WKH_OVID_CH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455428" y="2418338"/>
            <a:ext cx="4447032" cy="546352"/>
          </a:xfrm>
          <a:prstGeom prst="rect">
            <a:avLst/>
          </a:prstGeom>
        </p:spPr>
      </p:pic>
      <p:pic>
        <p:nvPicPr>
          <p:cNvPr id="14" name="Picture 13" descr="ovidmd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11989" y="2317451"/>
            <a:ext cx="3810000" cy="704850"/>
          </a:xfrm>
          <a:prstGeom prst="rect">
            <a:avLst/>
          </a:prstGeom>
        </p:spPr>
      </p:pic>
      <p:pic>
        <p:nvPicPr>
          <p:cNvPr id="15" name="Picture 14" descr="wkh_ovidsp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855710" y="3692105"/>
            <a:ext cx="5070270" cy="802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178550"/>
            <a:ext cx="9144000" cy="685800"/>
          </a:xfrm>
          <a:prstGeom prst="rect">
            <a:avLst/>
          </a:prstGeom>
          <a:gradFill rotWithShape="0">
            <a:gsLst>
              <a:gs pos="65000">
                <a:schemeClr val="bg1">
                  <a:alpha val="31000"/>
                </a:schemeClr>
              </a:gs>
              <a:gs pos="100000">
                <a:schemeClr val="bg1">
                  <a:gamma/>
                  <a:tint val="15686"/>
                  <a:invGamma/>
                  <a:alpha val="89999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0" y="6172200"/>
            <a:ext cx="9144000" cy="0"/>
          </a:xfrm>
          <a:prstGeom prst="line">
            <a:avLst/>
          </a:prstGeom>
          <a:noFill/>
          <a:ln w="76200">
            <a:solidFill>
              <a:srgbClr val="0768A9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ea typeface="ＭＳ Ｐゴシック"/>
            </a:endParaRPr>
          </a:p>
        </p:txBody>
      </p:sp>
      <p:pic>
        <p:nvPicPr>
          <p:cNvPr id="6" name="Picture 10" descr="WKH_OSP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6172200"/>
            <a:ext cx="2057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people_ppt_cove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743325"/>
            <a:ext cx="58674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vertical bri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03288"/>
            <a:ext cx="2378075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819401" y="1828800"/>
            <a:ext cx="6096000" cy="933450"/>
          </a:xfrm>
          <a:prstGeom prst="rect">
            <a:avLst/>
          </a:prstGeom>
          <a:noFill/>
          <a:ln w="12700" cmpd="dbl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lIns="182880" anchor="ctr"/>
          <a:lstStyle>
            <a:lvl1pPr marL="0" indent="0">
              <a:defRPr/>
            </a:lvl1pPr>
          </a:lstStyle>
          <a:p>
            <a:pPr eaLnBrk="0" hangingPunct="0">
              <a:defRPr/>
            </a:pPr>
            <a:endParaRPr lang="en-US" sz="3600" dirty="0" smtClean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sp>
        <p:nvSpPr>
          <p:cNvPr id="44134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4191000" y="6324600"/>
            <a:ext cx="4876800" cy="609600"/>
          </a:xfrm>
          <a:noFill/>
          <a:ln>
            <a:noFill/>
          </a:ln>
        </p:spPr>
        <p:txBody>
          <a:bodyPr/>
          <a:lstStyle>
            <a:lvl1pPr marL="406400" indent="0">
              <a:spcBef>
                <a:spcPct val="20000"/>
              </a:spcBef>
              <a:defRPr sz="2000" i="1">
                <a:solidFill>
                  <a:srgbClr val="0768A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4135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4114800"/>
            <a:ext cx="2133600" cy="1295400"/>
          </a:xfrm>
        </p:spPr>
        <p:txBody>
          <a:bodyPr lIns="91440" anchor="b"/>
          <a:lstStyle>
            <a:lvl1pPr marL="0" indent="0">
              <a:buFontTx/>
              <a:buNone/>
              <a:defRPr b="1" baseline="2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304800" y="838200"/>
            <a:ext cx="8458200" cy="1588"/>
          </a:xfrm>
          <a:prstGeom prst="line">
            <a:avLst/>
          </a:prstGeom>
          <a:ln w="63500">
            <a:solidFill>
              <a:srgbClr val="076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41773" cy="933450"/>
          </a:xfrm>
          <a:noFill/>
          <a:ln w="12700" cmpd="dbl">
            <a:noFill/>
          </a:ln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one_flower_black_72_cov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1588"/>
            <a:ext cx="913606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3962400"/>
            <a:ext cx="4419600" cy="2133600"/>
          </a:xfrm>
          <a:prstGeom prst="rect">
            <a:avLst/>
          </a:prstGeom>
          <a:solidFill>
            <a:srgbClr val="0768A9">
              <a:alpha val="91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  <a:t>Questions.</a:t>
            </a:r>
            <a:b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</a:br>
            <a: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  <a:t/>
            </a:r>
            <a:b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</a:br>
            <a:endParaRPr lang="en-US" sz="3800" i="1" dirty="0">
              <a:solidFill>
                <a:srgbClr val="FFFFFF"/>
              </a:solidFill>
              <a:latin typeface="Trebuchet MS" pitchFamily="80" charset="0"/>
              <a:ea typeface="ＭＳ Ｐゴシック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324600"/>
            <a:ext cx="1066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Trebuchet MS"/>
                <a:ea typeface="ＭＳ Ｐゴシック"/>
                <a:cs typeface="+mn-cs"/>
              </a:defRPr>
            </a:lvl1pPr>
          </a:lstStyle>
          <a:p>
            <a:pPr>
              <a:defRPr/>
            </a:pPr>
            <a:fld id="{62E13CE7-48AD-4D5B-80ED-E408E972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6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6178550"/>
            <a:ext cx="9144000" cy="685800"/>
          </a:xfrm>
          <a:prstGeom prst="rect">
            <a:avLst/>
          </a:prstGeom>
          <a:gradFill rotWithShape="0">
            <a:gsLst>
              <a:gs pos="65000">
                <a:schemeClr val="bg1">
                  <a:alpha val="31000"/>
                </a:schemeClr>
              </a:gs>
              <a:gs pos="100000">
                <a:schemeClr val="bg1">
                  <a:gamma/>
                  <a:tint val="15686"/>
                  <a:invGamma/>
                  <a:alpha val="89999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0" y="6172200"/>
            <a:ext cx="9144000" cy="0"/>
          </a:xfrm>
          <a:prstGeom prst="line">
            <a:avLst/>
          </a:prstGeom>
          <a:noFill/>
          <a:ln w="76200">
            <a:solidFill>
              <a:srgbClr val="0768A9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ea typeface="ＭＳ Ｐゴシック"/>
            </a:endParaRPr>
          </a:p>
        </p:txBody>
      </p:sp>
      <p:pic>
        <p:nvPicPr>
          <p:cNvPr id="5" name="Picture 13" descr="people_ppt_cove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743325"/>
            <a:ext cx="58674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vertical bri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03288"/>
            <a:ext cx="2378075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2819401" y="1828800"/>
            <a:ext cx="6096000" cy="933450"/>
          </a:xfrm>
          <a:prstGeom prst="rect">
            <a:avLst/>
          </a:prstGeom>
          <a:noFill/>
          <a:ln w="12700" cmpd="dbl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lIns="182880" anchor="ctr"/>
          <a:lstStyle>
            <a:lvl1pPr marL="0" indent="0">
              <a:defRPr/>
            </a:lvl1pPr>
          </a:lstStyle>
          <a:p>
            <a:pPr eaLnBrk="0" hangingPunct="0">
              <a:defRPr/>
            </a:pPr>
            <a:endParaRPr lang="en-US" sz="3600" dirty="0" smtClean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6400800"/>
            <a:ext cx="42386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135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4114800"/>
            <a:ext cx="2133600" cy="1295400"/>
          </a:xfrm>
        </p:spPr>
        <p:txBody>
          <a:bodyPr lIns="91440" anchor="b"/>
          <a:lstStyle>
            <a:lvl1pPr marL="0" indent="0">
              <a:buFontTx/>
              <a:buNone/>
              <a:defRPr b="1" baseline="2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304800" y="838200"/>
            <a:ext cx="8458200" cy="1588"/>
          </a:xfrm>
          <a:prstGeom prst="line">
            <a:avLst/>
          </a:prstGeom>
          <a:ln w="63500">
            <a:solidFill>
              <a:srgbClr val="076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75" y="6400800"/>
            <a:ext cx="42386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81150"/>
            <a:ext cx="8641773" cy="933450"/>
          </a:xfrm>
          <a:noFill/>
          <a:ln w="12700" cmpd="dbl">
            <a:noFill/>
          </a:ln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6400800"/>
            <a:ext cx="42386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304800" y="838200"/>
            <a:ext cx="8458200" cy="1588"/>
          </a:xfrm>
          <a:prstGeom prst="line">
            <a:avLst/>
          </a:prstGeom>
          <a:ln w="63500">
            <a:solidFill>
              <a:srgbClr val="076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41773" cy="933450"/>
          </a:xfrm>
          <a:noFill/>
          <a:ln w="12700" cmpd="dbl">
            <a:noFill/>
          </a:ln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057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one_flower_black_72_cov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1588"/>
            <a:ext cx="913606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3962400"/>
            <a:ext cx="4419600" cy="2133600"/>
          </a:xfrm>
          <a:prstGeom prst="rect">
            <a:avLst/>
          </a:prstGeom>
          <a:solidFill>
            <a:srgbClr val="0768A9">
              <a:alpha val="91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  <a:t>Questions?</a:t>
            </a:r>
            <a:b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</a:br>
            <a: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  <a:t/>
            </a:r>
            <a:b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</a:br>
            <a:endParaRPr lang="en-US" sz="3800" i="1" dirty="0">
              <a:solidFill>
                <a:srgbClr val="FFFFFF"/>
              </a:solidFill>
              <a:latin typeface="Trebuchet MS" pitchFamily="80" charset="0"/>
              <a:ea typeface="ＭＳ Ｐゴシック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324600"/>
            <a:ext cx="1066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Trebuchet MS"/>
                <a:ea typeface="ＭＳ Ｐゴシック"/>
                <a:cs typeface="+mn-cs"/>
              </a:defRPr>
            </a:lvl1pPr>
          </a:lstStyle>
          <a:p>
            <a:pPr>
              <a:defRPr/>
            </a:pPr>
            <a:fld id="{5C3C8475-CBCD-4B8B-AB7C-3AD163B2E6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one_flower_black_72_cov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1588"/>
            <a:ext cx="913606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3962400"/>
            <a:ext cx="4419600" cy="2133600"/>
          </a:xfrm>
          <a:prstGeom prst="rect">
            <a:avLst/>
          </a:prstGeom>
          <a:solidFill>
            <a:srgbClr val="0768A9">
              <a:alpha val="91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  <a:t>Questions.</a:t>
            </a:r>
            <a:b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</a:br>
            <a: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  <a:t/>
            </a:r>
            <a:br>
              <a:rPr lang="en-US" sz="3800" dirty="0">
                <a:solidFill>
                  <a:srgbClr val="FFFFFF"/>
                </a:solidFill>
                <a:latin typeface="Trebuchet MS" pitchFamily="80" charset="0"/>
                <a:ea typeface="ＭＳ Ｐゴシック"/>
              </a:rPr>
            </a:br>
            <a:endParaRPr lang="en-US" sz="3800" i="1" dirty="0">
              <a:solidFill>
                <a:srgbClr val="FFFFFF"/>
              </a:solidFill>
              <a:latin typeface="Trebuchet MS" pitchFamily="80" charset="0"/>
              <a:ea typeface="ＭＳ Ｐゴシック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324600"/>
            <a:ext cx="1066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Trebuchet MS"/>
                <a:ea typeface="ＭＳ Ｐゴシック"/>
                <a:cs typeface="+mn-cs"/>
              </a:defRPr>
            </a:lvl1pPr>
          </a:lstStyle>
          <a:p>
            <a:pPr>
              <a:defRPr/>
            </a:pPr>
            <a:fld id="{4429BB38-074B-4781-A042-8336CF28E4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OL080226_103_s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" t="40547" r="6244" b="5514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5901"/>
            <a:ext cx="8686800" cy="484505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700">
                <a:solidFill>
                  <a:schemeClr val="tx1"/>
                </a:solidFill>
              </a:defRPr>
            </a:lvl3pPr>
            <a:lvl4pPr>
              <a:defRPr sz="1700">
                <a:solidFill>
                  <a:schemeClr val="tx1"/>
                </a:solidFill>
              </a:defRPr>
            </a:lvl4pPr>
            <a:lvl5pPr>
              <a:defRPr sz="1700">
                <a:solidFill>
                  <a:schemeClr val="tx1"/>
                </a:solidFill>
              </a:defRPr>
            </a:lvl5pPr>
            <a:lvl6pPr marL="342900" indent="0">
              <a:defRPr lang="en-US" sz="11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28600" y="457200"/>
            <a:ext cx="8686800" cy="830997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2000" i="1">
                <a:solidFill>
                  <a:schemeClr val="tx1"/>
                </a:solidFill>
              </a:defRPr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3"/>
          </p:nvPr>
        </p:nvSpPr>
        <p:spPr>
          <a:xfrm>
            <a:off x="6794500" y="64452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5F26F2-1299-4B62-BDE9-4D4A559381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4"/>
          </p:nvPr>
        </p:nvSpPr>
        <p:spPr>
          <a:xfrm>
            <a:off x="2921000" y="6445250"/>
            <a:ext cx="330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Health Investor Seminar, 28 October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547688"/>
            <a:ext cx="7953375" cy="5191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371600"/>
            <a:ext cx="3900487" cy="4724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5700" y="1371600"/>
            <a:ext cx="3900488" cy="4724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94500" y="64452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2EB797-FD68-4951-88DA-089F6B7701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397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eople_ppt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43325"/>
            <a:ext cx="58674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8F9D50-DA6C-4FF9-9E7F-8D8E568018C4}" type="datetimeFigureOut">
              <a:rPr lang="en-US" altLang="zh-CN"/>
              <a:pPr>
                <a:defRPr/>
              </a:pPr>
              <a:t>4/24/2015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56FC-2825-4E3B-B1F9-4BFEE980B5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00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09550"/>
            <a:ext cx="8410575" cy="1085850"/>
          </a:xfrm>
          <a:prstGeom prst="rect">
            <a:avLst/>
          </a:prstGeom>
          <a:noFill/>
          <a:ln w="635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524000"/>
            <a:ext cx="8105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24" name="Line 4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9525">
            <a:solidFill>
              <a:srgbClr val="5698C5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pic>
        <p:nvPicPr>
          <p:cNvPr id="1029" name="Picture 11" descr="WKH_LOGO_outlined_R_200x63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6538" y="6324600"/>
            <a:ext cx="2887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67200" y="6400800"/>
            <a:ext cx="34448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E5D90B0-9D13-4BAC-B69D-5CD020B4491B}" type="slidenum">
              <a:rPr lang="en-US" sz="1000">
                <a:solidFill>
                  <a:srgbClr val="000000"/>
                </a:solidFill>
                <a:latin typeface="Trebuchet MS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05375" y="6400800"/>
            <a:ext cx="42386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87" r:id="rId3"/>
    <p:sldLayoutId id="2147483794" r:id="rId4"/>
    <p:sldLayoutId id="2147483795" r:id="rId5"/>
    <p:sldLayoutId id="2147483788" r:id="rId6"/>
    <p:sldLayoutId id="2147483808" r:id="rId7"/>
    <p:sldLayoutId id="2147483810" r:id="rId8"/>
    <p:sldLayoutId id="214748381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+mj-lt"/>
          <a:ea typeface="+mj-ea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768A9"/>
          </a:solidFill>
          <a:latin typeface="+mn-lt"/>
          <a:ea typeface="+mn-ea"/>
          <a:cs typeface="ＭＳ Ｐゴシック"/>
        </a:defRPr>
      </a:lvl1pPr>
      <a:lvl2pPr marL="569913" indent="-225425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2pPr>
      <a:lvl3pPr marL="8001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09550"/>
            <a:ext cx="8410575" cy="1085850"/>
          </a:xfrm>
          <a:prstGeom prst="rect">
            <a:avLst/>
          </a:prstGeom>
          <a:noFill/>
          <a:ln w="635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524000"/>
            <a:ext cx="8105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24" name="Line 4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9525">
            <a:solidFill>
              <a:srgbClr val="5698C5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pic>
        <p:nvPicPr>
          <p:cNvPr id="2053" name="Picture 11" descr="WKH_LOGO_outlined_R_200x63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538" y="6324600"/>
            <a:ext cx="2887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67200" y="6400800"/>
            <a:ext cx="34448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FC89FC6-2CB3-433A-9609-80344ED089E0}" type="slidenum">
              <a:rPr lang="en-US" sz="1000">
                <a:solidFill>
                  <a:srgbClr val="000000"/>
                </a:solidFill>
                <a:latin typeface="Trebuchet MS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800" y="6400800"/>
            <a:ext cx="42386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89" r:id="rId3"/>
    <p:sldLayoutId id="2147483798" r:id="rId4"/>
    <p:sldLayoutId id="2147483799" r:id="rId5"/>
    <p:sldLayoutId id="2147483790" r:id="rId6"/>
    <p:sldLayoutId id="214748381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768A9"/>
          </a:solidFill>
          <a:latin typeface="+mn-lt"/>
          <a:ea typeface="+mn-ea"/>
          <a:cs typeface="ＭＳ Ｐゴシック"/>
        </a:defRPr>
      </a:lvl1pPr>
      <a:lvl2pPr marL="569913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09550"/>
            <a:ext cx="8410575" cy="1085850"/>
          </a:xfrm>
          <a:prstGeom prst="rect">
            <a:avLst/>
          </a:prstGeom>
          <a:noFill/>
          <a:ln w="635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524000"/>
            <a:ext cx="8105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24" name="Line 4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9525">
            <a:solidFill>
              <a:srgbClr val="5698C5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  <p:pic>
        <p:nvPicPr>
          <p:cNvPr id="3077" name="Picture 11" descr="WKH_LOGO_outlined_R_200x63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538" y="6324600"/>
            <a:ext cx="2887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24400" y="6383338"/>
            <a:ext cx="344488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39D3FED-F9FF-428B-9186-BFD69472EC03}" type="slidenum">
              <a:rPr lang="en-US" sz="1000">
                <a:solidFill>
                  <a:srgbClr val="000000"/>
                </a:solidFill>
                <a:latin typeface="Trebuchet MS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79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768A9"/>
          </a:solidFill>
          <a:latin typeface="Trebuchet MS" pitchFamily="-48" charset="0"/>
          <a:ea typeface="ＭＳ Ｐゴシック" pitchFamily="-48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ECECEC"/>
          </a:solidFill>
          <a:latin typeface="Trebuchet MS" pitchFamily="-48" charset="0"/>
          <a:ea typeface="ＭＳ Ｐゴシック" pitchFamily="-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768A9"/>
          </a:solidFill>
          <a:latin typeface="+mn-lt"/>
          <a:ea typeface="+mn-ea"/>
          <a:cs typeface="ＭＳ Ｐゴシック"/>
        </a:defRPr>
      </a:lvl1pPr>
      <a:lvl2pPr marL="569913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5757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wolterskluwer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hyperlink" Target="mailto:support@ovid.com" TargetMode="External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jpeg"/><Relationship Id="rId4" Type="http://schemas.openxmlformats.org/officeDocument/2006/relationships/hyperlink" Target="http://resourcenter.ovidsp.com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s/Ovideval_Chines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jpe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jpe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ovidsp.ovid.com/autologin.html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2478088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ubtitle 9"/>
          <p:cNvSpPr>
            <a:spLocks noGrp="1"/>
          </p:cNvSpPr>
          <p:nvPr>
            <p:ph type="subTitle" sz="quarter" idx="1"/>
          </p:nvPr>
        </p:nvSpPr>
        <p:spPr>
          <a:xfrm>
            <a:off x="706438" y="3886200"/>
            <a:ext cx="2228850" cy="1371600"/>
          </a:xfrm>
        </p:spPr>
        <p:txBody>
          <a:bodyPr/>
          <a:lstStyle/>
          <a:p>
            <a:pPr algn="l" eaLnBrk="1" hangingPunct="1"/>
            <a:r>
              <a:rPr lang="zh-CN" altLang="en-US" sz="2000" b="1" dirty="0" smtClean="0">
                <a:solidFill>
                  <a:srgbClr val="0768A9"/>
                </a:solidFill>
                <a:latin typeface="黑体" pitchFamily="49" charset="-122"/>
                <a:ea typeface="黑体" pitchFamily="49" charset="-122"/>
                <a:cs typeface="Traditional Arabic" pitchFamily="2" charset="-78"/>
              </a:rPr>
              <a:t>李宁</a:t>
            </a:r>
            <a:endParaRPr lang="en-US" altLang="zh-CN" sz="2000" b="1" dirty="0" smtClean="0">
              <a:solidFill>
                <a:srgbClr val="0768A9"/>
              </a:solidFill>
              <a:latin typeface="黑体" pitchFamily="49" charset="-122"/>
              <a:ea typeface="黑体" pitchFamily="49" charset="-122"/>
              <a:cs typeface="Traditional Arabic" pitchFamily="2" charset="-78"/>
            </a:endParaRPr>
          </a:p>
          <a:p>
            <a:pPr algn="l" eaLnBrk="1" hangingPunct="1"/>
            <a:r>
              <a:rPr lang="zh-CN" altLang="en-US" sz="2000" b="1" dirty="0" smtClean="0">
                <a:solidFill>
                  <a:srgbClr val="0768A9"/>
                </a:solidFill>
                <a:latin typeface="黑体" pitchFamily="49" charset="-122"/>
                <a:ea typeface="黑体" pitchFamily="49" charset="-122"/>
                <a:cs typeface="Traditional Arabic" pitchFamily="2" charset="-78"/>
              </a:rPr>
              <a:t>销售工程师</a:t>
            </a:r>
            <a:endParaRPr lang="en-US" altLang="zh-CN" sz="2000" b="1" dirty="0" smtClean="0">
              <a:solidFill>
                <a:srgbClr val="0768A9"/>
              </a:solidFill>
              <a:latin typeface="黑体" pitchFamily="49" charset="-122"/>
              <a:ea typeface="黑体" pitchFamily="49" charset="-122"/>
              <a:cs typeface="Traditional Arabic" pitchFamily="2" charset="-78"/>
            </a:endParaRPr>
          </a:p>
          <a:p>
            <a:pPr algn="l" eaLnBrk="1" hangingPunct="1"/>
            <a:r>
              <a:rPr lang="zh-CN" altLang="en-US" sz="2000" b="1" dirty="0" smtClean="0">
                <a:solidFill>
                  <a:srgbClr val="0768A9"/>
                </a:solidFill>
                <a:latin typeface="黑体" pitchFamily="49" charset="-122"/>
                <a:ea typeface="黑体" pitchFamily="49" charset="-122"/>
                <a:cs typeface="Traditional Arabic" pitchFamily="2" charset="-78"/>
              </a:rPr>
              <a:t>培训经理</a:t>
            </a:r>
            <a:endParaRPr lang="en-US" altLang="zh-CN" sz="2000" b="1" dirty="0" smtClean="0">
              <a:solidFill>
                <a:srgbClr val="0768A9"/>
              </a:solidFill>
              <a:latin typeface="黑体" pitchFamily="49" charset="-122"/>
              <a:ea typeface="黑体" pitchFamily="49" charset="-122"/>
              <a:cs typeface="Traditional Arabic" pitchFamily="2" charset="-78"/>
            </a:endParaRPr>
          </a:p>
          <a:p>
            <a:pPr algn="l" eaLnBrk="1" hangingPunct="1"/>
            <a:r>
              <a:rPr lang="en-US" altLang="zh-CN" sz="2000" b="1" dirty="0" smtClean="0">
                <a:solidFill>
                  <a:srgbClr val="0768A9"/>
                </a:solidFill>
                <a:latin typeface="黑体" pitchFamily="49" charset="-122"/>
                <a:ea typeface="黑体" pitchFamily="49" charset="-122"/>
                <a:cs typeface="Traditional Arabic" pitchFamily="2" charset="-78"/>
              </a:rPr>
              <a:t>CALIS</a:t>
            </a:r>
            <a:r>
              <a:rPr lang="zh-CN" altLang="en-US" sz="2000" b="1" dirty="0" smtClean="0">
                <a:solidFill>
                  <a:srgbClr val="0768A9"/>
                </a:solidFill>
                <a:latin typeface="黑体" pitchFamily="49" charset="-122"/>
                <a:ea typeface="黑体" pitchFamily="49" charset="-122"/>
                <a:cs typeface="Traditional Arabic" pitchFamily="2" charset="-78"/>
              </a:rPr>
              <a:t>培训周</a:t>
            </a:r>
            <a:endParaRPr lang="en-US" altLang="zh-CN" sz="2000" b="1" dirty="0" smtClean="0">
              <a:solidFill>
                <a:srgbClr val="0768A9"/>
              </a:solidFill>
              <a:latin typeface="黑体" pitchFamily="49" charset="-122"/>
              <a:ea typeface="黑体" pitchFamily="49" charset="-122"/>
              <a:cs typeface="Traditional Arabic" pitchFamily="2" charset="-78"/>
            </a:endParaRPr>
          </a:p>
          <a:p>
            <a:pPr algn="l" eaLnBrk="1" hangingPunct="1"/>
            <a:r>
              <a:rPr lang="en-US" altLang="zh-CN" sz="2000" b="1" dirty="0" smtClean="0">
                <a:solidFill>
                  <a:srgbClr val="0768A9"/>
                </a:solidFill>
                <a:latin typeface="黑体" pitchFamily="49" charset="-122"/>
                <a:ea typeface="黑体" pitchFamily="49" charset="-122"/>
                <a:cs typeface="Traditional Arabic" pitchFamily="2" charset="-78"/>
              </a:rPr>
              <a:t>2015</a:t>
            </a:r>
            <a:r>
              <a:rPr lang="zh-CN" altLang="en-US" sz="2000" b="1" dirty="0" smtClean="0">
                <a:solidFill>
                  <a:srgbClr val="0768A9"/>
                </a:solidFill>
                <a:latin typeface="黑体" pitchFamily="49" charset="-122"/>
                <a:ea typeface="黑体" pitchFamily="49" charset="-122"/>
                <a:cs typeface="Traditional Arabic" pitchFamily="2" charset="-78"/>
              </a:rPr>
              <a:t>年</a:t>
            </a:r>
            <a:r>
              <a:rPr lang="en-US" altLang="zh-CN" sz="2000" b="1" dirty="0" smtClean="0">
                <a:solidFill>
                  <a:srgbClr val="0768A9"/>
                </a:solidFill>
                <a:latin typeface="黑体" pitchFamily="49" charset="-122"/>
                <a:ea typeface="黑体" pitchFamily="49" charset="-122"/>
                <a:cs typeface="Traditional Arabic" pitchFamily="2" charset="-78"/>
              </a:rPr>
              <a:t>5</a:t>
            </a:r>
            <a:r>
              <a:rPr lang="zh-CN" altLang="en-US" sz="2000" b="1" dirty="0" smtClean="0">
                <a:solidFill>
                  <a:srgbClr val="0768A9"/>
                </a:solidFill>
                <a:latin typeface="黑体" pitchFamily="49" charset="-122"/>
                <a:ea typeface="黑体" pitchFamily="49" charset="-122"/>
                <a:cs typeface="Traditional Arabic" pitchFamily="2" charset="-78"/>
              </a:rPr>
              <a:t>月</a:t>
            </a:r>
            <a:endParaRPr lang="en-US" altLang="zh-CN" sz="2000" b="1" dirty="0" smtClean="0">
              <a:solidFill>
                <a:srgbClr val="0768A9"/>
              </a:solidFill>
              <a:latin typeface="黑体" pitchFamily="49" charset="-122"/>
              <a:ea typeface="黑体" pitchFamily="49" charset="-122"/>
              <a:cs typeface="Traditional Arabic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797791" y="1039504"/>
            <a:ext cx="6113059" cy="2057400"/>
          </a:xfrm>
          <a:prstGeom prst="rect">
            <a:avLst/>
          </a:prstGeom>
          <a:noFill/>
          <a:ln w="12700" cmpd="dbl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lIns="182880" anchor="ctr"/>
          <a:lstStyle>
            <a:lvl1pPr marL="0" indent="0">
              <a:defRPr/>
            </a:lvl1pPr>
          </a:lstStyle>
          <a:p>
            <a:pPr>
              <a:defRPr/>
            </a:pPr>
            <a:r>
              <a:rPr lang="en-US" altLang="zh-CN" sz="3400" b="1" dirty="0" smtClean="0">
                <a:solidFill>
                  <a:srgbClr val="0768A9"/>
                </a:solidFill>
              </a:rPr>
              <a:t>Think Fast, Search Fast</a:t>
            </a:r>
            <a:endParaRPr lang="en-US" sz="3400" b="1" dirty="0" smtClean="0">
              <a:solidFill>
                <a:srgbClr val="0768A9"/>
              </a:solidFill>
            </a:endParaRPr>
          </a:p>
          <a:p>
            <a:pPr>
              <a:defRPr/>
            </a:pPr>
            <a:endParaRPr lang="en-US" sz="3400" b="1" dirty="0" smtClean="0">
              <a:solidFill>
                <a:srgbClr val="0768A9"/>
              </a:solidFill>
            </a:endParaRPr>
          </a:p>
          <a:p>
            <a:pPr>
              <a:defRPr/>
            </a:pPr>
            <a:r>
              <a:rPr lang="en-US" altLang="zh-CN" sz="3400" b="1" dirty="0" smtClean="0">
                <a:solidFill>
                  <a:srgbClr val="0768A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      --Ovid</a:t>
            </a:r>
            <a:r>
              <a:rPr lang="zh-CN" altLang="en-US" sz="3400" b="1" dirty="0" smtClean="0">
                <a:solidFill>
                  <a:srgbClr val="0768A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农业库使用</a:t>
            </a:r>
            <a:endParaRPr lang="en-US" sz="3400" b="1" dirty="0">
              <a:solidFill>
                <a:srgbClr val="0768A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771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ovid.com/site/resources/img/OvidS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5" y="1491563"/>
            <a:ext cx="259238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3568309"/>
            <a:ext cx="5821362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2135" y="4749420"/>
            <a:ext cx="3029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zh-CN" altLang="en-US" sz="4400" b="1" kern="0" dirty="0">
                <a:solidFill>
                  <a:srgbClr val="0768A9"/>
                </a:solidFill>
                <a:latin typeface="黑体" panose="02010609060101010101" pitchFamily="49" charset="-122"/>
                <a:ea typeface="黑体" panose="02010609060101010101" pitchFamily="49" charset="-122"/>
                <a:cs typeface="ＭＳ Ｐゴシック"/>
              </a:rPr>
              <a:t>检索技巧</a:t>
            </a:r>
          </a:p>
        </p:txBody>
      </p:sp>
    </p:spTree>
    <p:extLst>
      <p:ext uri="{BB962C8B-B14F-4D97-AF65-F5344CB8AC3E}">
        <p14:creationId xmlns:p14="http://schemas.microsoft.com/office/powerpoint/2010/main" val="328299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704850"/>
            <a:ext cx="8505825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6578" y="134410"/>
            <a:ext cx="8083550" cy="5048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32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选择一个或多个数据库</a:t>
            </a:r>
          </a:p>
        </p:txBody>
      </p:sp>
      <p:sp>
        <p:nvSpPr>
          <p:cNvPr id="5" name="Oval 4"/>
          <p:cNvSpPr/>
          <p:nvPr/>
        </p:nvSpPr>
        <p:spPr>
          <a:xfrm>
            <a:off x="1467135" y="2913796"/>
            <a:ext cx="423080" cy="15080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6" name="Oval 4"/>
          <p:cNvSpPr/>
          <p:nvPr/>
        </p:nvSpPr>
        <p:spPr>
          <a:xfrm>
            <a:off x="1255594" y="6073254"/>
            <a:ext cx="791569" cy="6300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7" name="Oval 4"/>
          <p:cNvSpPr/>
          <p:nvPr/>
        </p:nvSpPr>
        <p:spPr>
          <a:xfrm>
            <a:off x="7474424" y="3664420"/>
            <a:ext cx="423080" cy="15080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750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161"/>
            <a:ext cx="9144000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510" y="116632"/>
            <a:ext cx="72568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400" b="1" dirty="0">
                <a:solidFill>
                  <a:srgbClr val="0768A9"/>
                </a:solidFill>
                <a:latin typeface="+mj-lt"/>
                <a:ea typeface="黑体" panose="02010609060101010101" pitchFamily="49" charset="-122"/>
                <a:cs typeface="Arial Unicode MS" pitchFamily="34" charset="-120"/>
              </a:rPr>
              <a:t>点击    查看数据库详细使用指南</a:t>
            </a:r>
          </a:p>
        </p:txBody>
      </p:sp>
      <p:sp>
        <p:nvSpPr>
          <p:cNvPr id="9" name="Oval 8"/>
          <p:cNvSpPr/>
          <p:nvPr/>
        </p:nvSpPr>
        <p:spPr>
          <a:xfrm>
            <a:off x="0" y="1828765"/>
            <a:ext cx="1397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464414" cy="46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36"/>
            <a:ext cx="9144000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09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1" y="1558152"/>
            <a:ext cx="852487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3706" y="530841"/>
            <a:ext cx="8299450" cy="7921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800" dirty="0" smtClean="0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altLang="zh-CN" sz="2800" dirty="0" smtClean="0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Ovid </a:t>
            </a:r>
            <a:r>
              <a:rPr lang="zh-CN" altLang="en-US" sz="2800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的检索页面，将多种检索模式、限制条件、检索历史，以及结果管理工具整合在一个界面</a:t>
            </a:r>
          </a:p>
        </p:txBody>
      </p:sp>
      <p:sp>
        <p:nvSpPr>
          <p:cNvPr id="5" name="Rounded Rectangle 2"/>
          <p:cNvSpPr/>
          <p:nvPr/>
        </p:nvSpPr>
        <p:spPr>
          <a:xfrm>
            <a:off x="870041" y="3457437"/>
            <a:ext cx="6158556" cy="3002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2" name="矩形标注 1"/>
          <p:cNvSpPr/>
          <p:nvPr/>
        </p:nvSpPr>
        <p:spPr>
          <a:xfrm>
            <a:off x="3032751" y="2107535"/>
            <a:ext cx="2139750" cy="1010013"/>
          </a:xfrm>
          <a:prstGeom prst="wedgeRectCallout">
            <a:avLst>
              <a:gd name="adj1" fmla="val -73851"/>
              <a:gd name="adj2" fmla="val 853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点击“变更”，更改所选数据库</a:t>
            </a:r>
            <a:endParaRPr lang="zh-CN" altLang="en-US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450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ea typeface="宋体" pitchFamily="2" charset="-122"/>
              </a:rPr>
              <a:t>OvidSP</a:t>
            </a:r>
            <a:r>
              <a:rPr lang="en-US" altLang="zh-CN" dirty="0" smtClean="0">
                <a:ea typeface="宋体" pitchFamily="2" charset="-122"/>
              </a:rPr>
              <a:t>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平台提供多种检索模式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196975"/>
            <a:ext cx="8218487" cy="4525963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基本检索</a:t>
            </a: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用于查找某个科研课题或问题</a:t>
            </a:r>
            <a:endParaRPr altLang="zh-CN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利用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高级检索</a:t>
            </a: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进行互动式的主题检索</a:t>
            </a:r>
            <a:endParaRPr altLang="zh-CN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多字段检索</a:t>
            </a: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组合字段检索和主题检索，生成复杂的检索策略</a:t>
            </a:r>
            <a:endParaRPr altLang="zh-CN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常用字段检索</a:t>
            </a: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通过常用引文字段定位某个或几篇文献</a:t>
            </a:r>
            <a:endParaRPr altLang="zh-CN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检索工具</a:t>
            </a:r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用于浏览主题词的书型结构</a:t>
            </a:r>
            <a:endParaRPr altLang="zh-CN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浏览或检索单个、多个或所有字段，则运用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字段检索</a:t>
            </a:r>
            <a:endParaRPr altLang="zh-CN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151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9" y="1022442"/>
            <a:ext cx="852487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196850" y="76200"/>
            <a:ext cx="8642350" cy="933450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基本检索</a:t>
            </a:r>
          </a:p>
        </p:txBody>
      </p:sp>
      <p:sp>
        <p:nvSpPr>
          <p:cNvPr id="4" name="Rectangle 3"/>
          <p:cNvSpPr/>
          <p:nvPr/>
        </p:nvSpPr>
        <p:spPr>
          <a:xfrm>
            <a:off x="448103" y="2368292"/>
            <a:ext cx="4574275" cy="3692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514600" y="152400"/>
            <a:ext cx="5791200" cy="1143000"/>
          </a:xfrm>
          <a:prstGeom prst="wedgeRoundRectCallout">
            <a:avLst>
              <a:gd name="adj1" fmla="val -81193"/>
              <a:gd name="adj2" fmla="val 1259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基本检索是自然语言检索，输入一个完整的检索问题或话题，找到最近几年发表的相关文献。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3583" y="3180511"/>
            <a:ext cx="502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dirty="0" smtClean="0">
                <a:ea typeface="MS PGothic" pitchFamily="34" charset="-128"/>
                <a:cs typeface="Arial" pitchFamily="34" charset="0"/>
              </a:rPr>
              <a:t>Vegetable and plant breeding</a:t>
            </a:r>
            <a:endParaRPr lang="zh-CN" altLang="en-US" sz="2400" dirty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 flipH="1">
            <a:off x="6050509" y="3298630"/>
            <a:ext cx="990600" cy="2254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787023" y="3298630"/>
            <a:ext cx="304800" cy="33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2961565" y="3601503"/>
            <a:ext cx="2142699" cy="184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9" y="3786149"/>
            <a:ext cx="4024267" cy="318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18731" y="5832507"/>
            <a:ext cx="3330102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 smtClean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基本检索结果按相关性排序</a:t>
            </a:r>
            <a:endParaRPr lang="zh-CN" altLang="en-US" sz="2000" dirty="0">
              <a:solidFill>
                <a:schemeClr val="bg1"/>
              </a:solidFill>
              <a:latin typeface="+mj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421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" grpId="0" animBg="1"/>
      <p:bldP spid="7" grpId="0" animBg="1"/>
      <p:bldP spid="7" grpId="1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731915"/>
            <a:ext cx="8496300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12665"/>
            <a:ext cx="84963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eft Arrow 9"/>
          <p:cNvSpPr/>
          <p:nvPr/>
        </p:nvSpPr>
        <p:spPr>
          <a:xfrm>
            <a:off x="6629400" y="457200"/>
            <a:ext cx="1447800" cy="5334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3363" y="2398594"/>
            <a:ext cx="1853110" cy="38384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19667" y="2702258"/>
            <a:ext cx="1446662" cy="176056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2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高级检索：关键词检索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7" y="932739"/>
            <a:ext cx="85153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2"/>
          <p:cNvSpPr/>
          <p:nvPr/>
        </p:nvSpPr>
        <p:spPr>
          <a:xfrm>
            <a:off x="1733266" y="4289951"/>
            <a:ext cx="2270644" cy="3002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6" name="Rounded Rectangle 2"/>
          <p:cNvSpPr/>
          <p:nvPr/>
        </p:nvSpPr>
        <p:spPr>
          <a:xfrm>
            <a:off x="4003910" y="4797192"/>
            <a:ext cx="2270644" cy="3002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8731" y="5832507"/>
            <a:ext cx="3330102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高级</a:t>
            </a:r>
            <a:r>
              <a:rPr lang="zh-CN" altLang="en-US" sz="2000" dirty="0" smtClean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检索结果按出版年排序</a:t>
            </a:r>
            <a:endParaRPr lang="zh-CN" altLang="en-US" sz="2000" dirty="0">
              <a:solidFill>
                <a:schemeClr val="bg1"/>
              </a:solidFill>
              <a:latin typeface="+mj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302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0" y="2994025"/>
            <a:ext cx="3657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zh-CN" sz="2400" dirty="0">
                <a:solidFill>
                  <a:srgbClr val="0768A9"/>
                </a:solidFill>
                <a:latin typeface="+mj-lt"/>
                <a:ea typeface="黑体" panose="02010609060101010101" pitchFamily="49" charset="-122"/>
              </a:rPr>
              <a:t># --</a:t>
            </a:r>
            <a:r>
              <a:rPr kumimoji="1" lang="zh-CN" altLang="en-US" sz="2400" dirty="0">
                <a:solidFill>
                  <a:srgbClr val="0768A9"/>
                </a:solidFill>
                <a:latin typeface="+mj-lt"/>
                <a:ea typeface="黑体" panose="02010609060101010101" pitchFamily="49" charset="-122"/>
              </a:rPr>
              <a:t>替代</a:t>
            </a:r>
            <a:r>
              <a:rPr kumimoji="1" lang="en-US" altLang="zh-CN" sz="2400" dirty="0">
                <a:solidFill>
                  <a:srgbClr val="0768A9"/>
                </a:solidFill>
                <a:latin typeface="+mj-lt"/>
                <a:ea typeface="黑体" panose="02010609060101010101" pitchFamily="49" charset="-122"/>
              </a:rPr>
              <a:t>1</a:t>
            </a:r>
            <a:r>
              <a:rPr kumimoji="1" lang="zh-CN" altLang="en-US" sz="2400" dirty="0">
                <a:solidFill>
                  <a:srgbClr val="0768A9"/>
                </a:solidFill>
                <a:latin typeface="+mj-lt"/>
                <a:ea typeface="黑体" panose="02010609060101010101" pitchFamily="49" charset="-122"/>
              </a:rPr>
              <a:t>个字符</a:t>
            </a:r>
            <a:endParaRPr kumimoji="1" lang="en-US" altLang="zh-CN" sz="2400" dirty="0">
              <a:solidFill>
                <a:srgbClr val="0768A9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98624" y="1140619"/>
            <a:ext cx="365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zh-CN" sz="2400" dirty="0">
                <a:solidFill>
                  <a:srgbClr val="0768A9"/>
                </a:solidFill>
                <a:latin typeface="+mj-lt"/>
                <a:ea typeface="黑体" panose="02010609060101010101" pitchFamily="49" charset="-122"/>
              </a:rPr>
              <a:t>$ or * --</a:t>
            </a:r>
            <a:r>
              <a:rPr kumimoji="1" lang="zh-CN" altLang="en-US" sz="2400" dirty="0">
                <a:solidFill>
                  <a:srgbClr val="0768A9"/>
                </a:solidFill>
                <a:latin typeface="+mj-lt"/>
                <a:ea typeface="黑体" panose="02010609060101010101" pitchFamily="49" charset="-122"/>
              </a:rPr>
              <a:t>替代</a:t>
            </a:r>
            <a:r>
              <a:rPr kumimoji="1" lang="en-US" altLang="zh-CN" sz="2400" dirty="0">
                <a:solidFill>
                  <a:srgbClr val="0768A9"/>
                </a:solidFill>
                <a:latin typeface="+mj-lt"/>
                <a:ea typeface="黑体" panose="02010609060101010101" pitchFamily="49" charset="-122"/>
              </a:rPr>
              <a:t>0-n</a:t>
            </a:r>
            <a:r>
              <a:rPr kumimoji="1" lang="zh-CN" altLang="en-US" sz="2400" dirty="0">
                <a:solidFill>
                  <a:srgbClr val="0768A9"/>
                </a:solidFill>
                <a:latin typeface="+mj-lt"/>
                <a:ea typeface="黑体" panose="02010609060101010101" pitchFamily="49" charset="-122"/>
              </a:rPr>
              <a:t>个字符</a:t>
            </a:r>
            <a:endParaRPr kumimoji="1" lang="en-US" altLang="zh-CN" sz="2400" dirty="0">
              <a:solidFill>
                <a:srgbClr val="0768A9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0" y="4948238"/>
            <a:ext cx="365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zh-CN" altLang="en-US" sz="2400">
                <a:solidFill>
                  <a:srgbClr val="0768A9"/>
                </a:solidFill>
                <a:latin typeface="+mj-lt"/>
                <a:ea typeface="黑体" panose="02010609060101010101" pitchFamily="49" charset="-122"/>
              </a:rPr>
              <a:t>？</a:t>
            </a:r>
            <a:r>
              <a:rPr kumimoji="1" lang="en-US" altLang="zh-CN" sz="2400">
                <a:solidFill>
                  <a:srgbClr val="0768A9"/>
                </a:solidFill>
                <a:latin typeface="+mj-lt"/>
                <a:ea typeface="黑体" panose="02010609060101010101" pitchFamily="49" charset="-122"/>
              </a:rPr>
              <a:t> --</a:t>
            </a:r>
            <a:r>
              <a:rPr kumimoji="1" lang="zh-CN" altLang="en-US" sz="2400">
                <a:solidFill>
                  <a:srgbClr val="0768A9"/>
                </a:solidFill>
                <a:latin typeface="+mj-lt"/>
                <a:ea typeface="黑体" panose="02010609060101010101" pitchFamily="49" charset="-122"/>
              </a:rPr>
              <a:t>替代</a:t>
            </a:r>
            <a:r>
              <a:rPr kumimoji="1" lang="en-US" altLang="zh-CN" sz="2400">
                <a:solidFill>
                  <a:srgbClr val="0768A9"/>
                </a:solidFill>
                <a:latin typeface="+mj-lt"/>
                <a:ea typeface="黑体" panose="02010609060101010101" pitchFamily="49" charset="-122"/>
              </a:rPr>
              <a:t>0</a:t>
            </a:r>
            <a:r>
              <a:rPr kumimoji="1" lang="zh-CN" altLang="en-US" sz="2400">
                <a:solidFill>
                  <a:srgbClr val="0768A9"/>
                </a:solidFill>
                <a:latin typeface="+mj-lt"/>
                <a:ea typeface="黑体" panose="02010609060101010101" pitchFamily="49" charset="-122"/>
              </a:rPr>
              <a:t>或</a:t>
            </a:r>
            <a:r>
              <a:rPr kumimoji="1" lang="en-US" altLang="zh-CN" sz="2400">
                <a:solidFill>
                  <a:srgbClr val="0768A9"/>
                </a:solidFill>
                <a:latin typeface="+mj-lt"/>
                <a:ea typeface="黑体" panose="02010609060101010101" pitchFamily="49" charset="-122"/>
              </a:rPr>
              <a:t>1</a:t>
            </a:r>
            <a:r>
              <a:rPr kumimoji="1" lang="zh-CN" altLang="en-US" sz="2400">
                <a:solidFill>
                  <a:srgbClr val="0768A9"/>
                </a:solidFill>
                <a:latin typeface="+mj-lt"/>
                <a:ea typeface="黑体" panose="02010609060101010101" pitchFamily="49" charset="-122"/>
              </a:rPr>
              <a:t>个字符</a:t>
            </a:r>
            <a:endParaRPr kumimoji="1" lang="en-US" altLang="zh-CN" sz="2400">
              <a:solidFill>
                <a:srgbClr val="0768A9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368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关键词检索，运用截词符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65" y="937895"/>
            <a:ext cx="1881187" cy="132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44" y="2839474"/>
            <a:ext cx="1699431" cy="122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65" y="4670600"/>
            <a:ext cx="1766958" cy="12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18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0" y="1016330"/>
            <a:ext cx="85248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组合检索</a:t>
            </a: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395286" y="4139537"/>
            <a:ext cx="83026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altLang="zh-CN" dirty="0">
                <a:solidFill>
                  <a:srgbClr val="0033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AND – </a:t>
            </a:r>
            <a:r>
              <a:rPr lang="zh-CN" altLang="en-US" dirty="0">
                <a:solidFill>
                  <a:srgbClr val="0033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包含两个或多个主题</a:t>
            </a:r>
          </a:p>
          <a:p>
            <a:pPr eaLnBrk="1" hangingPunct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altLang="zh-CN" dirty="0">
                <a:solidFill>
                  <a:srgbClr val="0033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OR – </a:t>
            </a:r>
            <a:r>
              <a:rPr lang="zh-CN" altLang="en-US" dirty="0">
                <a:solidFill>
                  <a:srgbClr val="0033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包含其中一个主题</a:t>
            </a:r>
          </a:p>
          <a:p>
            <a:pPr eaLnBrk="1" hangingPunct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altLang="zh-CN" dirty="0">
                <a:solidFill>
                  <a:srgbClr val="0033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NOT – </a:t>
            </a:r>
            <a:r>
              <a:rPr lang="zh-CN" altLang="en-US" dirty="0">
                <a:solidFill>
                  <a:srgbClr val="0033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去掉一个主题 </a:t>
            </a:r>
            <a:r>
              <a:rPr lang="en-US" altLang="zh-CN" dirty="0">
                <a:solidFill>
                  <a:srgbClr val="0033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(1 not 2, rice not </a:t>
            </a:r>
            <a:r>
              <a:rPr lang="en-US" altLang="zh-CN" dirty="0" err="1">
                <a:solidFill>
                  <a:srgbClr val="0033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oryza</a:t>
            </a:r>
            <a:r>
              <a:rPr lang="en-US" altLang="zh-CN" dirty="0">
                <a:solidFill>
                  <a:srgbClr val="0033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) </a:t>
            </a:r>
          </a:p>
          <a:p>
            <a:pPr eaLnBrk="1" hangingPunct="1">
              <a:lnSpc>
                <a:spcPct val="90000"/>
              </a:lnSpc>
              <a:buSzPct val="80000"/>
              <a:buFont typeface="Wingdings" pitchFamily="2" charset="2"/>
              <a:buChar char="§"/>
            </a:pPr>
            <a:r>
              <a:rPr lang="en-US" altLang="zh-CN" dirty="0">
                <a:solidFill>
                  <a:srgbClr val="0033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ADJ# - </a:t>
            </a:r>
            <a:r>
              <a:rPr lang="zh-CN" altLang="en-US" dirty="0">
                <a:solidFill>
                  <a:srgbClr val="0033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检索词之间相距一定数目的单词 </a:t>
            </a:r>
            <a:r>
              <a:rPr lang="en-US" altLang="zh-CN" dirty="0">
                <a:solidFill>
                  <a:srgbClr val="0033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– (rice adj6 straw)</a:t>
            </a:r>
          </a:p>
        </p:txBody>
      </p:sp>
      <p:sp>
        <p:nvSpPr>
          <p:cNvPr id="6" name="Oval 4"/>
          <p:cNvSpPr/>
          <p:nvPr/>
        </p:nvSpPr>
        <p:spPr>
          <a:xfrm>
            <a:off x="594812" y="1815153"/>
            <a:ext cx="228600" cy="12692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7" name="Oval 4"/>
          <p:cNvSpPr/>
          <p:nvPr/>
        </p:nvSpPr>
        <p:spPr>
          <a:xfrm>
            <a:off x="2207505" y="3277737"/>
            <a:ext cx="1054292" cy="3935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952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70C0"/>
                </a:solidFill>
                <a:ea typeface="宋体" pitchFamily="2" charset="-122"/>
              </a:rPr>
              <a:t>威科集团</a:t>
            </a:r>
            <a:r>
              <a:rPr lang="en-US" altLang="zh-CN" dirty="0" smtClean="0">
                <a:solidFill>
                  <a:srgbClr val="0070C0"/>
                </a:solidFill>
                <a:ea typeface="宋体" pitchFamily="2" charset="-122"/>
              </a:rPr>
              <a:t>(Wolters</a:t>
            </a:r>
            <a:r>
              <a:rPr lang="zh-CN" altLang="en-US" dirty="0" smtClean="0">
                <a:solidFill>
                  <a:srgbClr val="0070C0"/>
                </a:solidFill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  <a:ea typeface="宋体" pitchFamily="2" charset="-122"/>
              </a:rPr>
              <a:t>Kluwer)</a:t>
            </a:r>
            <a:r>
              <a:rPr lang="zh-CN" altLang="en-US" b="1" dirty="0" smtClean="0">
                <a:solidFill>
                  <a:srgbClr val="0070C0"/>
                </a:solidFill>
                <a:ea typeface="宋体" pitchFamily="2" charset="-122"/>
              </a:rPr>
              <a:t>概览</a:t>
            </a:r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>
          <a:xfrm>
            <a:off x="411163" y="1087438"/>
            <a:ext cx="5111750" cy="5078412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0070C0"/>
              </a:buClr>
              <a:buSzPct val="70000"/>
            </a:pPr>
            <a:r>
              <a:rPr lang="en-US" altLang="zh-CN" sz="2000" dirty="0" smtClean="0">
                <a:solidFill>
                  <a:schemeClr val="tx1"/>
                </a:solidFill>
                <a:ea typeface="宋体" pitchFamily="2" charset="-122"/>
              </a:rPr>
              <a:t>1836</a:t>
            </a:r>
            <a:r>
              <a:rPr lang="zh-CN" altLang="en-US" sz="2000" dirty="0" smtClean="0">
                <a:solidFill>
                  <a:schemeClr val="tx1"/>
                </a:solidFill>
                <a:ea typeface="宋体" pitchFamily="2" charset="-122"/>
              </a:rPr>
              <a:t>年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起源于荷兰</a:t>
            </a:r>
            <a:endParaRPr lang="en-US" altLang="zh-CN" sz="20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SzPct val="70000"/>
            </a:pP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全球领先的专业信息服务和出版公司</a:t>
            </a:r>
            <a:r>
              <a:rPr lang="en-US" altLang="zh-CN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pPr>
              <a:spcBef>
                <a:spcPts val="600"/>
              </a:spcBef>
              <a:buClr>
                <a:srgbClr val="0070C0"/>
              </a:buClr>
              <a:buSzPct val="70000"/>
            </a:pP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业务板块：财税与会计、法律与法规、金融与合规服务、医疗卫生及医药解决方案</a:t>
            </a:r>
            <a:endParaRPr lang="en-US" altLang="zh-CN" sz="20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SzPct val="70000"/>
            </a:pP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在欧洲、北美、亚太和拉美地区的</a:t>
            </a:r>
            <a:r>
              <a:rPr lang="en-US" altLang="zh-CN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35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个国家和地区运营；产品销往</a:t>
            </a:r>
            <a:r>
              <a:rPr lang="en-US" altLang="zh-CN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140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多个国家和地区</a:t>
            </a:r>
            <a:endParaRPr lang="en-US" altLang="zh-CN" sz="20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SzPct val="70000"/>
            </a:pP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全球</a:t>
            </a:r>
            <a:r>
              <a:rPr lang="en-US" altLang="zh-CN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19,300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名员工；总部位于荷兰莱茵河畔阿尔芬</a:t>
            </a:r>
            <a:endParaRPr lang="en-US" altLang="zh-CN" sz="20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SzPct val="70000"/>
            </a:pP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阿姆斯特丹泛欧证券交易所上市（</a:t>
            </a:r>
            <a:r>
              <a:rPr lang="en-US" altLang="zh-CN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WKL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），也属于荷兰 </a:t>
            </a:r>
            <a:r>
              <a:rPr lang="en-US" altLang="zh-CN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AEX 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指数和欧洲</a:t>
            </a:r>
            <a:r>
              <a:rPr lang="en-US" altLang="zh-CN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指数成份股</a:t>
            </a:r>
            <a:endParaRPr lang="en-US" altLang="zh-CN" sz="20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600"/>
              </a:spcBef>
              <a:buClr>
                <a:srgbClr val="0070C0"/>
              </a:buClr>
              <a:buSzPct val="70000"/>
            </a:pP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更多信息请浏览 </a:t>
            </a:r>
            <a:r>
              <a:rPr lang="en-US" altLang="zh-CN" sz="2000" dirty="0" smtClean="0">
                <a:solidFill>
                  <a:schemeClr val="tx1"/>
                </a:solidFill>
                <a:ea typeface="宋体" pitchFamily="2" charset="-122"/>
                <a:hlinkClick r:id="rId2"/>
              </a:rPr>
              <a:t>www.wolterskluwer.com</a:t>
            </a:r>
            <a:r>
              <a:rPr lang="en-US" altLang="zh-CN" sz="2000" dirty="0" smtClean="0">
                <a:solidFill>
                  <a:schemeClr val="tx1"/>
                </a:solidFill>
                <a:ea typeface="宋体" pitchFamily="2" charset="-122"/>
              </a:rPr>
              <a:t> </a:t>
            </a:r>
          </a:p>
          <a:p>
            <a:pPr>
              <a:spcBef>
                <a:spcPts val="600"/>
              </a:spcBef>
              <a:buClr>
                <a:srgbClr val="0070C0"/>
              </a:buClr>
            </a:pPr>
            <a:endParaRPr lang="zh-CN" altLang="en-US" sz="2000" dirty="0" smtClean="0">
              <a:ea typeface="宋体" pitchFamily="2" charset="-122"/>
            </a:endParaRPr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61125"/>
            <a:ext cx="484188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9pPr>
          </a:lstStyle>
          <a:p>
            <a:fld id="{A6FB3C1C-980D-43F7-B44D-5A232CB10516}" type="slidenum">
              <a:rPr lang="zh-CN" altLang="en-US" sz="900" smtClean="0">
                <a:solidFill>
                  <a:srgbClr val="474747"/>
                </a:solidFill>
              </a:rPr>
              <a:pPr/>
              <a:t>2</a:t>
            </a:fld>
            <a:endParaRPr lang="en-US" altLang="zh-CN" sz="900" smtClean="0">
              <a:solidFill>
                <a:srgbClr val="474747"/>
              </a:solidFill>
            </a:endParaRPr>
          </a:p>
        </p:txBody>
      </p:sp>
      <p:pic>
        <p:nvPicPr>
          <p:cNvPr id="4101" name="Picture 2" descr="wk frontp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4038" y="1373188"/>
            <a:ext cx="3076575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42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0"/>
            <a:ext cx="8641773" cy="9334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Trebuchet MS" pitchFamily="-48" charset="0"/>
                <a:ea typeface="ＭＳ Ｐゴシック" pitchFamily="-48" charset="-128"/>
                <a:cs typeface="ＭＳ Ｐゴシック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Trebuchet MS" pitchFamily="-48" charset="0"/>
                <a:ea typeface="ＭＳ Ｐゴシック" pitchFamily="-48" charset="-128"/>
                <a:cs typeface="ＭＳ Ｐゴシック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Trebuchet MS" pitchFamily="-48" charset="0"/>
                <a:ea typeface="ＭＳ Ｐゴシック" pitchFamily="-48" charset="-128"/>
                <a:cs typeface="ＭＳ Ｐゴシック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Trebuchet MS" pitchFamily="-48" charset="0"/>
                <a:ea typeface="ＭＳ Ｐゴシック" pitchFamily="-48" charset="-128"/>
                <a:cs typeface="ＭＳ Ｐゴシック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ECECEC"/>
                </a:solidFill>
                <a:latin typeface="Trebuchet MS" pitchFamily="-48" charset="0"/>
                <a:ea typeface="ＭＳ Ｐゴシック" pitchFamily="-4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ECECEC"/>
                </a:solidFill>
                <a:latin typeface="Trebuchet MS" pitchFamily="-48" charset="0"/>
                <a:ea typeface="ＭＳ Ｐゴシック" pitchFamily="-4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ECECEC"/>
                </a:solidFill>
                <a:latin typeface="Trebuchet MS" pitchFamily="-48" charset="0"/>
                <a:ea typeface="ＭＳ Ｐゴシック" pitchFamily="-4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ECECEC"/>
                </a:solidFill>
                <a:latin typeface="Trebuchet MS" pitchFamily="-48" charset="0"/>
                <a:ea typeface="ＭＳ Ｐゴシック" pitchFamily="-48" charset="-128"/>
              </a:defRPr>
            </a:lvl9pPr>
          </a:lstStyle>
          <a:p>
            <a:r>
              <a:rPr lang="zh-CN" altLang="en-US" sz="32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多个数据库同时检索，记录去重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98" y="602350"/>
            <a:ext cx="8486775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2"/>
          <p:cNvSpPr/>
          <p:nvPr/>
        </p:nvSpPr>
        <p:spPr>
          <a:xfrm>
            <a:off x="398771" y="3466531"/>
            <a:ext cx="1853110" cy="6414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195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728736"/>
            <a:ext cx="852487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0"/>
            <a:ext cx="8641773" cy="9334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Trebuchet MS" pitchFamily="-48" charset="0"/>
                <a:ea typeface="ＭＳ Ｐゴシック" pitchFamily="-48" charset="-128"/>
                <a:cs typeface="ＭＳ Ｐゴシック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Trebuchet MS" pitchFamily="-48" charset="0"/>
                <a:ea typeface="ＭＳ Ｐゴシック" pitchFamily="-48" charset="-128"/>
                <a:cs typeface="ＭＳ Ｐゴシック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Trebuchet MS" pitchFamily="-48" charset="0"/>
                <a:ea typeface="ＭＳ Ｐゴシック" pitchFamily="-48" charset="-128"/>
                <a:cs typeface="ＭＳ Ｐゴシック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Trebuchet MS" pitchFamily="-48" charset="0"/>
                <a:ea typeface="ＭＳ Ｐゴシック" pitchFamily="-48" charset="-128"/>
                <a:cs typeface="ＭＳ Ｐゴシック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ECECEC"/>
                </a:solidFill>
                <a:latin typeface="Trebuchet MS" pitchFamily="-48" charset="0"/>
                <a:ea typeface="ＭＳ Ｐゴシック" pitchFamily="-4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ECECEC"/>
                </a:solidFill>
                <a:latin typeface="Trebuchet MS" pitchFamily="-48" charset="0"/>
                <a:ea typeface="ＭＳ Ｐゴシック" pitchFamily="-4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ECECEC"/>
                </a:solidFill>
                <a:latin typeface="Trebuchet MS" pitchFamily="-48" charset="0"/>
                <a:ea typeface="ＭＳ Ｐゴシック" pitchFamily="-4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ECECEC"/>
                </a:solidFill>
                <a:latin typeface="Trebuchet MS" pitchFamily="-48" charset="0"/>
                <a:ea typeface="ＭＳ Ｐゴシック" pitchFamily="-48" charset="-128"/>
              </a:defRPr>
            </a:lvl9pPr>
          </a:lstStyle>
          <a:p>
            <a:r>
              <a:rPr lang="zh-CN" altLang="en-US" sz="32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记录去重</a:t>
            </a:r>
          </a:p>
        </p:txBody>
      </p:sp>
      <p:sp>
        <p:nvSpPr>
          <p:cNvPr id="5" name="Rounded Rectangle 2"/>
          <p:cNvSpPr/>
          <p:nvPr/>
        </p:nvSpPr>
        <p:spPr>
          <a:xfrm>
            <a:off x="409434" y="3071880"/>
            <a:ext cx="7001300" cy="9951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255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127" y="990600"/>
            <a:ext cx="20193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102055" y="2267803"/>
            <a:ext cx="590549" cy="1143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139161" y="3674660"/>
            <a:ext cx="457200" cy="1143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8" name="Right Arrow 7"/>
          <p:cNvSpPr/>
          <p:nvPr/>
        </p:nvSpPr>
        <p:spPr>
          <a:xfrm flipV="1">
            <a:off x="1182663" y="1378697"/>
            <a:ext cx="753186" cy="1904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27327" y="4756245"/>
            <a:ext cx="228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605" y="313899"/>
            <a:ext cx="1738984" cy="5813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2400" y="0"/>
            <a:ext cx="8641773" cy="933450"/>
          </a:xfrm>
          <a:prstGeom prst="rect">
            <a:avLst/>
          </a:prstGeom>
          <a:noFill/>
          <a:ln w="635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63500"/>
            <a:bevelB w="0" h="63500"/>
          </a:sp3d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rgbClr val="0768A9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Trebuchet MS" pitchFamily="-48" charset="0"/>
                <a:ea typeface="ＭＳ Ｐゴシック" pitchFamily="-48" charset="-128"/>
                <a:cs typeface="ＭＳ Ｐゴシック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Trebuchet MS" pitchFamily="-48" charset="0"/>
                <a:ea typeface="ＭＳ Ｐゴシック" pitchFamily="-48" charset="-128"/>
                <a:cs typeface="ＭＳ Ｐゴシック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Trebuchet MS" pitchFamily="-48" charset="0"/>
                <a:ea typeface="ＭＳ Ｐゴシック" pitchFamily="-48" charset="-128"/>
                <a:cs typeface="ＭＳ Ｐゴシック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768A9"/>
                </a:solidFill>
                <a:latin typeface="Trebuchet MS" pitchFamily="-48" charset="0"/>
                <a:ea typeface="ＭＳ Ｐゴシック" pitchFamily="-48" charset="-128"/>
                <a:cs typeface="ＭＳ Ｐゴシック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ECECEC"/>
                </a:solidFill>
                <a:latin typeface="Trebuchet MS" pitchFamily="-48" charset="0"/>
                <a:ea typeface="ＭＳ Ｐゴシック" pitchFamily="-4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ECECEC"/>
                </a:solidFill>
                <a:latin typeface="Trebuchet MS" pitchFamily="-48" charset="0"/>
                <a:ea typeface="ＭＳ Ｐゴシック" pitchFamily="-4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ECECEC"/>
                </a:solidFill>
                <a:latin typeface="Trebuchet MS" pitchFamily="-48" charset="0"/>
                <a:ea typeface="ＭＳ Ｐゴシック" pitchFamily="-4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ECECEC"/>
                </a:solidFill>
                <a:latin typeface="Trebuchet MS" pitchFamily="-48" charset="0"/>
                <a:ea typeface="ＭＳ Ｐゴシック" pitchFamily="-48" charset="-128"/>
              </a:defRPr>
            </a:lvl9pPr>
          </a:lstStyle>
          <a:p>
            <a:r>
              <a:rPr lang="zh-CN" altLang="en-US" sz="32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筛选</a:t>
            </a:r>
            <a:endParaRPr lang="en-US" altLang="zh-CN" sz="3200" b="1" kern="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5788" y="5867400"/>
            <a:ext cx="3779860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 smtClean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相关度评星级不考虑所属学科</a:t>
            </a:r>
            <a:endParaRPr lang="zh-CN" altLang="en-US" sz="2000" dirty="0">
              <a:solidFill>
                <a:schemeClr val="bg1"/>
              </a:solidFill>
              <a:latin typeface="+mj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19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5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41" y="1046754"/>
            <a:ext cx="84772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限制条件 </a:t>
            </a:r>
            <a:r>
              <a:rPr lang="en-US" altLang="zh-CN" sz="32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Limits</a:t>
            </a:r>
          </a:p>
        </p:txBody>
      </p:sp>
      <p:sp>
        <p:nvSpPr>
          <p:cNvPr id="8" name="Rounded Rectangle 2"/>
          <p:cNvSpPr/>
          <p:nvPr/>
        </p:nvSpPr>
        <p:spPr>
          <a:xfrm>
            <a:off x="1857588" y="3889612"/>
            <a:ext cx="1376931" cy="4264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36" y="1484443"/>
            <a:ext cx="6449259" cy="481033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738188"/>
            <a:ext cx="847725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333375" y="141585"/>
            <a:ext cx="86423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3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使用限制功能查找全文</a:t>
            </a:r>
            <a:endParaRPr kumimoji="0" lang="zh-CN" altLang="en-GB" sz="3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Rounded Rectangle 2"/>
          <p:cNvSpPr/>
          <p:nvPr/>
        </p:nvSpPr>
        <p:spPr>
          <a:xfrm>
            <a:off x="5923128" y="4722127"/>
            <a:ext cx="1105469" cy="423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361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"/>
            <a:ext cx="9144000" cy="67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7239000" y="5105400"/>
            <a:ext cx="4572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04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71513"/>
            <a:ext cx="9134475" cy="517048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82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738188"/>
            <a:ext cx="851535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64525" y="4988261"/>
            <a:ext cx="2347415" cy="2115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479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00025"/>
            <a:ext cx="84677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600700" y="1243012"/>
            <a:ext cx="827396" cy="3048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8" y="2386620"/>
            <a:ext cx="7788963" cy="545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4"/>
          <p:cNvCxnSpPr/>
          <p:nvPr/>
        </p:nvCxnSpPr>
        <p:spPr>
          <a:xfrm>
            <a:off x="6318913" y="4419599"/>
            <a:ext cx="609600" cy="2286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4"/>
          <p:cNvCxnSpPr/>
          <p:nvPr/>
        </p:nvCxnSpPr>
        <p:spPr>
          <a:xfrm>
            <a:off x="6428096" y="3916907"/>
            <a:ext cx="652817" cy="3082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6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检索工具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5343" y="3384645"/>
            <a:ext cx="72333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zh-CN" altLang="en-US" sz="2400" dirty="0" smtClean="0">
                <a:latin typeface="+mj-lt"/>
                <a:ea typeface="黑体" panose="02010609060101010101" pitchFamily="49" charset="-122"/>
              </a:rPr>
              <a:t>主题匹配</a:t>
            </a:r>
            <a:r>
              <a:rPr lang="en-US" altLang="zh-CN" sz="2400" dirty="0" smtClean="0">
                <a:latin typeface="+mj-lt"/>
                <a:ea typeface="黑体" panose="02010609060101010101" pitchFamily="49" charset="-122"/>
              </a:rPr>
              <a:t>(Map Term)</a:t>
            </a:r>
            <a:r>
              <a:rPr lang="zh-CN" altLang="en-US" sz="2400" dirty="0" smtClean="0">
                <a:latin typeface="+mj-lt"/>
                <a:ea typeface="黑体" panose="02010609060101010101" pitchFamily="49" charset="-122"/>
              </a:rPr>
              <a:t>；自动进行主题词匹配；</a:t>
            </a:r>
            <a:endParaRPr lang="en-US" altLang="zh-CN" sz="2400" dirty="0" smtClean="0">
              <a:latin typeface="+mj-lt"/>
              <a:ea typeface="黑体" panose="02010609060101010101" pitchFamily="49" charset="-122"/>
            </a:endParaRPr>
          </a:p>
          <a:p>
            <a:pPr marL="342900" indent="-342900">
              <a:buBlip>
                <a:blip r:embed="rId3"/>
              </a:buBlip>
            </a:pPr>
            <a:r>
              <a:rPr lang="zh-CN" altLang="en-US" sz="2400" dirty="0" smtClean="0">
                <a:latin typeface="+mj-lt"/>
                <a:ea typeface="黑体" panose="02010609060101010101" pitchFamily="49" charset="-122"/>
              </a:rPr>
              <a:t>主题词库</a:t>
            </a:r>
            <a:r>
              <a:rPr lang="en-US" altLang="zh-CN" sz="2400" dirty="0" smtClean="0">
                <a:latin typeface="+mj-lt"/>
                <a:ea typeface="黑体" panose="02010609060101010101" pitchFamily="49" charset="-122"/>
              </a:rPr>
              <a:t>(Thesaurus)</a:t>
            </a:r>
            <a:r>
              <a:rPr lang="zh-CN" altLang="en-US" sz="2400" dirty="0" smtClean="0">
                <a:latin typeface="+mj-lt"/>
                <a:ea typeface="黑体" panose="02010609060101010101" pitchFamily="49" charset="-122"/>
              </a:rPr>
              <a:t>：数据库中内嵌的概念词库；</a:t>
            </a:r>
            <a:endParaRPr lang="en-US" altLang="zh-CN" sz="2400" dirty="0" smtClean="0">
              <a:latin typeface="+mj-lt"/>
              <a:ea typeface="黑体" panose="02010609060101010101" pitchFamily="49" charset="-122"/>
            </a:endParaRPr>
          </a:p>
          <a:p>
            <a:pPr marL="342900" indent="-342900">
              <a:buBlip>
                <a:blip r:embed="rId3"/>
              </a:buBlip>
            </a:pPr>
            <a:r>
              <a:rPr lang="zh-CN" altLang="en-US" sz="2400" dirty="0" smtClean="0">
                <a:latin typeface="+mj-lt"/>
                <a:ea typeface="黑体" panose="02010609060101010101" pitchFamily="49" charset="-122"/>
              </a:rPr>
              <a:t>轮</a:t>
            </a:r>
            <a:r>
              <a:rPr lang="zh-CN" altLang="en-US" sz="2400" dirty="0">
                <a:latin typeface="+mj-lt"/>
                <a:ea typeface="黑体" panose="02010609060101010101" pitchFamily="49" charset="-122"/>
              </a:rPr>
              <a:t>排</a:t>
            </a:r>
            <a:r>
              <a:rPr lang="zh-CN" altLang="en-US" sz="2400" dirty="0" smtClean="0">
                <a:latin typeface="+mj-lt"/>
                <a:ea typeface="黑体" panose="02010609060101010101" pitchFamily="49" charset="-122"/>
              </a:rPr>
              <a:t>索引 （</a:t>
            </a:r>
            <a:r>
              <a:rPr lang="en-US" altLang="zh-CN" sz="2400" dirty="0" smtClean="0">
                <a:latin typeface="+mj-lt"/>
                <a:ea typeface="黑体" panose="02010609060101010101" pitchFamily="49" charset="-122"/>
              </a:rPr>
              <a:t>Permuted Index)</a:t>
            </a:r>
            <a:r>
              <a:rPr lang="zh-CN" altLang="en-US" sz="2400" dirty="0" smtClean="0">
                <a:latin typeface="+mj-lt"/>
                <a:ea typeface="黑体" panose="02010609060101010101" pitchFamily="49" charset="-122"/>
              </a:rPr>
              <a:t>：按照词库索引检索输入的词汇；</a:t>
            </a:r>
            <a:endParaRPr lang="en-US" altLang="zh-CN" sz="2400" dirty="0" smtClean="0">
              <a:latin typeface="+mj-lt"/>
              <a:ea typeface="黑体" panose="02010609060101010101" pitchFamily="49" charset="-122"/>
            </a:endParaRPr>
          </a:p>
          <a:p>
            <a:pPr marL="342900" indent="-342900">
              <a:buBlip>
                <a:blip r:embed="rId3"/>
              </a:buBlip>
            </a:pPr>
            <a:r>
              <a:rPr lang="zh-CN" altLang="en-US" sz="2400" dirty="0" smtClean="0">
                <a:latin typeface="+mj-lt"/>
                <a:ea typeface="黑体" panose="02010609060101010101" pitchFamily="49" charset="-122"/>
              </a:rPr>
              <a:t>主题词说明 </a:t>
            </a:r>
            <a:r>
              <a:rPr lang="en-US" altLang="zh-CN" sz="2400" dirty="0" smtClean="0">
                <a:latin typeface="+mj-lt"/>
                <a:ea typeface="黑体" panose="02010609060101010101" pitchFamily="49" charset="-122"/>
              </a:rPr>
              <a:t>(Scope Note)</a:t>
            </a:r>
            <a:r>
              <a:rPr lang="zh-CN" altLang="en-US" sz="2400" dirty="0" smtClean="0">
                <a:latin typeface="+mj-lt"/>
                <a:ea typeface="黑体" panose="02010609060101010101" pitchFamily="49" charset="-122"/>
              </a:rPr>
              <a:t>：检索词汇的概念说明；</a:t>
            </a:r>
            <a:endParaRPr lang="en-US" altLang="zh-CN" sz="2400" dirty="0" smtClean="0">
              <a:latin typeface="+mj-lt"/>
              <a:ea typeface="黑体" panose="02010609060101010101" pitchFamily="49" charset="-122"/>
            </a:endParaRPr>
          </a:p>
          <a:p>
            <a:pPr marL="342900" indent="-342900">
              <a:buBlip>
                <a:blip r:embed="rId3"/>
              </a:buBlip>
            </a:pPr>
            <a:r>
              <a:rPr lang="zh-CN" altLang="en-US" sz="2400" dirty="0" smtClean="0">
                <a:latin typeface="+mj-lt"/>
                <a:ea typeface="黑体" panose="02010609060101010101" pitchFamily="49" charset="-122"/>
              </a:rPr>
              <a:t>扩展检索 </a:t>
            </a:r>
            <a:r>
              <a:rPr lang="en-US" altLang="zh-CN" sz="2400" dirty="0" smtClean="0">
                <a:latin typeface="+mj-lt"/>
                <a:ea typeface="黑体" panose="02010609060101010101" pitchFamily="49" charset="-122"/>
              </a:rPr>
              <a:t>(Explode)</a:t>
            </a:r>
            <a:r>
              <a:rPr lang="zh-CN" altLang="en-US" sz="2400" dirty="0" smtClean="0">
                <a:latin typeface="+mj-lt"/>
                <a:ea typeface="黑体" panose="02010609060101010101" pitchFamily="49" charset="-122"/>
              </a:rPr>
              <a:t>：对检索词进行扩展检索；</a:t>
            </a:r>
            <a:endParaRPr lang="en-US" altLang="zh-CN" sz="2400" dirty="0" smtClean="0">
              <a:latin typeface="+mj-lt"/>
              <a:ea typeface="黑体" panose="02010609060101010101" pitchFamily="49" charset="-122"/>
            </a:endParaRPr>
          </a:p>
          <a:p>
            <a:pPr marL="342900" indent="-342900">
              <a:buBlip>
                <a:blip r:embed="rId3"/>
              </a:buBlip>
            </a:pPr>
            <a:r>
              <a:rPr lang="zh-CN" altLang="en-US" sz="2400" dirty="0" smtClean="0">
                <a:latin typeface="+mj-lt"/>
                <a:ea typeface="黑体" panose="02010609060101010101" pitchFamily="49" charset="-122"/>
              </a:rPr>
              <a:t>分类代码 </a:t>
            </a:r>
            <a:r>
              <a:rPr lang="en-US" altLang="zh-CN" sz="2400" dirty="0" smtClean="0">
                <a:latin typeface="+mj-lt"/>
                <a:ea typeface="黑体" panose="02010609060101010101" pitchFamily="49" charset="-122"/>
              </a:rPr>
              <a:t>(Classification Code)</a:t>
            </a:r>
            <a:r>
              <a:rPr lang="zh-CN" altLang="en-US" sz="2400" dirty="0" smtClean="0">
                <a:latin typeface="+mj-lt"/>
                <a:ea typeface="黑体" panose="02010609060101010101" pitchFamily="49" charset="-122"/>
              </a:rPr>
              <a:t>：按分类代码检索。</a:t>
            </a:r>
            <a:endParaRPr lang="zh-CN" altLang="en-US" sz="2400" dirty="0"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074548"/>
            <a:ext cx="84582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8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2400" y="6324600"/>
            <a:ext cx="1066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D172FEC-B9F4-463C-9153-DA4B82F2C0B2}" type="slidenum">
              <a:rPr lang="zh-TW" altLang="en-US"/>
              <a:pPr eaLnBrk="1" hangingPunct="1"/>
              <a:t>3</a:t>
            </a:fld>
            <a:endParaRPr lang="en-US" altLang="zh-TW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53400" cy="4800600"/>
          </a:xfrm>
        </p:spPr>
        <p:txBody>
          <a:bodyPr/>
          <a:lstStyle/>
          <a:p>
            <a:r>
              <a:rPr lang="zh-CN" altLang="zh-TW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题录文摘型数据库，</a:t>
            </a:r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</a:t>
            </a:r>
            <a:r>
              <a:rPr lang="en-US" altLang="zh-CN" dirty="0">
                <a:solidFill>
                  <a:schemeClr val="tx1"/>
                </a:solidFill>
              </a:rPr>
              <a:t>US National Agricultural </a:t>
            </a:r>
            <a:r>
              <a:rPr lang="en-US" altLang="zh-CN" dirty="0" smtClean="0">
                <a:solidFill>
                  <a:schemeClr val="tx1"/>
                </a:solidFill>
              </a:rPr>
              <a:t>Library</a:t>
            </a:r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出版；</a:t>
            </a:r>
            <a:endParaRPr lang="en-US" altLang="zh-CN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最早回溯至</a:t>
            </a:r>
            <a:r>
              <a:rPr lang="en-US" altLang="zh-CN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1970</a:t>
            </a:r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年；</a:t>
            </a:r>
            <a:endParaRPr lang="en-US" altLang="zh-CN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TW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涵盖了与农业相关的</a:t>
            </a:r>
            <a:r>
              <a:rPr lang="en-US" altLang="zh-TW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380</a:t>
            </a:r>
            <a:r>
              <a:rPr lang="zh-CN" altLang="zh-TW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万个期刊文章、专题文章、专论、专利、软件、视听材料和技术报告的引文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TW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包含农业和相关科学的所有方面，</a:t>
            </a:r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</a:t>
            </a:r>
            <a:r>
              <a:rPr lang="en-US" altLang="zh-CN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TW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动物和牲畜科学、昆虫学、植物科学、林学、水产养殖和渔业、耕作和耕种系统、农业经济学以及土地和环境科学。每年该库新增约</a:t>
            </a:r>
            <a:r>
              <a:rPr lang="en-US" altLang="zh-TW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zh-TW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万个新纪录</a:t>
            </a:r>
            <a:r>
              <a:rPr lang="en-US" altLang="zh-CN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533400" y="326409"/>
            <a:ext cx="3124200" cy="762000"/>
          </a:xfrm>
          <a:prstGeom prst="rect">
            <a:avLst/>
          </a:prstGeom>
          <a:solidFill>
            <a:srgbClr val="2EA297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tIns="82800" bIns="82800"/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TW" sz="3800" dirty="0">
                <a:solidFill>
                  <a:srgbClr val="FFFFFF"/>
                </a:solidFill>
                <a:latin typeface="Arial" charset="0"/>
                <a:ea typeface="新細明體" pitchFamily="18" charset="-120"/>
              </a:rPr>
              <a:t>AGRICOLA</a:t>
            </a:r>
            <a:endParaRPr lang="zh-TW" altLang="en-US" sz="3800" dirty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865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主题匹配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38070"/>
            <a:ext cx="84582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73" y="938070"/>
            <a:ext cx="7529654" cy="56954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椭圆 6"/>
          <p:cNvSpPr/>
          <p:nvPr/>
        </p:nvSpPr>
        <p:spPr>
          <a:xfrm>
            <a:off x="1105468" y="2879678"/>
            <a:ext cx="163773" cy="9060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174775" y="1570975"/>
            <a:ext cx="639171" cy="5588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750061"/>
            <a:ext cx="84867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99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主题词库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6" y="992021"/>
            <a:ext cx="85058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6" y="3663002"/>
            <a:ext cx="8515350" cy="1333500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52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85537"/>
            <a:ext cx="8505825" cy="568642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椭圆 4"/>
          <p:cNvSpPr/>
          <p:nvPr/>
        </p:nvSpPr>
        <p:spPr>
          <a:xfrm>
            <a:off x="6403073" y="833995"/>
            <a:ext cx="639171" cy="5588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211506" y="5771907"/>
            <a:ext cx="5103693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扩展</a:t>
            </a:r>
            <a:r>
              <a:rPr lang="zh-CN" altLang="en-US" sz="2000" dirty="0" smtClean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检索包含所选主题词的所有下位类词</a:t>
            </a:r>
            <a:endParaRPr lang="zh-CN" altLang="en-US" sz="2000" dirty="0">
              <a:solidFill>
                <a:schemeClr val="bg1"/>
              </a:solidFill>
              <a:latin typeface="+mj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542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07288"/>
            <a:ext cx="85058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67" y="1364563"/>
            <a:ext cx="7207866" cy="5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>
          <a:xfrm>
            <a:off x="6130118" y="1379694"/>
            <a:ext cx="639171" cy="3808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64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6" y="40944"/>
            <a:ext cx="8170460" cy="61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2"/>
          <p:cNvSpPr/>
          <p:nvPr/>
        </p:nvSpPr>
        <p:spPr>
          <a:xfrm>
            <a:off x="5903793" y="506449"/>
            <a:ext cx="639171" cy="5588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9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轮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排索引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987899"/>
            <a:ext cx="84867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7230" y="3548418"/>
            <a:ext cx="7233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扩大检索的工具：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检索主题词库中包含检索词的主题词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55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55" y="245659"/>
            <a:ext cx="6481713" cy="484694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89" y="887104"/>
            <a:ext cx="6312435" cy="463426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575" y="1522719"/>
            <a:ext cx="5968205" cy="447781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32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字段检索</a:t>
            </a:r>
            <a:endParaRPr 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65175"/>
            <a:ext cx="6442076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068638"/>
            <a:ext cx="6819900" cy="31146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64275" y="188913"/>
            <a:ext cx="2844800" cy="286226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Search Fields </a:t>
            </a: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可检索或浏览一数据库的一个或多个（或全部）字段，这是最大范围的检索。该检索方法可用于查找新的或罕见的主题，或者查找作者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主题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题目等常用字段以外的其他位置。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7063" y="5637699"/>
            <a:ext cx="3327827" cy="40011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*</a:t>
            </a:r>
            <a:r>
              <a:rPr lang="en-US" altLang="zh-CN" sz="2000" dirty="0" smtClean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.</a:t>
            </a:r>
            <a:r>
              <a:rPr lang="en-US" altLang="zh-CN" sz="2000" dirty="0" err="1" smtClean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jn</a:t>
            </a:r>
            <a:r>
              <a:rPr lang="zh-CN" altLang="en-US" sz="2000" dirty="0" smtClean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指的是期刊名这个字段</a:t>
            </a:r>
            <a:r>
              <a:rPr lang="en-US" altLang="zh-CN" sz="2000" dirty="0" smtClean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 </a:t>
            </a:r>
            <a:endParaRPr lang="zh-CN" altLang="en-US" sz="2000" dirty="0">
              <a:solidFill>
                <a:schemeClr val="bg1"/>
              </a:solidFill>
              <a:latin typeface="+mj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454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371600"/>
            <a:ext cx="5335588" cy="4572000"/>
          </a:xfrm>
          <a:prstGeom prst="rect">
            <a:avLst/>
          </a:prstGeom>
          <a:noFill/>
          <a:ln w="9525">
            <a:solidFill>
              <a:srgbClr val="0768A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255043" y="-167896"/>
            <a:ext cx="8229600" cy="1143000"/>
          </a:xfrm>
        </p:spPr>
        <p:txBody>
          <a:bodyPr/>
          <a:lstStyle/>
          <a:p>
            <a:r>
              <a:rPr lang="zh-CN" altLang="en-US" sz="4000" b="1" dirty="0" smtClean="0">
                <a:solidFill>
                  <a:srgbClr val="0768A9"/>
                </a:solidFill>
                <a:latin typeface="黑体" pitchFamily="49" charset="-122"/>
                <a:ea typeface="黑体" pitchFamily="49" charset="-122"/>
              </a:rPr>
              <a:t>轻松获取多媒体资源 </a:t>
            </a:r>
            <a:endParaRPr lang="zh-CN" altLang="en-US" sz="4000" b="1" dirty="0" smtClean="0">
              <a:solidFill>
                <a:srgbClr val="0768A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219075" y="2895600"/>
            <a:ext cx="1981200" cy="1524000"/>
          </a:xfrm>
          <a:prstGeom prst="wedgeRectCallout">
            <a:avLst>
              <a:gd name="adj1" fmla="val 63566"/>
              <a:gd name="adj2" fmla="val -29366"/>
            </a:avLst>
          </a:prstGeom>
          <a:solidFill>
            <a:srgbClr val="076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支持自然语言检索、多媒体标题检索；基本检索可以快速获取结果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943600" y="2743200"/>
            <a:ext cx="2971800" cy="914400"/>
          </a:xfrm>
          <a:prstGeom prst="wedgeRectCallout">
            <a:avLst>
              <a:gd name="adj1" fmla="val -71509"/>
              <a:gd name="adj2" fmla="val 8392"/>
            </a:avLst>
          </a:prstGeom>
          <a:solidFill>
            <a:srgbClr val="076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高级检索、字段检索仍然可以使用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Rectangular Callout 11"/>
          <p:cNvSpPr/>
          <p:nvPr/>
        </p:nvSpPr>
        <p:spPr>
          <a:xfrm>
            <a:off x="3871415" y="3599597"/>
            <a:ext cx="1828800" cy="838200"/>
          </a:xfrm>
          <a:prstGeom prst="wedgeRectCallout">
            <a:avLst>
              <a:gd name="adj1" fmla="val -46509"/>
              <a:gd name="adj2" fmla="val 102142"/>
            </a:avLst>
          </a:prstGeom>
          <a:solidFill>
            <a:srgbClr val="076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快速便捷访问多媒体资源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75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4" y="782213"/>
            <a:ext cx="849630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182563"/>
            <a:ext cx="8229600" cy="61912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打印、电子邮件、输出</a:t>
            </a:r>
            <a:endParaRPr altLang="zh-CN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Rounded Rectangle 3"/>
          <p:cNvSpPr/>
          <p:nvPr/>
        </p:nvSpPr>
        <p:spPr>
          <a:xfrm>
            <a:off x="4776715" y="782213"/>
            <a:ext cx="3916909" cy="4507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048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2400" y="6324600"/>
            <a:ext cx="1066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9FF0A62-C364-4318-A5AF-736789E70687}" type="slidenum">
              <a:rPr lang="zh-TW" altLang="en-US"/>
              <a:pPr eaLnBrk="1" hangingPunct="1"/>
              <a:t>4</a:t>
            </a:fld>
            <a:endParaRPr lang="en-US" altLang="zh-TW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526274"/>
            <a:ext cx="8153400" cy="48006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题录文摘数据库</a:t>
            </a: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TW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</a:t>
            </a:r>
            <a:r>
              <a:rPr lang="en-US" altLang="zh-TW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AGRIS</a:t>
            </a:r>
            <a:r>
              <a:rPr lang="zh-CN" altLang="zh-TW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协调中心和联合国食品和农业组织（</a:t>
            </a:r>
            <a:r>
              <a:rPr lang="en-US" altLang="zh-TW" b="1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FAO</a:t>
            </a:r>
            <a:r>
              <a:rPr lang="zh-CN" altLang="zh-TW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）</a:t>
            </a:r>
            <a:r>
              <a:rPr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创建和出版；</a:t>
            </a:r>
            <a:endParaRPr lang="en-US" altLang="zh-TW" b="1" dirty="0" smtClean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eaLnBrk="1" hangingPunct="1"/>
            <a:r>
              <a:rPr lang="zh-CN" altLang="zh-TW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提供世界范围内农业科学和技术专著的内容</a:t>
            </a:r>
            <a:r>
              <a:rPr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，涵盖超过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135</a:t>
            </a:r>
            <a:r>
              <a:rPr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个国家的信息；</a:t>
            </a:r>
            <a:endParaRPr lang="en-US" altLang="zh-CN" dirty="0" smtClean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涵盖</a:t>
            </a:r>
            <a:r>
              <a:rPr lang="zh-CN" altLang="zh-TW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农业诸多方面，如：林业、家畜管理、水生科学和渔业，以及人类营养学</a:t>
            </a:r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，等；</a:t>
            </a:r>
            <a:endParaRPr lang="en-US" altLang="zh-CN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zh-TW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数据库</a:t>
            </a:r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包含</a:t>
            </a:r>
            <a:r>
              <a:rPr lang="zh-CN" altLang="zh-TW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独特的原始资料，如未出版的科学和技术报告、专论、学会论文、政府出版物以及更多出处</a:t>
            </a:r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zh-TW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每年该库新增约</a:t>
            </a:r>
            <a:r>
              <a:rPr lang="en-US" altLang="zh-TW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r>
            <a:r>
              <a:rPr lang="zh-CN" altLang="zh-TW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万个新纪录， 并配有英文、法文和西班牙文的关键词汇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zh-TW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数据信息</a:t>
            </a:r>
            <a:r>
              <a:rPr lang="en-US" altLang="zh-TW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1975</a:t>
            </a:r>
            <a:r>
              <a:rPr lang="zh-CN" altLang="zh-TW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年至今。</a:t>
            </a:r>
            <a:endParaRPr lang="zh-CN" altLang="en-US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endParaRPr lang="zh-CN" altLang="en-US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533400" y="324134"/>
            <a:ext cx="3124200" cy="762000"/>
          </a:xfrm>
          <a:prstGeom prst="rect">
            <a:avLst/>
          </a:prstGeom>
          <a:solidFill>
            <a:srgbClr val="2EA297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tIns="82800" bIns="82800"/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TW" sz="3800" dirty="0">
                <a:solidFill>
                  <a:srgbClr val="FFFFFF"/>
                </a:solidFill>
                <a:latin typeface="Arial" charset="0"/>
                <a:ea typeface="新細明體" pitchFamily="18" charset="-120"/>
              </a:rPr>
              <a:t>AGRIS</a:t>
            </a:r>
            <a:endParaRPr lang="zh-TW" altLang="en-US" sz="3800" dirty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69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" y="112996"/>
            <a:ext cx="4158213" cy="604133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72" y="791570"/>
            <a:ext cx="4704128" cy="536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91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04" y="1124166"/>
            <a:ext cx="8286038" cy="378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图书浏览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087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672152" y="1748288"/>
            <a:ext cx="7772400" cy="1470025"/>
          </a:xfrm>
        </p:spPr>
        <p:txBody>
          <a:bodyPr/>
          <a:lstStyle/>
          <a:p>
            <a:r>
              <a:rPr lang="zh-CN" altLang="en-US" sz="4800" b="1" dirty="0" smtClean="0">
                <a:latin typeface="黑体" pitchFamily="49" charset="-122"/>
                <a:ea typeface="黑体" pitchFamily="49" charset="-122"/>
              </a:rPr>
              <a:t>   个性化功能</a:t>
            </a:r>
            <a:endParaRPr lang="zh-CN" altLang="en-US" sz="48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432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95348"/>
            <a:ext cx="860107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3"/>
          <p:cNvSpPr/>
          <p:nvPr/>
        </p:nvSpPr>
        <p:spPr>
          <a:xfrm>
            <a:off x="271463" y="5268036"/>
            <a:ext cx="4819153" cy="2593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5" name="Rounded Rectangle 3"/>
          <p:cNvSpPr/>
          <p:nvPr/>
        </p:nvSpPr>
        <p:spPr>
          <a:xfrm>
            <a:off x="4107976" y="395785"/>
            <a:ext cx="4764562" cy="4469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19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32" y="942975"/>
            <a:ext cx="855345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我的工作区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Rounded Rectangle 3"/>
          <p:cNvSpPr/>
          <p:nvPr/>
        </p:nvSpPr>
        <p:spPr>
          <a:xfrm>
            <a:off x="2009917" y="1985749"/>
            <a:ext cx="5124166" cy="2593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214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kumimoji="0" lang="zh-TW" altLang="en-US" sz="3400" b="1" dirty="0" smtClean="0">
                <a:latin typeface="黑体" panose="02010609060101010101" pitchFamily="49" charset="-122"/>
                <a:ea typeface="黑体" panose="02010609060101010101" pitchFamily="49" charset="-122"/>
                <a:cs typeface="ＭＳ Ｐゴシック" pitchFamily="34" charset="-128"/>
              </a:rPr>
              <a:t>加进我的课题</a:t>
            </a:r>
            <a:endParaRPr kumimoji="0" lang="en-US" altLang="zh-TW" sz="34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ＭＳ Ｐゴシック" pitchFamily="34" charset="-128"/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457200" y="1049740"/>
            <a:ext cx="807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/>
          <a:lstStyle>
            <a:lvl1pPr marL="342900" indent="-3429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569913" indent="-225425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zh-TW" altLang="en-US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以下项目可被加入到我的课题或文件夹</a:t>
            </a:r>
            <a:r>
              <a:rPr kumimoji="0" lang="en-US" altLang="zh-TW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TW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Ovid Results </a:t>
            </a:r>
            <a:r>
              <a:rPr lang="zh-TW" altLang="en-US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（</a:t>
            </a:r>
            <a:r>
              <a:rPr lang="en-US" altLang="zh-TW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Ovid</a:t>
            </a:r>
            <a:r>
              <a:rPr lang="zh-TW" altLang="en-US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检索結果）</a:t>
            </a:r>
            <a:endParaRPr lang="en-US" altLang="zh-TW" dirty="0">
              <a:solidFill>
                <a:schemeClr val="tx1"/>
              </a:solidFill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TW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Ovid Universal Search results </a:t>
            </a:r>
            <a:r>
              <a:rPr lang="zh-TW" altLang="en-US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（ </a:t>
            </a:r>
            <a:r>
              <a:rPr lang="en-US" altLang="zh-TW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Ovid Universal</a:t>
            </a:r>
            <a:r>
              <a:rPr lang="zh-TW" altLang="en-US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检索結果）</a:t>
            </a:r>
            <a:endParaRPr lang="en-US" altLang="zh-TW" dirty="0">
              <a:solidFill>
                <a:schemeClr val="tx1"/>
              </a:solidFill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TW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Saved Searches </a:t>
            </a:r>
            <a:r>
              <a:rPr lang="zh-TW" altLang="en-US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（储存的检索历史）</a:t>
            </a:r>
            <a:endParaRPr lang="en-US" altLang="zh-TW" dirty="0">
              <a:solidFill>
                <a:schemeClr val="tx1"/>
              </a:solidFill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TW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Journal Articles – PDF or HTML </a:t>
            </a:r>
            <a:r>
              <a:rPr lang="zh-TW" altLang="en-US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（期刊文章全文</a:t>
            </a:r>
            <a:r>
              <a:rPr lang="en-US" altLang="zh-TW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– PDF or HTML </a:t>
            </a:r>
            <a:r>
              <a:rPr lang="zh-TW" altLang="en-US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）</a:t>
            </a:r>
            <a:endParaRPr lang="en-US" altLang="zh-TW" dirty="0">
              <a:solidFill>
                <a:schemeClr val="tx1"/>
              </a:solidFill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TW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Images </a:t>
            </a:r>
            <a:r>
              <a:rPr lang="zh-TW" altLang="en-US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（图像）</a:t>
            </a:r>
            <a:endParaRPr lang="en-US" altLang="zh-TW" dirty="0">
              <a:solidFill>
                <a:schemeClr val="tx1"/>
              </a:solidFill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TW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Text Snippets </a:t>
            </a:r>
            <a:r>
              <a:rPr lang="zh-TW" altLang="en-US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（</a:t>
            </a:r>
            <a:r>
              <a:rPr lang="zh-CN" altLang="en-US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文本</a:t>
            </a:r>
            <a:r>
              <a:rPr lang="zh-TW" altLang="en-US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剪</a:t>
            </a:r>
            <a:r>
              <a:rPr lang="zh-CN" altLang="en-US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贴</a:t>
            </a:r>
            <a:r>
              <a:rPr lang="zh-TW" altLang="en-US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）</a:t>
            </a:r>
            <a:endParaRPr lang="en-US" altLang="zh-TW" dirty="0">
              <a:solidFill>
                <a:schemeClr val="tx1"/>
              </a:solidFill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TW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User-created Citations </a:t>
            </a:r>
            <a:r>
              <a:rPr lang="zh-TW" altLang="en-US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（客戶自己生成的</a:t>
            </a:r>
            <a:r>
              <a:rPr lang="zh-CN" altLang="en-US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题录</a:t>
            </a:r>
            <a:r>
              <a:rPr lang="zh-TW" altLang="en-US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）</a:t>
            </a:r>
            <a:endParaRPr lang="en-US" altLang="zh-TW" dirty="0">
              <a:solidFill>
                <a:schemeClr val="tx1"/>
              </a:solidFill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TW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Book Chapter </a:t>
            </a:r>
            <a:r>
              <a:rPr lang="zh-TW" altLang="en-US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（电子书章</a:t>
            </a:r>
            <a:r>
              <a:rPr lang="zh-CN" altLang="en-US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节</a:t>
            </a:r>
            <a:r>
              <a:rPr lang="zh-TW" altLang="en-US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）</a:t>
            </a:r>
            <a:endParaRPr lang="en-US" altLang="zh-TW" dirty="0">
              <a:solidFill>
                <a:schemeClr val="tx1"/>
              </a:solidFill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TW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Journal Issue List result </a:t>
            </a:r>
            <a:r>
              <a:rPr lang="zh-TW" altLang="en-US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（期刊目</a:t>
            </a:r>
            <a:r>
              <a:rPr lang="zh-CN" altLang="en-US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录</a:t>
            </a:r>
            <a:r>
              <a:rPr lang="zh-TW" altLang="en-US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結果）</a:t>
            </a:r>
            <a:endParaRPr lang="en-US" altLang="zh-TW" dirty="0">
              <a:solidFill>
                <a:schemeClr val="tx1"/>
              </a:solidFill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TW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Auto-Alert results </a:t>
            </a:r>
            <a:r>
              <a:rPr lang="zh-TW" altLang="en-US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（储存</a:t>
            </a:r>
            <a:r>
              <a:rPr lang="zh-CN" altLang="en-US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定题通告</a:t>
            </a:r>
            <a:r>
              <a:rPr lang="zh-TW" altLang="en-US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）</a:t>
            </a:r>
            <a:endParaRPr lang="en-US" altLang="zh-TW" dirty="0">
              <a:solidFill>
                <a:schemeClr val="tx1"/>
              </a:solidFill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TW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Uploaded files </a:t>
            </a:r>
            <a:r>
              <a:rPr lang="zh-TW" altLang="en-US" dirty="0">
                <a:solidFill>
                  <a:schemeClr val="tx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（上传文件）</a:t>
            </a:r>
            <a:endParaRPr lang="en-US" altLang="zh-TW" dirty="0">
              <a:solidFill>
                <a:schemeClr val="tx1"/>
              </a:solidFill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kumimoji="0" lang="en-US" altLang="zh-TW" dirty="0">
              <a:solidFill>
                <a:schemeClr val="tx1"/>
              </a:solidFill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kumimoji="0" lang="en-US" altLang="zh-TW" dirty="0">
              <a:solidFill>
                <a:schemeClr val="tx1"/>
              </a:solidFill>
              <a:latin typeface="Arial Narrow" panose="020B0606020202030204" pitchFamily="34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672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17880"/>
            <a:ext cx="85058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727885" y="736979"/>
            <a:ext cx="1474419" cy="2593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5" name="Rounded Rectangle 3"/>
          <p:cNvSpPr/>
          <p:nvPr/>
        </p:nvSpPr>
        <p:spPr>
          <a:xfrm>
            <a:off x="319088" y="4478740"/>
            <a:ext cx="1987384" cy="13079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6" name="Rounded Rectangle 3"/>
          <p:cNvSpPr/>
          <p:nvPr/>
        </p:nvSpPr>
        <p:spPr>
          <a:xfrm>
            <a:off x="2756848" y="5036024"/>
            <a:ext cx="2019868" cy="4913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5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1334992"/>
            <a:ext cx="875347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478973" y="3701954"/>
            <a:ext cx="1296537" cy="2593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6" y="928048"/>
            <a:ext cx="8433784" cy="593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3"/>
          <p:cNvSpPr/>
          <p:nvPr/>
        </p:nvSpPr>
        <p:spPr>
          <a:xfrm>
            <a:off x="3152634" y="1856096"/>
            <a:ext cx="1405984" cy="3002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我的检索与定题通告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969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452989"/>
            <a:ext cx="8734425" cy="332422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期刊订阅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Rounded Rectangle 3"/>
          <p:cNvSpPr/>
          <p:nvPr/>
        </p:nvSpPr>
        <p:spPr>
          <a:xfrm>
            <a:off x="4435523" y="2442950"/>
            <a:ext cx="1405984" cy="3002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2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5" y="314325"/>
            <a:ext cx="8639175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3"/>
          <p:cNvSpPr/>
          <p:nvPr/>
        </p:nvSpPr>
        <p:spPr>
          <a:xfrm>
            <a:off x="5977721" y="3169694"/>
            <a:ext cx="2674960" cy="3002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38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2400" y="6324600"/>
            <a:ext cx="1066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4FCF6F5-6DA7-44AC-A5EA-6DCBACFF0BAB}" type="slidenum">
              <a:rPr lang="zh-TW" altLang="en-US"/>
              <a:pPr eaLnBrk="1" hangingPunct="1"/>
              <a:t>5</a:t>
            </a:fld>
            <a:endParaRPr lang="en-US" altLang="zh-TW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53400" cy="4800600"/>
          </a:xfrm>
        </p:spPr>
        <p:txBody>
          <a:bodyPr/>
          <a:lstStyle/>
          <a:p>
            <a:pPr eaLnBrk="1" hangingPunct="1"/>
            <a:r>
              <a:rPr lang="zh-CN" altLang="zh-TW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由国际农业和生物科学中心编辑的，英文全称是</a:t>
            </a:r>
            <a:r>
              <a:rPr lang="en-US" altLang="zh-TW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Centre Agriculture Bioscience International (CABI)</a:t>
            </a:r>
            <a:r>
              <a:rPr lang="zh-CN" altLang="zh-TW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，该中心前身为英联邦国际农业局，是一个非盈利的国际农业学组织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世界最大的农学数据库，包含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600</a:t>
            </a:r>
            <a:r>
              <a:rPr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多万条记录；</a:t>
            </a:r>
            <a:endParaRPr lang="en-US" altLang="zh-CN" dirty="0" smtClean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eaLnBrk="1" hangingPunct="1"/>
            <a:r>
              <a:rPr lang="zh-CN" altLang="zh-TW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主题包括：农学、林业、园艺、畜牧、兽医、经济、植物保护、生物技术、遗传及育种、除草剂、灌溉、微生物、营养、寄生虫、环境保护、农村发展等等，同时还有旅游、休养及野生动物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eaLnBrk="1" hangingPunct="1"/>
            <a:r>
              <a:rPr lang="zh-CN" altLang="zh-TW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数据库信息为</a:t>
            </a:r>
            <a:r>
              <a:rPr lang="en-US" altLang="zh-TW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1910</a:t>
            </a:r>
            <a:r>
              <a:rPr lang="zh-CN" altLang="zh-TW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年至今</a:t>
            </a:r>
            <a:r>
              <a:rPr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；</a:t>
            </a:r>
            <a:endParaRPr lang="en-US" altLang="zh-TW" dirty="0" smtClean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TW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CAB Abstracts</a:t>
            </a:r>
            <a:r>
              <a:rPr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同时包括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4</a:t>
            </a:r>
            <a:r>
              <a:rPr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万多篇全文信息。</a:t>
            </a:r>
          </a:p>
          <a:p>
            <a:pPr eaLnBrk="1" hangingPunct="1">
              <a:lnSpc>
                <a:spcPct val="90000"/>
              </a:lnSpc>
            </a:pPr>
            <a:endParaRPr lang="zh-CN" altLang="en-US" dirty="0" smtClean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33400" y="301388"/>
            <a:ext cx="4191000" cy="762000"/>
          </a:xfrm>
          <a:prstGeom prst="rect">
            <a:avLst/>
          </a:prstGeom>
          <a:solidFill>
            <a:srgbClr val="2EA297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tIns="82800" bIns="82800"/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TW" sz="3800" dirty="0">
                <a:solidFill>
                  <a:srgbClr val="FFFFFF"/>
                </a:solidFill>
                <a:latin typeface="Arial" charset="0"/>
                <a:ea typeface="新細明體" pitchFamily="18" charset="-120"/>
              </a:rPr>
              <a:t>CAB Abstracts</a:t>
            </a:r>
            <a:endParaRPr lang="zh-TW" altLang="en-US" sz="3800" dirty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606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6705600" y="2590800"/>
            <a:ext cx="5334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75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1722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2847975"/>
            <a:ext cx="54959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800100" y="2095500"/>
            <a:ext cx="3048000" cy="2819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79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09550"/>
            <a:ext cx="8077200" cy="1085850"/>
          </a:xfrm>
        </p:spPr>
        <p:txBody>
          <a:bodyPr/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kumimoji="0" lang="en-US" altLang="zh-TW" sz="3400" dirty="0" err="1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  <a:cs typeface="ＭＳ Ｐゴシック" pitchFamily="34" charset="-128"/>
              </a:rPr>
              <a:t>OvidSP</a:t>
            </a:r>
            <a:r>
              <a:rPr kumimoji="0" lang="en-US" altLang="zh-TW" sz="34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  <a:cs typeface="ＭＳ Ｐゴシック" pitchFamily="34" charset="-128"/>
              </a:rPr>
              <a:t> 3.0</a:t>
            </a:r>
            <a:r>
              <a:rPr kumimoji="0" lang="zh-CN" altLang="en-US" sz="3400" b="1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  <a:cs typeface="ＭＳ Ｐゴシック" pitchFamily="34" charset="-128"/>
              </a:rPr>
              <a:t>工具栏</a:t>
            </a:r>
            <a:endParaRPr kumimoji="0" lang="en-US" altLang="zh-TW" sz="3400" dirty="0" smtClean="0">
              <a:solidFill>
                <a:srgbClr val="0070C0"/>
              </a:solidFill>
              <a:latin typeface="+mj-lt"/>
              <a:ea typeface="黑体" panose="02010609060101010101" pitchFamily="49" charset="-122"/>
              <a:cs typeface="ＭＳ Ｐゴシック" pitchFamily="34" charset="-128"/>
            </a:endParaRP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066800" y="1292414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r>
              <a:rPr lang="zh-CN" altLang="en-US" dirty="0">
                <a:latin typeface="+mj-lt"/>
                <a:ea typeface="黑体" panose="02010609060101010101" pitchFamily="49" charset="-122"/>
              </a:rPr>
              <a:t>该</a:t>
            </a:r>
            <a:r>
              <a:rPr lang="zh-CN" altLang="en-US" dirty="0" smtClean="0">
                <a:latin typeface="+mj-lt"/>
                <a:ea typeface="黑体" panose="02010609060101010101" pitchFamily="49" charset="-122"/>
              </a:rPr>
              <a:t>工具栏使得</a:t>
            </a:r>
            <a:r>
              <a:rPr lang="zh-CN" altLang="en-US" dirty="0">
                <a:latin typeface="+mj-lt"/>
                <a:ea typeface="黑体" panose="02010609060101010101" pitchFamily="49" charset="-122"/>
              </a:rPr>
              <a:t>用户可以将外部资源保存到我的课题</a:t>
            </a:r>
            <a:endParaRPr lang="en-US" altLang="zh-TW" dirty="0"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rcRect l="21354" r="20139"/>
          <a:stretch>
            <a:fillRect/>
          </a:stretch>
        </p:blipFill>
        <p:spPr bwMode="auto">
          <a:xfrm>
            <a:off x="4114800" y="2667000"/>
            <a:ext cx="23907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698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00600"/>
            <a:ext cx="34575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905000"/>
            <a:ext cx="87725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05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09550"/>
            <a:ext cx="8153400" cy="1085850"/>
          </a:xfrm>
        </p:spPr>
        <p:txBody>
          <a:bodyPr/>
          <a:lstStyle>
            <a:lvl1pPr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kumimoji="0" lang="en-US" altLang="zh-TW" sz="3400" dirty="0" err="1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  <a:cs typeface="ＭＳ Ｐゴシック" pitchFamily="34" charset="-128"/>
              </a:rPr>
              <a:t>OvidSP</a:t>
            </a:r>
            <a:r>
              <a:rPr kumimoji="0" lang="en-US" altLang="zh-TW" sz="3400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  <a:cs typeface="ＭＳ Ｐゴシック" pitchFamily="34" charset="-128"/>
              </a:rPr>
              <a:t> 3.0</a:t>
            </a:r>
            <a:r>
              <a:rPr kumimoji="0" lang="zh-CN" altLang="en-US" sz="3400" b="1" dirty="0" smtClean="0">
                <a:solidFill>
                  <a:srgbClr val="0070C0"/>
                </a:solidFill>
                <a:latin typeface="+mj-lt"/>
                <a:ea typeface="黑体" panose="02010609060101010101" pitchFamily="49" charset="-122"/>
                <a:cs typeface="ＭＳ Ｐゴシック" pitchFamily="34" charset="-128"/>
              </a:rPr>
              <a:t>工具栏</a:t>
            </a:r>
            <a:endParaRPr kumimoji="0" lang="en-US" altLang="zh-TW" sz="3400" dirty="0" smtClean="0">
              <a:solidFill>
                <a:srgbClr val="0070C0"/>
              </a:solidFill>
              <a:latin typeface="+mj-lt"/>
              <a:ea typeface="黑体" panose="02010609060101010101" pitchFamily="49" charset="-122"/>
              <a:cs typeface="ＭＳ Ｐゴシック" pitchFamily="34" charset="-128"/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191293" y="1186218"/>
            <a:ext cx="879872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569913" indent="-225425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lvl="1"/>
            <a:r>
              <a:rPr lang="zh-CN" altLang="en-US" sz="2400" dirty="0">
                <a:solidFill>
                  <a:srgbClr val="0768A9"/>
                </a:solidFill>
                <a:latin typeface="+mj-lt"/>
                <a:ea typeface="黑体" panose="02010609060101010101" pitchFamily="49" charset="-122"/>
              </a:rPr>
              <a:t>点击</a:t>
            </a:r>
            <a:r>
              <a:rPr lang="en-US" altLang="zh-TW" sz="2400" dirty="0">
                <a:solidFill>
                  <a:srgbClr val="0768A9"/>
                </a:solidFill>
                <a:latin typeface="+mj-lt"/>
                <a:ea typeface="黑体" panose="02010609060101010101" pitchFamily="49" charset="-122"/>
              </a:rPr>
              <a:t> “x” </a:t>
            </a:r>
            <a:r>
              <a:rPr lang="zh-CN" altLang="en-US" sz="2400" dirty="0">
                <a:solidFill>
                  <a:srgbClr val="0768A9"/>
                </a:solidFill>
                <a:latin typeface="+mj-lt"/>
                <a:ea typeface="黑体" panose="02010609060101010101" pitchFamily="49" charset="-122"/>
              </a:rPr>
              <a:t>将收起</a:t>
            </a:r>
            <a:r>
              <a:rPr lang="zh-CN" altLang="zh-TW" sz="2400" dirty="0">
                <a:solidFill>
                  <a:srgbClr val="0768A9"/>
                </a:solidFill>
                <a:latin typeface="+mj-lt"/>
                <a:ea typeface="黑体" panose="02010609060101010101" pitchFamily="49" charset="-122"/>
              </a:rPr>
              <a:t>工具</a:t>
            </a:r>
            <a:r>
              <a:rPr lang="zh-CN" altLang="en-US" sz="2400" dirty="0">
                <a:solidFill>
                  <a:srgbClr val="0768A9"/>
                </a:solidFill>
                <a:latin typeface="+mj-lt"/>
                <a:ea typeface="黑体" panose="02010609060101010101" pitchFamily="49" charset="-122"/>
              </a:rPr>
              <a:t>栏</a:t>
            </a:r>
            <a:endParaRPr lang="en-US" altLang="zh-TW" sz="2400" dirty="0">
              <a:solidFill>
                <a:srgbClr val="0768A9"/>
              </a:solidFill>
              <a:latin typeface="+mj-lt"/>
              <a:ea typeface="黑体" panose="02010609060101010101" pitchFamily="49" charset="-122"/>
            </a:endParaRPr>
          </a:p>
          <a:p>
            <a:pPr lvl="1"/>
            <a:r>
              <a:rPr lang="en-US" altLang="zh-TW" sz="2400" dirty="0" err="1">
                <a:solidFill>
                  <a:srgbClr val="0768A9"/>
                </a:solidFill>
                <a:latin typeface="+mj-lt"/>
                <a:ea typeface="黑体" panose="02010609060101010101" pitchFamily="49" charset="-122"/>
              </a:rPr>
              <a:t>OvidSP</a:t>
            </a:r>
            <a:r>
              <a:rPr lang="zh-CN" altLang="en-US" sz="2400" dirty="0">
                <a:solidFill>
                  <a:srgbClr val="0768A9"/>
                </a:solidFill>
                <a:latin typeface="+mj-lt"/>
                <a:ea typeface="黑体" panose="02010609060101010101" pitchFamily="49" charset="-122"/>
              </a:rPr>
              <a:t>将检测版本，并当新版本可安装时提醒用户</a:t>
            </a:r>
            <a:endParaRPr lang="en-US" altLang="zh-TW" sz="2400" dirty="0">
              <a:solidFill>
                <a:srgbClr val="0768A9"/>
              </a:solidFill>
              <a:latin typeface="+mj-lt"/>
              <a:ea typeface="黑体" panose="02010609060101010101" pitchFamily="49" charset="-122"/>
            </a:endParaRPr>
          </a:p>
          <a:p>
            <a:pPr lvl="1"/>
            <a:r>
              <a:rPr lang="en-US" altLang="zh-TW" sz="2400" dirty="0">
                <a:solidFill>
                  <a:srgbClr val="0768A9"/>
                </a:solidFill>
                <a:latin typeface="+mj-lt"/>
                <a:ea typeface="黑体" panose="02010609060101010101" pitchFamily="49" charset="-122"/>
              </a:rPr>
              <a:t> </a:t>
            </a:r>
            <a:r>
              <a:rPr lang="zh-CN" altLang="zh-TW" sz="2400" dirty="0">
                <a:solidFill>
                  <a:srgbClr val="0768A9"/>
                </a:solidFill>
                <a:latin typeface="+mj-lt"/>
                <a:ea typeface="黑体" panose="02010609060101010101" pitchFamily="49" charset="-122"/>
              </a:rPr>
              <a:t>工具</a:t>
            </a:r>
            <a:r>
              <a:rPr lang="zh-CN" altLang="en-US" sz="2400" dirty="0">
                <a:solidFill>
                  <a:srgbClr val="0768A9"/>
                </a:solidFill>
                <a:latin typeface="+mj-lt"/>
                <a:ea typeface="黑体" panose="02010609060101010101" pitchFamily="49" charset="-122"/>
              </a:rPr>
              <a:t>栏在所有网站均为可用，除了在</a:t>
            </a:r>
            <a:r>
              <a:rPr lang="en-US" altLang="zh-TW" sz="2400" dirty="0" err="1">
                <a:solidFill>
                  <a:srgbClr val="0768A9"/>
                </a:solidFill>
                <a:latin typeface="+mj-lt"/>
                <a:ea typeface="黑体" panose="02010609060101010101" pitchFamily="49" charset="-122"/>
              </a:rPr>
              <a:t>OvidSP</a:t>
            </a:r>
            <a:r>
              <a:rPr lang="zh-CN" altLang="en-US" sz="2400" dirty="0">
                <a:solidFill>
                  <a:srgbClr val="0768A9"/>
                </a:solidFill>
                <a:latin typeface="+mj-lt"/>
                <a:ea typeface="黑体" panose="02010609060101010101" pitchFamily="49" charset="-122"/>
              </a:rPr>
              <a:t>时（不可用）</a:t>
            </a:r>
            <a:endParaRPr lang="en-US" altLang="zh-TW" sz="2400" dirty="0">
              <a:solidFill>
                <a:srgbClr val="0768A9"/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819400"/>
            <a:ext cx="86518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304800" y="3733800"/>
            <a:ext cx="4114800" cy="381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158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4037"/>
          </a:xfrm>
        </p:spPr>
        <p:txBody>
          <a:bodyPr/>
          <a:lstStyle/>
          <a:p>
            <a:pPr eaLnBrk="1" hangingPunct="1"/>
            <a:r>
              <a:rPr lang="zh-CN" altLang="en-US" sz="3000" smtClean="0">
                <a:solidFill>
                  <a:srgbClr val="0768A9"/>
                </a:solidFill>
                <a:latin typeface="宋体" pitchFamily="2" charset="-122"/>
                <a:ea typeface="宋体" pitchFamily="2" charset="-122"/>
              </a:rPr>
              <a:t>如需要更多详细内容</a:t>
            </a:r>
            <a:endParaRPr lang="en-US" altLang="zh-CN" sz="3000" smtClean="0">
              <a:solidFill>
                <a:srgbClr val="0768A9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5299" name="Rectangle 3"/>
          <p:cNvSpPr txBox="1">
            <a:spLocks noChangeArrowheads="1"/>
          </p:cNvSpPr>
          <p:nvPr/>
        </p:nvSpPr>
        <p:spPr bwMode="auto">
          <a:xfrm>
            <a:off x="-838200" y="1052581"/>
            <a:ext cx="9144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indent="-2921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indent="-2921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indent="-2921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indent="-2921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indent="-2921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lvl="4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CN" sz="2200" dirty="0">
                <a:solidFill>
                  <a:srgbClr val="0070C0"/>
                </a:solidFill>
                <a:ea typeface="MS PGothic" pitchFamily="34" charset="-128"/>
                <a:hlinkClick r:id="rId3"/>
              </a:rPr>
              <a:t>support@ovid.com</a:t>
            </a:r>
            <a:r>
              <a:rPr lang="en-GB" altLang="zh-CN" sz="2200" dirty="0">
                <a:solidFill>
                  <a:srgbClr val="0070C0"/>
                </a:solidFill>
                <a:ea typeface="MS PGothic" pitchFamily="34" charset="-128"/>
              </a:rPr>
              <a:t> or </a:t>
            </a:r>
            <a:r>
              <a:rPr lang="zh-CN" altLang="en-US" sz="2200" dirty="0">
                <a:solidFill>
                  <a:srgbClr val="0070C0"/>
                </a:solidFill>
                <a:ea typeface="MS PGothic" pitchFamily="34" charset="-128"/>
              </a:rPr>
              <a:t>访问</a:t>
            </a:r>
            <a:r>
              <a:rPr lang="en-GB" altLang="zh-CN" sz="2200" dirty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en-GB" altLang="zh-CN" sz="2200" dirty="0">
                <a:solidFill>
                  <a:srgbClr val="0070C0"/>
                </a:solidFill>
                <a:ea typeface="MS PGothic" pitchFamily="34" charset="-128"/>
                <a:hlinkClick r:id="rId4"/>
              </a:rPr>
              <a:t>http://</a:t>
            </a:r>
            <a:r>
              <a:rPr lang="en-GB" altLang="zh-CN" sz="2200" dirty="0" smtClean="0">
                <a:solidFill>
                  <a:srgbClr val="0070C0"/>
                </a:solidFill>
                <a:ea typeface="MS PGothic" pitchFamily="34" charset="-128"/>
                <a:hlinkClick r:id="rId4"/>
              </a:rPr>
              <a:t>resourcenter.ovid.com</a:t>
            </a:r>
            <a:r>
              <a:rPr lang="en-GB" altLang="zh-CN" sz="2200" dirty="0" smtClean="0">
                <a:solidFill>
                  <a:srgbClr val="0070C0"/>
                </a:solidFill>
                <a:ea typeface="MS PGothic" pitchFamily="34" charset="-128"/>
              </a:rPr>
              <a:t> </a:t>
            </a:r>
            <a:endParaRPr lang="en-GB" altLang="zh-CN" sz="1800" dirty="0">
              <a:solidFill>
                <a:srgbClr val="0768A9"/>
              </a:solidFill>
              <a:ea typeface="MS PGothic" pitchFamily="34" charset="-128"/>
            </a:endParaRPr>
          </a:p>
        </p:txBody>
      </p:sp>
      <p:pic>
        <p:nvPicPr>
          <p:cNvPr id="8" name="Picture 7" descr="Ovid_suppor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1400" y="228600"/>
            <a:ext cx="1524000" cy="8239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75" y="1786415"/>
            <a:ext cx="6924289" cy="428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51" y="1786414"/>
            <a:ext cx="6487555" cy="428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77" y="1786415"/>
            <a:ext cx="6796355" cy="428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34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3992563"/>
            <a:ext cx="4419600" cy="2133600"/>
          </a:xfrm>
          <a:prstGeom prst="rect">
            <a:avLst/>
          </a:prstGeom>
          <a:solidFill>
            <a:srgbClr val="0768A9">
              <a:alpha val="91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>
              <a:defRPr/>
            </a:pPr>
            <a: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/>
            </a:r>
            <a:b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/>
            </a:r>
            <a:b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sz="3800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问题</a:t>
            </a:r>
            <a:r>
              <a:rPr lang="en-US" sz="3800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?</a:t>
            </a:r>
            <a:endParaRPr lang="en-US" sz="38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457200">
              <a:defRPr/>
            </a:pPr>
            <a: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/>
            </a:r>
            <a:b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非常感谢</a:t>
            </a:r>
            <a:r>
              <a:rPr lang="en-US" sz="3800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!</a:t>
            </a:r>
            <a: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/>
            </a:r>
            <a:b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/>
            </a:r>
            <a:b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endParaRPr lang="en-US" sz="3800" i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92080" y="5105400"/>
            <a:ext cx="393409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768A9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68A9"/>
              </a:buClr>
              <a:buFont typeface="Arial" pitchFamily="34" charset="0"/>
              <a:buChar char="»"/>
              <a:defRPr sz="1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李宁</a:t>
            </a:r>
            <a:endParaRPr lang="es-ES" altLang="zh-CN" sz="22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2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Ovid</a:t>
            </a:r>
            <a:r>
              <a:rPr lang="zh-CN" altLang="en-US" sz="22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培训</a:t>
            </a:r>
            <a:r>
              <a:rPr lang="zh-CN" altLang="en-US" sz="22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经理</a:t>
            </a:r>
            <a:endParaRPr lang="es-ES" altLang="zh-CN" sz="22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zh-CN" sz="2200" u="sng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Ning.li@wolterskluwer.com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zh-CN" sz="2200" u="sng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support@ovid.com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41194" y="810953"/>
            <a:ext cx="8611737" cy="2133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algn="ctr">
              <a:defRPr/>
            </a:pPr>
            <a: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/>
            </a:r>
            <a:b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/>
            </a:r>
            <a:b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sz="3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培训反馈</a:t>
            </a:r>
            <a:endParaRPr lang="en-US" sz="3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457200" lvl="4">
              <a:defRPr/>
            </a:pPr>
            <a: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/>
            </a:r>
            <a:b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en-US" altLang="zh-CN" sz="2400" u="sng" dirty="0" smtClean="0">
                <a:hlinkClick r:id="rId3"/>
              </a:rPr>
              <a:t>https</a:t>
            </a:r>
            <a:r>
              <a:rPr lang="en-US" altLang="zh-CN" sz="2400" u="sng" dirty="0">
                <a:hlinkClick r:id="rId3"/>
              </a:rPr>
              <a:t>://</a:t>
            </a:r>
            <a:r>
              <a:rPr lang="en-US" altLang="zh-CN" sz="2400" u="sng" dirty="0" smtClean="0">
                <a:hlinkClick r:id="rId3"/>
              </a:rPr>
              <a:t>www.surveymonkey.com/s/Ovideval_Chinese</a:t>
            </a:r>
            <a: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/>
            </a:r>
            <a:b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/>
            </a:r>
            <a:br>
              <a:rPr lang="en-US" sz="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endParaRPr lang="en-US" sz="3800" i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216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2400" y="6324600"/>
            <a:ext cx="1066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9990366-E590-4EF5-ACF8-BBC9E98E39BB}" type="slidenum">
              <a:rPr kumimoji="1" lang="zh-TW" altLang="en-US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kumimoji="1" lang="en-US" altLang="zh-TW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3400" y="301625"/>
            <a:ext cx="4191000" cy="762000"/>
          </a:xfrm>
          <a:prstGeom prst="rect">
            <a:avLst/>
          </a:prstGeom>
          <a:solidFill>
            <a:srgbClr val="2EA297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tIns="82800" bIns="8280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768A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3800">
                <a:solidFill>
                  <a:srgbClr val="FFFFFF"/>
                </a:solidFill>
                <a:latin typeface="Arial" charset="0"/>
                <a:ea typeface="新細明體" pitchFamily="18" charset="-120"/>
              </a:rPr>
              <a:t>FSTA</a:t>
            </a:r>
            <a:endParaRPr kumimoji="1" lang="zh-TW" altLang="en-US" sz="380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1393825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768A9"/>
                </a:solidFill>
                <a:latin typeface="+mn-lt"/>
                <a:ea typeface="+mn-ea"/>
                <a:cs typeface="ＭＳ Ｐゴシック"/>
              </a:defRPr>
            </a:lvl1pPr>
            <a:lvl2pPr marL="569913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2pPr>
            <a:lvl3pPr marL="800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57575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食品科学与技术文摘数据库，由国际食品资讯服务中心（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IFIS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）出版，收录超过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4600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种期刊的信息；</a:t>
            </a:r>
            <a:endParaRPr lang="en-US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涵盖全世界的食品科学、食品技术以及与食品相关的人类营养学</a:t>
            </a:r>
            <a:r>
              <a:rPr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文献；</a:t>
            </a:r>
            <a:endParaRPr lang="en-US" altLang="zh-CN" dirty="0" smtClean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帮助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食品行业工作者跟踪食品领域里的最新研究和进展；发展新的理念和产品，形成研究计划、规划出口市场、生产系统最优化以及利润</a:t>
            </a:r>
            <a:r>
              <a:rPr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保护；</a:t>
            </a:r>
            <a:endParaRPr lang="en-US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最早回溯至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1969</a:t>
            </a:r>
            <a:r>
              <a:rPr lang="zh-CN" altLang="en-US" dirty="0" smtClean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年；</a:t>
            </a:r>
            <a:endParaRPr lang="en-US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除科技期刊，还包括、专利、图书、会议论文、报告、学位论文、标准和法规等；</a:t>
            </a:r>
            <a:endParaRPr lang="en-AU" altLang="zh-CN" dirty="0">
              <a:solidFill>
                <a:schemeClr val="tx1"/>
              </a:solidFill>
              <a:latin typeface="+mj-lt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提供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100</a:t>
            </a:r>
            <a:r>
              <a:rPr lang="zh-CN" altLang="en-US" dirty="0">
                <a:solidFill>
                  <a:schemeClr val="tx1"/>
                </a:solidFill>
                <a:latin typeface="+mj-lt"/>
                <a:ea typeface="黑体" panose="02010609060101010101" pitchFamily="49" charset="-122"/>
              </a:rPr>
              <a:t>多万条数据记录，数据库内容每周更新</a:t>
            </a:r>
            <a:r>
              <a:rPr lang="zh-CN" altLang="en-US" kern="0" dirty="0" smtClean="0"/>
              <a:t>。</a:t>
            </a:r>
            <a:endParaRPr lang="en-AU" altLang="zh-CN" kern="0" dirty="0" smtClean="0"/>
          </a:p>
          <a:p>
            <a:pPr>
              <a:defRPr/>
            </a:pPr>
            <a:endParaRPr lang="en-US" altLang="zh-CN" kern="0" dirty="0" smtClean="0"/>
          </a:p>
        </p:txBody>
      </p:sp>
    </p:spTree>
    <p:extLst>
      <p:ext uri="{BB962C8B-B14F-4D97-AF65-F5344CB8AC3E}">
        <p14:creationId xmlns:p14="http://schemas.microsoft.com/office/powerpoint/2010/main" val="3026795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关于</a:t>
            </a:r>
            <a:r>
              <a:rPr lang="en-US" dirty="0" smtClean="0"/>
              <a:t>Lippincott </a:t>
            </a:r>
            <a:r>
              <a:rPr lang="en-US" dirty="0"/>
              <a:t>Williams &amp; </a:t>
            </a:r>
            <a:r>
              <a:rPr lang="en-US" dirty="0" smtClean="0"/>
              <a:t>Wilkins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097" y="1204415"/>
            <a:ext cx="8293288" cy="4495800"/>
          </a:xfrm>
        </p:spPr>
        <p:txBody>
          <a:bodyPr/>
          <a:lstStyle/>
          <a:p>
            <a:pPr lv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Lippincott </a:t>
            </a:r>
            <a:r>
              <a:rPr lang="en-GB" sz="24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Williams &amp; Wilkins (LWW</a:t>
            </a:r>
            <a:r>
              <a:rPr lang="en-GB" sz="24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)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是一家国际领先的专业医学出版社；</a:t>
            </a:r>
            <a:endParaRPr lang="en-US" altLang="zh-CN" sz="24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提供高质量、专业的医疗保健信息，涵盖电子和印本资源；</a:t>
            </a:r>
            <a:endParaRPr lang="en-US" altLang="zh-CN" sz="24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服务于内外科医师、护士、医科学生等医学用户；资源类型包括教科书、期刊、药物指南、电子图书、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iPad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客户端等。</a:t>
            </a:r>
            <a:endParaRPr lang="en-GB" altLang="zh-CN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最早起源于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1792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年费城的一家书报摊；在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年内成长为一家著名的出版商；经过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1978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1990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年的合并，最终于</a:t>
            </a:r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1998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年成为</a:t>
            </a:r>
            <a:r>
              <a:rPr lang="zh-CN" altLang="en-US" sz="24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ＬＷＷ。</a:t>
            </a:r>
            <a:endParaRPr lang="en-GB" sz="240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4488" lvl="1" indent="0">
              <a:lnSpc>
                <a:spcPct val="114000"/>
              </a:lnSpc>
              <a:buNone/>
            </a:pPr>
            <a:endParaRPr lang="en-GB" sz="240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lvl="1">
              <a:lnSpc>
                <a:spcPct val="114000"/>
              </a:lnSpc>
            </a:pPr>
            <a:endParaRPr lang="en-US" sz="240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115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LWW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期刊全文库</a:t>
            </a:r>
            <a:endPara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435" name="Group 3"/>
          <p:cNvGrpSpPr>
            <a:grpSpLocks noChangeAspect="1"/>
          </p:cNvGrpSpPr>
          <p:nvPr/>
        </p:nvGrpSpPr>
        <p:grpSpPr bwMode="auto">
          <a:xfrm>
            <a:off x="381000" y="1268413"/>
            <a:ext cx="8305800" cy="4989512"/>
            <a:chOff x="0" y="0"/>
            <a:chExt cx="12359" cy="8013"/>
          </a:xfrm>
        </p:grpSpPr>
        <p:pic>
          <p:nvPicPr>
            <p:cNvPr id="18436" name="Picture 4" descr="Neurolog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7" y="480"/>
              <a:ext cx="2910" cy="3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37" name="Picture 5" descr="026993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" y="225"/>
              <a:ext cx="1875" cy="2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38" name="Picture 6" descr="000330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5"/>
              <a:ext cx="1875" cy="2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39" name="Picture 7" descr="000973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03"/>
              <a:ext cx="1875" cy="2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40" name="Picture 8" descr="0032105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455"/>
              <a:ext cx="1875" cy="2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41" name="Picture 9" descr="0148396X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" y="833"/>
              <a:ext cx="1875" cy="2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42" name="Picture 10" descr="0039249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0" y="2745"/>
              <a:ext cx="1875" cy="2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43" name="Picture 11" descr="0041133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" y="1740"/>
              <a:ext cx="1875" cy="2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44" name="Picture 12" descr="0263635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" y="3520"/>
              <a:ext cx="1875" cy="2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45" name="Picture 13" descr="978078173390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5" y="0"/>
              <a:ext cx="1875" cy="2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46" name="Picture 14" descr="978078176865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2" y="1090"/>
              <a:ext cx="1875" cy="2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47" name="Picture 15" descr="978078177950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5" y="2273"/>
              <a:ext cx="1875" cy="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48" name="Picture 16" descr="Spine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7" y="3000"/>
              <a:ext cx="1860" cy="2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49" name="Picture 17" descr="Current opinion on Neurology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2" y="2430"/>
              <a:ext cx="1870" cy="2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50" name="Picture 18" descr="978078176942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" y="5583"/>
              <a:ext cx="1875" cy="2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51" name="Picture 19" descr="9780781775779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7" y="5583"/>
              <a:ext cx="1875" cy="2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52" name="Picture 20" descr="9780781783385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2" y="5583"/>
              <a:ext cx="1708" cy="2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53" name="Picture 21" descr="9781608312597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" y="5568"/>
              <a:ext cx="1875" cy="2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54" name="Picture 22" descr="978160831630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5" y="5583"/>
              <a:ext cx="1875" cy="2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995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3386" y="1071894"/>
            <a:ext cx="7772400" cy="1470025"/>
          </a:xfrm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zh-CN" altLang="en-US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登录方式</a:t>
            </a:r>
            <a:endParaRPr lang="zh-CN" altLang="en-US" sz="4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1821" y="2634018"/>
            <a:ext cx="7110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u="sng" dirty="0">
                <a:hlinkClick r:id="rId2"/>
              </a:rPr>
              <a:t>http://</a:t>
            </a:r>
            <a:r>
              <a:rPr lang="en-US" altLang="zh-CN" sz="3200" u="sng" dirty="0" smtClean="0">
                <a:hlinkClick r:id="rId2"/>
              </a:rPr>
              <a:t>ovidsp.ovid.com/autologin.</a:t>
            </a:r>
            <a:r>
              <a:rPr lang="en-US" altLang="zh-CN" sz="3200" u="sng" dirty="0" smtClean="0"/>
              <a:t>cgi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2417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bjectAreaJournalCover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CML_v3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CML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ICML_v3">
  <a:themeElements>
    <a:clrScheme name="ICML_v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CML_v3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CML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ICML_v3">
  <a:themeElements>
    <a:clrScheme name="ICML_v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CML_v3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CML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SubjectAreaJournalCoverage</Template>
  <TotalTime>6060</TotalTime>
  <Words>1440</Words>
  <Application>Microsoft Office PowerPoint</Application>
  <PresentationFormat>全屏显示(4:3)</PresentationFormat>
  <Paragraphs>165</Paragraphs>
  <Slides>55</Slides>
  <Notes>19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55</vt:i4>
      </vt:variant>
    </vt:vector>
  </HeadingPairs>
  <TitlesOfParts>
    <vt:vector size="58" baseType="lpstr">
      <vt:lpstr>SubjectAreaJournalCoverage</vt:lpstr>
      <vt:lpstr>2_ICML_v3</vt:lpstr>
      <vt:lpstr>3_ICML_v3</vt:lpstr>
      <vt:lpstr>PowerPoint 演示文稿</vt:lpstr>
      <vt:lpstr>威科集团(Wolters Kluwer)概览</vt:lpstr>
      <vt:lpstr>PowerPoint 演示文稿</vt:lpstr>
      <vt:lpstr>PowerPoint 演示文稿</vt:lpstr>
      <vt:lpstr>PowerPoint 演示文稿</vt:lpstr>
      <vt:lpstr>PowerPoint 演示文稿</vt:lpstr>
      <vt:lpstr>关于Lippincott Williams &amp; Wilkins </vt:lpstr>
      <vt:lpstr>LWW期刊全文库</vt:lpstr>
      <vt:lpstr>登录方式</vt:lpstr>
      <vt:lpstr>PowerPoint 演示文稿</vt:lpstr>
      <vt:lpstr>PowerPoint 演示文稿</vt:lpstr>
      <vt:lpstr>PowerPoint 演示文稿</vt:lpstr>
      <vt:lpstr>PowerPoint 演示文稿</vt:lpstr>
      <vt:lpstr>OvidSP 平台提供多种检索模式</vt:lpstr>
      <vt:lpstr>基本检索</vt:lpstr>
      <vt:lpstr>PowerPoint 演示文稿</vt:lpstr>
      <vt:lpstr>高级检索：关键词检索</vt:lpstr>
      <vt:lpstr>关键词检索，运用截词符</vt:lpstr>
      <vt:lpstr>组合检索</vt:lpstr>
      <vt:lpstr>PowerPoint 演示文稿</vt:lpstr>
      <vt:lpstr>PowerPoint 演示文稿</vt:lpstr>
      <vt:lpstr>PowerPoint 演示文稿</vt:lpstr>
      <vt:lpstr>限制条件 Limits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检索工具</vt:lpstr>
      <vt:lpstr>主题匹配</vt:lpstr>
      <vt:lpstr>主题词库</vt:lpstr>
      <vt:lpstr>PowerPoint 演示文稿</vt:lpstr>
      <vt:lpstr>PowerPoint 演示文稿</vt:lpstr>
      <vt:lpstr>PowerPoint 演示文稿</vt:lpstr>
      <vt:lpstr>轮排索引</vt:lpstr>
      <vt:lpstr>PowerPoint 演示文稿</vt:lpstr>
      <vt:lpstr>字段检索</vt:lpstr>
      <vt:lpstr>轻松获取多媒体资源 </vt:lpstr>
      <vt:lpstr>PowerPoint 演示文稿</vt:lpstr>
      <vt:lpstr>PowerPoint 演示文稿</vt:lpstr>
      <vt:lpstr>图书浏览</vt:lpstr>
      <vt:lpstr>   个性化功能</vt:lpstr>
      <vt:lpstr>PowerPoint 演示文稿</vt:lpstr>
      <vt:lpstr>我的工作区</vt:lpstr>
      <vt:lpstr>加进我的课题</vt:lpstr>
      <vt:lpstr>PowerPoint 演示文稿</vt:lpstr>
      <vt:lpstr>我的检索与定题通告</vt:lpstr>
      <vt:lpstr>期刊订阅</vt:lpstr>
      <vt:lpstr>PowerPoint 演示文稿</vt:lpstr>
      <vt:lpstr>PowerPoint 演示文稿</vt:lpstr>
      <vt:lpstr>PowerPoint 演示文稿</vt:lpstr>
      <vt:lpstr>OvidSP 3.0工具栏</vt:lpstr>
      <vt:lpstr>OvidSP 3.0工具栏</vt:lpstr>
      <vt:lpstr>如需要更多详细内容</vt:lpstr>
      <vt:lpstr>PowerPoint 演示文稿</vt:lpstr>
    </vt:vector>
  </TitlesOfParts>
  <Company>Wolters Kluwer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Jennifer.Robinson</dc:creator>
  <cp:lastModifiedBy>Ning Li</cp:lastModifiedBy>
  <cp:revision>327</cp:revision>
  <cp:lastPrinted>2012-04-17T20:23:53Z</cp:lastPrinted>
  <dcterms:created xsi:type="dcterms:W3CDTF">2013-02-27T15:12:02Z</dcterms:created>
  <dcterms:modified xsi:type="dcterms:W3CDTF">2015-04-24T07:35:51Z</dcterms:modified>
</cp:coreProperties>
</file>