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36"/>
  </p:notesMasterIdLst>
  <p:handoutMasterIdLst>
    <p:handoutMasterId r:id="rId37"/>
  </p:handoutMasterIdLst>
  <p:sldIdLst>
    <p:sldId id="413" r:id="rId2"/>
    <p:sldId id="415" r:id="rId3"/>
    <p:sldId id="416" r:id="rId4"/>
    <p:sldId id="419" r:id="rId5"/>
    <p:sldId id="420" r:id="rId6"/>
    <p:sldId id="427" r:id="rId7"/>
    <p:sldId id="485" r:id="rId8"/>
    <p:sldId id="463" r:id="rId9"/>
    <p:sldId id="431" r:id="rId10"/>
    <p:sldId id="486" r:id="rId11"/>
    <p:sldId id="465" r:id="rId12"/>
    <p:sldId id="464" r:id="rId13"/>
    <p:sldId id="466" r:id="rId14"/>
    <p:sldId id="487" r:id="rId15"/>
    <p:sldId id="467" r:id="rId16"/>
    <p:sldId id="488" r:id="rId17"/>
    <p:sldId id="469" r:id="rId18"/>
    <p:sldId id="470" r:id="rId19"/>
    <p:sldId id="440" r:id="rId20"/>
    <p:sldId id="489" r:id="rId21"/>
    <p:sldId id="472" r:id="rId22"/>
    <p:sldId id="473" r:id="rId23"/>
    <p:sldId id="474" r:id="rId24"/>
    <p:sldId id="475" r:id="rId25"/>
    <p:sldId id="476" r:id="rId26"/>
    <p:sldId id="490" r:id="rId27"/>
    <p:sldId id="477" r:id="rId28"/>
    <p:sldId id="491" r:id="rId29"/>
    <p:sldId id="480" r:id="rId30"/>
    <p:sldId id="492" r:id="rId31"/>
    <p:sldId id="482" r:id="rId32"/>
    <p:sldId id="483" r:id="rId33"/>
    <p:sldId id="484" r:id="rId34"/>
    <p:sldId id="454" r:id="rId35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267F405-CB74-484E-91A9-FC8FED5F5CAE}">
          <p14:sldIdLst>
            <p14:sldId id="413"/>
            <p14:sldId id="415"/>
            <p14:sldId id="416"/>
            <p14:sldId id="419"/>
            <p14:sldId id="420"/>
            <p14:sldId id="427"/>
            <p14:sldId id="485"/>
            <p14:sldId id="463"/>
            <p14:sldId id="431"/>
            <p14:sldId id="486"/>
            <p14:sldId id="465"/>
            <p14:sldId id="464"/>
            <p14:sldId id="466"/>
            <p14:sldId id="487"/>
            <p14:sldId id="467"/>
            <p14:sldId id="488"/>
            <p14:sldId id="469"/>
            <p14:sldId id="470"/>
            <p14:sldId id="440"/>
            <p14:sldId id="489"/>
            <p14:sldId id="472"/>
            <p14:sldId id="473"/>
            <p14:sldId id="474"/>
            <p14:sldId id="475"/>
            <p14:sldId id="476"/>
            <p14:sldId id="490"/>
            <p14:sldId id="477"/>
            <p14:sldId id="491"/>
            <p14:sldId id="480"/>
            <p14:sldId id="492"/>
            <p14:sldId id="482"/>
            <p14:sldId id="483"/>
            <p14:sldId id="484"/>
            <p14:sldId id="45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5B65A"/>
    <a:srgbClr val="5A2359"/>
    <a:srgbClr val="F0536A"/>
    <a:srgbClr val="F2F2F2"/>
    <a:srgbClr val="E10598"/>
    <a:srgbClr val="708DEA"/>
    <a:srgbClr val="002395"/>
    <a:srgbClr val="90AAF4"/>
    <a:srgbClr val="AF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9631" autoAdjust="0"/>
  </p:normalViewPr>
  <p:slideViewPr>
    <p:cSldViewPr snapToGrid="0" snapToObjects="1">
      <p:cViewPr varScale="1">
        <p:scale>
          <a:sx n="74" d="100"/>
          <a:sy n="74" d="100"/>
        </p:scale>
        <p:origin x="-13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1D2B90C-776D-469A-A8A2-18DE75BD3603}" type="datetimeFigureOut">
              <a:rPr lang="en-GB"/>
              <a:pPr>
                <a:defRPr/>
              </a:pPr>
              <a:t>24/04/2015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D645871-7ABB-47CC-AF40-5207FD0B05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453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36308773-B399-475F-B46D-C9B103CD1E7E}" type="datetimeFigureOut">
              <a:rPr lang="en-GB"/>
              <a:pPr>
                <a:defRPr/>
              </a:pPr>
              <a:t>24/04/2015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04915706-070A-4707-AA18-DDF1820200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331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baseline="0" dirty="0" smtClean="0"/>
              <a:t>The Publisher of the </a:t>
            </a:r>
            <a:r>
              <a:rPr lang="en-US" baseline="0" smtClean="0"/>
              <a:t>Social Sciences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ED156-D1DF-4104-B8D5-5F9B955CBC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4B636-3F10-4A7D-A3A7-EEB8E8C932D7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0140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charset="0"/>
            </a:endParaRPr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18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6130" indent="-275434" algn="l" defTabSz="9318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01738" indent="-220348" algn="l" defTabSz="9318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42433" indent="-220348" algn="l" defTabSz="9318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83128" indent="-220348" algn="l" defTabSz="9318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2423680-2FDD-4155-BD67-E50F47B547A5}" type="slidenum">
              <a:rPr lang="zh-CN" altLang="en-US" sz="1300"/>
              <a:pPr algn="r" eaLnBrk="1" hangingPunct="1">
                <a:spcBef>
                  <a:spcPct val="0"/>
                </a:spcBef>
              </a:pPr>
              <a:t>24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1" rIns="93164" bIns="46581" anchor="b"/>
          <a:lstStyle>
            <a:lvl1pPr eaLnBrk="0" hangingPunct="0"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9pPr>
          </a:lstStyle>
          <a:p>
            <a:fld id="{4E3AF852-CD82-4CB0-A7CE-6CB5AF394EB9}" type="slidenum">
              <a:rPr lang="zh-CN" altLang="en-US" sz="1300" b="1">
                <a:solidFill>
                  <a:srgbClr val="000000"/>
                </a:solidFill>
              </a:rPr>
              <a:pPr/>
              <a:t>34</a:t>
            </a:fld>
            <a:endParaRPr lang="en-US" altLang="zh-CN" sz="1300" b="1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-468560" y="188640"/>
            <a:ext cx="5472608" cy="5472608"/>
          </a:xfrm>
          <a:prstGeom prst="ellipse">
            <a:avLst/>
          </a:prstGeom>
          <a:solidFill>
            <a:srgbClr val="0023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1268760"/>
            <a:ext cx="3600400" cy="3311698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SAGE Master for Slide shows – Title goes here, move this to middle of circle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77019" y="6391165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2395"/>
                </a:solidFill>
              </a:rPr>
              <a:t>Los Angeles | London | New Delhi | Singapore | Washington DC | Boston</a:t>
            </a:r>
            <a:endParaRPr lang="en-GB" sz="1200" dirty="0">
              <a:solidFill>
                <a:srgbClr val="002395"/>
              </a:solidFill>
            </a:endParaRPr>
          </a:p>
        </p:txBody>
      </p:sp>
      <p:pic>
        <p:nvPicPr>
          <p:cNvPr id="6" name="Picture 26" descr="M:\TEMPLATES\SLIDE SHOWS\New Powerpoint Master Slides\Logos\Logos RGB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168" y="6222349"/>
            <a:ext cx="1860724" cy="39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0"/>
          </p:nvPr>
        </p:nvSpPr>
        <p:spPr>
          <a:xfrm>
            <a:off x="468313" y="1916113"/>
            <a:ext cx="8218487" cy="3816350"/>
          </a:xfrm>
        </p:spPr>
        <p:txBody>
          <a:bodyPr/>
          <a:lstStyle/>
          <a:p>
            <a:r>
              <a:rPr lang="zh-CN" altLang="en-US" smtClean="0"/>
              <a:t>单击图标添加图表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77019" y="6391165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2395"/>
                </a:solidFill>
              </a:rPr>
              <a:t>Los Angeles | London | New Delhi | Singapore | Washington DC | Boston</a:t>
            </a:r>
            <a:endParaRPr lang="en-GB" sz="1200" dirty="0">
              <a:solidFill>
                <a:srgbClr val="002395"/>
              </a:solidFill>
            </a:endParaRPr>
          </a:p>
        </p:txBody>
      </p:sp>
      <p:pic>
        <p:nvPicPr>
          <p:cNvPr id="9" name="Picture 26" descr="M:\TEMPLATES\SLIDE SHOWS\New Powerpoint Master Slides\Logos\Logos RGB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168" y="6222349"/>
            <a:ext cx="1860724" cy="39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37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>
            <a:noAutofit/>
          </a:bodyPr>
          <a:lstStyle>
            <a:lvl1pPr algn="l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84575"/>
            <a:ext cx="7772400" cy="1752600"/>
          </a:xfrm>
        </p:spPr>
        <p:txBody>
          <a:bodyPr>
            <a:normAutofit/>
          </a:bodyPr>
          <a:lstStyle>
            <a:lvl1pPr marL="0" indent="0" algn="l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77019" y="6391165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2395"/>
                </a:solidFill>
              </a:rPr>
              <a:t>Los Angeles | London | New Delhi | Singapore | Washington DC | Boston</a:t>
            </a:r>
            <a:endParaRPr lang="en-GB" sz="1200" dirty="0">
              <a:solidFill>
                <a:srgbClr val="002395"/>
              </a:solidFill>
            </a:endParaRPr>
          </a:p>
        </p:txBody>
      </p:sp>
      <p:pic>
        <p:nvPicPr>
          <p:cNvPr id="7" name="Picture 26" descr="M:\TEMPLATES\SLIDE SHOWS\New Powerpoint Master Slides\Logos\Logos RGB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168" y="6222349"/>
            <a:ext cx="1860724" cy="39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38164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77019" y="6391165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2395"/>
                </a:solidFill>
              </a:rPr>
              <a:t>Los Angeles | London | New Delhi | Singapore | Washington DC | Boston</a:t>
            </a:r>
            <a:endParaRPr lang="en-GB" sz="1200" dirty="0">
              <a:solidFill>
                <a:srgbClr val="002395"/>
              </a:solidFill>
            </a:endParaRPr>
          </a:p>
        </p:txBody>
      </p:sp>
      <p:pic>
        <p:nvPicPr>
          <p:cNvPr id="9" name="Picture 26" descr="M:\TEMPLATES\SLIDE SHOWS\New Powerpoint Master Slides\Logos\Logos RGB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168" y="6222349"/>
            <a:ext cx="1860724" cy="39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bub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1"/>
            <a:ext cx="4647235" cy="38164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532438" y="1916831"/>
            <a:ext cx="2778185" cy="1632191"/>
          </a:xfrm>
          <a:prstGeom prst="wedgeRoundRectCallout">
            <a:avLst>
              <a:gd name="adj1" fmla="val 8962"/>
              <a:gd name="adj2" fmla="val 85240"/>
              <a:gd name="adj3" fmla="val 16667"/>
            </a:avLst>
          </a:prstGeom>
          <a:solidFill>
            <a:schemeClr val="tx1"/>
          </a:solidFill>
          <a:ln>
            <a:noFill/>
          </a:ln>
        </p:spPr>
        <p:txBody>
          <a:bodyPr lIns="320040" tIns="320040" rIns="320040" bIns="320040" anchor="ctr" anchorCtr="0">
            <a:noAutofit/>
          </a:bodyPr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77019" y="6391165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2395"/>
                </a:solidFill>
              </a:rPr>
              <a:t>Los Angeles | London | New Delhi | Singapore | Washington DC | Boston</a:t>
            </a:r>
            <a:endParaRPr lang="en-GB" sz="1200" dirty="0">
              <a:solidFill>
                <a:srgbClr val="002395"/>
              </a:solidFill>
            </a:endParaRPr>
          </a:p>
        </p:txBody>
      </p:sp>
      <p:pic>
        <p:nvPicPr>
          <p:cNvPr id="11" name="Picture 26" descr="M:\TEMPLATES\SLIDE SHOWS\New Powerpoint Master Slides\Logos\Logos RGB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168" y="6222349"/>
            <a:ext cx="1860724" cy="39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bubb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9565" y="1916831"/>
            <a:ext cx="4647235" cy="38164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75244" y="1916831"/>
            <a:ext cx="2778185" cy="1632191"/>
          </a:xfrm>
          <a:prstGeom prst="wedgeRoundRectCallout">
            <a:avLst>
              <a:gd name="adj1" fmla="val -8953"/>
              <a:gd name="adj2" fmla="val 86658"/>
              <a:gd name="adj3" fmla="val 16667"/>
            </a:avLst>
          </a:prstGeom>
          <a:solidFill>
            <a:schemeClr val="tx1"/>
          </a:solidFill>
          <a:ln>
            <a:noFill/>
          </a:ln>
        </p:spPr>
        <p:txBody>
          <a:bodyPr lIns="320040" tIns="320040" rIns="320040" bIns="320040" anchor="ctr" anchorCtr="0">
            <a:noAutofit/>
          </a:bodyPr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77019" y="6391165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2395"/>
                </a:solidFill>
              </a:rPr>
              <a:t>Los Angeles | London | New Delhi | Singapore | Washington DC | Boston</a:t>
            </a:r>
            <a:endParaRPr lang="en-GB" sz="1200" dirty="0">
              <a:solidFill>
                <a:srgbClr val="002395"/>
              </a:solidFill>
            </a:endParaRPr>
          </a:p>
        </p:txBody>
      </p:sp>
      <p:pic>
        <p:nvPicPr>
          <p:cNvPr id="11" name="Picture 26" descr="M:\TEMPLATES\SLIDE SHOWS\New Powerpoint Master Slides\Logos\Logos RGB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168" y="6222349"/>
            <a:ext cx="1860724" cy="39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881547" y="1341003"/>
            <a:ext cx="7380907" cy="2808077"/>
          </a:xfrm>
          <a:prstGeom prst="roundRect">
            <a:avLst>
              <a:gd name="adj" fmla="val 9731"/>
            </a:avLst>
          </a:prstGeom>
          <a:solidFill>
            <a:srgbClr val="002395">
              <a:alpha val="45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wrap="square" lIns="365760" tIns="274320" rIns="365760" bIns="274320">
            <a:normAutofit/>
          </a:bodyPr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77019" y="6391165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2395"/>
                </a:solidFill>
              </a:rPr>
              <a:t>Los Angeles | London | New Delhi | Singapore | Washington DC | Boston</a:t>
            </a:r>
            <a:endParaRPr lang="en-GB" sz="1200" dirty="0">
              <a:solidFill>
                <a:srgbClr val="002395"/>
              </a:solidFill>
            </a:endParaRPr>
          </a:p>
        </p:txBody>
      </p:sp>
      <p:pic>
        <p:nvPicPr>
          <p:cNvPr id="7" name="Picture 26" descr="M:\TEMPLATES\SLIDE SHOWS\New Powerpoint Master Slides\Logos\Logos RGB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168" y="6222349"/>
            <a:ext cx="1860724" cy="39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77019" y="6391165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2395"/>
                </a:solidFill>
              </a:rPr>
              <a:t>Los Angeles | London | New Delhi | Singapore | Washington DC | Boston</a:t>
            </a:r>
            <a:endParaRPr lang="en-GB" sz="1200" dirty="0">
              <a:solidFill>
                <a:srgbClr val="002395"/>
              </a:solidFill>
            </a:endParaRPr>
          </a:p>
        </p:txBody>
      </p:sp>
      <p:pic>
        <p:nvPicPr>
          <p:cNvPr id="6" name="Picture 26" descr="M:\TEMPLATES\SLIDE SHOWS\New Powerpoint Master Slides\Logos\Logos RGB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168" y="6222349"/>
            <a:ext cx="1860724" cy="39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Playb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22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539552" y="665645"/>
            <a:ext cx="8175402" cy="5040560"/>
            <a:chOff x="539552" y="665645"/>
            <a:chExt cx="8175402" cy="5040560"/>
          </a:xfrm>
        </p:grpSpPr>
        <p:grpSp>
          <p:nvGrpSpPr>
            <p:cNvPr id="5" name="Group 25"/>
            <p:cNvGrpSpPr/>
            <p:nvPr/>
          </p:nvGrpSpPr>
          <p:grpSpPr>
            <a:xfrm>
              <a:off x="539552" y="665645"/>
              <a:ext cx="8064896" cy="5040560"/>
              <a:chOff x="971600" y="764704"/>
              <a:chExt cx="8064896" cy="504056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971600" y="764704"/>
                <a:ext cx="5040560" cy="5040560"/>
              </a:xfrm>
              <a:prstGeom prst="ellipse">
                <a:avLst/>
              </a:prstGeom>
              <a:solidFill>
                <a:schemeClr val="tx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995936" y="764704"/>
                <a:ext cx="5040560" cy="5040560"/>
              </a:xfrm>
              <a:prstGeom prst="ellipse">
                <a:avLst/>
              </a:prstGeom>
              <a:solidFill>
                <a:schemeClr val="tx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792513" y="2862760"/>
              <a:ext cx="15589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3600" dirty="0" smtClean="0">
                  <a:solidFill>
                    <a:schemeClr val="bg1"/>
                  </a:solidFill>
                </a:rPr>
                <a:t>SAGE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88890" y="1097693"/>
              <a:ext cx="1054918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200" dirty="0" smtClean="0">
                  <a:solidFill>
                    <a:schemeClr val="bg1"/>
                  </a:solidFill>
                </a:rPr>
                <a:t>Informa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17415" y="1970173"/>
              <a:ext cx="792962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200" dirty="0" smtClean="0">
                  <a:solidFill>
                    <a:schemeClr val="bg1"/>
                  </a:solidFill>
                </a:rPr>
                <a:t>Wiley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71800" y="1458894"/>
              <a:ext cx="122413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200" dirty="0" smtClean="0">
                  <a:solidFill>
                    <a:schemeClr val="bg1"/>
                  </a:solidFill>
                </a:rPr>
                <a:t>Palgrave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65890" y="2249821"/>
              <a:ext cx="1240030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200" dirty="0" smtClean="0">
                  <a:solidFill>
                    <a:schemeClr val="bg1"/>
                  </a:solidFill>
                </a:rPr>
                <a:t>Blackwell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05919" y="2617664"/>
              <a:ext cx="1501985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200" dirty="0" smtClean="0">
                  <a:solidFill>
                    <a:schemeClr val="bg1"/>
                  </a:solidFill>
                </a:rPr>
                <a:t>Springer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7585" y="3124504"/>
              <a:ext cx="1587740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200" dirty="0" smtClean="0">
                  <a:solidFill>
                    <a:schemeClr val="bg1"/>
                  </a:solidFill>
                </a:rPr>
                <a:t>McGrawHill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03362" y="3728425"/>
              <a:ext cx="1184238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200" dirty="0" smtClean="0">
                  <a:solidFill>
                    <a:schemeClr val="bg1"/>
                  </a:solidFill>
                </a:rPr>
                <a:t>Elsevier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32532" y="4232481"/>
              <a:ext cx="1501985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200" dirty="0" smtClean="0">
                  <a:solidFill>
                    <a:schemeClr val="bg1"/>
                  </a:solidFill>
                </a:rPr>
                <a:t>Macmillan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10377" y="4834253"/>
              <a:ext cx="2085559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200" dirty="0" smtClean="0">
                  <a:solidFill>
                    <a:schemeClr val="bg1"/>
                  </a:solidFill>
                </a:rPr>
                <a:t>Wolters Kluwer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10894" y="1097693"/>
              <a:ext cx="1501985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200" dirty="0" smtClean="0">
                  <a:solidFill>
                    <a:schemeClr val="bg1"/>
                  </a:solidFill>
                </a:rPr>
                <a:t>Stanford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16216" y="1662129"/>
              <a:ext cx="1466531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200" dirty="0" smtClean="0">
                  <a:solidFill>
                    <a:schemeClr val="bg1"/>
                  </a:solidFill>
                </a:rPr>
                <a:t>Cambridge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72486" y="2185616"/>
              <a:ext cx="1753394" cy="1015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200" dirty="0" smtClean="0">
                  <a:solidFill>
                    <a:schemeClr val="bg1"/>
                  </a:solidFill>
                </a:rPr>
                <a:t>American Association Publishers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26413" y="3893927"/>
              <a:ext cx="1123862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200" dirty="0" smtClean="0">
                  <a:solidFill>
                    <a:schemeClr val="bg1"/>
                  </a:solidFill>
                </a:rPr>
                <a:t>Harvard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41444" y="4482783"/>
              <a:ext cx="1011744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200" dirty="0" smtClean="0">
                  <a:solidFill>
                    <a:schemeClr val="bg1"/>
                  </a:solidFill>
                </a:rPr>
                <a:t>Virginia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31917" y="4962162"/>
              <a:ext cx="1180962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200" dirty="0" smtClean="0">
                  <a:solidFill>
                    <a:schemeClr val="bg1"/>
                  </a:solidFill>
                </a:rPr>
                <a:t>Chicago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03974" y="4301931"/>
              <a:ext cx="1278773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200" dirty="0" smtClean="0">
                  <a:solidFill>
                    <a:schemeClr val="bg1"/>
                  </a:solidFill>
                </a:rPr>
                <a:t>Columbia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77851" y="2763023"/>
              <a:ext cx="1141945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200" dirty="0" smtClean="0">
                  <a:solidFill>
                    <a:schemeClr val="bg1"/>
                  </a:solidFill>
                </a:rPr>
                <a:t>Oxford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26722" y="3440575"/>
              <a:ext cx="2088232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200" dirty="0" smtClean="0">
                  <a:solidFill>
                    <a:schemeClr val="bg1"/>
                  </a:solidFill>
                </a:rPr>
                <a:t>North Carolina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277019" y="6391165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2395"/>
                </a:solidFill>
              </a:rPr>
              <a:t>Los Angeles | London | New Delhi | Singapore | Washington DC | Boston</a:t>
            </a:r>
            <a:endParaRPr lang="en-GB" sz="1200" dirty="0">
              <a:solidFill>
                <a:srgbClr val="002395"/>
              </a:solidFill>
            </a:endParaRPr>
          </a:p>
        </p:txBody>
      </p:sp>
      <p:pic>
        <p:nvPicPr>
          <p:cNvPr id="31" name="Picture 26" descr="M:\TEMPLATES\SLIDE SHOWS\New Powerpoint Master Slides\Logos\Logos RGB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168" y="6222349"/>
            <a:ext cx="1860724" cy="39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7" r:id="rId2"/>
    <p:sldLayoutId id="2147483658" r:id="rId3"/>
    <p:sldLayoutId id="2147483673" r:id="rId4"/>
    <p:sldLayoutId id="2147483674" r:id="rId5"/>
    <p:sldLayoutId id="2147483670" r:id="rId6"/>
    <p:sldLayoutId id="2147483671" r:id="rId7"/>
    <p:sldLayoutId id="2147483676" r:id="rId8"/>
    <p:sldLayoutId id="2147483672" r:id="rId9"/>
    <p:sldLayoutId id="2147483675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39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mp"/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sc-composites.org/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://www.aossm.org/" TargetMode="External"/><Relationship Id="rId2" Type="http://schemas.openxmlformats.org/officeDocument/2006/relationships/hyperlink" Target="http://www.ihs-headache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asanet.org/index.cfm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jpeg"/><Relationship Id="rId10" Type="http://schemas.openxmlformats.org/officeDocument/2006/relationships/hyperlink" Target="http://www.aera.net/" TargetMode="External"/><Relationship Id="rId4" Type="http://schemas.openxmlformats.org/officeDocument/2006/relationships/hyperlink" Target="http://www.psychologicalscience.org/" TargetMode="Externa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gepub.com/journalsProdDesc.nav?prodId=Journal201979&amp;utm_source=journals_homepage&amp;utm_medium=EAWOP_links&amp;utm_campaign=Journal201979" TargetMode="External"/><Relationship Id="rId13" Type="http://schemas.openxmlformats.org/officeDocument/2006/relationships/image" Target="../media/image13.jpeg"/><Relationship Id="rId18" Type="http://schemas.openxmlformats.org/officeDocument/2006/relationships/image" Target="../media/image16.jpeg"/><Relationship Id="rId26" Type="http://schemas.openxmlformats.org/officeDocument/2006/relationships/image" Target="../media/image21.jpeg"/><Relationship Id="rId3" Type="http://schemas.openxmlformats.org/officeDocument/2006/relationships/image" Target="../media/image8.jpeg"/><Relationship Id="rId21" Type="http://schemas.openxmlformats.org/officeDocument/2006/relationships/hyperlink" Target="http://www.sagepub.com/journalsProdDesc.nav?prodId=Journal202014&amp;utm_source=journals_homepage&amp;utm_medium=ESC_links&amp;utm_campaign=Journal202014" TargetMode="External"/><Relationship Id="rId7" Type="http://schemas.openxmlformats.org/officeDocument/2006/relationships/image" Target="../media/image10.jpeg"/><Relationship Id="rId12" Type="http://schemas.openxmlformats.org/officeDocument/2006/relationships/hyperlink" Target="http://www.sagepub.com/journalsProdDesc.nav?prodId=Journal202036&amp;utm_source=journals_homepage&amp;utm_medium=ESCOM_links&amp;utm_campaign=Journal202036" TargetMode="External"/><Relationship Id="rId17" Type="http://schemas.openxmlformats.org/officeDocument/2006/relationships/hyperlink" Target="http://www.sagepub.com/journalsProdDesc.nav?prodId=Journal202006&amp;utm_source=journals_homepage&amp;utm_medium=TT_links&amp;utm_campaign=Journal202006" TargetMode="External"/><Relationship Id="rId25" Type="http://schemas.openxmlformats.org/officeDocument/2006/relationships/image" Target="../media/image20.wmf"/><Relationship Id="rId2" Type="http://schemas.openxmlformats.org/officeDocument/2006/relationships/hyperlink" Target="http://www.sagepub.com/journalsProdDesc.nav?prodId=Journal202012&amp;utm_source=journals_homepage&amp;utm_medium=AAO_links&amp;utm_campaign=Journal202012" TargetMode="External"/><Relationship Id="rId16" Type="http://schemas.openxmlformats.org/officeDocument/2006/relationships/image" Target="../media/image15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agepub.com/journalsProdDesc.nav?prodId=Journal202005&amp;utm_source=journals_homepage&amp;utm_medium=SPCK_links&amp;utm_campaign=Journal202005" TargetMode="External"/><Relationship Id="rId11" Type="http://schemas.openxmlformats.org/officeDocument/2006/relationships/image" Target="../media/image12.jpeg"/><Relationship Id="rId24" Type="http://schemas.openxmlformats.org/officeDocument/2006/relationships/image" Target="../media/image19.jpeg"/><Relationship Id="rId5" Type="http://schemas.openxmlformats.org/officeDocument/2006/relationships/image" Target="../media/image9.jpeg"/><Relationship Id="rId15" Type="http://schemas.openxmlformats.org/officeDocument/2006/relationships/hyperlink" Target="http://www.sagepub.com/journalsProdDesc.nav?prodId=Journal202003&amp;utm_source=journals_homepage&amp;utm_medium=TOP_links&amp;utm_campaign=Journal202003" TargetMode="External"/><Relationship Id="rId23" Type="http://schemas.openxmlformats.org/officeDocument/2006/relationships/hyperlink" Target="http://www.sagepub.com/journalsProdDesc.nav?prodId=Journal202010&amp;utm_source=journals_homepage&amp;utm_medium=PWQ_links&amp;utm_campaign=Journal202010" TargetMode="External"/><Relationship Id="rId10" Type="http://schemas.openxmlformats.org/officeDocument/2006/relationships/hyperlink" Target="http://www.sagepub.com/journalsProdDesc.nav?prodId=Journal202008&amp;utm_source=journals_homepage&amp;utm_medium=IPSO_links&amp;utm_campaign=Journal202008" TargetMode="External"/><Relationship Id="rId19" Type="http://schemas.openxmlformats.org/officeDocument/2006/relationships/hyperlink" Target="http://www.sagepub.com/journalsProdDesc.nav?prodId=Journal202007&amp;utm_source=journals_homepage&amp;utm_medium=BOS_links&amp;utm_campaign=Journal202007" TargetMode="External"/><Relationship Id="rId4" Type="http://schemas.openxmlformats.org/officeDocument/2006/relationships/hyperlink" Target="http://www.sagepub.com/journalsProdDesc.nav?prodId=Journal201999&amp;utm_source=journals_homepage&amp;utm_medium=JHC_links&amp;utm_campaign=Journal201999" TargetMode="External"/><Relationship Id="rId9" Type="http://schemas.openxmlformats.org/officeDocument/2006/relationships/image" Target="../media/image11.jpeg"/><Relationship Id="rId14" Type="http://schemas.openxmlformats.org/officeDocument/2006/relationships/image" Target="../media/image14.jpeg"/><Relationship Id="rId22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2229" y="1620452"/>
            <a:ext cx="4016533" cy="295154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SAGE</a:t>
            </a:r>
            <a:r>
              <a:rPr 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不忘初心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专注学术出版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DRAA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培训周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，上海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May  2015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42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777285" y="1771650"/>
            <a:ext cx="7042866" cy="2378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39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sz="4000" dirty="0" smtClean="0">
                <a:ea typeface="隶书" pitchFamily="49" charset="-122"/>
              </a:rPr>
              <a:t>SAGE</a:t>
            </a:r>
            <a:r>
              <a:rPr lang="zh-CN" altLang="en-US" sz="4000" dirty="0" smtClean="0">
                <a:ea typeface="隶书" pitchFamily="49" charset="-122"/>
              </a:rPr>
              <a:t>期刊</a:t>
            </a:r>
            <a:r>
              <a:rPr lang="zh-CN" altLang="en-US" sz="4000" dirty="0" smtClean="0">
                <a:latin typeface="隶书" pitchFamily="49" charset="-122"/>
                <a:ea typeface="隶书" pitchFamily="49" charset="-122"/>
              </a:rPr>
              <a:t>数</a:t>
            </a:r>
            <a:r>
              <a:rPr lang="zh-CN" altLang="en-US" sz="4000" dirty="0" smtClean="0">
                <a:latin typeface="隶书" pitchFamily="49" charset="-122"/>
                <a:ea typeface="隶书" pitchFamily="49" charset="-122"/>
              </a:rPr>
              <a:t>据库有哪</a:t>
            </a:r>
            <a:r>
              <a:rPr lang="zh-CN" altLang="en-US" sz="4000" dirty="0" smtClean="0">
                <a:latin typeface="隶书" pitchFamily="49" charset="-122"/>
                <a:ea typeface="隶书" pitchFamily="49" charset="-122"/>
              </a:rPr>
              <a:t>些功能</a:t>
            </a:r>
            <a:r>
              <a:rPr lang="en-US" altLang="zh-CN" sz="4000" dirty="0" smtClean="0">
                <a:latin typeface="隶书" pitchFamily="49" charset="-122"/>
                <a:ea typeface="隶书" pitchFamily="49" charset="-122"/>
              </a:rPr>
              <a:t>?</a:t>
            </a:r>
            <a:r>
              <a:rPr lang="en-US" altLang="zh-CN" sz="4000" dirty="0" smtClean="0">
                <a:latin typeface="隶书" pitchFamily="49" charset="-122"/>
                <a:ea typeface="隶书" pitchFamily="49" charset="-122"/>
              </a:rPr>
              <a:t/>
            </a:r>
            <a:br>
              <a:rPr lang="en-US" altLang="zh-CN" sz="4000" dirty="0" smtClean="0">
                <a:latin typeface="隶书" pitchFamily="49" charset="-122"/>
                <a:ea typeface="隶书" pitchFamily="49" charset="-122"/>
              </a:rPr>
            </a:br>
            <a:r>
              <a:rPr lang="en-US" altLang="zh-CN" sz="1600" dirty="0" smtClean="0">
                <a:latin typeface="隶书" pitchFamily="49" charset="-122"/>
                <a:ea typeface="隶书" pitchFamily="49" charset="-122"/>
              </a:rPr>
              <a:t> </a:t>
            </a:r>
            <a:endParaRPr lang="zh-CN" altLang="en-US" sz="4000" dirty="0" smtClean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5" name="Picture 1" descr="C:\Users\Frank\AppData\Roaming\Tencent\Users\277269009\QQ\WinTemp\RichOle\H_O]L]4[[3SR}FD~G%$9Q}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3068638"/>
            <a:ext cx="24193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5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-36513" y="0"/>
            <a:ext cx="9180513" cy="6884988"/>
            <a:chOff x="-36513" y="0"/>
            <a:chExt cx="9180513" cy="6884988"/>
          </a:xfrm>
        </p:grpSpPr>
        <p:pic>
          <p:nvPicPr>
            <p:cNvPr id="1536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3" y="0"/>
              <a:ext cx="9180513" cy="688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>
              <a:endCxn id="15366" idx="1"/>
            </p:cNvCxnSpPr>
            <p:nvPr/>
          </p:nvCxnSpPr>
          <p:spPr>
            <a:xfrm flipV="1">
              <a:off x="5219700" y="5011738"/>
              <a:ext cx="1960563" cy="3492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66" name="TextBox 15"/>
            <p:cNvSpPr txBox="1">
              <a:spLocks noChangeArrowheads="1"/>
            </p:cNvSpPr>
            <p:nvPr/>
          </p:nvSpPr>
          <p:spPr bwMode="auto">
            <a:xfrm>
              <a:off x="7180263" y="3789363"/>
              <a:ext cx="460375" cy="244633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1736B9"/>
                </a:buClr>
                <a:buFont typeface="Arial" charset="0"/>
                <a:buChar char="●"/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按刊名字期刊顺浏览</a:t>
              </a:r>
              <a:endParaRPr lang="en-SG" altLang="zh-CN" sz="1800">
                <a:solidFill>
                  <a:srgbClr val="FF0000"/>
                </a:solidFill>
                <a:latin typeface="HelveticaNeue-Light" pitchFamily="34" charset="0"/>
                <a:ea typeface="宋体" charset="-122"/>
              </a:endParaRPr>
            </a:p>
          </p:txBody>
        </p:sp>
        <p:sp>
          <p:nvSpPr>
            <p:cNvPr id="15367" name="TextBox 16"/>
            <p:cNvSpPr txBox="1">
              <a:spLocks noChangeArrowheads="1"/>
            </p:cNvSpPr>
            <p:nvPr/>
          </p:nvSpPr>
          <p:spPr bwMode="auto">
            <a:xfrm>
              <a:off x="4427538" y="2420938"/>
              <a:ext cx="1873250" cy="36988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1736B9"/>
                </a:buClr>
                <a:buFont typeface="Arial" charset="0"/>
                <a:buChar char="●"/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设定浏览范围</a:t>
              </a:r>
              <a:endParaRPr lang="en-SG" altLang="zh-CN" sz="1800">
                <a:solidFill>
                  <a:srgbClr val="FF0000"/>
                </a:solidFill>
                <a:latin typeface="HelveticaNeue-Light" pitchFamily="34" charset="0"/>
                <a:ea typeface="宋体" charset="-122"/>
              </a:endParaRPr>
            </a:p>
          </p:txBody>
        </p:sp>
        <p:cxnSp>
          <p:nvCxnSpPr>
            <p:cNvPr id="18" name="Straight Arrow Connector 17"/>
            <p:cNvCxnSpPr>
              <a:stCxn id="15367" idx="1"/>
            </p:cNvCxnSpPr>
            <p:nvPr/>
          </p:nvCxnSpPr>
          <p:spPr>
            <a:xfrm flipH="1" flipV="1">
              <a:off x="2901950" y="2589213"/>
              <a:ext cx="1525588" cy="15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 bwMode="auto">
            <a:xfrm>
              <a:off x="1240693" y="2057208"/>
              <a:ext cx="1661257" cy="1083760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0000">
                  <a:alpha val="38000"/>
                </a:srgbClr>
              </a:glow>
              <a:softEdge rad="0"/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1240693" y="3496716"/>
              <a:ext cx="3979379" cy="3100636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0000">
                  <a:alpha val="38000"/>
                </a:srgbClr>
              </a:glow>
              <a:softEdge rad="0"/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pic>
        <p:nvPicPr>
          <p:cNvPr id="8202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8" t="16667" r="63135" b="69280"/>
          <a:stretch/>
        </p:blipFill>
        <p:spPr bwMode="auto">
          <a:xfrm>
            <a:off x="6966233" y="1536850"/>
            <a:ext cx="1566207" cy="10280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6983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950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>
            <a:grpSpLocks/>
          </p:cNvGrpSpPr>
          <p:nvPr/>
        </p:nvGrpSpPr>
        <p:grpSpPr bwMode="auto">
          <a:xfrm>
            <a:off x="0" y="0"/>
            <a:ext cx="9144000" cy="7316788"/>
            <a:chOff x="0" y="0"/>
            <a:chExt cx="9144000" cy="7316788"/>
          </a:xfrm>
        </p:grpSpPr>
        <p:pic>
          <p:nvPicPr>
            <p:cNvPr id="5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31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Box 8"/>
            <p:cNvSpPr txBox="1">
              <a:spLocks noChangeArrowheads="1"/>
            </p:cNvSpPr>
            <p:nvPr/>
          </p:nvSpPr>
          <p:spPr bwMode="auto">
            <a:xfrm>
              <a:off x="6732588" y="5373688"/>
              <a:ext cx="2232025" cy="36988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1736B9"/>
                </a:buClr>
                <a:buFont typeface="Arial" charset="0"/>
                <a:buChar char="●"/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按照学科 浏览期刊</a:t>
              </a:r>
              <a:endParaRPr lang="en-SG" altLang="zh-CN" sz="1800">
                <a:solidFill>
                  <a:srgbClr val="FF0000"/>
                </a:solidFill>
                <a:latin typeface="HelveticaNeue-Light" pitchFamily="34" charset="0"/>
                <a:ea typeface="宋体" charset="-122"/>
              </a:endParaRPr>
            </a:p>
          </p:txBody>
        </p:sp>
        <p:cxnSp>
          <p:nvCxnSpPr>
            <p:cNvPr id="60" name="Straight Arrow Connector 9"/>
            <p:cNvCxnSpPr>
              <a:stCxn id="59" idx="1"/>
            </p:cNvCxnSpPr>
            <p:nvPr/>
          </p:nvCxnSpPr>
          <p:spPr>
            <a:xfrm flipH="1" flipV="1">
              <a:off x="5651500" y="5543550"/>
              <a:ext cx="1081088" cy="142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 60"/>
            <p:cNvSpPr/>
            <p:nvPr/>
          </p:nvSpPr>
          <p:spPr bwMode="auto">
            <a:xfrm>
              <a:off x="971600" y="4831808"/>
              <a:ext cx="4680520" cy="1333496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0000">
                  <a:alpha val="38000"/>
                </a:srgbClr>
              </a:glow>
              <a:softEdge rad="0"/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2" name="TextBox 16"/>
            <p:cNvSpPr txBox="1">
              <a:spLocks noChangeArrowheads="1"/>
            </p:cNvSpPr>
            <p:nvPr/>
          </p:nvSpPr>
          <p:spPr bwMode="auto">
            <a:xfrm>
              <a:off x="4427984" y="3995217"/>
              <a:ext cx="1871663" cy="36988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1736B9"/>
                </a:buClr>
                <a:buFont typeface="Arial" charset="0"/>
                <a:buChar char="●"/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设定浏览范围</a:t>
              </a:r>
              <a:endParaRPr lang="en-SG" altLang="zh-CN" sz="1800">
                <a:solidFill>
                  <a:srgbClr val="FF0000"/>
                </a:solidFill>
                <a:latin typeface="HelveticaNeue-Light" pitchFamily="34" charset="0"/>
                <a:ea typeface="宋体" charset="-122"/>
              </a:endParaRPr>
            </a:p>
          </p:txBody>
        </p:sp>
        <p:cxnSp>
          <p:nvCxnSpPr>
            <p:cNvPr id="63" name="Straight Arrow Connector 17"/>
            <p:cNvCxnSpPr>
              <a:stCxn id="62" idx="1"/>
              <a:endCxn id="64" idx="3"/>
            </p:cNvCxnSpPr>
            <p:nvPr/>
          </p:nvCxnSpPr>
          <p:spPr>
            <a:xfrm flipH="1">
              <a:off x="2987824" y="4180161"/>
              <a:ext cx="1440160" cy="310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矩形 63"/>
            <p:cNvSpPr/>
            <p:nvPr/>
          </p:nvSpPr>
          <p:spPr bwMode="auto">
            <a:xfrm>
              <a:off x="971600" y="3641384"/>
              <a:ext cx="2016224" cy="1083760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0000">
                  <a:alpha val="38000"/>
                </a:srgbClr>
              </a:glow>
              <a:softEdge rad="0"/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pic>
        <p:nvPicPr>
          <p:cNvPr id="6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2" t="17105" r="63258" b="69704"/>
          <a:stretch/>
        </p:blipFill>
        <p:spPr bwMode="auto">
          <a:xfrm>
            <a:off x="7046308" y="2676410"/>
            <a:ext cx="1604210" cy="9649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6983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32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55"/>
          <a:stretch>
            <a:fillRect/>
          </a:stretch>
        </p:blipFill>
        <p:spPr bwMode="auto">
          <a:xfrm>
            <a:off x="570" y="27384"/>
            <a:ext cx="4643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3"/>
          <p:cNvCxnSpPr>
            <a:endCxn id="17412" idx="3"/>
          </p:cNvCxnSpPr>
          <p:nvPr/>
        </p:nvCxnSpPr>
        <p:spPr>
          <a:xfrm flipH="1">
            <a:off x="611188" y="2889250"/>
            <a:ext cx="454025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57150" y="1628775"/>
            <a:ext cx="554038" cy="25209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1736B9"/>
              </a:buClr>
              <a:buFont typeface="Arial" charset="0"/>
              <a:buChar char="●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>
                <a:solidFill>
                  <a:srgbClr val="FF0000"/>
                </a:solidFill>
                <a:latin typeface="HelveticaNeue-Light" pitchFamily="34" charset="0"/>
                <a:ea typeface="宋体" charset="-122"/>
              </a:rPr>
              <a:t>二级学科目录</a:t>
            </a:r>
            <a:endParaRPr lang="en-SG" altLang="zh-CN" sz="2400">
              <a:solidFill>
                <a:srgbClr val="FF0000"/>
              </a:solidFill>
              <a:latin typeface="HelveticaNeue-Light" pitchFamily="34" charset="0"/>
              <a:ea typeface="宋体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085974" y="260648"/>
            <a:ext cx="3702050" cy="633670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38000"/>
              </a:srgbClr>
            </a:glow>
            <a:softEdge rad="0"/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5064125" y="811113"/>
            <a:ext cx="2603500" cy="5210175"/>
            <a:chOff x="5063480" y="557063"/>
            <a:chExt cx="2604763" cy="5210881"/>
          </a:xfrm>
        </p:grpSpPr>
        <p:pic>
          <p:nvPicPr>
            <p:cNvPr id="1741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6" t="6100" r="15289" b="39209"/>
            <a:stretch>
              <a:fillRect/>
            </a:stretch>
          </p:blipFill>
          <p:spPr bwMode="auto">
            <a:xfrm>
              <a:off x="5076153" y="557063"/>
              <a:ext cx="2592090" cy="3750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Arrow Connector 13"/>
            <p:cNvCxnSpPr>
              <a:stCxn id="17419" idx="0"/>
            </p:cNvCxnSpPr>
            <p:nvPr/>
          </p:nvCxnSpPr>
          <p:spPr>
            <a:xfrm flipV="1">
              <a:off x="6551690" y="4143711"/>
              <a:ext cx="0" cy="122412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19" name="TextBox 14"/>
            <p:cNvSpPr txBox="1">
              <a:spLocks noChangeArrowheads="1"/>
            </p:cNvSpPr>
            <p:nvPr/>
          </p:nvSpPr>
          <p:spPr bwMode="auto">
            <a:xfrm>
              <a:off x="5724026" y="5367834"/>
              <a:ext cx="1656184" cy="40011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1736B9"/>
                </a:buClr>
                <a:buFont typeface="Arial" charset="0"/>
                <a:buChar char="●"/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>
                  <a:solidFill>
                    <a:srgbClr val="FF0000"/>
                  </a:solidFill>
                  <a:latin typeface="HelveticaNeue-Light" pitchFamily="34" charset="0"/>
                </a:rPr>
                <a:t>期刊列表</a:t>
              </a:r>
              <a:endParaRPr lang="en-SG" altLang="zh-CN" sz="2000">
                <a:solidFill>
                  <a:srgbClr val="FF0000"/>
                </a:solidFill>
                <a:latin typeface="HelveticaNeue-Light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5063480" y="557063"/>
              <a:ext cx="2592090" cy="3592017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0000">
                  <a:alpha val="38000"/>
                </a:srgbClr>
              </a:glow>
              <a:softEdge rad="0"/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685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Frank\AppData\Roaming\Tencent\Users\277269009\QQ\WinTemp\RichOle\H_O]L]4[[3SR}FD~G%$9Q}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3068638"/>
            <a:ext cx="24193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2268538" y="1771650"/>
            <a:ext cx="6624637" cy="2378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39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4000" smtClean="0">
                <a:latin typeface="隶书" pitchFamily="49" charset="-122"/>
                <a:ea typeface="隶书" pitchFamily="49" charset="-122"/>
              </a:rPr>
              <a:t>如何深入了解期刊的信息？</a:t>
            </a:r>
            <a:endParaRPr lang="zh-CN" altLang="en-US" sz="4000" dirty="0" smtClean="0"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62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42" y="-18742"/>
            <a:ext cx="8709898" cy="6879335"/>
          </a:xfrm>
          <a:prstGeom prst="rect">
            <a:avLst/>
          </a:prstGeom>
        </p:spPr>
      </p:pic>
      <p:grpSp>
        <p:nvGrpSpPr>
          <p:cNvPr id="3" name="组合 11284"/>
          <p:cNvGrpSpPr>
            <a:grpSpLocks/>
          </p:cNvGrpSpPr>
          <p:nvPr/>
        </p:nvGrpSpPr>
        <p:grpSpPr bwMode="auto">
          <a:xfrm>
            <a:off x="4067944" y="3861047"/>
            <a:ext cx="4608512" cy="2996952"/>
            <a:chOff x="4390198" y="4293096"/>
            <a:chExt cx="4608225" cy="2996373"/>
          </a:xfrm>
        </p:grpSpPr>
        <p:cxnSp>
          <p:nvCxnSpPr>
            <p:cNvPr id="4" name="Straight Arrow Connector 3"/>
            <p:cNvCxnSpPr>
              <a:stCxn id="5" idx="3"/>
            </p:cNvCxnSpPr>
            <p:nvPr/>
          </p:nvCxnSpPr>
          <p:spPr>
            <a:xfrm>
              <a:off x="6766537" y="4772428"/>
              <a:ext cx="361927" cy="80312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11"/>
            <p:cNvSpPr txBox="1">
              <a:spLocks noChangeArrowheads="1"/>
            </p:cNvSpPr>
            <p:nvPr/>
          </p:nvSpPr>
          <p:spPr bwMode="auto">
            <a:xfrm>
              <a:off x="4390198" y="4587277"/>
              <a:ext cx="2376259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1736B9"/>
                </a:buClr>
                <a:buFont typeface="Arial" charset="0"/>
                <a:buChar char="●"/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该学协会的其他期刊</a:t>
              </a:r>
              <a:endParaRPr lang="en-SG" altLang="zh-CN" sz="1800">
                <a:solidFill>
                  <a:srgbClr val="FF0000"/>
                </a:solidFill>
                <a:latin typeface="HelveticaNeue-Light" pitchFamily="34" charset="0"/>
                <a:ea typeface="宋体" charset="-122"/>
              </a:endParaRPr>
            </a:p>
          </p:txBody>
        </p:sp>
        <p:sp>
          <p:nvSpPr>
            <p:cNvPr id="6" name="矩形 73"/>
            <p:cNvSpPr/>
            <p:nvPr/>
          </p:nvSpPr>
          <p:spPr bwMode="auto">
            <a:xfrm>
              <a:off x="7127781" y="4293096"/>
              <a:ext cx="1870642" cy="2996373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0000">
                  <a:alpha val="38000"/>
                </a:srgbClr>
              </a:glow>
              <a:softEdge rad="0"/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7" name="组合 11287"/>
          <p:cNvGrpSpPr>
            <a:grpSpLocks/>
          </p:cNvGrpSpPr>
          <p:nvPr/>
        </p:nvGrpSpPr>
        <p:grpSpPr bwMode="auto">
          <a:xfrm>
            <a:off x="323528" y="980728"/>
            <a:ext cx="8169082" cy="5256584"/>
            <a:chOff x="504081" y="1633900"/>
            <a:chExt cx="8169511" cy="5255411"/>
          </a:xfrm>
        </p:grpSpPr>
        <p:grpSp>
          <p:nvGrpSpPr>
            <p:cNvPr id="8" name="组合 11282"/>
            <p:cNvGrpSpPr>
              <a:grpSpLocks/>
            </p:cNvGrpSpPr>
            <p:nvPr/>
          </p:nvGrpSpPr>
          <p:grpSpPr bwMode="auto">
            <a:xfrm>
              <a:off x="1224201" y="1633900"/>
              <a:ext cx="7449391" cy="369332"/>
              <a:chOff x="1224201" y="1633900"/>
              <a:chExt cx="7449391" cy="369332"/>
            </a:xfrm>
          </p:grpSpPr>
          <p:sp>
            <p:nvSpPr>
              <p:cNvPr id="13" name="TextBox 19"/>
              <p:cNvSpPr txBox="1">
                <a:spLocks noChangeArrowheads="1"/>
              </p:cNvSpPr>
              <p:nvPr/>
            </p:nvSpPr>
            <p:spPr bwMode="auto">
              <a:xfrm>
                <a:off x="1224201" y="1633900"/>
                <a:ext cx="2256871" cy="3693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rgbClr val="1736B9"/>
                  </a:buClr>
                  <a:buFont typeface="Arial" charset="0"/>
                  <a:buChar char="●"/>
                  <a:defRPr sz="28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1736B9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1736B9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1736B9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1736B9"/>
                  </a:buClr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736B9"/>
                  </a:buClr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736B9"/>
                  </a:buClr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736B9"/>
                  </a:buClr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736B9"/>
                  </a:buClr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zh-CN" altLang="en-US" sz="1800" dirty="0">
                    <a:solidFill>
                      <a:srgbClr val="FF0000"/>
                    </a:solidFill>
                    <a:latin typeface="HelveticaNeue-Light" pitchFamily="34" charset="0"/>
                  </a:rPr>
                  <a:t>仅检索该期刊内容</a:t>
                </a:r>
                <a:endParaRPr lang="en-SG" altLang="zh-CN" sz="1800" dirty="0">
                  <a:solidFill>
                    <a:srgbClr val="FF0000"/>
                  </a:solidFill>
                  <a:latin typeface="HelveticaNeue-Light" pitchFamily="34" charset="0"/>
                </a:endParaRPr>
              </a:p>
            </p:txBody>
          </p:sp>
          <p:cxnSp>
            <p:nvCxnSpPr>
              <p:cNvPr id="14" name="Straight Arrow Connector 20"/>
              <p:cNvCxnSpPr>
                <a:stCxn id="13" idx="3"/>
                <a:endCxn id="15" idx="1"/>
              </p:cNvCxnSpPr>
              <p:nvPr/>
            </p:nvCxnSpPr>
            <p:spPr>
              <a:xfrm>
                <a:off x="3481072" y="1818566"/>
                <a:ext cx="1559752" cy="16886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矩形 58"/>
              <p:cNvSpPr/>
              <p:nvPr/>
            </p:nvSpPr>
            <p:spPr bwMode="auto">
              <a:xfrm>
                <a:off x="5040824" y="1682129"/>
                <a:ext cx="3632768" cy="306646"/>
              </a:xfrm>
              <a:prstGeom prst="rect">
                <a:avLst/>
              </a:prstGeom>
              <a:noFill/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01600">
                  <a:srgbClr val="FF0000">
                    <a:alpha val="38000"/>
                  </a:srgbClr>
                </a:glow>
                <a:softEdge rad="0"/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9" name="组合 11286"/>
            <p:cNvGrpSpPr>
              <a:grpSpLocks/>
            </p:cNvGrpSpPr>
            <p:nvPr/>
          </p:nvGrpSpPr>
          <p:grpSpPr bwMode="auto">
            <a:xfrm>
              <a:off x="504081" y="5490353"/>
              <a:ext cx="4892836" cy="1398958"/>
              <a:chOff x="504081" y="5490353"/>
              <a:chExt cx="4892836" cy="1398958"/>
            </a:xfrm>
          </p:grpSpPr>
          <p:sp>
            <p:nvSpPr>
              <p:cNvPr id="10" name="TextBox 4"/>
              <p:cNvSpPr txBox="1">
                <a:spLocks noChangeArrowheads="1"/>
              </p:cNvSpPr>
              <p:nvPr/>
            </p:nvSpPr>
            <p:spPr bwMode="auto">
              <a:xfrm>
                <a:off x="504081" y="5737440"/>
                <a:ext cx="1728150" cy="64618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rgbClr val="1736B9"/>
                  </a:buClr>
                  <a:buFont typeface="Arial" charset="0"/>
                  <a:buChar char="●"/>
                  <a:defRPr sz="28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1736B9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1736B9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1736B9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1736B9"/>
                  </a:buClr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736B9"/>
                  </a:buClr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736B9"/>
                  </a:buClr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736B9"/>
                  </a:buClr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736B9"/>
                  </a:buClr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zh-CN" altLang="en-US" sz="1800">
                    <a:solidFill>
                      <a:srgbClr val="FF0000"/>
                    </a:solidFill>
                    <a:latin typeface="HelveticaNeue-Light" pitchFamily="34" charset="0"/>
                    <a:ea typeface="宋体" charset="-122"/>
                  </a:rPr>
                  <a:t>按期刊卷，期浏览文献</a:t>
                </a:r>
                <a:endParaRPr lang="en-SG" altLang="zh-CN" sz="18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endParaRPr>
              </a:p>
            </p:txBody>
          </p:sp>
          <p:cxnSp>
            <p:nvCxnSpPr>
              <p:cNvPr id="11" name="Straight Arrow Connector 10"/>
              <p:cNvCxnSpPr>
                <a:stCxn id="10" idx="3"/>
              </p:cNvCxnSpPr>
              <p:nvPr/>
            </p:nvCxnSpPr>
            <p:spPr>
              <a:xfrm>
                <a:off x="2232231" y="6060534"/>
                <a:ext cx="431734" cy="2352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矩形 75"/>
              <p:cNvSpPr/>
              <p:nvPr/>
            </p:nvSpPr>
            <p:spPr bwMode="auto">
              <a:xfrm>
                <a:off x="2663964" y="5490353"/>
                <a:ext cx="2732953" cy="1398958"/>
              </a:xfrm>
              <a:prstGeom prst="rect">
                <a:avLst/>
              </a:prstGeom>
              <a:noFill/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01600">
                  <a:srgbClr val="FF0000">
                    <a:alpha val="38000"/>
                  </a:srgbClr>
                </a:glow>
                <a:softEdge rad="0"/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16" name="组合 11293"/>
          <p:cNvGrpSpPr>
            <a:grpSpLocks/>
          </p:cNvGrpSpPr>
          <p:nvPr/>
        </p:nvGrpSpPr>
        <p:grpSpPr bwMode="auto">
          <a:xfrm>
            <a:off x="35496" y="1412776"/>
            <a:ext cx="8601398" cy="3014962"/>
            <a:chOff x="47801" y="2132856"/>
            <a:chExt cx="8961589" cy="2938516"/>
          </a:xfrm>
        </p:grpSpPr>
        <p:grpSp>
          <p:nvGrpSpPr>
            <p:cNvPr id="17" name="组合 11283"/>
            <p:cNvGrpSpPr>
              <a:grpSpLocks/>
            </p:cNvGrpSpPr>
            <p:nvPr/>
          </p:nvGrpSpPr>
          <p:grpSpPr bwMode="auto">
            <a:xfrm>
              <a:off x="5824603" y="3473222"/>
              <a:ext cx="3150983" cy="1116011"/>
              <a:chOff x="5824603" y="3473222"/>
              <a:chExt cx="3150983" cy="1116011"/>
            </a:xfrm>
          </p:grpSpPr>
          <p:cxnSp>
            <p:nvCxnSpPr>
              <p:cNvPr id="22" name="Straight Arrow Connector 21"/>
              <p:cNvCxnSpPr>
                <a:stCxn id="23" idx="3"/>
                <a:endCxn id="24" idx="1"/>
              </p:cNvCxnSpPr>
              <p:nvPr/>
            </p:nvCxnSpPr>
            <p:spPr>
              <a:xfrm flipV="1">
                <a:off x="6286268" y="4008938"/>
                <a:ext cx="784633" cy="22289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7"/>
              <p:cNvSpPr txBox="1">
                <a:spLocks noChangeArrowheads="1"/>
              </p:cNvSpPr>
              <p:nvPr/>
            </p:nvSpPr>
            <p:spPr bwMode="auto">
              <a:xfrm>
                <a:off x="5824603" y="3473222"/>
                <a:ext cx="461665" cy="11160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rgbClr val="1736B9"/>
                  </a:buClr>
                  <a:buFont typeface="Arial" charset="0"/>
                  <a:buChar char="●"/>
                  <a:defRPr sz="28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1736B9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1736B9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1736B9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1736B9"/>
                  </a:buClr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736B9"/>
                  </a:buClr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736B9"/>
                  </a:buClr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736B9"/>
                  </a:buClr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736B9"/>
                  </a:buClr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zh-CN" altLang="en-US" sz="1800">
                    <a:solidFill>
                      <a:srgbClr val="FF0000"/>
                    </a:solidFill>
                    <a:latin typeface="HelveticaNeue-Light" pitchFamily="34" charset="0"/>
                    <a:ea typeface="宋体" charset="-122"/>
                  </a:rPr>
                  <a:t>期刊简介</a:t>
                </a:r>
                <a:endParaRPr lang="en-SG" altLang="zh-CN" sz="18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endParaRPr>
              </a:p>
            </p:txBody>
          </p:sp>
          <p:sp>
            <p:nvSpPr>
              <p:cNvPr id="24" name="矩形 70"/>
              <p:cNvSpPr/>
              <p:nvPr/>
            </p:nvSpPr>
            <p:spPr bwMode="auto">
              <a:xfrm>
                <a:off x="7070900" y="3817229"/>
                <a:ext cx="1904686" cy="383418"/>
              </a:xfrm>
              <a:prstGeom prst="rect">
                <a:avLst/>
              </a:prstGeom>
              <a:noFill/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01600">
                  <a:srgbClr val="FF0000">
                    <a:alpha val="38000"/>
                  </a:srgbClr>
                </a:glow>
                <a:softEdge rad="0"/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8" name="组合 11292"/>
            <p:cNvGrpSpPr>
              <a:grpSpLocks/>
            </p:cNvGrpSpPr>
            <p:nvPr/>
          </p:nvGrpSpPr>
          <p:grpSpPr bwMode="auto">
            <a:xfrm>
              <a:off x="47801" y="2132856"/>
              <a:ext cx="8961589" cy="2938516"/>
              <a:chOff x="47801" y="2132856"/>
              <a:chExt cx="8961589" cy="2938516"/>
            </a:xfrm>
          </p:grpSpPr>
          <p:cxnSp>
            <p:nvCxnSpPr>
              <p:cNvPr id="19" name="Straight Arrow Connector 5"/>
              <p:cNvCxnSpPr>
                <a:stCxn id="20" idx="0"/>
              </p:cNvCxnSpPr>
              <p:nvPr/>
            </p:nvCxnSpPr>
            <p:spPr>
              <a:xfrm flipH="1" flipV="1">
                <a:off x="3290664" y="2764496"/>
                <a:ext cx="1" cy="515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27"/>
              <p:cNvSpPr txBox="1">
                <a:spLocks noChangeArrowheads="1"/>
              </p:cNvSpPr>
              <p:nvPr/>
            </p:nvSpPr>
            <p:spPr bwMode="auto">
              <a:xfrm>
                <a:off x="3059832" y="3280494"/>
                <a:ext cx="461665" cy="179087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rgbClr val="1736B9"/>
                  </a:buClr>
                  <a:buFont typeface="Arial" charset="0"/>
                  <a:buChar char="●"/>
                  <a:defRPr sz="28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1736B9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1736B9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1736B9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1736B9"/>
                  </a:buClr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736B9"/>
                  </a:buClr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736B9"/>
                  </a:buClr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736B9"/>
                  </a:buClr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736B9"/>
                  </a:buClr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zh-CN" altLang="en-US" sz="1800">
                    <a:solidFill>
                      <a:srgbClr val="FF0000"/>
                    </a:solidFill>
                    <a:latin typeface="HelveticaNeue-Light" pitchFamily="34" charset="0"/>
                  </a:rPr>
                  <a:t>影响因子及排名</a:t>
                </a:r>
                <a:endParaRPr lang="en-SG" altLang="zh-CN" sz="1800">
                  <a:solidFill>
                    <a:srgbClr val="FF0000"/>
                  </a:solidFill>
                  <a:latin typeface="HelveticaNeue-Light" pitchFamily="34" charset="0"/>
                </a:endParaRPr>
              </a:p>
            </p:txBody>
          </p:sp>
          <p:sp>
            <p:nvSpPr>
              <p:cNvPr id="21" name="矩形 77"/>
              <p:cNvSpPr/>
              <p:nvPr/>
            </p:nvSpPr>
            <p:spPr bwMode="auto">
              <a:xfrm>
                <a:off x="47801" y="2132856"/>
                <a:ext cx="8961589" cy="631640"/>
              </a:xfrm>
              <a:prstGeom prst="rect">
                <a:avLst/>
              </a:prstGeom>
              <a:noFill/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01600">
                  <a:srgbClr val="FF0000">
                    <a:alpha val="38000"/>
                  </a:srgbClr>
                </a:glow>
                <a:softEdge rad="0"/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577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fiano\AppData\Roaming\Tencent\Users\277269009\QQ\WinTemp\RichOle\DVGGMNU$W0Y{70}`20R05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77" y="771649"/>
            <a:ext cx="1682211" cy="507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0" t="10619" r="33325" b="66226"/>
          <a:stretch/>
        </p:blipFill>
        <p:spPr bwMode="auto">
          <a:xfrm>
            <a:off x="-9469" y="727025"/>
            <a:ext cx="7173757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98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1835696" y="5373688"/>
            <a:ext cx="4056062" cy="3683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1736B9"/>
              </a:buClr>
              <a:buFont typeface="Arial" charset="0"/>
              <a:buChar char="●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>
                <a:solidFill>
                  <a:srgbClr val="FF0000"/>
                </a:solidFill>
                <a:latin typeface="HelveticaNeue-Light" pitchFamily="34" charset="0"/>
              </a:rPr>
              <a:t>该期刊阅读最多和引用最多的文章</a:t>
            </a:r>
            <a:endParaRPr lang="en-SG" altLang="zh-CN" sz="1800">
              <a:solidFill>
                <a:srgbClr val="FF0000"/>
              </a:solidFill>
              <a:latin typeface="HelveticaNeue-Light" pitchFamily="34" charset="0"/>
            </a:endParaRPr>
          </a:p>
        </p:txBody>
      </p:sp>
      <p:cxnSp>
        <p:nvCxnSpPr>
          <p:cNvPr id="9" name="Straight Arrow Connector 20"/>
          <p:cNvCxnSpPr>
            <a:stCxn id="7" idx="3"/>
          </p:cNvCxnSpPr>
          <p:nvPr/>
        </p:nvCxnSpPr>
        <p:spPr>
          <a:xfrm>
            <a:off x="5891758" y="5557838"/>
            <a:ext cx="140284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7"/>
          <p:cNvSpPr txBox="1">
            <a:spLocks noChangeArrowheads="1"/>
          </p:cNvSpPr>
          <p:nvPr/>
        </p:nvSpPr>
        <p:spPr bwMode="auto">
          <a:xfrm>
            <a:off x="2525713" y="2525713"/>
            <a:ext cx="461962" cy="17907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1736B9"/>
              </a:buClr>
              <a:buFont typeface="Arial" charset="0"/>
              <a:buChar char="●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>
                <a:solidFill>
                  <a:srgbClr val="FF0000"/>
                </a:solidFill>
                <a:latin typeface="HelveticaNeue-Light" pitchFamily="34" charset="0"/>
              </a:rPr>
              <a:t>优先在线访问</a:t>
            </a:r>
            <a:endParaRPr lang="en-SG" altLang="zh-CN" sz="1800">
              <a:solidFill>
                <a:srgbClr val="FF0000"/>
              </a:solidFill>
              <a:latin typeface="HelveticaNeue-Light" pitchFamily="34" charset="0"/>
            </a:endParaRPr>
          </a:p>
        </p:txBody>
      </p:sp>
      <p:cxnSp>
        <p:nvCxnSpPr>
          <p:cNvPr id="11" name="Straight Arrow Connector 5"/>
          <p:cNvCxnSpPr/>
          <p:nvPr/>
        </p:nvCxnSpPr>
        <p:spPr>
          <a:xfrm flipV="1">
            <a:off x="2757488" y="1731963"/>
            <a:ext cx="0" cy="787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7"/>
          <p:cNvSpPr txBox="1">
            <a:spLocks noChangeArrowheads="1"/>
          </p:cNvSpPr>
          <p:nvPr/>
        </p:nvSpPr>
        <p:spPr bwMode="auto">
          <a:xfrm>
            <a:off x="3621088" y="2492896"/>
            <a:ext cx="461962" cy="13541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1736B9"/>
              </a:buClr>
              <a:buFont typeface="Arial" charset="0"/>
              <a:buChar char="●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>
                <a:solidFill>
                  <a:srgbClr val="FF0000"/>
                </a:solidFill>
                <a:latin typeface="HelveticaNeue-Light" pitchFamily="34" charset="0"/>
              </a:rPr>
              <a:t>特刊征稿</a:t>
            </a:r>
            <a:endParaRPr lang="en-SG" altLang="zh-CN" sz="1800">
              <a:solidFill>
                <a:srgbClr val="FF0000"/>
              </a:solidFill>
              <a:latin typeface="HelveticaNeue-Light" pitchFamily="34" charset="0"/>
            </a:endParaRPr>
          </a:p>
        </p:txBody>
      </p:sp>
      <p:cxnSp>
        <p:nvCxnSpPr>
          <p:cNvPr id="13" name="Straight Arrow Connector 5"/>
          <p:cNvCxnSpPr>
            <a:stCxn id="12" idx="0"/>
          </p:cNvCxnSpPr>
          <p:nvPr/>
        </p:nvCxnSpPr>
        <p:spPr>
          <a:xfrm flipH="1" flipV="1">
            <a:off x="3851275" y="1743596"/>
            <a:ext cx="794" cy="7493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 bwMode="auto">
          <a:xfrm>
            <a:off x="712826" y="806604"/>
            <a:ext cx="2732953" cy="89420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38000"/>
              </a:srgbClr>
            </a:glow>
            <a:softEdge rad="0"/>
          </a:effectLst>
        </p:spPr>
        <p:txBody>
          <a:bodyPr wrap="none" anchor="ctr"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 bwMode="auto">
          <a:xfrm>
            <a:off x="3580372" y="807296"/>
            <a:ext cx="2732953" cy="89420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38000"/>
              </a:srgbClr>
            </a:glow>
            <a:softEdge rad="0"/>
          </a:effectLst>
        </p:spPr>
        <p:txBody>
          <a:bodyPr wrap="none" anchor="ctr"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16" name="矩形 15"/>
          <p:cNvSpPr/>
          <p:nvPr/>
        </p:nvSpPr>
        <p:spPr bwMode="auto">
          <a:xfrm>
            <a:off x="7366608" y="2373802"/>
            <a:ext cx="1582609" cy="3472361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38000"/>
              </a:srgbClr>
            </a:glow>
            <a:softEdge rad="0"/>
          </a:effectLst>
        </p:spPr>
        <p:txBody>
          <a:bodyPr wrap="none" anchor="ctr"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/>
        </p:nvSpPr>
        <p:spPr bwMode="auto">
          <a:xfrm>
            <a:off x="7380421" y="764704"/>
            <a:ext cx="1512059" cy="1078812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38000"/>
              </a:srgbClr>
            </a:glow>
            <a:softEdge rad="0"/>
          </a:effectLst>
        </p:spPr>
        <p:txBody>
          <a:bodyPr wrap="none" anchor="ctr"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18" name="TextBox 27"/>
          <p:cNvSpPr txBox="1">
            <a:spLocks noChangeArrowheads="1"/>
          </p:cNvSpPr>
          <p:nvPr/>
        </p:nvSpPr>
        <p:spPr bwMode="auto">
          <a:xfrm>
            <a:off x="5429795" y="2321719"/>
            <a:ext cx="461963" cy="21986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1736B9"/>
              </a:buClr>
              <a:buFont typeface="Arial" charset="0"/>
              <a:buChar char="●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>
                <a:solidFill>
                  <a:srgbClr val="FF0000"/>
                </a:solidFill>
                <a:latin typeface="HelveticaNeue-Light" pitchFamily="34" charset="0"/>
              </a:rPr>
              <a:t>学协会信息及链接</a:t>
            </a:r>
            <a:endParaRPr lang="en-SG" altLang="zh-CN" sz="1800">
              <a:solidFill>
                <a:srgbClr val="FF0000"/>
              </a:solidFill>
              <a:latin typeface="HelveticaNeue-Light" pitchFamily="34" charset="0"/>
            </a:endParaRPr>
          </a:p>
        </p:txBody>
      </p:sp>
      <p:cxnSp>
        <p:nvCxnSpPr>
          <p:cNvPr id="19" name="Straight Arrow Connector 5"/>
          <p:cNvCxnSpPr>
            <a:stCxn id="18" idx="3"/>
            <a:endCxn id="17" idx="1"/>
          </p:cNvCxnSpPr>
          <p:nvPr/>
        </p:nvCxnSpPr>
        <p:spPr>
          <a:xfrm flipV="1">
            <a:off x="5891758" y="1304110"/>
            <a:ext cx="1488663" cy="211695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2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66" y="52985"/>
            <a:ext cx="9167266" cy="6805016"/>
          </a:xfrm>
          <a:prstGeom prst="rect">
            <a:avLst/>
          </a:prstGeom>
        </p:spPr>
      </p:pic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34925" y="2205038"/>
            <a:ext cx="6265863" cy="3527425"/>
            <a:chOff x="35496" y="2204864"/>
            <a:chExt cx="6264696" cy="3528392"/>
          </a:xfrm>
        </p:grpSpPr>
        <p:sp>
          <p:nvSpPr>
            <p:cNvPr id="3" name="矩形 2"/>
            <p:cNvSpPr/>
            <p:nvPr/>
          </p:nvSpPr>
          <p:spPr bwMode="auto">
            <a:xfrm>
              <a:off x="1979712" y="2204864"/>
              <a:ext cx="4320480" cy="432048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0000">
                  <a:alpha val="38000"/>
                </a:srgbClr>
              </a:glow>
              <a:softEdge rad="0"/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 bwMode="auto">
            <a:xfrm>
              <a:off x="35496" y="5085184"/>
              <a:ext cx="4536504" cy="648072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0000">
                  <a:alpha val="38000"/>
                </a:srgbClr>
              </a:glow>
              <a:softEdge rad="0"/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cxnSp>
          <p:nvCxnSpPr>
            <p:cNvPr id="5" name="Straight Arrow Connector 5"/>
            <p:cNvCxnSpPr/>
            <p:nvPr/>
          </p:nvCxnSpPr>
          <p:spPr>
            <a:xfrm flipV="1">
              <a:off x="3563852" y="2636782"/>
              <a:ext cx="0" cy="98610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18" name="TextBox 27"/>
            <p:cNvSpPr txBox="1">
              <a:spLocks noChangeArrowheads="1"/>
            </p:cNvSpPr>
            <p:nvPr/>
          </p:nvSpPr>
          <p:spPr bwMode="auto">
            <a:xfrm>
              <a:off x="1835696" y="3623177"/>
              <a:ext cx="3168352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1736B9"/>
                </a:buClr>
                <a:buFont typeface="Arial" charset="0"/>
                <a:buChar char="●"/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>
                  <a:solidFill>
                    <a:srgbClr val="FF0000"/>
                  </a:solidFill>
                  <a:latin typeface="HelveticaNeue-Light" pitchFamily="34" charset="0"/>
                </a:rPr>
                <a:t>影响因子</a:t>
              </a:r>
              <a:r>
                <a:rPr lang="en-US" altLang="zh-CN" sz="1800">
                  <a:solidFill>
                    <a:srgbClr val="FF0000"/>
                  </a:solidFill>
                  <a:latin typeface="HelveticaNeue-Light" pitchFamily="34" charset="0"/>
                </a:rPr>
                <a:t>/</a:t>
              </a:r>
              <a:r>
                <a:rPr lang="zh-CN" altLang="en-US" sz="1800">
                  <a:solidFill>
                    <a:srgbClr val="FF0000"/>
                  </a:solidFill>
                  <a:latin typeface="HelveticaNeue-Light" pitchFamily="34" charset="0"/>
                </a:rPr>
                <a:t>排名，学协会信息</a:t>
              </a:r>
              <a:endParaRPr lang="en-SG" altLang="zh-CN" sz="1800">
                <a:solidFill>
                  <a:srgbClr val="FF0000"/>
                </a:solidFill>
                <a:latin typeface="HelveticaNeue-Light" pitchFamily="34" charset="0"/>
              </a:endParaRPr>
            </a:p>
          </p:txBody>
        </p:sp>
        <p:cxnSp>
          <p:nvCxnSpPr>
            <p:cNvPr id="10" name="Straight Arrow Connector 5"/>
            <p:cNvCxnSpPr/>
            <p:nvPr/>
          </p:nvCxnSpPr>
          <p:spPr>
            <a:xfrm>
              <a:off x="2340117" y="3992879"/>
              <a:ext cx="0" cy="109249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4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t="48304" r="40572" b="6250"/>
          <a:stretch/>
        </p:blipFill>
        <p:spPr bwMode="auto">
          <a:xfrm>
            <a:off x="739586" y="1467805"/>
            <a:ext cx="5896599" cy="33244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6983"/>
                </a:solidFill>
              </a14:hiddenFill>
            </a:ext>
          </a:ex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t="50000" r="40827" b="5773"/>
          <a:stretch/>
        </p:blipFill>
        <p:spPr bwMode="auto">
          <a:xfrm>
            <a:off x="2303748" y="2921210"/>
            <a:ext cx="5765369" cy="32352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6983"/>
                </a:solidFill>
              </a14:hiddenFill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t="51429" r="44520" b="5985"/>
          <a:stretch/>
        </p:blipFill>
        <p:spPr bwMode="auto">
          <a:xfrm>
            <a:off x="3840264" y="3695662"/>
            <a:ext cx="5284921" cy="31152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6983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15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3" t="10088" r="19612" b="15254"/>
          <a:stretch/>
        </p:blipFill>
        <p:spPr bwMode="auto">
          <a:xfrm>
            <a:off x="1064696" y="1412776"/>
            <a:ext cx="7934075" cy="52565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6983"/>
                </a:solidFill>
              </a14:hiddenFill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2" t="14778" r="14861" b="6409"/>
          <a:stretch/>
        </p:blipFill>
        <p:spPr bwMode="auto">
          <a:xfrm>
            <a:off x="544417" y="1031555"/>
            <a:ext cx="8278418" cy="54217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6983"/>
                </a:solidFill>
              </a14:hiddenFill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4" t="7998" r="17329" b="10010"/>
          <a:stretch/>
        </p:blipFill>
        <p:spPr bwMode="auto">
          <a:xfrm>
            <a:off x="179512" y="404664"/>
            <a:ext cx="8293473" cy="58326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6983"/>
                </a:solidFill>
              </a14:hiddenFill>
            </a:ext>
          </a:extLst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8" t="10540" r="20018" b="35434"/>
          <a:stretch/>
        </p:blipFill>
        <p:spPr bwMode="auto">
          <a:xfrm>
            <a:off x="4283968" y="197012"/>
            <a:ext cx="3789359" cy="39520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6983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72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0" b="3612"/>
          <a:stretch>
            <a:fillRect/>
          </a:stretch>
        </p:blipFill>
        <p:spPr bwMode="auto">
          <a:xfrm>
            <a:off x="-973138" y="0"/>
            <a:ext cx="107299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438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254" y="582517"/>
            <a:ext cx="8071338" cy="894592"/>
          </a:xfrm>
        </p:spPr>
        <p:txBody>
          <a:bodyPr/>
          <a:lstStyle/>
          <a:p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SAGE-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忘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初心，专注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学术出版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04606" y="1962882"/>
            <a:ext cx="7707313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20000"/>
              </a:spcBef>
              <a:buClr>
                <a:srgbClr val="1736B9"/>
              </a:buClr>
              <a:buFont typeface="Wingdings" pitchFamily="2" charset="2"/>
              <a:buChar char="v"/>
            </a:pPr>
            <a:r>
              <a:rPr lang="en-US" altLang="zh-CN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ＭＳ Ｐゴシック" pitchFamily="34" charset="-128"/>
              </a:rPr>
              <a:t>1</a:t>
            </a:r>
            <a:r>
              <a:rPr lang="en-US" altLang="ko-KR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ＭＳ Ｐゴシック" pitchFamily="34" charset="-128"/>
              </a:rPr>
              <a:t>965</a:t>
            </a:r>
            <a:r>
              <a:rPr lang="zh-CN" altLang="en-US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ＭＳ Ｐゴシック" pitchFamily="34" charset="-128"/>
              </a:rPr>
              <a:t>年成立于美国，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ＭＳ Ｐゴシック" pitchFamily="34" charset="-128"/>
              </a:rPr>
              <a:t>全球五大</a:t>
            </a:r>
            <a:r>
              <a:rPr lang="zh-CN" altLang="en-US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ＭＳ Ｐゴシック" pitchFamily="34" charset="-128"/>
              </a:rPr>
              <a:t>地区出版中心</a:t>
            </a:r>
          </a:p>
          <a:p>
            <a:pPr algn="l" eaLnBrk="1" hangingPunct="1">
              <a:lnSpc>
                <a:spcPct val="150000"/>
              </a:lnSpc>
              <a:spcBef>
                <a:spcPct val="20000"/>
              </a:spcBef>
              <a:buClr>
                <a:srgbClr val="1736B9"/>
              </a:buClr>
              <a:buFont typeface="Wingdings" pitchFamily="2" charset="2"/>
              <a:buChar char="v"/>
            </a:pPr>
            <a:r>
              <a:rPr lang="en-US" altLang="zh-CN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ＭＳ Ｐゴシック" pitchFamily="34" charset="-128"/>
              </a:rPr>
              <a:t>1</a:t>
            </a:r>
            <a:r>
              <a:rPr lang="en-US" altLang="ko-KR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ＭＳ Ｐゴシック" pitchFamily="34" charset="-128"/>
              </a:rPr>
              <a:t>00%</a:t>
            </a:r>
            <a:r>
              <a:rPr lang="zh-CN" altLang="en-US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ＭＳ Ｐゴシック" pitchFamily="34" charset="-128"/>
              </a:rPr>
              <a:t>专注于学术和教育出版</a:t>
            </a:r>
          </a:p>
          <a:p>
            <a:pPr algn="l" eaLnBrk="1" hangingPunct="1">
              <a:lnSpc>
                <a:spcPct val="150000"/>
              </a:lnSpc>
              <a:spcBef>
                <a:spcPct val="20000"/>
              </a:spcBef>
              <a:buClr>
                <a:srgbClr val="1736B9"/>
              </a:buClr>
              <a:buFont typeface="Wingdings" pitchFamily="2" charset="2"/>
              <a:buChar char="v"/>
            </a:pPr>
            <a:r>
              <a:rPr lang="zh-CN" altLang="en-US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ＭＳ Ｐゴシック" pitchFamily="34" charset="-128"/>
              </a:rPr>
              <a:t>全球排名</a:t>
            </a: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ＭＳ Ｐゴシック" pitchFamily="34" charset="-128"/>
              </a:rPr>
              <a:t>第五位</a:t>
            </a:r>
            <a:r>
              <a:rPr lang="zh-CN" altLang="en-US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ＭＳ Ｐゴシック" pitchFamily="34" charset="-128"/>
              </a:rPr>
              <a:t>的学术出版集团</a:t>
            </a:r>
          </a:p>
          <a:p>
            <a:pPr algn="l" eaLnBrk="1" hangingPunct="1">
              <a:lnSpc>
                <a:spcPct val="150000"/>
              </a:lnSpc>
              <a:spcBef>
                <a:spcPct val="20000"/>
              </a:spcBef>
              <a:buClr>
                <a:srgbClr val="1736B9"/>
              </a:buClr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ＭＳ Ｐゴシック" pitchFamily="34" charset="-128"/>
              </a:rPr>
              <a:t>超过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ＭＳ Ｐゴシック" pitchFamily="34" charset="-128"/>
              </a:rPr>
              <a:t>300</a:t>
            </a: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ＭＳ Ｐゴシック" pitchFamily="34" charset="-128"/>
              </a:rPr>
              <a:t>家</a:t>
            </a:r>
            <a:r>
              <a:rPr lang="zh-CN" altLang="en-US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ＭＳ Ｐゴシック" pitchFamily="34" charset="-128"/>
              </a:rPr>
              <a:t>知名学协会及研究机构合作出版</a:t>
            </a:r>
            <a:endParaRPr lang="en-US" altLang="zh-CN" sz="2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ＭＳ Ｐゴシック" pitchFamily="34" charset="-128"/>
            </a:endParaRPr>
          </a:p>
          <a:p>
            <a:pPr algn="l" eaLnBrk="1" hangingPunct="1">
              <a:lnSpc>
                <a:spcPct val="150000"/>
              </a:lnSpc>
              <a:spcBef>
                <a:spcPct val="20000"/>
              </a:spcBef>
              <a:buClr>
                <a:srgbClr val="1736B9"/>
              </a:buClr>
              <a:buFont typeface="Wingdings" pitchFamily="2" charset="2"/>
              <a:buChar char="v"/>
            </a:pPr>
            <a:r>
              <a:rPr lang="zh-CN" altLang="en-US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ＭＳ Ｐゴシック" pitchFamily="34" charset="-128"/>
              </a:rPr>
              <a:t>提供国际化的</a:t>
            </a: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ＭＳ Ｐゴシック" pitchFamily="34" charset="-128"/>
              </a:rPr>
              <a:t>人文社科及科技医药</a:t>
            </a:r>
            <a:r>
              <a:rPr lang="zh-CN" altLang="en-US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ＭＳ Ｐゴシック" pitchFamily="34" charset="-128"/>
              </a:rPr>
              <a:t>出版物</a:t>
            </a:r>
            <a:endParaRPr lang="en-US" altLang="zh-CN" sz="2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Frank\AppData\Roaming\Tencent\Users\277269009\QQ\WinTemp\RichOle\H_O]L]4[[3SR}FD~G%$9Q}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3068638"/>
            <a:ext cx="24193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2771775" y="1771650"/>
            <a:ext cx="4321175" cy="2378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39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4000" smtClean="0">
                <a:latin typeface="隶书" pitchFamily="49" charset="-122"/>
                <a:ea typeface="隶书" pitchFamily="49" charset="-122"/>
              </a:rPr>
              <a:t>如何进行检索？</a:t>
            </a:r>
            <a:endParaRPr lang="zh-CN" altLang="en-US" sz="4000" dirty="0" smtClean="0"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57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t="7437" r="17146" b="8878"/>
          <a:stretch>
            <a:fillRect/>
          </a:stretch>
        </p:blipFill>
        <p:spPr bwMode="auto">
          <a:xfrm>
            <a:off x="-34925" y="736600"/>
            <a:ext cx="91440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98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5583238" y="4257675"/>
            <a:ext cx="1584325" cy="40005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1736B9"/>
              </a:buClr>
              <a:buFont typeface="Arial" charset="0"/>
              <a:buChar char="●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000">
                <a:solidFill>
                  <a:srgbClr val="FF0000"/>
                </a:solidFill>
                <a:latin typeface="HelveticaNeue-Light" pitchFamily="34" charset="0"/>
                <a:ea typeface="宋体" charset="-122"/>
              </a:rPr>
              <a:t>快速检索</a:t>
            </a:r>
            <a:endParaRPr lang="en-SG" altLang="zh-CN" sz="2000">
              <a:solidFill>
                <a:srgbClr val="FF0000"/>
              </a:solidFill>
              <a:latin typeface="HelveticaNeue-Light" pitchFamily="34" charset="0"/>
              <a:ea typeface="宋体" charset="-122"/>
            </a:endParaRPr>
          </a:p>
        </p:txBody>
      </p:sp>
      <p:cxnSp>
        <p:nvCxnSpPr>
          <p:cNvPr id="9" name="Straight Arrow Connector 8"/>
          <p:cNvCxnSpPr>
            <a:stCxn id="24579" idx="0"/>
          </p:cNvCxnSpPr>
          <p:nvPr/>
        </p:nvCxnSpPr>
        <p:spPr>
          <a:xfrm flipH="1" flipV="1">
            <a:off x="5005388" y="2486025"/>
            <a:ext cx="1370012" cy="17716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4579" idx="0"/>
          </p:cNvCxnSpPr>
          <p:nvPr/>
        </p:nvCxnSpPr>
        <p:spPr>
          <a:xfrm flipV="1">
            <a:off x="6375400" y="1787525"/>
            <a:ext cx="1898650" cy="24701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 bwMode="auto">
          <a:xfrm>
            <a:off x="1712060" y="2261818"/>
            <a:ext cx="3292798" cy="447102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38000"/>
              </a:srgbClr>
            </a:glow>
            <a:softEdge rad="0"/>
          </a:effectLst>
        </p:spPr>
        <p:txBody>
          <a:bodyPr wrap="none" anchor="ctr"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20" name="矩形 19"/>
          <p:cNvSpPr/>
          <p:nvPr/>
        </p:nvSpPr>
        <p:spPr bwMode="auto">
          <a:xfrm>
            <a:off x="7380312" y="1340768"/>
            <a:ext cx="1786574" cy="447102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38000"/>
              </a:srgbClr>
            </a:glow>
            <a:softEdge rad="0"/>
          </a:effectLst>
        </p:spPr>
        <p:txBody>
          <a:bodyPr wrap="none" anchor="ctr"/>
          <a:lstStyle/>
          <a:p>
            <a:pPr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779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t="15352" r="19291" b="12945"/>
          <a:stretch/>
        </p:blipFill>
        <p:spPr bwMode="auto">
          <a:xfrm>
            <a:off x="-36512" y="1052736"/>
            <a:ext cx="9227803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1" t="16448" r="68806" b="69736"/>
          <a:stretch/>
        </p:blipFill>
        <p:spPr bwMode="auto">
          <a:xfrm>
            <a:off x="5724128" y="1124744"/>
            <a:ext cx="1668379" cy="10106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6983"/>
                </a:solidFill>
              </a14:hiddenFill>
            </a:ext>
          </a:extLst>
        </p:spPr>
      </p:pic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35496" y="1630071"/>
            <a:ext cx="3078163" cy="2184648"/>
            <a:chOff x="1349375" y="1764070"/>
            <a:chExt cx="3078609" cy="2185630"/>
          </a:xfrm>
        </p:grpSpPr>
        <p:sp>
          <p:nvSpPr>
            <p:cNvPr id="25617" name="TextBox 5"/>
            <p:cNvSpPr txBox="1">
              <a:spLocks noChangeArrowheads="1"/>
            </p:cNvSpPr>
            <p:nvPr/>
          </p:nvSpPr>
          <p:spPr bwMode="auto">
            <a:xfrm>
              <a:off x="1907553" y="1764070"/>
              <a:ext cx="1944787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1736B9"/>
                </a:buClr>
                <a:buFont typeface="Arial" charset="0"/>
                <a:buChar char="●"/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布尔逻辑判断</a:t>
              </a:r>
              <a:endParaRPr lang="en-SG" altLang="zh-CN" sz="1800">
                <a:solidFill>
                  <a:srgbClr val="FF0000"/>
                </a:solidFill>
                <a:latin typeface="HelveticaNeue-Light" pitchFamily="34" charset="0"/>
                <a:ea typeface="宋体" charset="-122"/>
              </a:endParaRPr>
            </a:p>
          </p:txBody>
        </p:sp>
        <p:cxnSp>
          <p:nvCxnSpPr>
            <p:cNvPr id="5" name="Straight Arrow Connector 4"/>
            <p:cNvCxnSpPr>
              <a:stCxn id="25617" idx="2"/>
            </p:cNvCxnSpPr>
            <p:nvPr/>
          </p:nvCxnSpPr>
          <p:spPr>
            <a:xfrm>
              <a:off x="2879947" y="2133402"/>
              <a:ext cx="8732" cy="78204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 bwMode="auto">
            <a:xfrm>
              <a:off x="1349375" y="2915446"/>
              <a:ext cx="3078609" cy="1034254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0000">
                  <a:alpha val="38000"/>
                </a:srgbClr>
              </a:glow>
              <a:softEdge rad="0"/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dirty="0"/>
            </a:p>
          </p:txBody>
        </p:sp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5229072" y="2842350"/>
            <a:ext cx="3735396" cy="2665413"/>
            <a:chOff x="4373711" y="2924944"/>
            <a:chExt cx="3734928" cy="2664296"/>
          </a:xfrm>
        </p:grpSpPr>
        <p:cxnSp>
          <p:nvCxnSpPr>
            <p:cNvPr id="12" name="Straight Arrow Connector 11"/>
            <p:cNvCxnSpPr>
              <a:stCxn id="25613" idx="1"/>
              <a:endCxn id="16" idx="3"/>
            </p:cNvCxnSpPr>
            <p:nvPr/>
          </p:nvCxnSpPr>
          <p:spPr>
            <a:xfrm flipH="1">
              <a:off x="5724128" y="4252446"/>
              <a:ext cx="1160549" cy="464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13" name="TextBox 13"/>
            <p:cNvSpPr txBox="1">
              <a:spLocks noChangeArrowheads="1"/>
            </p:cNvSpPr>
            <p:nvPr/>
          </p:nvSpPr>
          <p:spPr bwMode="auto">
            <a:xfrm>
              <a:off x="6884676" y="4067780"/>
              <a:ext cx="1223963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1736B9"/>
                </a:buClr>
                <a:buFont typeface="Arial" charset="0"/>
                <a:buChar char="●"/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字段筛选</a:t>
              </a:r>
              <a:endParaRPr lang="en-SG" altLang="zh-CN" sz="1800">
                <a:solidFill>
                  <a:srgbClr val="FF0000"/>
                </a:solidFill>
                <a:latin typeface="HelveticaNeue-Light" pitchFamily="34" charset="0"/>
                <a:ea typeface="宋体" charset="-122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4373711" y="2924944"/>
              <a:ext cx="1350417" cy="2664296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0000">
                  <a:alpha val="38000"/>
                </a:srgbClr>
              </a:glow>
              <a:softEdge rad="0"/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dirty="0"/>
            </a:p>
          </p:txBody>
        </p:sp>
      </p:grp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35495" y="5301204"/>
            <a:ext cx="3779838" cy="801076"/>
            <a:chOff x="1331640" y="5445283"/>
            <a:chExt cx="3780556" cy="801738"/>
          </a:xfrm>
        </p:grpSpPr>
        <p:sp>
          <p:nvSpPr>
            <p:cNvPr id="25607" name="TextBox 23"/>
            <p:cNvSpPr txBox="1">
              <a:spLocks noChangeArrowheads="1"/>
            </p:cNvSpPr>
            <p:nvPr/>
          </p:nvSpPr>
          <p:spPr bwMode="auto">
            <a:xfrm>
              <a:off x="3743771" y="5877689"/>
              <a:ext cx="1368425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1736B9"/>
                </a:buClr>
                <a:buFont typeface="Arial" charset="0"/>
                <a:buChar char="●"/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设置时间段</a:t>
              </a:r>
              <a:endParaRPr lang="en-SG" altLang="zh-CN" sz="1800">
                <a:solidFill>
                  <a:srgbClr val="FF0000"/>
                </a:solidFill>
                <a:latin typeface="HelveticaNeue-Light" pitchFamily="34" charset="0"/>
                <a:ea typeface="宋体" charset="-122"/>
              </a:endParaRPr>
            </a:p>
          </p:txBody>
        </p:sp>
        <p:cxnSp>
          <p:nvCxnSpPr>
            <p:cNvPr id="10" name="Straight Arrow Connector 9"/>
            <p:cNvCxnSpPr>
              <a:stCxn id="25607" idx="0"/>
              <a:endCxn id="18" idx="2"/>
            </p:cNvCxnSpPr>
            <p:nvPr/>
          </p:nvCxnSpPr>
          <p:spPr>
            <a:xfrm flipH="1" flipV="1">
              <a:off x="2754025" y="5823907"/>
              <a:ext cx="1673959" cy="5378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 bwMode="auto">
            <a:xfrm>
              <a:off x="1331640" y="5445283"/>
              <a:ext cx="2844769" cy="378624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0000">
                  <a:alpha val="38000"/>
                </a:srgbClr>
              </a:glow>
              <a:softEdge rad="0"/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dirty="0"/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56" y="4336395"/>
            <a:ext cx="4353533" cy="1581371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23" name="Straight Arrow Connector 22"/>
          <p:cNvCxnSpPr>
            <a:stCxn id="24" idx="0"/>
            <a:endCxn id="8" idx="2"/>
          </p:cNvCxnSpPr>
          <p:nvPr/>
        </p:nvCxnSpPr>
        <p:spPr bwMode="auto">
          <a:xfrm flipV="1">
            <a:off x="5292080" y="5917766"/>
            <a:ext cx="25043" cy="45411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3851920" y="6371881"/>
            <a:ext cx="288032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1736B9"/>
              </a:buClr>
              <a:buFont typeface="Arial" charset="0"/>
              <a:buChar char="●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dirty="0" smtClean="0">
                <a:solidFill>
                  <a:srgbClr val="FF0000"/>
                </a:solidFill>
                <a:latin typeface="HelveticaNeue-Light" pitchFamily="34" charset="0"/>
                <a:ea typeface="宋体" charset="-122"/>
              </a:rPr>
              <a:t>在特定学科</a:t>
            </a:r>
            <a:r>
              <a:rPr lang="en-US" altLang="zh-CN" sz="1800" dirty="0" smtClean="0">
                <a:solidFill>
                  <a:srgbClr val="FF0000"/>
                </a:solidFill>
                <a:latin typeface="HelveticaNeue-Light" pitchFamily="34" charset="0"/>
                <a:ea typeface="宋体" charset="-122"/>
              </a:rPr>
              <a:t>/</a:t>
            </a:r>
            <a:r>
              <a:rPr lang="zh-CN" altLang="en-US" sz="1800" dirty="0" smtClean="0">
                <a:solidFill>
                  <a:srgbClr val="FF0000"/>
                </a:solidFill>
                <a:latin typeface="HelveticaNeue-Light" pitchFamily="34" charset="0"/>
                <a:ea typeface="宋体" charset="-122"/>
              </a:rPr>
              <a:t>期刊中检索</a:t>
            </a:r>
            <a:endParaRPr lang="en-SG" altLang="zh-CN" sz="1800" dirty="0">
              <a:solidFill>
                <a:srgbClr val="FF0000"/>
              </a:solidFill>
              <a:latin typeface="HelveticaNeue-Light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383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131378" cy="5400600"/>
          </a:xfrm>
          <a:prstGeom prst="rect">
            <a:avLst/>
          </a:prstGeom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8" t="16886" r="69302" b="69492"/>
          <a:stretch/>
        </p:blipFill>
        <p:spPr bwMode="auto">
          <a:xfrm>
            <a:off x="1828706" y="1206567"/>
            <a:ext cx="1571792" cy="9965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6983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223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2" t="8115" r="14928" b="6252"/>
          <a:stretch>
            <a:fillRect/>
          </a:stretch>
        </p:blipFill>
        <p:spPr bwMode="auto">
          <a:xfrm>
            <a:off x="-36513" y="333375"/>
            <a:ext cx="9144001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98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组合 29"/>
          <p:cNvGrpSpPr>
            <a:grpSpLocks/>
          </p:cNvGrpSpPr>
          <p:nvPr/>
        </p:nvGrpSpPr>
        <p:grpSpPr bwMode="auto">
          <a:xfrm>
            <a:off x="0" y="123825"/>
            <a:ext cx="9144000" cy="6581775"/>
            <a:chOff x="703097" y="-435781"/>
            <a:chExt cx="9143999" cy="6581795"/>
          </a:xfrm>
        </p:grpSpPr>
        <p:pic>
          <p:nvPicPr>
            <p:cNvPr id="27676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68" t="25832" r="33939" b="6451"/>
            <a:stretch>
              <a:fillRect/>
            </a:stretch>
          </p:blipFill>
          <p:spPr bwMode="auto">
            <a:xfrm>
              <a:off x="703097" y="-435781"/>
              <a:ext cx="9143999" cy="658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698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7" name="TextBox 19"/>
            <p:cNvSpPr txBox="1">
              <a:spLocks noChangeArrowheads="1"/>
            </p:cNvSpPr>
            <p:nvPr/>
          </p:nvSpPr>
          <p:spPr bwMode="auto">
            <a:xfrm>
              <a:off x="2970840" y="4969587"/>
              <a:ext cx="1457547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1736B9"/>
                </a:buClr>
                <a:buFont typeface="Arial" charset="0"/>
                <a:buChar char="●"/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期刊标题</a:t>
              </a:r>
              <a:endParaRPr lang="en-SG" altLang="zh-CN" sz="1800">
                <a:solidFill>
                  <a:srgbClr val="FF0000"/>
                </a:solidFill>
                <a:latin typeface="HelveticaNeue-Light" pitchFamily="34" charset="0"/>
                <a:ea typeface="宋体" charset="-122"/>
              </a:endParaRPr>
            </a:p>
          </p:txBody>
        </p:sp>
        <p:cxnSp>
          <p:nvCxnSpPr>
            <p:cNvPr id="34" name="Straight Arrow Connector 20"/>
            <p:cNvCxnSpPr>
              <a:stCxn id="27677" idx="0"/>
            </p:cNvCxnSpPr>
            <p:nvPr/>
          </p:nvCxnSpPr>
          <p:spPr bwMode="auto">
            <a:xfrm flipH="1" flipV="1">
              <a:off x="3671722" y="796123"/>
              <a:ext cx="28575" cy="417355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 bwMode="auto">
            <a:xfrm>
              <a:off x="2700754" y="349092"/>
              <a:ext cx="1940820" cy="447058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0000">
                  <a:alpha val="38000"/>
                </a:srgbClr>
              </a:glow>
              <a:softEdge rad="0"/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dirty="0"/>
            </a:p>
          </p:txBody>
        </p:sp>
      </p:grpSp>
      <p:grpSp>
        <p:nvGrpSpPr>
          <p:cNvPr id="18" name="组合 17"/>
          <p:cNvGrpSpPr>
            <a:grpSpLocks/>
          </p:cNvGrpSpPr>
          <p:nvPr/>
        </p:nvGrpSpPr>
        <p:grpSpPr bwMode="auto">
          <a:xfrm>
            <a:off x="34925" y="765175"/>
            <a:ext cx="1385888" cy="4989513"/>
            <a:chOff x="-36512" y="599413"/>
            <a:chExt cx="1457547" cy="4989827"/>
          </a:xfrm>
        </p:grpSpPr>
        <p:sp>
          <p:nvSpPr>
            <p:cNvPr id="27671" name="TextBox 19"/>
            <p:cNvSpPr txBox="1">
              <a:spLocks noChangeArrowheads="1"/>
            </p:cNvSpPr>
            <p:nvPr/>
          </p:nvSpPr>
          <p:spPr bwMode="auto">
            <a:xfrm>
              <a:off x="-36512" y="5219908"/>
              <a:ext cx="1457547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1736B9"/>
                </a:buClr>
                <a:buFont typeface="Arial" charset="0"/>
                <a:buChar char="●"/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文章内容</a:t>
              </a:r>
              <a:endParaRPr lang="en-SG" altLang="zh-CN" sz="1800">
                <a:solidFill>
                  <a:srgbClr val="FF0000"/>
                </a:solidFill>
                <a:latin typeface="HelveticaNeue-Light" pitchFamily="34" charset="0"/>
                <a:ea typeface="宋体" charset="-122"/>
              </a:endParaRPr>
            </a:p>
          </p:txBody>
        </p:sp>
        <p:cxnSp>
          <p:nvCxnSpPr>
            <p:cNvPr id="23" name="Straight Arrow Connector 20"/>
            <p:cNvCxnSpPr>
              <a:stCxn id="27671" idx="0"/>
            </p:cNvCxnSpPr>
            <p:nvPr/>
          </p:nvCxnSpPr>
          <p:spPr bwMode="auto">
            <a:xfrm flipV="1">
              <a:off x="693097" y="1047116"/>
              <a:ext cx="8347" cy="417221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/>
          </p:nvSpPr>
          <p:spPr bwMode="auto">
            <a:xfrm>
              <a:off x="-18566" y="599413"/>
              <a:ext cx="1439601" cy="447058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0000">
                  <a:alpha val="38000"/>
                </a:srgbClr>
              </a:glow>
              <a:softEdge rad="0"/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dirty="0"/>
            </a:p>
          </p:txBody>
        </p:sp>
      </p:grpSp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34925" y="1123950"/>
            <a:ext cx="8836025" cy="1441450"/>
            <a:chOff x="35499" y="1125310"/>
            <a:chExt cx="8835407" cy="1440090"/>
          </a:xfrm>
        </p:grpSpPr>
        <p:sp>
          <p:nvSpPr>
            <p:cNvPr id="27666" name="TextBox 4"/>
            <p:cNvSpPr txBox="1">
              <a:spLocks noChangeArrowheads="1"/>
            </p:cNvSpPr>
            <p:nvPr/>
          </p:nvSpPr>
          <p:spPr bwMode="auto">
            <a:xfrm>
              <a:off x="6423081" y="2196068"/>
              <a:ext cx="2447825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1736B9"/>
                </a:buClr>
                <a:buFont typeface="Arial" charset="0"/>
                <a:buChar char="●"/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高亮显示检索公式</a:t>
              </a:r>
              <a:endParaRPr lang="en-SG" altLang="zh-CN" sz="1800">
                <a:solidFill>
                  <a:srgbClr val="FF0000"/>
                </a:solidFill>
                <a:latin typeface="HelveticaNeue-Light" pitchFamily="34" charset="0"/>
                <a:ea typeface="宋体" charset="-122"/>
              </a:endParaRPr>
            </a:p>
          </p:txBody>
        </p:sp>
        <p:cxnSp>
          <p:nvCxnSpPr>
            <p:cNvPr id="6" name="Straight Arrow Connector 5"/>
            <p:cNvCxnSpPr>
              <a:stCxn id="27666" idx="1"/>
            </p:cNvCxnSpPr>
            <p:nvPr/>
          </p:nvCxnSpPr>
          <p:spPr>
            <a:xfrm flipH="1" flipV="1">
              <a:off x="6286637" y="1572563"/>
              <a:ext cx="136515" cy="80886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 bwMode="auto">
            <a:xfrm>
              <a:off x="35499" y="1125310"/>
              <a:ext cx="6480684" cy="447102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0000">
                  <a:alpha val="38000"/>
                </a:srgbClr>
              </a:glow>
              <a:softEdge rad="0"/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dirty="0"/>
            </a:p>
          </p:txBody>
        </p:sp>
      </p:grp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1568450" y="3152775"/>
            <a:ext cx="6264275" cy="2578100"/>
            <a:chOff x="1569233" y="3153674"/>
            <a:chExt cx="6264514" cy="2578313"/>
          </a:xfrm>
        </p:grpSpPr>
        <p:sp>
          <p:nvSpPr>
            <p:cNvPr id="27661" name="TextBox 19"/>
            <p:cNvSpPr txBox="1">
              <a:spLocks noChangeArrowheads="1"/>
            </p:cNvSpPr>
            <p:nvPr/>
          </p:nvSpPr>
          <p:spPr bwMode="auto">
            <a:xfrm>
              <a:off x="5868404" y="5085656"/>
              <a:ext cx="1965343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1736B9"/>
                </a:buClr>
                <a:buFont typeface="Arial" charset="0"/>
                <a:buChar char="●"/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标注，文摘，全文，参考引文</a:t>
              </a:r>
              <a:endParaRPr lang="en-SG" altLang="zh-CN" sz="1800">
                <a:solidFill>
                  <a:srgbClr val="FF0000"/>
                </a:solidFill>
                <a:latin typeface="HelveticaNeue-Light" pitchFamily="34" charset="0"/>
                <a:ea typeface="宋体" charset="-122"/>
              </a:endParaRPr>
            </a:p>
          </p:txBody>
        </p:sp>
        <p:cxnSp>
          <p:nvCxnSpPr>
            <p:cNvPr id="21" name="Straight Arrow Connector 20"/>
            <p:cNvCxnSpPr>
              <a:stCxn id="27661" idx="1"/>
            </p:cNvCxnSpPr>
            <p:nvPr/>
          </p:nvCxnSpPr>
          <p:spPr>
            <a:xfrm flipH="1" flipV="1">
              <a:off x="3347301" y="3601386"/>
              <a:ext cx="2521046" cy="180672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 bwMode="auto">
            <a:xfrm>
              <a:off x="1569233" y="3153674"/>
              <a:ext cx="3778610" cy="447102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0000">
                  <a:alpha val="38000"/>
                </a:srgbClr>
              </a:glow>
              <a:softEdge rad="0"/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dirty="0"/>
            </a:p>
          </p:txBody>
        </p:sp>
      </p:grpSp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1568450" y="2136775"/>
            <a:ext cx="7129463" cy="1463675"/>
            <a:chOff x="1547644" y="2136235"/>
            <a:chExt cx="7128812" cy="1464640"/>
          </a:xfrm>
        </p:grpSpPr>
        <p:sp>
          <p:nvSpPr>
            <p:cNvPr id="27656" name="TextBox 13"/>
            <p:cNvSpPr txBox="1">
              <a:spLocks noChangeArrowheads="1"/>
            </p:cNvSpPr>
            <p:nvPr/>
          </p:nvSpPr>
          <p:spPr bwMode="auto">
            <a:xfrm>
              <a:off x="6458347" y="3231543"/>
              <a:ext cx="2218109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1736B9"/>
                </a:buClr>
                <a:buFont typeface="Arial" charset="0"/>
                <a:buChar char="●"/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完整的文献出处</a:t>
              </a:r>
              <a:endParaRPr lang="en-SG" altLang="zh-CN" sz="1800">
                <a:solidFill>
                  <a:srgbClr val="FF0000"/>
                </a:solidFill>
                <a:latin typeface="HelveticaNeue-Light" pitchFamily="34" charset="0"/>
                <a:ea typeface="宋体" charset="-122"/>
              </a:endParaRPr>
            </a:p>
          </p:txBody>
        </p:sp>
        <p:cxnSp>
          <p:nvCxnSpPr>
            <p:cNvPr id="15" name="Straight Arrow Connector 14"/>
            <p:cNvCxnSpPr>
              <a:stCxn id="27656" idx="1"/>
            </p:cNvCxnSpPr>
            <p:nvPr/>
          </p:nvCxnSpPr>
          <p:spPr>
            <a:xfrm flipH="1" flipV="1">
              <a:off x="4054078" y="2582617"/>
              <a:ext cx="2404842" cy="8339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 bwMode="auto">
            <a:xfrm>
              <a:off x="1547644" y="2136235"/>
              <a:ext cx="4739018" cy="447102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0000">
                  <a:alpha val="38000"/>
                </a:srgbClr>
              </a:glow>
              <a:softEdge rad="0"/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28928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71" y="157983"/>
            <a:ext cx="7205413" cy="6403725"/>
          </a:xfrm>
          <a:prstGeom prst="rect">
            <a:avLst/>
          </a:prstGeom>
        </p:spPr>
      </p:pic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6084168" y="3970765"/>
            <a:ext cx="2448272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1736B9"/>
              </a:buClr>
              <a:buFont typeface="Arial" charset="0"/>
              <a:buChar char="●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dirty="0">
                <a:solidFill>
                  <a:srgbClr val="FF0000"/>
                </a:solidFill>
                <a:latin typeface="HelveticaNeue-Light" pitchFamily="34" charset="0"/>
                <a:ea typeface="宋体" charset="-122"/>
              </a:rPr>
              <a:t>同一期刊被阅</a:t>
            </a:r>
            <a:r>
              <a:rPr lang="zh-CN" altLang="en-US" sz="1800" dirty="0" smtClean="0">
                <a:solidFill>
                  <a:srgbClr val="FF0000"/>
                </a:solidFill>
                <a:latin typeface="HelveticaNeue-Light" pitchFamily="34" charset="0"/>
                <a:ea typeface="宋体" charset="-122"/>
              </a:rPr>
              <a:t>读</a:t>
            </a:r>
            <a:r>
              <a:rPr lang="en-US" altLang="zh-CN" sz="1800" dirty="0" smtClean="0">
                <a:solidFill>
                  <a:srgbClr val="FF0000"/>
                </a:solidFill>
                <a:latin typeface="HelveticaNeue-Light" pitchFamily="34" charset="0"/>
                <a:ea typeface="宋体" charset="-122"/>
              </a:rPr>
              <a:t>/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dirty="0" smtClean="0">
                <a:solidFill>
                  <a:srgbClr val="FF0000"/>
                </a:solidFill>
                <a:latin typeface="HelveticaNeue-Light" pitchFamily="34" charset="0"/>
                <a:ea typeface="宋体" charset="-122"/>
              </a:rPr>
              <a:t>引</a:t>
            </a:r>
            <a:r>
              <a:rPr lang="zh-CN" altLang="en-US" sz="1800" dirty="0">
                <a:solidFill>
                  <a:srgbClr val="FF0000"/>
                </a:solidFill>
                <a:latin typeface="HelveticaNeue-Light" pitchFamily="34" charset="0"/>
                <a:ea typeface="宋体" charset="-122"/>
              </a:rPr>
              <a:t>用得最多的文章</a:t>
            </a:r>
            <a:endParaRPr lang="en-SG" altLang="zh-CN" sz="1800" dirty="0">
              <a:solidFill>
                <a:srgbClr val="FF0000"/>
              </a:solidFill>
              <a:latin typeface="HelveticaNeue-Light" pitchFamily="34" charset="0"/>
              <a:ea typeface="宋体" charset="-122"/>
            </a:endParaRPr>
          </a:p>
        </p:txBody>
      </p:sp>
      <p:cxnSp>
        <p:nvCxnSpPr>
          <p:cNvPr id="5" name="Straight Arrow Connector 4"/>
          <p:cNvCxnSpPr>
            <a:stCxn id="28675" idx="2"/>
            <a:endCxn id="14" idx="0"/>
          </p:cNvCxnSpPr>
          <p:nvPr/>
        </p:nvCxnSpPr>
        <p:spPr>
          <a:xfrm flipH="1">
            <a:off x="7293324" y="4617096"/>
            <a:ext cx="14980" cy="2520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3059832" y="1340768"/>
            <a:ext cx="2665412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1736B9"/>
              </a:buClr>
              <a:buFont typeface="Arial" charset="0"/>
              <a:buChar char="●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dirty="0" smtClean="0">
                <a:solidFill>
                  <a:srgbClr val="FF0000"/>
                </a:solidFill>
                <a:latin typeface="HelveticaNeue-Light" pitchFamily="34" charset="0"/>
                <a:ea typeface="宋体" charset="-122"/>
              </a:rPr>
              <a:t>JCR</a:t>
            </a:r>
            <a:r>
              <a:rPr lang="zh-CN" altLang="en-US" sz="1800" dirty="0" smtClean="0">
                <a:solidFill>
                  <a:srgbClr val="FF0000"/>
                </a:solidFill>
                <a:latin typeface="HelveticaNeue-Light" pitchFamily="34" charset="0"/>
                <a:ea typeface="宋体" charset="-122"/>
              </a:rPr>
              <a:t>及排名信息</a:t>
            </a:r>
            <a:endParaRPr lang="en-SG" altLang="zh-CN" sz="1800" dirty="0">
              <a:solidFill>
                <a:srgbClr val="FF0000"/>
              </a:solidFill>
              <a:latin typeface="HelveticaNeue-Light" pitchFamily="34" charset="0"/>
              <a:ea typeface="宋体" charset="-122"/>
            </a:endParaRPr>
          </a:p>
        </p:txBody>
      </p:sp>
      <p:cxnSp>
        <p:nvCxnSpPr>
          <p:cNvPr id="10" name="Straight Arrow Connector 9"/>
          <p:cNvCxnSpPr>
            <a:stCxn id="28677" idx="0"/>
            <a:endCxn id="9" idx="2"/>
          </p:cNvCxnSpPr>
          <p:nvPr/>
        </p:nvCxnSpPr>
        <p:spPr>
          <a:xfrm flipH="1" flipV="1">
            <a:off x="4392241" y="764704"/>
            <a:ext cx="297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 bwMode="auto">
          <a:xfrm>
            <a:off x="900113" y="157983"/>
            <a:ext cx="6984255" cy="606721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38000"/>
              </a:srgbClr>
            </a:glow>
            <a:softEdge rad="0"/>
          </a:effectLst>
        </p:spPr>
        <p:txBody>
          <a:bodyPr wrap="none" anchor="ctr"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14" name="矩形 13"/>
          <p:cNvSpPr/>
          <p:nvPr/>
        </p:nvSpPr>
        <p:spPr bwMode="auto">
          <a:xfrm>
            <a:off x="6537003" y="4869160"/>
            <a:ext cx="1512641" cy="1692548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38000"/>
              </a:srgbClr>
            </a:glow>
            <a:softEdge rad="0"/>
          </a:effectLst>
        </p:spPr>
        <p:txBody>
          <a:bodyPr wrap="none" anchor="ctr"/>
          <a:lstStyle/>
          <a:p>
            <a:pPr>
              <a:defRPr/>
            </a:pPr>
            <a:endParaRPr lang="zh-CN" alt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79512" y="2780928"/>
            <a:ext cx="5154995" cy="3372321"/>
            <a:chOff x="179512" y="2780928"/>
            <a:chExt cx="5154995" cy="3372321"/>
          </a:xfrm>
        </p:grpSpPr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973" y="2780928"/>
              <a:ext cx="1884534" cy="337232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0" name="矩形 13"/>
            <p:cNvSpPr/>
            <p:nvPr/>
          </p:nvSpPr>
          <p:spPr bwMode="auto">
            <a:xfrm>
              <a:off x="3707904" y="2852936"/>
              <a:ext cx="1512641" cy="1296144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0000">
                  <a:alpha val="38000"/>
                </a:srgbClr>
              </a:glow>
              <a:softEdge rad="0"/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dirty="0"/>
            </a:p>
          </p:txBody>
        </p:sp>
        <p:sp>
          <p:nvSpPr>
            <p:cNvPr id="21" name="TextBox 3"/>
            <p:cNvSpPr txBox="1">
              <a:spLocks noChangeArrowheads="1"/>
            </p:cNvSpPr>
            <p:nvPr/>
          </p:nvSpPr>
          <p:spPr bwMode="auto">
            <a:xfrm>
              <a:off x="179512" y="3347700"/>
              <a:ext cx="2448272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1736B9"/>
                </a:buClr>
                <a:buFont typeface="Arial" charset="0"/>
                <a:buChar char="●"/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 dirty="0" smtClean="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文章被引用记录</a:t>
              </a:r>
              <a:endParaRPr lang="en-SG" altLang="zh-CN" sz="1800" dirty="0">
                <a:solidFill>
                  <a:srgbClr val="FF0000"/>
                </a:solidFill>
                <a:latin typeface="HelveticaNeue-Light" pitchFamily="34" charset="0"/>
                <a:ea typeface="宋体" charset="-122"/>
              </a:endParaRPr>
            </a:p>
          </p:txBody>
        </p:sp>
        <p:cxnSp>
          <p:nvCxnSpPr>
            <p:cNvPr id="22" name="Straight Arrow Connector 21"/>
            <p:cNvCxnSpPr>
              <a:stCxn id="21" idx="3"/>
              <a:endCxn id="20" idx="1"/>
            </p:cNvCxnSpPr>
            <p:nvPr/>
          </p:nvCxnSpPr>
          <p:spPr>
            <a:xfrm flipV="1">
              <a:off x="2627784" y="3501008"/>
              <a:ext cx="1080120" cy="3135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13"/>
            <p:cNvSpPr/>
            <p:nvPr/>
          </p:nvSpPr>
          <p:spPr bwMode="auto">
            <a:xfrm>
              <a:off x="3707904" y="4149080"/>
              <a:ext cx="1512641" cy="864096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0000">
                  <a:alpha val="38000"/>
                </a:srgbClr>
              </a:glow>
              <a:softEdge rad="0"/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dirty="0"/>
            </a:p>
          </p:txBody>
        </p:sp>
        <p:sp>
          <p:nvSpPr>
            <p:cNvPr id="27" name="TextBox 3"/>
            <p:cNvSpPr txBox="1">
              <a:spLocks noChangeArrowheads="1"/>
            </p:cNvSpPr>
            <p:nvPr/>
          </p:nvSpPr>
          <p:spPr bwMode="auto">
            <a:xfrm>
              <a:off x="179512" y="4294837"/>
              <a:ext cx="2448272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1736B9"/>
                </a:buClr>
                <a:buFont typeface="Arial" charset="0"/>
                <a:buChar char="●"/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800" dirty="0" smtClean="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Google Scholar</a:t>
              </a:r>
              <a:r>
                <a:rPr lang="zh-CN" altLang="en-US" sz="1800" dirty="0" smtClean="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进一步检索</a:t>
              </a:r>
              <a:endParaRPr lang="en-SG" altLang="zh-CN" sz="1800" dirty="0">
                <a:solidFill>
                  <a:srgbClr val="FF0000"/>
                </a:solidFill>
                <a:latin typeface="HelveticaNeue-Light" pitchFamily="34" charset="0"/>
                <a:ea typeface="宋体" charset="-122"/>
              </a:endParaRPr>
            </a:p>
          </p:txBody>
        </p:sp>
        <p:cxnSp>
          <p:nvCxnSpPr>
            <p:cNvPr id="28" name="Straight Arrow Connector 27"/>
            <p:cNvCxnSpPr>
              <a:stCxn id="27" idx="3"/>
              <a:endCxn id="26" idx="1"/>
            </p:cNvCxnSpPr>
            <p:nvPr/>
          </p:nvCxnSpPr>
          <p:spPr>
            <a:xfrm flipV="1">
              <a:off x="2627784" y="4581128"/>
              <a:ext cx="1080120" cy="36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7560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Frank\AppData\Roaming\Tencent\Users\277269009\QQ\WinTemp\RichOle\H_O]L]4[[3SR}FD~G%$9Q}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3068638"/>
            <a:ext cx="24193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2771775" y="1771650"/>
            <a:ext cx="5903913" cy="2378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39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4000" smtClean="0">
                <a:latin typeface="隶书" pitchFamily="49" charset="-122"/>
                <a:ea typeface="隶书" pitchFamily="49" charset="-122"/>
              </a:rPr>
              <a:t>是否需要阅读参考文献？</a:t>
            </a:r>
            <a:endParaRPr lang="zh-CN" altLang="en-US" sz="4000" dirty="0" smtClean="0"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482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2656"/>
            <a:ext cx="4867955" cy="606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矩形 4"/>
          <p:cNvSpPr/>
          <p:nvPr/>
        </p:nvSpPr>
        <p:spPr bwMode="auto">
          <a:xfrm>
            <a:off x="5983571" y="548680"/>
            <a:ext cx="1080120" cy="432048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38000"/>
              </a:srgbClr>
            </a:glow>
            <a:softEdge rad="0"/>
          </a:effectLst>
        </p:spPr>
        <p:txBody>
          <a:bodyPr wrap="none" anchor="ctr"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6" name="矩形 5"/>
          <p:cNvSpPr/>
          <p:nvPr/>
        </p:nvSpPr>
        <p:spPr bwMode="auto">
          <a:xfrm>
            <a:off x="5652120" y="1268760"/>
            <a:ext cx="864096" cy="36004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38000"/>
              </a:srgbClr>
            </a:glow>
            <a:softEdge rad="0"/>
          </a:effectLst>
        </p:spPr>
        <p:txBody>
          <a:bodyPr wrap="none" anchor="ctr"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7" name="矩形 5"/>
          <p:cNvSpPr/>
          <p:nvPr/>
        </p:nvSpPr>
        <p:spPr bwMode="auto">
          <a:xfrm>
            <a:off x="2178631" y="2060848"/>
            <a:ext cx="4885060" cy="36004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38000"/>
              </a:srgbClr>
            </a:glow>
            <a:softEdge rad="0"/>
          </a:effectLst>
        </p:spPr>
        <p:txBody>
          <a:bodyPr wrap="none" anchor="ctr"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8" name="矩形 5"/>
          <p:cNvSpPr/>
          <p:nvPr/>
        </p:nvSpPr>
        <p:spPr bwMode="auto">
          <a:xfrm>
            <a:off x="4499992" y="2492896"/>
            <a:ext cx="1152128" cy="36004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38000"/>
              </a:srgbClr>
            </a:glow>
            <a:softEdge rad="0"/>
          </a:effectLst>
        </p:spPr>
        <p:txBody>
          <a:bodyPr wrap="none" anchor="ctr"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9" name="矩形 5"/>
          <p:cNvSpPr/>
          <p:nvPr/>
        </p:nvSpPr>
        <p:spPr bwMode="auto">
          <a:xfrm>
            <a:off x="2915816" y="3573016"/>
            <a:ext cx="720080" cy="36004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38000"/>
              </a:srgbClr>
            </a:glow>
            <a:softEdge rad="0"/>
          </a:effectLst>
        </p:spPr>
        <p:txBody>
          <a:bodyPr wrap="none" anchor="ctr"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10" name="矩形 5"/>
          <p:cNvSpPr/>
          <p:nvPr/>
        </p:nvSpPr>
        <p:spPr bwMode="auto">
          <a:xfrm>
            <a:off x="3923928" y="5445224"/>
            <a:ext cx="1008112" cy="324036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38000"/>
              </a:srgbClr>
            </a:glow>
            <a:softEdge rad="0"/>
          </a:effectLst>
        </p:spPr>
        <p:txBody>
          <a:bodyPr wrap="none" anchor="ctr"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11" name="矩形 5"/>
          <p:cNvSpPr/>
          <p:nvPr/>
        </p:nvSpPr>
        <p:spPr bwMode="auto">
          <a:xfrm>
            <a:off x="5004047" y="3501008"/>
            <a:ext cx="979523" cy="432048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38000"/>
              </a:srgbClr>
            </a:glow>
            <a:softEdge rad="0"/>
          </a:effectLst>
        </p:spPr>
        <p:txBody>
          <a:bodyPr wrap="none" anchor="ctr"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12" name="矩形 5"/>
          <p:cNvSpPr/>
          <p:nvPr/>
        </p:nvSpPr>
        <p:spPr bwMode="auto">
          <a:xfrm>
            <a:off x="5436096" y="5949280"/>
            <a:ext cx="1512168" cy="36004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38000"/>
              </a:srgbClr>
            </a:glow>
            <a:softEdge rad="0"/>
          </a:effectLst>
        </p:spPr>
        <p:txBody>
          <a:bodyPr wrap="none" anchor="ctr"/>
          <a:lstStyle/>
          <a:p>
            <a:pPr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1641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Frank\AppData\Roaming\Tencent\Users\277269009\QQ\WinTemp\RichOle\H_O]L]4[[3SR}FD~G%$9Q}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3068638"/>
            <a:ext cx="24193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2771775" y="1771650"/>
            <a:ext cx="5903913" cy="2378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39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4000" smtClean="0">
                <a:latin typeface="隶书" pitchFamily="49" charset="-122"/>
                <a:ea typeface="隶书" pitchFamily="49" charset="-122"/>
              </a:rPr>
              <a:t>数据库有哪些高级功能？</a:t>
            </a:r>
            <a:endParaRPr lang="zh-CN" altLang="en-US" sz="4000" dirty="0" smtClean="0"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85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0" t="14120" r="22694" b="8475"/>
          <a:stretch>
            <a:fillRect/>
          </a:stretch>
        </p:blipFill>
        <p:spPr bwMode="auto">
          <a:xfrm>
            <a:off x="-36513" y="-26988"/>
            <a:ext cx="8793163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98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3" t="17108" r="57028" b="57469"/>
          <a:stretch/>
        </p:blipFill>
        <p:spPr bwMode="auto">
          <a:xfrm>
            <a:off x="7152139" y="476672"/>
            <a:ext cx="1596325" cy="18597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6983"/>
                </a:solidFill>
              </a14:hiddenFill>
            </a:ext>
          </a:extLst>
        </p:spPr>
      </p:pic>
      <p:grpSp>
        <p:nvGrpSpPr>
          <p:cNvPr id="22" name="组合 21"/>
          <p:cNvGrpSpPr>
            <a:grpSpLocks/>
          </p:cNvGrpSpPr>
          <p:nvPr/>
        </p:nvGrpSpPr>
        <p:grpSpPr bwMode="auto">
          <a:xfrm>
            <a:off x="47625" y="1693863"/>
            <a:ext cx="7693025" cy="2022475"/>
            <a:chOff x="47975" y="1694602"/>
            <a:chExt cx="7692377" cy="2022430"/>
          </a:xfrm>
        </p:grpSpPr>
        <p:sp>
          <p:nvSpPr>
            <p:cNvPr id="12" name="矩形 11"/>
            <p:cNvSpPr/>
            <p:nvPr/>
          </p:nvSpPr>
          <p:spPr bwMode="auto">
            <a:xfrm>
              <a:off x="47975" y="1694602"/>
              <a:ext cx="4884065" cy="2022430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0000">
                  <a:alpha val="38000"/>
                </a:srgbClr>
              </a:glow>
              <a:softEdge rad="0"/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dirty="0"/>
            </a:p>
          </p:txBody>
        </p:sp>
        <p:sp>
          <p:nvSpPr>
            <p:cNvPr id="34842" name="TextBox 3"/>
            <p:cNvSpPr txBox="1">
              <a:spLocks noChangeArrowheads="1"/>
            </p:cNvSpPr>
            <p:nvPr/>
          </p:nvSpPr>
          <p:spPr bwMode="auto">
            <a:xfrm>
              <a:off x="6306587" y="2483604"/>
              <a:ext cx="1433765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1736B9"/>
                </a:buClr>
                <a:buFont typeface="Arial" charset="0"/>
                <a:buChar char="●"/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邮件提醒</a:t>
              </a:r>
              <a:endParaRPr lang="en-SG" altLang="zh-CN" sz="1800">
                <a:solidFill>
                  <a:srgbClr val="FF0000"/>
                </a:solidFill>
                <a:latin typeface="HelveticaNeue-Light" pitchFamily="34" charset="0"/>
                <a:ea typeface="宋体" charset="-122"/>
              </a:endParaRPr>
            </a:p>
          </p:txBody>
        </p:sp>
        <p:cxnSp>
          <p:nvCxnSpPr>
            <p:cNvPr id="15" name="Straight Arrow Connector 4"/>
            <p:cNvCxnSpPr/>
            <p:nvPr/>
          </p:nvCxnSpPr>
          <p:spPr>
            <a:xfrm flipH="1">
              <a:off x="4932302" y="2637556"/>
              <a:ext cx="1374659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0" y="4868863"/>
            <a:ext cx="8532813" cy="1011237"/>
            <a:chOff x="0" y="4869160"/>
            <a:chExt cx="8532440" cy="1011215"/>
          </a:xfrm>
        </p:grpSpPr>
        <p:sp>
          <p:nvSpPr>
            <p:cNvPr id="21" name="矩形 20"/>
            <p:cNvSpPr/>
            <p:nvPr/>
          </p:nvSpPr>
          <p:spPr bwMode="auto">
            <a:xfrm>
              <a:off x="0" y="4869160"/>
              <a:ext cx="4932040" cy="1011215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0000">
                  <a:alpha val="38000"/>
                </a:srgbClr>
              </a:glow>
              <a:softEdge rad="0"/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dirty="0"/>
            </a:p>
          </p:txBody>
        </p:sp>
        <p:sp>
          <p:nvSpPr>
            <p:cNvPr id="34837" name="TextBox 3"/>
            <p:cNvSpPr txBox="1">
              <a:spLocks noChangeArrowheads="1"/>
            </p:cNvSpPr>
            <p:nvPr/>
          </p:nvSpPr>
          <p:spPr bwMode="auto">
            <a:xfrm>
              <a:off x="6306587" y="5219908"/>
              <a:ext cx="2225853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1736B9"/>
                </a:buClr>
                <a:buFont typeface="Arial" charset="0"/>
                <a:buChar char="●"/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储存检索公式</a:t>
              </a:r>
              <a:r>
                <a:rPr lang="en-US" altLang="zh-CN" sz="18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/</a:t>
              </a:r>
              <a:r>
                <a:rPr lang="zh-CN" altLang="en-US" sz="18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引文</a:t>
              </a:r>
              <a:endParaRPr lang="en-SG" altLang="zh-CN" sz="1800">
                <a:solidFill>
                  <a:srgbClr val="FF0000"/>
                </a:solidFill>
                <a:latin typeface="HelveticaNeue-Light" pitchFamily="34" charset="0"/>
                <a:ea typeface="宋体" charset="-122"/>
              </a:endParaRPr>
            </a:p>
          </p:txBody>
        </p:sp>
        <p:cxnSp>
          <p:nvCxnSpPr>
            <p:cNvPr id="27" name="Straight Arrow Connector 4"/>
            <p:cNvCxnSpPr/>
            <p:nvPr/>
          </p:nvCxnSpPr>
          <p:spPr>
            <a:xfrm flipH="1">
              <a:off x="4932147" y="5373974"/>
              <a:ext cx="1374715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0" y="5949950"/>
            <a:ext cx="8532813" cy="744538"/>
            <a:chOff x="0" y="5949280"/>
            <a:chExt cx="8532440" cy="744735"/>
          </a:xfrm>
        </p:grpSpPr>
        <p:sp>
          <p:nvSpPr>
            <p:cNvPr id="28" name="矩形 27"/>
            <p:cNvSpPr/>
            <p:nvPr/>
          </p:nvSpPr>
          <p:spPr bwMode="auto">
            <a:xfrm>
              <a:off x="0" y="5949280"/>
              <a:ext cx="4932040" cy="744735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0000">
                  <a:alpha val="38000"/>
                </a:srgbClr>
              </a:glow>
              <a:softEdge rad="0"/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dirty="0"/>
            </a:p>
          </p:txBody>
        </p:sp>
        <p:sp>
          <p:nvSpPr>
            <p:cNvPr id="34832" name="TextBox 3"/>
            <p:cNvSpPr txBox="1">
              <a:spLocks noChangeArrowheads="1"/>
            </p:cNvSpPr>
            <p:nvPr/>
          </p:nvSpPr>
          <p:spPr bwMode="auto">
            <a:xfrm>
              <a:off x="6306587" y="6093296"/>
              <a:ext cx="2225853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1736B9"/>
                </a:buClr>
                <a:buFont typeface="Arial" charset="0"/>
                <a:buChar char="●"/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设定最关注的期刊</a:t>
              </a:r>
              <a:endParaRPr lang="en-SG" altLang="zh-CN" sz="1800">
                <a:solidFill>
                  <a:srgbClr val="FF0000"/>
                </a:solidFill>
                <a:latin typeface="HelveticaNeue-Light" pitchFamily="34" charset="0"/>
                <a:ea typeface="宋体" charset="-122"/>
              </a:endParaRPr>
            </a:p>
          </p:txBody>
        </p:sp>
        <p:cxnSp>
          <p:nvCxnSpPr>
            <p:cNvPr id="30" name="Straight Arrow Connector 4"/>
            <p:cNvCxnSpPr/>
            <p:nvPr/>
          </p:nvCxnSpPr>
          <p:spPr>
            <a:xfrm flipH="1">
              <a:off x="4932147" y="6246222"/>
              <a:ext cx="1374715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>
            <a:grpSpLocks/>
          </p:cNvGrpSpPr>
          <p:nvPr/>
        </p:nvGrpSpPr>
        <p:grpSpPr bwMode="auto">
          <a:xfrm>
            <a:off x="0" y="3789363"/>
            <a:ext cx="8496300" cy="1011237"/>
            <a:chOff x="0" y="3789040"/>
            <a:chExt cx="8495928" cy="1011215"/>
          </a:xfrm>
        </p:grpSpPr>
        <p:sp>
          <p:nvSpPr>
            <p:cNvPr id="32" name="矩形 31"/>
            <p:cNvSpPr/>
            <p:nvPr/>
          </p:nvSpPr>
          <p:spPr bwMode="auto">
            <a:xfrm>
              <a:off x="0" y="3789040"/>
              <a:ext cx="4932040" cy="1011215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0000">
                  <a:alpha val="38000"/>
                </a:srgbClr>
              </a:glow>
              <a:softEdge rad="0"/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dirty="0"/>
            </a:p>
          </p:txBody>
        </p:sp>
        <p:sp>
          <p:nvSpPr>
            <p:cNvPr id="34827" name="TextBox 3"/>
            <p:cNvSpPr txBox="1">
              <a:spLocks noChangeArrowheads="1"/>
            </p:cNvSpPr>
            <p:nvPr/>
          </p:nvSpPr>
          <p:spPr bwMode="auto">
            <a:xfrm>
              <a:off x="6270075" y="4164443"/>
              <a:ext cx="2225853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1736B9"/>
                </a:buClr>
                <a:buFont typeface="Arial" charset="0"/>
                <a:buChar char="●"/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引文标注</a:t>
              </a:r>
              <a:r>
                <a:rPr lang="en-US" altLang="zh-CN" sz="18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/</a:t>
              </a:r>
              <a:r>
                <a:rPr lang="zh-CN" altLang="en-US" sz="18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管理</a:t>
              </a:r>
              <a:endParaRPr lang="en-SG" altLang="zh-CN" sz="1800">
                <a:solidFill>
                  <a:srgbClr val="FF0000"/>
                </a:solidFill>
                <a:latin typeface="HelveticaNeue-Light" pitchFamily="34" charset="0"/>
                <a:ea typeface="宋体" charset="-122"/>
              </a:endParaRPr>
            </a:p>
          </p:txBody>
        </p:sp>
        <p:cxnSp>
          <p:nvCxnSpPr>
            <p:cNvPr id="34" name="Straight Arrow Connector 4"/>
            <p:cNvCxnSpPr/>
            <p:nvPr/>
          </p:nvCxnSpPr>
          <p:spPr>
            <a:xfrm flipH="1">
              <a:off x="4895636" y="4317665"/>
              <a:ext cx="1374715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0425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439615" y="2086707"/>
            <a:ext cx="7858125" cy="27842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itchFamily="2" charset="2"/>
              <a:buChar char="v"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年来，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SAGE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始终致力于出版高品质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，创新性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教学和研究内容，助力全球学者、从业人员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、研究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人员和学生团体的教研事业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现在，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SAGE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每年出版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800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多种期刊和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800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多种书目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，且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出版范围不断增加，内容涵盖人文社科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、商业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、自然科学、科技和医药等广泛学科。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1500" y="652855"/>
            <a:ext cx="8071338" cy="894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39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SAGE-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不忘初心，专注学术出版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Frank\AppData\Roaming\Tencent\Users\277269009\QQ\WinTemp\RichOle\H_O]L]4[[3SR}FD~G%$9Q}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3068638"/>
            <a:ext cx="24193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2771775" y="1771650"/>
            <a:ext cx="5903913" cy="2378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39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4000" smtClean="0">
                <a:latin typeface="隶书" pitchFamily="49" charset="-122"/>
                <a:ea typeface="隶书" pitchFamily="49" charset="-122"/>
              </a:rPr>
              <a:t>如何保存引文信息？</a:t>
            </a:r>
            <a:r>
              <a:rPr lang="en-US" altLang="zh-CN" sz="4000" smtClean="0">
                <a:latin typeface="隶书" pitchFamily="49" charset="-122"/>
                <a:ea typeface="隶书" pitchFamily="49" charset="-122"/>
              </a:rPr>
              <a:t/>
            </a:r>
            <a:br>
              <a:rPr lang="en-US" altLang="zh-CN" sz="4000" smtClean="0">
                <a:latin typeface="隶书" pitchFamily="49" charset="-122"/>
                <a:ea typeface="隶书" pitchFamily="49" charset="-122"/>
              </a:rPr>
            </a:br>
            <a:r>
              <a:rPr lang="en-US" altLang="zh-CN" sz="4000" smtClean="0">
                <a:latin typeface="隶书" pitchFamily="49" charset="-122"/>
                <a:ea typeface="隶书" pitchFamily="49" charset="-122"/>
              </a:rPr>
              <a:t/>
            </a:r>
            <a:br>
              <a:rPr lang="en-US" altLang="zh-CN" sz="4000" smtClean="0">
                <a:latin typeface="隶书" pitchFamily="49" charset="-122"/>
                <a:ea typeface="隶书" pitchFamily="49" charset="-122"/>
              </a:rPr>
            </a:br>
            <a:r>
              <a:rPr lang="zh-CN" altLang="en-US" sz="4000" smtClean="0">
                <a:latin typeface="隶书" pitchFamily="49" charset="-122"/>
                <a:ea typeface="隶书" pitchFamily="49" charset="-122"/>
              </a:rPr>
              <a:t>如何使用引文管理工具？</a:t>
            </a:r>
            <a:endParaRPr lang="zh-CN" altLang="en-US" sz="4000" dirty="0" smtClean="0"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368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2" t="8115" r="14928" b="6252"/>
          <a:stretch>
            <a:fillRect/>
          </a:stretch>
        </p:blipFill>
        <p:spPr bwMode="auto">
          <a:xfrm>
            <a:off x="0" y="333375"/>
            <a:ext cx="9144000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98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1568450" y="3152775"/>
            <a:ext cx="5595938" cy="2301875"/>
            <a:chOff x="1569232" y="3153392"/>
            <a:chExt cx="5595056" cy="2301124"/>
          </a:xfrm>
        </p:grpSpPr>
        <p:sp>
          <p:nvSpPr>
            <p:cNvPr id="36874" name="TextBox 19"/>
            <p:cNvSpPr txBox="1">
              <a:spLocks noChangeArrowheads="1"/>
            </p:cNvSpPr>
            <p:nvPr/>
          </p:nvSpPr>
          <p:spPr bwMode="auto">
            <a:xfrm>
              <a:off x="5868143" y="5085184"/>
              <a:ext cx="1296145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1736B9"/>
                </a:buClr>
                <a:buFont typeface="Arial" charset="0"/>
                <a:buChar char="●"/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标注引文</a:t>
              </a:r>
              <a:endParaRPr lang="en-SG" altLang="zh-CN" sz="1800">
                <a:solidFill>
                  <a:srgbClr val="FF0000"/>
                </a:solidFill>
                <a:latin typeface="HelveticaNeue-Light" pitchFamily="34" charset="0"/>
                <a:ea typeface="宋体" charset="-122"/>
              </a:endParaRPr>
            </a:p>
          </p:txBody>
        </p:sp>
        <p:cxnSp>
          <p:nvCxnSpPr>
            <p:cNvPr id="21" name="Straight Arrow Connector 20"/>
            <p:cNvCxnSpPr>
              <a:stCxn id="36874" idx="1"/>
            </p:cNvCxnSpPr>
            <p:nvPr/>
          </p:nvCxnSpPr>
          <p:spPr bwMode="auto">
            <a:xfrm flipH="1" flipV="1">
              <a:off x="2016836" y="3600921"/>
              <a:ext cx="3850668" cy="166950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 bwMode="auto">
            <a:xfrm>
              <a:off x="1569232" y="3153392"/>
              <a:ext cx="895000" cy="447058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0000">
                  <a:alpha val="38000"/>
                </a:srgbClr>
              </a:glow>
              <a:softEdge rad="0"/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dirty="0"/>
            </a:p>
          </p:txBody>
        </p:sp>
        <p:pic>
          <p:nvPicPr>
            <p:cNvPr id="3687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01" t="48669" r="67899" b="48276"/>
            <a:stretch>
              <a:fillRect/>
            </a:stretch>
          </p:blipFill>
          <p:spPr bwMode="auto">
            <a:xfrm>
              <a:off x="1691680" y="3212976"/>
              <a:ext cx="728422" cy="223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698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6659563" y="3395663"/>
            <a:ext cx="2343150" cy="1112837"/>
            <a:chOff x="6660232" y="3396280"/>
            <a:chExt cx="2342284" cy="1112840"/>
          </a:xfrm>
        </p:grpSpPr>
        <p:sp>
          <p:nvSpPr>
            <p:cNvPr id="36869" name="TextBox 8"/>
            <p:cNvSpPr txBox="1">
              <a:spLocks noChangeArrowheads="1"/>
            </p:cNvSpPr>
            <p:nvPr/>
          </p:nvSpPr>
          <p:spPr bwMode="auto">
            <a:xfrm>
              <a:off x="6660232" y="4139788"/>
              <a:ext cx="2342284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1736B9"/>
                </a:buClr>
                <a:buFont typeface="Arial" charset="0"/>
                <a:buChar char="●"/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添加到引文管理</a:t>
              </a:r>
              <a:endParaRPr lang="en-SG" altLang="zh-CN" sz="1800">
                <a:solidFill>
                  <a:srgbClr val="FF0000"/>
                </a:solidFill>
                <a:latin typeface="HelveticaNeue-Light" pitchFamily="34" charset="0"/>
                <a:ea typeface="宋体" charset="-122"/>
              </a:endParaRPr>
            </a:p>
          </p:txBody>
        </p:sp>
        <p:cxnSp>
          <p:nvCxnSpPr>
            <p:cNvPr id="22" name="Straight Arrow Connector 9"/>
            <p:cNvCxnSpPr>
              <a:stCxn id="36869" idx="0"/>
            </p:cNvCxnSpPr>
            <p:nvPr/>
          </p:nvCxnSpPr>
          <p:spPr>
            <a:xfrm flipV="1">
              <a:off x="7831374" y="3736006"/>
              <a:ext cx="323730" cy="40322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 bwMode="auto">
            <a:xfrm>
              <a:off x="7308304" y="3396280"/>
              <a:ext cx="1694212" cy="340210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0000">
                  <a:alpha val="38000"/>
                </a:srgbClr>
              </a:glow>
              <a:softEdge rad="0"/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10679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 t="7895" r="13693" b="8051"/>
          <a:stretch>
            <a:fillRect/>
          </a:stretch>
        </p:blipFill>
        <p:spPr bwMode="auto">
          <a:xfrm>
            <a:off x="0" y="1117600"/>
            <a:ext cx="8964613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98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3596" r="56970" b="60746"/>
          <a:stretch/>
        </p:blipFill>
        <p:spPr bwMode="auto">
          <a:xfrm>
            <a:off x="3680138" y="1382804"/>
            <a:ext cx="1604211" cy="18769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6983"/>
                </a:solidFill>
              </a14:hiddenFill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8" t="43640" r="13570" b="37501"/>
          <a:stretch/>
        </p:blipFill>
        <p:spPr bwMode="auto">
          <a:xfrm>
            <a:off x="744691" y="1400381"/>
            <a:ext cx="2101516" cy="13796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6983"/>
                </a:solidFill>
              </a14:hiddenFill>
            </a:ext>
          </a:extLst>
        </p:spPr>
      </p:pic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34925" y="5157788"/>
            <a:ext cx="8929688" cy="1439862"/>
            <a:chOff x="35496" y="5013176"/>
            <a:chExt cx="8928993" cy="1440332"/>
          </a:xfrm>
        </p:grpSpPr>
        <p:pic>
          <p:nvPicPr>
            <p:cNvPr id="24583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50" t="61388" r="30228" b="18922"/>
            <a:stretch/>
          </p:blipFill>
          <p:spPr bwMode="auto">
            <a:xfrm>
              <a:off x="35496" y="5013176"/>
              <a:ext cx="7315200" cy="144033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006983"/>
                  </a:solidFill>
                </a14:hiddenFill>
              </a:ext>
            </a:extLst>
          </p:spPr>
        </p:pic>
        <p:sp>
          <p:nvSpPr>
            <p:cNvPr id="37907" name="TextBox 3"/>
            <p:cNvSpPr txBox="1">
              <a:spLocks noChangeArrowheads="1"/>
            </p:cNvSpPr>
            <p:nvPr/>
          </p:nvSpPr>
          <p:spPr bwMode="auto">
            <a:xfrm>
              <a:off x="7727179" y="5548676"/>
              <a:ext cx="1237310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1736B9"/>
                </a:buClr>
                <a:buFont typeface="Arial" charset="0"/>
                <a:buChar char="●"/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查看文摘</a:t>
              </a:r>
              <a:endParaRPr lang="en-SG" altLang="zh-CN" sz="1800">
                <a:solidFill>
                  <a:srgbClr val="FF0000"/>
                </a:solidFill>
                <a:latin typeface="HelveticaNeue-Light" pitchFamily="34" charset="0"/>
                <a:ea typeface="宋体" charset="-122"/>
              </a:endParaRPr>
            </a:p>
          </p:txBody>
        </p:sp>
        <p:cxnSp>
          <p:nvCxnSpPr>
            <p:cNvPr id="9" name="Straight Arrow Connector 4"/>
            <p:cNvCxnSpPr>
              <a:stCxn id="37907" idx="1"/>
              <a:endCxn id="24583" idx="3"/>
            </p:cNvCxnSpPr>
            <p:nvPr/>
          </p:nvCxnSpPr>
          <p:spPr>
            <a:xfrm flipH="1">
              <a:off x="7350127" y="5734136"/>
              <a:ext cx="377796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1331913" y="4572000"/>
            <a:ext cx="7561262" cy="369888"/>
            <a:chOff x="1259632" y="6372036"/>
            <a:chExt cx="7560840" cy="369332"/>
          </a:xfrm>
        </p:grpSpPr>
        <p:sp>
          <p:nvSpPr>
            <p:cNvPr id="15" name="矩形 14"/>
            <p:cNvSpPr/>
            <p:nvPr/>
          </p:nvSpPr>
          <p:spPr bwMode="auto">
            <a:xfrm>
              <a:off x="1259632" y="6462628"/>
              <a:ext cx="2361456" cy="231387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0000">
                  <a:alpha val="38000"/>
                </a:srgbClr>
              </a:glow>
              <a:softEdge rad="0"/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dirty="0"/>
            </a:p>
          </p:txBody>
        </p:sp>
        <p:sp>
          <p:nvSpPr>
            <p:cNvPr id="37904" name="TextBox 3"/>
            <p:cNvSpPr txBox="1">
              <a:spLocks noChangeArrowheads="1"/>
            </p:cNvSpPr>
            <p:nvPr/>
          </p:nvSpPr>
          <p:spPr bwMode="auto">
            <a:xfrm>
              <a:off x="6594619" y="6372036"/>
              <a:ext cx="2225853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1736B9"/>
                </a:buClr>
                <a:buFont typeface="Arial" charset="0"/>
                <a:buChar char="●"/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下载文献</a:t>
              </a:r>
              <a:r>
                <a:rPr lang="en-US" altLang="zh-CN" sz="18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/</a:t>
              </a:r>
              <a:r>
                <a:rPr lang="zh-CN" altLang="en-US" sz="18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参考引文</a:t>
              </a:r>
              <a:endParaRPr lang="en-SG" altLang="zh-CN" sz="1800">
                <a:solidFill>
                  <a:srgbClr val="FF0000"/>
                </a:solidFill>
                <a:latin typeface="HelveticaNeue-Light" pitchFamily="34" charset="0"/>
                <a:ea typeface="宋体" charset="-122"/>
              </a:endParaRPr>
            </a:p>
          </p:txBody>
        </p:sp>
        <p:cxnSp>
          <p:nvCxnSpPr>
            <p:cNvPr id="17" name="Straight Arrow Connector 4"/>
            <p:cNvCxnSpPr/>
            <p:nvPr/>
          </p:nvCxnSpPr>
          <p:spPr>
            <a:xfrm flipH="1">
              <a:off x="3621700" y="6557495"/>
              <a:ext cx="2973221" cy="2060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4211638" y="2090738"/>
            <a:ext cx="4752975" cy="1851025"/>
            <a:chOff x="4211960" y="2090192"/>
            <a:chExt cx="4752528" cy="1852156"/>
          </a:xfrm>
        </p:grpSpPr>
        <p:sp>
          <p:nvSpPr>
            <p:cNvPr id="21" name="矩形 20"/>
            <p:cNvSpPr/>
            <p:nvPr/>
          </p:nvSpPr>
          <p:spPr bwMode="auto">
            <a:xfrm>
              <a:off x="7020272" y="2090192"/>
              <a:ext cx="1944216" cy="1029444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0000">
                  <a:alpha val="38000"/>
                </a:srgbClr>
              </a:glow>
              <a:softEdge rad="0"/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dirty="0"/>
            </a:p>
          </p:txBody>
        </p:sp>
        <p:sp>
          <p:nvSpPr>
            <p:cNvPr id="37899" name="TextBox 3"/>
            <p:cNvSpPr txBox="1">
              <a:spLocks noChangeArrowheads="1"/>
            </p:cNvSpPr>
            <p:nvPr/>
          </p:nvSpPr>
          <p:spPr bwMode="auto">
            <a:xfrm>
              <a:off x="4211960" y="3573016"/>
              <a:ext cx="2261865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1736B9"/>
                </a:buClr>
                <a:buFont typeface="Arial" charset="0"/>
                <a:buChar char="●"/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引文管理工具接口</a:t>
              </a:r>
              <a:endParaRPr lang="en-SG" altLang="zh-CN" sz="1800">
                <a:solidFill>
                  <a:srgbClr val="FF0000"/>
                </a:solidFill>
                <a:latin typeface="HelveticaNeue-Light" pitchFamily="34" charset="0"/>
                <a:ea typeface="宋体" charset="-122"/>
              </a:endParaRPr>
            </a:p>
          </p:txBody>
        </p:sp>
        <p:cxnSp>
          <p:nvCxnSpPr>
            <p:cNvPr id="23" name="Straight Arrow Connector 4"/>
            <p:cNvCxnSpPr>
              <a:stCxn id="37899" idx="3"/>
            </p:cNvCxnSpPr>
            <p:nvPr/>
          </p:nvCxnSpPr>
          <p:spPr>
            <a:xfrm flipV="1">
              <a:off x="6473934" y="2604856"/>
              <a:ext cx="546049" cy="115322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5438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t="10965" r="28612" b="9322"/>
          <a:stretch>
            <a:fillRect/>
          </a:stretch>
        </p:blipFill>
        <p:spPr bwMode="auto">
          <a:xfrm>
            <a:off x="250825" y="360363"/>
            <a:ext cx="8432800" cy="639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98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1476375" y="476250"/>
            <a:ext cx="6745288" cy="6159500"/>
            <a:chOff x="1475656" y="477012"/>
            <a:chExt cx="6746236" cy="6159238"/>
          </a:xfrm>
        </p:grpSpPr>
        <p:pic>
          <p:nvPicPr>
            <p:cNvPr id="3892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71" t="8115" r="17146" b="7687"/>
            <a:stretch>
              <a:fillRect/>
            </a:stretch>
          </p:blipFill>
          <p:spPr bwMode="auto">
            <a:xfrm>
              <a:off x="6012160" y="477012"/>
              <a:ext cx="2209732" cy="615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698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 bwMode="auto">
            <a:xfrm>
              <a:off x="6012160" y="477012"/>
              <a:ext cx="2209732" cy="6159237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0000">
                  <a:alpha val="38000"/>
                </a:srgbClr>
              </a:glow>
              <a:softEdge rad="0"/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dirty="0"/>
            </a:p>
          </p:txBody>
        </p:sp>
        <p:sp>
          <p:nvSpPr>
            <p:cNvPr id="38928" name="TextBox 3"/>
            <p:cNvSpPr txBox="1">
              <a:spLocks noChangeArrowheads="1"/>
            </p:cNvSpPr>
            <p:nvPr/>
          </p:nvSpPr>
          <p:spPr bwMode="auto">
            <a:xfrm>
              <a:off x="1475656" y="4797152"/>
              <a:ext cx="2376264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1736B9"/>
                </a:buClr>
                <a:buFont typeface="Arial" charset="0"/>
                <a:buChar char="●"/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选择平台支持的引文管理器</a:t>
              </a:r>
              <a:endParaRPr lang="en-SG" altLang="zh-CN" sz="1800">
                <a:solidFill>
                  <a:srgbClr val="FF0000"/>
                </a:solidFill>
                <a:latin typeface="HelveticaNeue-Light" pitchFamily="34" charset="0"/>
                <a:ea typeface="宋体" charset="-122"/>
              </a:endParaRPr>
            </a:p>
          </p:txBody>
        </p:sp>
        <p:cxnSp>
          <p:nvCxnSpPr>
            <p:cNvPr id="11" name="Straight Arrow Connector 4"/>
            <p:cNvCxnSpPr>
              <a:stCxn id="38928" idx="3"/>
            </p:cNvCxnSpPr>
            <p:nvPr/>
          </p:nvCxnSpPr>
          <p:spPr>
            <a:xfrm flipV="1">
              <a:off x="3852478" y="3556631"/>
              <a:ext cx="2159303" cy="156362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 bwMode="auto">
          <a:xfrm>
            <a:off x="6156176" y="2090192"/>
            <a:ext cx="1728192" cy="102944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38000"/>
              </a:srgbClr>
            </a:glow>
            <a:softEdge rad="0"/>
          </a:effectLst>
        </p:spPr>
        <p:txBody>
          <a:bodyPr wrap="none" anchor="ctr"/>
          <a:lstStyle/>
          <a:p>
            <a:pPr>
              <a:defRPr/>
            </a:pPr>
            <a:endParaRPr lang="zh-CN" altLang="en-US" dirty="0"/>
          </a:p>
        </p:txBody>
      </p: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4608513" y="5732463"/>
            <a:ext cx="3276600" cy="695325"/>
            <a:chOff x="4608004" y="5733256"/>
            <a:chExt cx="3276364" cy="695070"/>
          </a:xfrm>
        </p:grpSpPr>
        <p:sp>
          <p:nvSpPr>
            <p:cNvPr id="19" name="矩形 18"/>
            <p:cNvSpPr/>
            <p:nvPr/>
          </p:nvSpPr>
          <p:spPr bwMode="auto">
            <a:xfrm>
              <a:off x="6156176" y="5805264"/>
              <a:ext cx="1728192" cy="623062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0000">
                  <a:alpha val="38000"/>
                </a:srgbClr>
              </a:glow>
              <a:softEdge rad="0"/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dirty="0"/>
            </a:p>
          </p:txBody>
        </p:sp>
        <p:sp>
          <p:nvSpPr>
            <p:cNvPr id="38923" name="TextBox 3"/>
            <p:cNvSpPr txBox="1">
              <a:spLocks noChangeArrowheads="1"/>
            </p:cNvSpPr>
            <p:nvPr/>
          </p:nvSpPr>
          <p:spPr bwMode="auto">
            <a:xfrm>
              <a:off x="4608004" y="5733256"/>
              <a:ext cx="1188132" cy="46166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1736B9"/>
                </a:buClr>
                <a:buFont typeface="Arial" charset="0"/>
                <a:buChar char="●"/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免费！</a:t>
              </a:r>
              <a:endParaRPr lang="en-SG" altLang="zh-CN" sz="2400">
                <a:solidFill>
                  <a:srgbClr val="FF0000"/>
                </a:solidFill>
                <a:latin typeface="HelveticaNeue-Light" pitchFamily="34" charset="0"/>
                <a:ea typeface="宋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8762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838200" y="762000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zh-CN" sz="3400" b="1">
                <a:solidFill>
                  <a:srgbClr val="000000"/>
                </a:solidFill>
                <a:ea typeface="宋体" charset="-122"/>
              </a:rPr>
              <a:t>SAGE </a:t>
            </a:r>
            <a:r>
              <a:rPr lang="zh-CN" altLang="en-US" sz="3400" b="1">
                <a:solidFill>
                  <a:srgbClr val="000000"/>
                </a:solidFill>
                <a:ea typeface="宋体" charset="-122"/>
              </a:rPr>
              <a:t>联系信息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48054" y="1975338"/>
            <a:ext cx="78486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rgbClr val="1736B9"/>
              </a:buClr>
              <a:buFont typeface="Arial" charset="0"/>
              <a:buChar char="●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6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zh-CN" altLang="en-US" dirty="0">
                <a:solidFill>
                  <a:srgbClr val="000000"/>
                </a:solidFill>
                <a:latin typeface="HelveticaNeue-Light" pitchFamily="34" charset="0"/>
                <a:ea typeface="宋体" charset="-122"/>
              </a:rPr>
              <a:t>请联系 </a:t>
            </a:r>
            <a:r>
              <a:rPr lang="en-US" altLang="zh-CN" dirty="0">
                <a:solidFill>
                  <a:srgbClr val="000000"/>
                </a:solidFill>
                <a:latin typeface="HelveticaNeue-Light" pitchFamily="34" charset="0"/>
                <a:ea typeface="宋体" charset="-122"/>
              </a:rPr>
              <a:t>SAGE </a:t>
            </a:r>
            <a:r>
              <a:rPr lang="zh-CN" altLang="en-US" dirty="0">
                <a:solidFill>
                  <a:srgbClr val="000000"/>
                </a:solidFill>
                <a:latin typeface="HelveticaNeue-Light" pitchFamily="34" charset="0"/>
                <a:ea typeface="宋体" charset="-122"/>
              </a:rPr>
              <a:t>国内办事处或您首选的代理商</a:t>
            </a:r>
          </a:p>
          <a:p>
            <a:r>
              <a:rPr lang="zh-CN" altLang="en-US" dirty="0">
                <a:solidFill>
                  <a:srgbClr val="000000"/>
                </a:solidFill>
                <a:latin typeface="HelveticaNeue-Light" pitchFamily="34" charset="0"/>
                <a:ea typeface="宋体" charset="-122"/>
              </a:rPr>
              <a:t>欢迎提出任何疑问或建议，请电邮至</a:t>
            </a:r>
            <a:endParaRPr lang="en-US" altLang="zh-CN" dirty="0">
              <a:solidFill>
                <a:srgbClr val="000000"/>
              </a:solidFill>
              <a:latin typeface="HelveticaNeue-Light" pitchFamily="34" charset="0"/>
              <a:ea typeface="宋体" charset="-122"/>
            </a:endParaRPr>
          </a:p>
          <a:p>
            <a:pPr>
              <a:buFontTx/>
              <a:buNone/>
            </a:pPr>
            <a:r>
              <a:rPr lang="zh-CN" altLang="en-US" dirty="0">
                <a:solidFill>
                  <a:srgbClr val="000000"/>
                </a:solidFill>
                <a:latin typeface="HelveticaNeue-Light" pitchFamily="34" charset="0"/>
                <a:ea typeface="宋体" charset="-122"/>
              </a:rPr>
              <a:t>       </a:t>
            </a:r>
            <a:r>
              <a:rPr lang="zh-CN" altLang="en-US" sz="1100" dirty="0">
                <a:solidFill>
                  <a:srgbClr val="000000"/>
                </a:solidFill>
                <a:latin typeface="HelveticaNeue-Light" pitchFamily="34" charset="0"/>
                <a:ea typeface="宋体" charset="-122"/>
              </a:rPr>
              <a:t>     </a:t>
            </a:r>
            <a:endParaRPr lang="zh-CN" altLang="en-US" sz="800" dirty="0">
              <a:solidFill>
                <a:srgbClr val="000000"/>
              </a:solidFill>
              <a:latin typeface="HelveticaNeue-Light" pitchFamily="34" charset="0"/>
              <a:ea typeface="宋体" charset="-122"/>
            </a:endParaRPr>
          </a:p>
          <a:p>
            <a:pPr algn="ctr">
              <a:buFont typeface="Arial" charset="0"/>
              <a:buNone/>
            </a:pPr>
            <a:r>
              <a:rPr lang="zh-CN" altLang="en-US" dirty="0">
                <a:solidFill>
                  <a:srgbClr val="000000"/>
                </a:solidFill>
                <a:latin typeface="HelveticaNeue-Light" pitchFamily="34" charset="0"/>
                <a:ea typeface="宋体" charset="-122"/>
              </a:rPr>
              <a:t>   </a:t>
            </a:r>
            <a:r>
              <a:rPr lang="zh-CN" altLang="en-US" dirty="0" smtClean="0">
                <a:solidFill>
                  <a:srgbClr val="000000"/>
                </a:solidFill>
                <a:latin typeface="HelveticaNeue-Light" pitchFamily="34" charset="0"/>
                <a:ea typeface="宋体" charset="-122"/>
              </a:rPr>
              <a:t>曹春利</a:t>
            </a:r>
            <a:r>
              <a:rPr lang="en-US" altLang="zh-CN" dirty="0" smtClean="0">
                <a:solidFill>
                  <a:srgbClr val="000000"/>
                </a:solidFill>
                <a:latin typeface="HelveticaNeue-Light" pitchFamily="34" charset="0"/>
                <a:ea typeface="宋体" charset="-122"/>
              </a:rPr>
              <a:t>:</a:t>
            </a:r>
            <a:r>
              <a:rPr lang="zh-CN" altLang="en-US" dirty="0" smtClean="0">
                <a:solidFill>
                  <a:srgbClr val="000000"/>
                </a:solidFill>
                <a:latin typeface="HelveticaNeue-Light" pitchFamily="34" charset="0"/>
                <a:ea typeface="宋体" charset="-122"/>
              </a:rPr>
              <a:t> </a:t>
            </a:r>
            <a:r>
              <a:rPr lang="en-US" altLang="zh-CN" u="sng" dirty="0" smtClean="0">
                <a:solidFill>
                  <a:srgbClr val="0033CC"/>
                </a:solidFill>
                <a:latin typeface="HelveticaNeue-Light" pitchFamily="34" charset="0"/>
                <a:ea typeface="宋体" charset="-122"/>
              </a:rPr>
              <a:t>chunli.cao@sagepub.co.uk</a:t>
            </a:r>
            <a:endParaRPr lang="en-US" altLang="zh-CN" u="sng" dirty="0">
              <a:solidFill>
                <a:srgbClr val="0033CC"/>
              </a:solidFill>
              <a:latin typeface="HelveticaNeue-Light" pitchFamily="34" charset="0"/>
              <a:ea typeface="宋体" charset="-122"/>
            </a:endParaRPr>
          </a:p>
          <a:p>
            <a:pPr algn="ctr">
              <a:buFont typeface="Arial" charset="0"/>
              <a:buNone/>
            </a:pPr>
            <a:r>
              <a:rPr lang="en-US" altLang="zh-CN" sz="800" dirty="0">
                <a:solidFill>
                  <a:srgbClr val="0033CC"/>
                </a:solidFill>
                <a:latin typeface="HelveticaNeue-Light" pitchFamily="34" charset="0"/>
                <a:ea typeface="宋体" charset="-122"/>
              </a:rPr>
              <a:t>   </a:t>
            </a:r>
            <a:endParaRPr lang="en-US" altLang="zh-CN" sz="800" u="sng" dirty="0">
              <a:solidFill>
                <a:srgbClr val="000000"/>
              </a:solidFill>
              <a:latin typeface="HelveticaNeue-Light" pitchFamily="34" charset="0"/>
              <a:ea typeface="宋体" charset="-122"/>
            </a:endParaRPr>
          </a:p>
          <a:p>
            <a:pPr algn="ctr">
              <a:buFontTx/>
              <a:buNone/>
            </a:pPr>
            <a:r>
              <a:rPr lang="zh-CN" altLang="en-US" u="sng" dirty="0">
                <a:ea typeface="宋体" charset="-122"/>
              </a:rPr>
              <a:t>新浪微博：</a:t>
            </a:r>
            <a:r>
              <a:rPr lang="en-US" altLang="zh-CN" dirty="0" err="1">
                <a:latin typeface="HelveticaNeue-Light" pitchFamily="34" charset="0"/>
                <a:ea typeface="宋体" charset="-122"/>
              </a:rPr>
              <a:t>SAGE_Insight</a:t>
            </a:r>
            <a:endParaRPr lang="en-US" altLang="zh-CN" dirty="0">
              <a:solidFill>
                <a:srgbClr val="000000"/>
              </a:solidFill>
              <a:latin typeface="HelveticaNeue-Light" pitchFamily="34" charset="0"/>
              <a:ea typeface="宋体" charset="-122"/>
            </a:endParaRPr>
          </a:p>
          <a:p>
            <a:pPr algn="ctr">
              <a:buFont typeface="Arial" charset="0"/>
              <a:buNone/>
            </a:pPr>
            <a:r>
              <a:rPr lang="en-US" altLang="zh-CN" dirty="0">
                <a:solidFill>
                  <a:srgbClr val="000000"/>
                </a:solidFill>
                <a:latin typeface="HelveticaNeue-Light" pitchFamily="34" charset="0"/>
                <a:ea typeface="宋体" charset="-122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en-US" altLang="zh-CN" i="1" dirty="0">
                <a:solidFill>
                  <a:srgbClr val="000000"/>
                </a:solidFill>
                <a:latin typeface="HelveticaNeue-Light" pitchFamily="34" charset="0"/>
                <a:ea typeface="宋体" charset="-122"/>
              </a:rPr>
              <a:t>MANY THANKS!</a:t>
            </a:r>
          </a:p>
        </p:txBody>
      </p:sp>
    </p:spTree>
    <p:extLst>
      <p:ext uri="{BB962C8B-B14F-4D97-AF65-F5344CB8AC3E}">
        <p14:creationId xmlns:p14="http://schemas.microsoft.com/office/powerpoint/2010/main" val="2968210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43438" y="1441349"/>
            <a:ext cx="4249737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ea typeface="宋体" charset="-122"/>
              </a:rPr>
              <a:t>主要的学协会选择与</a:t>
            </a:r>
            <a:r>
              <a:rPr lang="en-US" altLang="zh-CN" sz="2400" dirty="0">
                <a:solidFill>
                  <a:srgbClr val="FF0000"/>
                </a:solidFill>
                <a:ea typeface="宋体" charset="-122"/>
              </a:rPr>
              <a:t>SAGE</a:t>
            </a:r>
            <a:r>
              <a:rPr lang="zh-CN" altLang="en-US" sz="2400" dirty="0">
                <a:solidFill>
                  <a:srgbClr val="FF0000"/>
                </a:solidFill>
                <a:ea typeface="宋体" charset="-122"/>
              </a:rPr>
              <a:t>合作的动因在于我们</a:t>
            </a:r>
            <a:r>
              <a:rPr lang="en-US" altLang="zh-CN" sz="2400" dirty="0">
                <a:solidFill>
                  <a:srgbClr val="FF0000"/>
                </a:solidFill>
                <a:ea typeface="宋体" charset="-122"/>
              </a:rPr>
              <a:t>100%</a:t>
            </a:r>
            <a:r>
              <a:rPr lang="zh-CN" altLang="en-US" sz="2400" dirty="0">
                <a:solidFill>
                  <a:srgbClr val="FF0000"/>
                </a:solidFill>
                <a:ea typeface="宋体" charset="-122"/>
              </a:rPr>
              <a:t>专注于学术价值且致力于学术的长期发展。</a:t>
            </a:r>
            <a:endParaRPr lang="en-US" altLang="zh-CN" sz="2400" dirty="0">
              <a:solidFill>
                <a:srgbClr val="FF0000"/>
              </a:solidFill>
              <a:ea typeface="宋体" charset="-122"/>
            </a:endParaRPr>
          </a:p>
          <a:p>
            <a:pPr eaLnBrk="1" hangingPunct="1"/>
            <a:endParaRPr lang="en-US" altLang="zh-CN" sz="2400" dirty="0">
              <a:solidFill>
                <a:srgbClr val="FF0000"/>
              </a:solidFill>
              <a:ea typeface="宋体" charset="-122"/>
            </a:endParaRPr>
          </a:p>
          <a:p>
            <a:pPr eaLnBrk="1" hangingPunct="1"/>
            <a:r>
              <a:rPr lang="zh-CN" altLang="en-US" sz="2400" dirty="0" smtClean="0">
                <a:solidFill>
                  <a:srgbClr val="FF0000"/>
                </a:solidFill>
                <a:ea typeface="宋体" charset="-122"/>
              </a:rPr>
              <a:t>加入</a:t>
            </a:r>
            <a:r>
              <a:rPr lang="en-US" altLang="zh-CN" sz="2400" dirty="0">
                <a:solidFill>
                  <a:srgbClr val="FF0000"/>
                </a:solidFill>
                <a:ea typeface="宋体" charset="-122"/>
              </a:rPr>
              <a:t>SAGE</a:t>
            </a:r>
            <a:r>
              <a:rPr lang="zh-CN" altLang="en-US" sz="2400" dirty="0">
                <a:solidFill>
                  <a:srgbClr val="FF0000"/>
                </a:solidFill>
                <a:ea typeface="宋体" charset="-122"/>
              </a:rPr>
              <a:t>的知名学协会包含美国社会学会、美国心理学联合会、英国机械工程师协会和国际头疼学会等。</a:t>
            </a:r>
            <a:r>
              <a:rPr lang="en-US" altLang="zh-CN" sz="2400" dirty="0">
                <a:solidFill>
                  <a:srgbClr val="FF0000"/>
                </a:solidFill>
                <a:ea typeface="宋体" charset="-122"/>
              </a:rPr>
              <a:t>SAGE</a:t>
            </a:r>
            <a:r>
              <a:rPr lang="zh-CN" altLang="en-US" sz="2400" dirty="0">
                <a:solidFill>
                  <a:srgbClr val="FF0000"/>
                </a:solidFill>
                <a:ea typeface="宋体" charset="-122"/>
              </a:rPr>
              <a:t>共计代表</a:t>
            </a:r>
            <a:r>
              <a:rPr lang="zh-CN" altLang="en-US" sz="2400" dirty="0" smtClean="0">
                <a:solidFill>
                  <a:srgbClr val="FF0000"/>
                </a:solidFill>
                <a:ea typeface="宋体" charset="-122"/>
              </a:rPr>
              <a:t>超过</a:t>
            </a:r>
            <a:r>
              <a:rPr lang="en-US" altLang="zh-CN" sz="2400" dirty="0" smtClean="0">
                <a:solidFill>
                  <a:srgbClr val="FF0000"/>
                </a:solidFill>
                <a:ea typeface="宋体" charset="-122"/>
              </a:rPr>
              <a:t>300</a:t>
            </a:r>
            <a:r>
              <a:rPr lang="zh-CN" altLang="en-US" sz="2400" dirty="0" smtClean="0">
                <a:solidFill>
                  <a:srgbClr val="FF0000"/>
                </a:solidFill>
                <a:ea typeface="宋体" charset="-122"/>
              </a:rPr>
              <a:t>家学</a:t>
            </a:r>
            <a:r>
              <a:rPr lang="zh-CN" altLang="en-US" sz="2400" dirty="0">
                <a:solidFill>
                  <a:srgbClr val="FF0000"/>
                </a:solidFill>
                <a:ea typeface="宋体" charset="-122"/>
              </a:rPr>
              <a:t>协会和机构进行期刊出版。</a:t>
            </a:r>
            <a:endParaRPr lang="en-US" altLang="zh-CN" sz="2400" dirty="0">
              <a:solidFill>
                <a:srgbClr val="FF0000"/>
              </a:solidFill>
              <a:ea typeface="宋体" charset="-122"/>
            </a:endParaRPr>
          </a:p>
          <a:p>
            <a:pPr eaLnBrk="1" hangingPunct="1"/>
            <a:endParaRPr lang="en-US" altLang="zh-CN" dirty="0">
              <a:ea typeface="宋体" charset="-122"/>
            </a:endParaRPr>
          </a:p>
        </p:txBody>
      </p:sp>
      <p:pic>
        <p:nvPicPr>
          <p:cNvPr id="5" name="Picture 27" descr="society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117008"/>
            <a:ext cx="25114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psychologicalscience.org/redesign/img/header.png">
            <a:hlinkClick r:id="rId4" tooltip="&quot;Association for Psychological Science&quot;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67946"/>
            <a:ext cx="33845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ASA Log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4571"/>
            <a:ext cx="45529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 descr="society imag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67721"/>
            <a:ext cx="10795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http://www.aera.net/images/aera_logo.gif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28935"/>
            <a:ext cx="48863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Publisher Logo">
            <a:hlinkClick r:id="rId12" tooltip="[opens in a new window]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09396"/>
            <a:ext cx="36004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5480" y="552098"/>
            <a:ext cx="8382000" cy="12144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39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sz="3600" dirty="0" smtClean="0">
                <a:solidFill>
                  <a:srgbClr val="333399"/>
                </a:solidFill>
                <a:latin typeface="微软雅黑" pitchFamily="34" charset="-122"/>
                <a:ea typeface="微软雅黑" pitchFamily="34" charset="-122"/>
              </a:rPr>
              <a:t>SAGE-</a:t>
            </a:r>
            <a:r>
              <a:rPr lang="zh-CN" altLang="en-US" sz="3600" dirty="0" smtClean="0">
                <a:solidFill>
                  <a:srgbClr val="333399"/>
                </a:solidFill>
                <a:latin typeface="微软雅黑" pitchFamily="34" charset="-122"/>
                <a:ea typeface="微软雅黑" pitchFamily="34" charset="-122"/>
              </a:rPr>
              <a:t> 著者，编辑和协会的天然家园</a:t>
            </a:r>
            <a:endParaRPr lang="en-SG" altLang="zh-CN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2" descr="AA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6" y="1302349"/>
            <a:ext cx="19288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 descr="JHC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926" y="4059833"/>
            <a:ext cx="19288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6" descr="SPCK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6" y="4059833"/>
            <a:ext cx="19288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8" descr="EAWOP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3" y="2657459"/>
            <a:ext cx="1937386" cy="12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0" descr="Prosthetics and Orthotics International&#10;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727" y="1302348"/>
            <a:ext cx="19288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4" descr="MS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726" y="2657460"/>
            <a:ext cx="19288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6" descr="APS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725" y="4059833"/>
            <a:ext cx="19288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8" descr="TP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647" y="4059833"/>
            <a:ext cx="19288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0" descr="Theology Today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926" y="2657460"/>
            <a:ext cx="19288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2" descr="BOAS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647" y="2657459"/>
            <a:ext cx="19288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4" descr="ESC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647" y="1275252"/>
            <a:ext cx="19288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6" descr="PWQ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926" y="1275251"/>
            <a:ext cx="19288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445480" y="552098"/>
            <a:ext cx="8382000" cy="12144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39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sz="3600" dirty="0" smtClean="0">
                <a:solidFill>
                  <a:srgbClr val="333399"/>
                </a:solidFill>
                <a:latin typeface="微软雅黑" pitchFamily="34" charset="-122"/>
                <a:ea typeface="微软雅黑" pitchFamily="34" charset="-122"/>
              </a:rPr>
              <a:t>SAGE-</a:t>
            </a:r>
            <a:r>
              <a:rPr lang="zh-CN" altLang="en-US" sz="3600" dirty="0" smtClean="0">
                <a:solidFill>
                  <a:srgbClr val="333399"/>
                </a:solidFill>
                <a:latin typeface="微软雅黑" pitchFamily="34" charset="-122"/>
                <a:ea typeface="微软雅黑" pitchFamily="34" charset="-122"/>
              </a:rPr>
              <a:t> 著者，编辑和协会的天然家园</a:t>
            </a:r>
            <a:endParaRPr lang="en-SG" altLang="zh-CN" sz="3600" dirty="0" smtClean="0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2" r="74982"/>
          <a:stretch>
            <a:fillRect/>
          </a:stretch>
        </p:blipFill>
        <p:spPr bwMode="auto">
          <a:xfrm>
            <a:off x="1890941" y="4815742"/>
            <a:ext cx="1205096" cy="16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TRA RGB LR.jp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684" y="5460688"/>
            <a:ext cx="2270623" cy="73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59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2456" y="402628"/>
            <a:ext cx="78486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-Light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333399"/>
                </a:solidFill>
                <a:latin typeface="微软雅黑" pitchFamily="34" charset="-122"/>
                <a:ea typeface="微软雅黑" pitchFamily="34" charset="-122"/>
              </a:rPr>
              <a:t>SAGE-</a:t>
            </a:r>
            <a:r>
              <a:rPr lang="zh-CN" altLang="en-US" sz="3600" b="1" dirty="0">
                <a:solidFill>
                  <a:srgbClr val="333399"/>
                </a:solidFill>
                <a:latin typeface="微软雅黑" pitchFamily="34" charset="-122"/>
                <a:ea typeface="微软雅黑" pitchFamily="34" charset="-122"/>
              </a:rPr>
              <a:t>电子资源</a:t>
            </a:r>
            <a:endParaRPr lang="en-US" altLang="zh-CN" sz="3600" b="1" dirty="0">
              <a:solidFill>
                <a:srgbClr val="3333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41" y="1733550"/>
            <a:ext cx="3152775" cy="84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41" y="2815004"/>
            <a:ext cx="44196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101" y="1733550"/>
            <a:ext cx="3759445" cy="833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41" y="3809267"/>
            <a:ext cx="5979502" cy="876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15" y="4928387"/>
            <a:ext cx="3152775" cy="1076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726" y="5151560"/>
            <a:ext cx="3965330" cy="841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8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2555875" y="1771650"/>
            <a:ext cx="6264275" cy="25939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39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4000" dirty="0" smtClean="0">
                <a:latin typeface="隶书" pitchFamily="49" charset="-122"/>
                <a:ea typeface="隶书" pitchFamily="49" charset="-122"/>
              </a:rPr>
              <a:t>数据库有哪些主要功能？</a:t>
            </a:r>
            <a:r>
              <a:rPr lang="en-US" altLang="zh-CN" sz="4000" dirty="0" smtClean="0">
                <a:latin typeface="隶书" pitchFamily="49" charset="-122"/>
                <a:ea typeface="隶书" pitchFamily="49" charset="-122"/>
              </a:rPr>
              <a:t/>
            </a:r>
            <a:br>
              <a:rPr lang="en-US" altLang="zh-CN" sz="4000" dirty="0" smtClean="0">
                <a:latin typeface="隶书" pitchFamily="49" charset="-122"/>
                <a:ea typeface="隶书" pitchFamily="49" charset="-122"/>
              </a:rPr>
            </a:br>
            <a:r>
              <a:rPr lang="en-US" altLang="zh-CN" sz="1600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4000" dirty="0" smtClean="0">
                <a:latin typeface="隶书" pitchFamily="49" charset="-122"/>
                <a:ea typeface="隶书" pitchFamily="49" charset="-122"/>
              </a:rPr>
              <a:t/>
            </a:r>
            <a:br>
              <a:rPr lang="en-US" altLang="zh-CN" sz="4000" dirty="0" smtClean="0">
                <a:latin typeface="隶书" pitchFamily="49" charset="-122"/>
                <a:ea typeface="隶书" pitchFamily="49" charset="-122"/>
              </a:rPr>
            </a:br>
            <a:r>
              <a:rPr lang="zh-CN" altLang="en-US" sz="4000" dirty="0" smtClean="0">
                <a:latin typeface="隶书" pitchFamily="49" charset="-122"/>
                <a:ea typeface="隶书" pitchFamily="49" charset="-122"/>
              </a:rPr>
              <a:t>如何使用</a:t>
            </a:r>
            <a:r>
              <a:rPr lang="en-US" altLang="zh-CN" sz="4000" dirty="0" smtClean="0">
                <a:ea typeface="隶书" pitchFamily="49" charset="-122"/>
              </a:rPr>
              <a:t>SAGE</a:t>
            </a:r>
            <a:r>
              <a:rPr lang="zh-CN" altLang="en-US" sz="4000" dirty="0">
                <a:ea typeface="隶书" pitchFamily="49" charset="-122"/>
              </a:rPr>
              <a:t>期刊</a:t>
            </a:r>
            <a:r>
              <a:rPr lang="zh-CN" altLang="en-US" sz="4000" dirty="0" smtClean="0">
                <a:latin typeface="隶书" pitchFamily="49" charset="-122"/>
                <a:ea typeface="隶书" pitchFamily="49" charset="-122"/>
              </a:rPr>
              <a:t>数</a:t>
            </a:r>
            <a:r>
              <a:rPr lang="zh-CN" altLang="en-US" sz="4000" dirty="0" smtClean="0">
                <a:latin typeface="隶书" pitchFamily="49" charset="-122"/>
                <a:ea typeface="隶书" pitchFamily="49" charset="-122"/>
              </a:rPr>
              <a:t>据库</a:t>
            </a:r>
            <a:r>
              <a:rPr lang="en-US" altLang="zh-CN" sz="4000" dirty="0" smtClean="0">
                <a:latin typeface="隶书" pitchFamily="49" charset="-122"/>
                <a:ea typeface="隶书" pitchFamily="49" charset="-122"/>
              </a:rPr>
              <a:t>?</a:t>
            </a:r>
            <a:endParaRPr lang="zh-CN" altLang="en-US" sz="4000" dirty="0" smtClean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8" name="Picture 1" descr="C:\Users\Frank\AppData\Roaming\Tencent\Users\277269009\QQ\WinTemp\RichOle\H_O]L]4[[3SR}FD~G%$9Q}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3068638"/>
            <a:ext cx="24193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51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35000" y="2386010"/>
            <a:ext cx="1949450" cy="430887"/>
          </a:xfrm>
          <a:prstGeom prst="homePlate">
            <a:avLst>
              <a:gd name="adj" fmla="val 14716"/>
            </a:avLst>
          </a:prstGeom>
          <a:solidFill>
            <a:srgbClr val="0033CC"/>
          </a:solidFill>
          <a:ln>
            <a:solidFill>
              <a:srgbClr val="002060"/>
            </a:solidFill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资源定位</a:t>
            </a: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606675" y="2387597"/>
            <a:ext cx="1952625" cy="430887"/>
          </a:xfrm>
          <a:prstGeom prst="chevron">
            <a:avLst>
              <a:gd name="adj" fmla="val 14978"/>
            </a:avLst>
          </a:prstGeom>
          <a:solidFill>
            <a:srgbClr val="0033CC"/>
          </a:solidFill>
          <a:ln>
            <a:solidFill>
              <a:srgbClr val="002060"/>
            </a:solidFill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检索结果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581525" y="2387597"/>
            <a:ext cx="1951038" cy="430887"/>
          </a:xfrm>
          <a:prstGeom prst="chevron">
            <a:avLst>
              <a:gd name="adj" fmla="val 14965"/>
            </a:avLst>
          </a:prstGeom>
          <a:solidFill>
            <a:srgbClr val="0033CC"/>
          </a:solidFill>
          <a:ln>
            <a:solidFill>
              <a:srgbClr val="002060"/>
            </a:solidFill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辅助工具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556389" y="2395536"/>
            <a:ext cx="1951042" cy="430887"/>
          </a:xfrm>
          <a:prstGeom prst="chevron">
            <a:avLst>
              <a:gd name="adj" fmla="val 16609"/>
            </a:avLst>
          </a:prstGeom>
          <a:solidFill>
            <a:srgbClr val="0033CC"/>
          </a:solidFill>
          <a:ln>
            <a:solidFill>
              <a:srgbClr val="002060"/>
            </a:solidFill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馆员专区</a:t>
            </a:r>
          </a:p>
        </p:txBody>
      </p:sp>
      <p:grpSp>
        <p:nvGrpSpPr>
          <p:cNvPr id="9" name="Group 119"/>
          <p:cNvGrpSpPr>
            <a:grpSpLocks/>
          </p:cNvGrpSpPr>
          <p:nvPr/>
        </p:nvGrpSpPr>
        <p:grpSpPr bwMode="auto">
          <a:xfrm>
            <a:off x="2714625" y="2814642"/>
            <a:ext cx="1714500" cy="2071687"/>
            <a:chOff x="2714613" y="2928471"/>
            <a:chExt cx="1714511" cy="2071700"/>
          </a:xfrm>
        </p:grpSpPr>
        <p:grpSp>
          <p:nvGrpSpPr>
            <p:cNvPr id="10" name="Group 84"/>
            <p:cNvGrpSpPr>
              <a:grpSpLocks/>
            </p:cNvGrpSpPr>
            <p:nvPr/>
          </p:nvGrpSpPr>
          <p:grpSpPr bwMode="auto">
            <a:xfrm>
              <a:off x="2714614" y="2928471"/>
              <a:ext cx="1714510" cy="571503"/>
              <a:chOff x="714350" y="2808282"/>
              <a:chExt cx="1714510" cy="571503"/>
            </a:xfrm>
          </p:grpSpPr>
          <p:sp>
            <p:nvSpPr>
              <p:cNvPr id="21" name="Rectangle 4"/>
              <p:cNvSpPr>
                <a:spLocks noChangeArrowheads="1"/>
              </p:cNvSpPr>
              <p:nvPr/>
            </p:nvSpPr>
            <p:spPr bwMode="auto">
              <a:xfrm>
                <a:off x="1082660" y="3071810"/>
                <a:ext cx="1346200" cy="307975"/>
              </a:xfrm>
              <a:prstGeom prst="rect">
                <a:avLst/>
              </a:prstGeom>
              <a:solidFill>
                <a:srgbClr val="BBE0E3"/>
              </a:solidFill>
              <a:ln>
                <a:solidFill>
                  <a:srgbClr val="1736B9"/>
                </a:solidFill>
                <a:headEnd/>
                <a:tailEnd/>
              </a:ln>
              <a:scene3d>
                <a:camera prst="obliqueTopRigh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/>
              <a:p>
                <a:pPr algn="ctr">
                  <a:defRPr/>
                </a:pPr>
                <a:r>
                  <a:rPr lang="zh-CN" altLang="en-US" sz="2000" dirty="0">
                    <a:solidFill>
                      <a:srgbClr val="0033CC"/>
                    </a:solidFill>
                    <a:latin typeface="微软雅黑" pitchFamily="34" charset="-122"/>
                    <a:ea typeface="微软雅黑" pitchFamily="34" charset="-122"/>
                  </a:rPr>
                  <a:t>文献来源</a:t>
                </a:r>
              </a:p>
            </p:txBody>
          </p:sp>
          <p:cxnSp>
            <p:nvCxnSpPr>
              <p:cNvPr id="22" name="AutoShape 53"/>
              <p:cNvCxnSpPr>
                <a:cxnSpLocks noChangeShapeType="1"/>
              </p:cNvCxnSpPr>
              <p:nvPr/>
            </p:nvCxnSpPr>
            <p:spPr bwMode="auto">
              <a:xfrm rot="16200000" flipH="1">
                <a:off x="704831" y="2817801"/>
                <a:ext cx="387350" cy="368312"/>
              </a:xfrm>
              <a:prstGeom prst="bentConnector3">
                <a:avLst>
                  <a:gd name="adj1" fmla="val 104477"/>
                </a:avLst>
              </a:prstGeom>
              <a:noFill/>
              <a:ln w="25400">
                <a:solidFill>
                  <a:srgbClr val="0033CC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cxnSp>
        </p:grpSp>
        <p:grpSp>
          <p:nvGrpSpPr>
            <p:cNvPr id="11" name="Group 89"/>
            <p:cNvGrpSpPr>
              <a:grpSpLocks/>
            </p:cNvGrpSpPr>
            <p:nvPr/>
          </p:nvGrpSpPr>
          <p:grpSpPr bwMode="auto">
            <a:xfrm>
              <a:off x="2714613" y="3285659"/>
              <a:ext cx="1714511" cy="714381"/>
              <a:chOff x="714349" y="2665404"/>
              <a:chExt cx="1714511" cy="714381"/>
            </a:xfrm>
          </p:grpSpPr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1082660" y="3071810"/>
                <a:ext cx="1346200" cy="307975"/>
              </a:xfrm>
              <a:prstGeom prst="rect">
                <a:avLst/>
              </a:prstGeom>
              <a:solidFill>
                <a:srgbClr val="BBE0E3"/>
              </a:solidFill>
              <a:ln>
                <a:solidFill>
                  <a:srgbClr val="1736B9"/>
                </a:solidFill>
                <a:headEnd/>
                <a:tailEnd/>
              </a:ln>
              <a:scene3d>
                <a:camera prst="obliqueTopRigh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/>
              <a:p>
                <a:pPr algn="ctr">
                  <a:defRPr/>
                </a:pPr>
                <a:r>
                  <a:rPr lang="zh-CN" altLang="en-US" sz="2000" dirty="0">
                    <a:solidFill>
                      <a:srgbClr val="0033CC"/>
                    </a:solidFill>
                    <a:latin typeface="微软雅黑" pitchFamily="34" charset="-122"/>
                    <a:ea typeface="微软雅黑" pitchFamily="34" charset="-122"/>
                  </a:rPr>
                  <a:t>文摘</a:t>
                </a:r>
              </a:p>
            </p:txBody>
          </p:sp>
          <p:cxnSp>
            <p:nvCxnSpPr>
              <p:cNvPr id="20" name="AutoShape 53"/>
              <p:cNvCxnSpPr>
                <a:cxnSpLocks noChangeShapeType="1"/>
              </p:cNvCxnSpPr>
              <p:nvPr/>
            </p:nvCxnSpPr>
            <p:spPr bwMode="auto">
              <a:xfrm rot="16200000" flipH="1">
                <a:off x="633390" y="2746363"/>
                <a:ext cx="530229" cy="368312"/>
              </a:xfrm>
              <a:prstGeom prst="bentConnector3">
                <a:avLst>
                  <a:gd name="adj1" fmla="val 100410"/>
                </a:avLst>
              </a:prstGeom>
              <a:noFill/>
              <a:ln w="25400">
                <a:solidFill>
                  <a:srgbClr val="0033CC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cxnSp>
        </p:grpSp>
        <p:grpSp>
          <p:nvGrpSpPr>
            <p:cNvPr id="12" name="Group 94"/>
            <p:cNvGrpSpPr>
              <a:grpSpLocks/>
            </p:cNvGrpSpPr>
            <p:nvPr/>
          </p:nvGrpSpPr>
          <p:grpSpPr bwMode="auto">
            <a:xfrm>
              <a:off x="2714613" y="3785725"/>
              <a:ext cx="1714511" cy="714381"/>
              <a:chOff x="714349" y="2665404"/>
              <a:chExt cx="1714511" cy="714381"/>
            </a:xfrm>
          </p:grpSpPr>
          <p:sp>
            <p:nvSpPr>
              <p:cNvPr id="17" name="Rectangle 4"/>
              <p:cNvSpPr>
                <a:spLocks noChangeArrowheads="1"/>
              </p:cNvSpPr>
              <p:nvPr/>
            </p:nvSpPr>
            <p:spPr bwMode="auto">
              <a:xfrm>
                <a:off x="1082660" y="3071810"/>
                <a:ext cx="1346200" cy="307975"/>
              </a:xfrm>
              <a:prstGeom prst="rect">
                <a:avLst/>
              </a:prstGeom>
              <a:solidFill>
                <a:srgbClr val="BBE0E3"/>
              </a:solidFill>
              <a:ln>
                <a:solidFill>
                  <a:srgbClr val="1736B9"/>
                </a:solidFill>
                <a:headEnd/>
                <a:tailEnd/>
              </a:ln>
              <a:scene3d>
                <a:camera prst="obliqueTopRigh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/>
              <a:p>
                <a:pPr algn="ctr">
                  <a:defRPr/>
                </a:pPr>
                <a:r>
                  <a:rPr lang="zh-CN" altLang="en-US" sz="2000" dirty="0">
                    <a:solidFill>
                      <a:srgbClr val="0033CC"/>
                    </a:solidFill>
                    <a:latin typeface="微软雅黑" pitchFamily="34" charset="-122"/>
                    <a:ea typeface="微软雅黑" pitchFamily="34" charset="-122"/>
                  </a:rPr>
                  <a:t>全文</a:t>
                </a:r>
              </a:p>
            </p:txBody>
          </p:sp>
          <p:cxnSp>
            <p:nvCxnSpPr>
              <p:cNvPr id="18" name="AutoShape 53"/>
              <p:cNvCxnSpPr>
                <a:cxnSpLocks noChangeShapeType="1"/>
              </p:cNvCxnSpPr>
              <p:nvPr/>
            </p:nvCxnSpPr>
            <p:spPr bwMode="auto">
              <a:xfrm rot="16200000" flipH="1">
                <a:off x="633390" y="2746363"/>
                <a:ext cx="530229" cy="368312"/>
              </a:xfrm>
              <a:prstGeom prst="bentConnector3">
                <a:avLst>
                  <a:gd name="adj1" fmla="val 100410"/>
                </a:avLst>
              </a:prstGeom>
              <a:noFill/>
              <a:ln w="25400">
                <a:solidFill>
                  <a:srgbClr val="0033CC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cxnSp>
        </p:grpSp>
        <p:grpSp>
          <p:nvGrpSpPr>
            <p:cNvPr id="13" name="Group 97"/>
            <p:cNvGrpSpPr>
              <a:grpSpLocks/>
            </p:cNvGrpSpPr>
            <p:nvPr/>
          </p:nvGrpSpPr>
          <p:grpSpPr bwMode="auto">
            <a:xfrm>
              <a:off x="2714613" y="4285790"/>
              <a:ext cx="1714511" cy="714381"/>
              <a:chOff x="714349" y="2665404"/>
              <a:chExt cx="1714511" cy="714381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1082660" y="3071810"/>
                <a:ext cx="1346200" cy="307975"/>
              </a:xfrm>
              <a:prstGeom prst="rect">
                <a:avLst/>
              </a:prstGeom>
              <a:solidFill>
                <a:srgbClr val="BBE0E3"/>
              </a:solidFill>
              <a:ln>
                <a:solidFill>
                  <a:srgbClr val="1736B9"/>
                </a:solidFill>
                <a:headEnd/>
                <a:tailEnd/>
              </a:ln>
              <a:scene3d>
                <a:camera prst="obliqueTopRigh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/>
              <a:p>
                <a:pPr algn="ctr">
                  <a:defRPr/>
                </a:pPr>
                <a:r>
                  <a:rPr lang="zh-CN" altLang="en-US" sz="2000" dirty="0">
                    <a:solidFill>
                      <a:srgbClr val="0033CC"/>
                    </a:solidFill>
                    <a:latin typeface="微软雅黑" pitchFamily="34" charset="-122"/>
                    <a:ea typeface="微软雅黑" pitchFamily="34" charset="-122"/>
                  </a:rPr>
                  <a:t>参考引文</a:t>
                </a:r>
              </a:p>
            </p:txBody>
          </p:sp>
          <p:cxnSp>
            <p:nvCxnSpPr>
              <p:cNvPr id="15" name="AutoShape 53"/>
              <p:cNvCxnSpPr>
                <a:cxnSpLocks noChangeShapeType="1"/>
              </p:cNvCxnSpPr>
              <p:nvPr/>
            </p:nvCxnSpPr>
            <p:spPr bwMode="auto">
              <a:xfrm rot="16200000" flipH="1">
                <a:off x="633390" y="2746363"/>
                <a:ext cx="530229" cy="368312"/>
              </a:xfrm>
              <a:prstGeom prst="bentConnector3">
                <a:avLst>
                  <a:gd name="adj1" fmla="val 100410"/>
                </a:avLst>
              </a:prstGeom>
              <a:noFill/>
              <a:ln w="25400">
                <a:solidFill>
                  <a:srgbClr val="0033CC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cxnSp>
        </p:grpSp>
      </p:grpSp>
      <p:grpSp>
        <p:nvGrpSpPr>
          <p:cNvPr id="23" name="Group 120"/>
          <p:cNvGrpSpPr>
            <a:grpSpLocks/>
          </p:cNvGrpSpPr>
          <p:nvPr/>
        </p:nvGrpSpPr>
        <p:grpSpPr bwMode="auto">
          <a:xfrm>
            <a:off x="4714875" y="2814642"/>
            <a:ext cx="1714500" cy="1571625"/>
            <a:chOff x="4714877" y="2928469"/>
            <a:chExt cx="1714511" cy="1571637"/>
          </a:xfrm>
        </p:grpSpPr>
        <p:grpSp>
          <p:nvGrpSpPr>
            <p:cNvPr id="24" name="Group 100"/>
            <p:cNvGrpSpPr>
              <a:grpSpLocks/>
            </p:cNvGrpSpPr>
            <p:nvPr/>
          </p:nvGrpSpPr>
          <p:grpSpPr bwMode="auto">
            <a:xfrm>
              <a:off x="4714878" y="2928469"/>
              <a:ext cx="1714510" cy="571503"/>
              <a:chOff x="714350" y="2808282"/>
              <a:chExt cx="1714510" cy="571503"/>
            </a:xfrm>
          </p:grpSpPr>
          <p:sp>
            <p:nvSpPr>
              <p:cNvPr id="31" name="Rectangle 4"/>
              <p:cNvSpPr>
                <a:spLocks noChangeArrowheads="1"/>
              </p:cNvSpPr>
              <p:nvPr/>
            </p:nvSpPr>
            <p:spPr bwMode="auto">
              <a:xfrm>
                <a:off x="1082660" y="3071810"/>
                <a:ext cx="1346200" cy="307975"/>
              </a:xfrm>
              <a:prstGeom prst="rect">
                <a:avLst/>
              </a:prstGeom>
              <a:solidFill>
                <a:srgbClr val="BBE0E3"/>
              </a:solidFill>
              <a:ln>
                <a:solidFill>
                  <a:srgbClr val="1736B9"/>
                </a:solidFill>
                <a:headEnd/>
                <a:tailEnd/>
              </a:ln>
              <a:scene3d>
                <a:camera prst="obliqueTopRigh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/>
              <a:p>
                <a:pPr algn="ctr">
                  <a:defRPr/>
                </a:pPr>
                <a:r>
                  <a:rPr lang="zh-CN" altLang="en-US" sz="2000" dirty="0">
                    <a:solidFill>
                      <a:srgbClr val="0033CC"/>
                    </a:solidFill>
                    <a:latin typeface="微软雅黑" pitchFamily="34" charset="-122"/>
                    <a:ea typeface="微软雅黑" pitchFamily="34" charset="-122"/>
                  </a:rPr>
                  <a:t>引文管理</a:t>
                </a:r>
              </a:p>
            </p:txBody>
          </p:sp>
          <p:cxnSp>
            <p:nvCxnSpPr>
              <p:cNvPr id="32" name="AutoShape 53"/>
              <p:cNvCxnSpPr>
                <a:cxnSpLocks noChangeShapeType="1"/>
              </p:cNvCxnSpPr>
              <p:nvPr/>
            </p:nvCxnSpPr>
            <p:spPr bwMode="auto">
              <a:xfrm rot="16200000" flipH="1">
                <a:off x="704831" y="2817801"/>
                <a:ext cx="387350" cy="368312"/>
              </a:xfrm>
              <a:prstGeom prst="bentConnector3">
                <a:avLst>
                  <a:gd name="adj1" fmla="val 104477"/>
                </a:avLst>
              </a:prstGeom>
              <a:noFill/>
              <a:ln w="25400">
                <a:solidFill>
                  <a:srgbClr val="0033CC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cxnSp>
        </p:grpSp>
        <p:grpSp>
          <p:nvGrpSpPr>
            <p:cNvPr id="25" name="Group 106"/>
            <p:cNvGrpSpPr>
              <a:grpSpLocks/>
            </p:cNvGrpSpPr>
            <p:nvPr/>
          </p:nvGrpSpPr>
          <p:grpSpPr bwMode="auto">
            <a:xfrm>
              <a:off x="4714877" y="3285659"/>
              <a:ext cx="1714511" cy="714381"/>
              <a:chOff x="714349" y="2665404"/>
              <a:chExt cx="1714511" cy="714381"/>
            </a:xfrm>
          </p:grpSpPr>
          <p:sp>
            <p:nvSpPr>
              <p:cNvPr id="29" name="Rectangle 4"/>
              <p:cNvSpPr>
                <a:spLocks noChangeArrowheads="1"/>
              </p:cNvSpPr>
              <p:nvPr/>
            </p:nvSpPr>
            <p:spPr bwMode="auto">
              <a:xfrm>
                <a:off x="1082660" y="3071810"/>
                <a:ext cx="1346200" cy="307975"/>
              </a:xfrm>
              <a:prstGeom prst="rect">
                <a:avLst/>
              </a:prstGeom>
              <a:solidFill>
                <a:srgbClr val="BBE0E3"/>
              </a:solidFill>
              <a:ln>
                <a:solidFill>
                  <a:srgbClr val="1736B9"/>
                </a:solidFill>
                <a:headEnd/>
                <a:tailEnd/>
              </a:ln>
              <a:scene3d>
                <a:camera prst="obliqueTopRigh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/>
              <a:p>
                <a:pPr algn="ctr">
                  <a:defRPr/>
                </a:pPr>
                <a:r>
                  <a:rPr lang="zh-CN" altLang="en-US" sz="2000" dirty="0">
                    <a:solidFill>
                      <a:srgbClr val="0033CC"/>
                    </a:solidFill>
                    <a:latin typeface="微软雅黑" pitchFamily="34" charset="-122"/>
                    <a:ea typeface="微软雅黑" pitchFamily="34" charset="-122"/>
                  </a:rPr>
                  <a:t>储存检索</a:t>
                </a:r>
              </a:p>
            </p:txBody>
          </p:sp>
          <p:cxnSp>
            <p:nvCxnSpPr>
              <p:cNvPr id="30" name="AutoShape 53"/>
              <p:cNvCxnSpPr>
                <a:cxnSpLocks noChangeShapeType="1"/>
              </p:cNvCxnSpPr>
              <p:nvPr/>
            </p:nvCxnSpPr>
            <p:spPr bwMode="auto">
              <a:xfrm rot="16200000" flipH="1">
                <a:off x="633390" y="2746363"/>
                <a:ext cx="530229" cy="368312"/>
              </a:xfrm>
              <a:prstGeom prst="bentConnector3">
                <a:avLst>
                  <a:gd name="adj1" fmla="val 100410"/>
                </a:avLst>
              </a:prstGeom>
              <a:noFill/>
              <a:ln w="25400">
                <a:solidFill>
                  <a:srgbClr val="0033CC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cxnSp>
        </p:grpSp>
        <p:grpSp>
          <p:nvGrpSpPr>
            <p:cNvPr id="26" name="Group 109"/>
            <p:cNvGrpSpPr>
              <a:grpSpLocks/>
            </p:cNvGrpSpPr>
            <p:nvPr/>
          </p:nvGrpSpPr>
          <p:grpSpPr bwMode="auto">
            <a:xfrm>
              <a:off x="4714877" y="3785725"/>
              <a:ext cx="1714511" cy="714381"/>
              <a:chOff x="714349" y="2665404"/>
              <a:chExt cx="1714511" cy="714381"/>
            </a:xfrm>
          </p:grpSpPr>
          <p:sp>
            <p:nvSpPr>
              <p:cNvPr id="27" name="Rectangle 4"/>
              <p:cNvSpPr>
                <a:spLocks noChangeArrowheads="1"/>
              </p:cNvSpPr>
              <p:nvPr/>
            </p:nvSpPr>
            <p:spPr bwMode="auto">
              <a:xfrm>
                <a:off x="1082660" y="3071810"/>
                <a:ext cx="1346200" cy="307975"/>
              </a:xfrm>
              <a:prstGeom prst="rect">
                <a:avLst/>
              </a:prstGeom>
              <a:solidFill>
                <a:srgbClr val="BBE0E3"/>
              </a:solidFill>
              <a:ln>
                <a:solidFill>
                  <a:srgbClr val="1736B9"/>
                </a:solidFill>
                <a:headEnd/>
                <a:tailEnd/>
              </a:ln>
              <a:scene3d>
                <a:camera prst="obliqueTopRigh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/>
              <a:p>
                <a:pPr algn="ctr">
                  <a:defRPr/>
                </a:pPr>
                <a:r>
                  <a:rPr lang="zh-CN" altLang="en-US" sz="2000" dirty="0">
                    <a:solidFill>
                      <a:srgbClr val="0033CC"/>
                    </a:solidFill>
                    <a:latin typeface="微软雅黑" pitchFamily="34" charset="-122"/>
                    <a:ea typeface="微软雅黑" pitchFamily="34" charset="-122"/>
                  </a:rPr>
                  <a:t>提醒功能</a:t>
                </a:r>
              </a:p>
            </p:txBody>
          </p:sp>
          <p:cxnSp>
            <p:nvCxnSpPr>
              <p:cNvPr id="28" name="AutoShape 53"/>
              <p:cNvCxnSpPr>
                <a:cxnSpLocks noChangeShapeType="1"/>
              </p:cNvCxnSpPr>
              <p:nvPr/>
            </p:nvCxnSpPr>
            <p:spPr bwMode="auto">
              <a:xfrm rot="16200000" flipH="1">
                <a:off x="633390" y="2746363"/>
                <a:ext cx="530229" cy="368312"/>
              </a:xfrm>
              <a:prstGeom prst="bentConnector3">
                <a:avLst>
                  <a:gd name="adj1" fmla="val 100410"/>
                </a:avLst>
              </a:prstGeom>
              <a:noFill/>
              <a:ln w="25400">
                <a:solidFill>
                  <a:srgbClr val="0033CC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cxnSp>
        </p:grpSp>
      </p:grpSp>
      <p:grpSp>
        <p:nvGrpSpPr>
          <p:cNvPr id="33" name="Group 121"/>
          <p:cNvGrpSpPr>
            <a:grpSpLocks/>
          </p:cNvGrpSpPr>
          <p:nvPr/>
        </p:nvGrpSpPr>
        <p:grpSpPr bwMode="auto">
          <a:xfrm>
            <a:off x="6715125" y="2814642"/>
            <a:ext cx="1714500" cy="1071562"/>
            <a:chOff x="6715140" y="2928469"/>
            <a:chExt cx="1714512" cy="1071571"/>
          </a:xfrm>
        </p:grpSpPr>
        <p:grpSp>
          <p:nvGrpSpPr>
            <p:cNvPr id="34" name="Group 112"/>
            <p:cNvGrpSpPr>
              <a:grpSpLocks/>
            </p:cNvGrpSpPr>
            <p:nvPr/>
          </p:nvGrpSpPr>
          <p:grpSpPr bwMode="auto">
            <a:xfrm>
              <a:off x="6715140" y="2928469"/>
              <a:ext cx="1714510" cy="571503"/>
              <a:chOff x="714350" y="2808282"/>
              <a:chExt cx="1714510" cy="571503"/>
            </a:xfrm>
          </p:grpSpPr>
          <p:sp>
            <p:nvSpPr>
              <p:cNvPr id="38" name="Rectangle 4"/>
              <p:cNvSpPr>
                <a:spLocks noChangeArrowheads="1"/>
              </p:cNvSpPr>
              <p:nvPr/>
            </p:nvSpPr>
            <p:spPr bwMode="auto">
              <a:xfrm>
                <a:off x="1082660" y="3071810"/>
                <a:ext cx="1346200" cy="307975"/>
              </a:xfrm>
              <a:prstGeom prst="rect">
                <a:avLst/>
              </a:prstGeom>
              <a:solidFill>
                <a:srgbClr val="BBE0E3"/>
              </a:solidFill>
              <a:ln>
                <a:solidFill>
                  <a:srgbClr val="1736B9"/>
                </a:solidFill>
                <a:headEnd/>
                <a:tailEnd/>
              </a:ln>
              <a:scene3d>
                <a:camera prst="obliqueTopRigh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/>
              <a:p>
                <a:pPr algn="ctr">
                  <a:defRPr/>
                </a:pPr>
                <a:r>
                  <a:rPr lang="zh-CN" altLang="en-US" sz="2000" dirty="0">
                    <a:solidFill>
                      <a:srgbClr val="0033CC"/>
                    </a:solidFill>
                    <a:latin typeface="微软雅黑" pitchFamily="34" charset="-122"/>
                    <a:ea typeface="微软雅黑" pitchFamily="34" charset="-122"/>
                  </a:rPr>
                  <a:t>账户管理</a:t>
                </a:r>
              </a:p>
            </p:txBody>
          </p:sp>
          <p:cxnSp>
            <p:nvCxnSpPr>
              <p:cNvPr id="39" name="AutoShape 53"/>
              <p:cNvCxnSpPr>
                <a:cxnSpLocks noChangeShapeType="1"/>
              </p:cNvCxnSpPr>
              <p:nvPr/>
            </p:nvCxnSpPr>
            <p:spPr bwMode="auto">
              <a:xfrm rot="16200000" flipH="1">
                <a:off x="704831" y="2817801"/>
                <a:ext cx="387350" cy="368312"/>
              </a:xfrm>
              <a:prstGeom prst="bentConnector3">
                <a:avLst>
                  <a:gd name="adj1" fmla="val 104477"/>
                </a:avLst>
              </a:prstGeom>
              <a:noFill/>
              <a:ln w="25400">
                <a:solidFill>
                  <a:srgbClr val="0033CC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cxnSp>
        </p:grpSp>
        <p:grpSp>
          <p:nvGrpSpPr>
            <p:cNvPr id="35" name="Group 115"/>
            <p:cNvGrpSpPr>
              <a:grpSpLocks/>
            </p:cNvGrpSpPr>
            <p:nvPr/>
          </p:nvGrpSpPr>
          <p:grpSpPr bwMode="auto">
            <a:xfrm>
              <a:off x="6715141" y="3285659"/>
              <a:ext cx="1714511" cy="714381"/>
              <a:chOff x="714349" y="2665404"/>
              <a:chExt cx="1714511" cy="714381"/>
            </a:xfrm>
          </p:grpSpPr>
          <p:sp>
            <p:nvSpPr>
              <p:cNvPr id="36" name="Rectangle 4"/>
              <p:cNvSpPr>
                <a:spLocks noChangeArrowheads="1"/>
              </p:cNvSpPr>
              <p:nvPr/>
            </p:nvSpPr>
            <p:spPr bwMode="auto">
              <a:xfrm>
                <a:off x="1082660" y="3071810"/>
                <a:ext cx="1346200" cy="307975"/>
              </a:xfrm>
              <a:prstGeom prst="rect">
                <a:avLst/>
              </a:prstGeom>
              <a:solidFill>
                <a:srgbClr val="BBE0E3"/>
              </a:solidFill>
              <a:ln>
                <a:solidFill>
                  <a:srgbClr val="1736B9"/>
                </a:solidFill>
                <a:headEnd/>
                <a:tailEnd/>
              </a:ln>
              <a:scene3d>
                <a:camera prst="obliqueTopRigh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/>
              <a:p>
                <a:pPr algn="ctr">
                  <a:defRPr/>
                </a:pPr>
                <a:r>
                  <a:rPr lang="zh-CN" altLang="en-US" sz="2000" dirty="0">
                    <a:solidFill>
                      <a:srgbClr val="0033CC"/>
                    </a:solidFill>
                    <a:latin typeface="微软雅黑" pitchFamily="34" charset="-122"/>
                    <a:ea typeface="微软雅黑" pitchFamily="34" charset="-122"/>
                  </a:rPr>
                  <a:t>馆员通讯</a:t>
                </a:r>
              </a:p>
            </p:txBody>
          </p:sp>
          <p:cxnSp>
            <p:nvCxnSpPr>
              <p:cNvPr id="37" name="AutoShape 53"/>
              <p:cNvCxnSpPr>
                <a:cxnSpLocks noChangeShapeType="1"/>
              </p:cNvCxnSpPr>
              <p:nvPr/>
            </p:nvCxnSpPr>
            <p:spPr bwMode="auto">
              <a:xfrm rot="16200000" flipH="1">
                <a:off x="633390" y="2746363"/>
                <a:ext cx="530229" cy="368312"/>
              </a:xfrm>
              <a:prstGeom prst="bentConnector3">
                <a:avLst>
                  <a:gd name="adj1" fmla="val 100410"/>
                </a:avLst>
              </a:prstGeom>
              <a:noFill/>
              <a:ln w="25400">
                <a:solidFill>
                  <a:srgbClr val="0033CC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cxnSp>
        </p:grpSp>
      </p:grpSp>
      <p:grpSp>
        <p:nvGrpSpPr>
          <p:cNvPr id="40" name="组合 39"/>
          <p:cNvGrpSpPr>
            <a:grpSpLocks/>
          </p:cNvGrpSpPr>
          <p:nvPr/>
        </p:nvGrpSpPr>
        <p:grpSpPr bwMode="auto">
          <a:xfrm>
            <a:off x="755650" y="2809879"/>
            <a:ext cx="1728788" cy="2592388"/>
            <a:chOff x="755650" y="2924175"/>
            <a:chExt cx="1728788" cy="2592388"/>
          </a:xfrm>
        </p:grpSpPr>
        <p:grpSp>
          <p:nvGrpSpPr>
            <p:cNvPr id="41" name="Group 84"/>
            <p:cNvGrpSpPr>
              <a:grpSpLocks/>
            </p:cNvGrpSpPr>
            <p:nvPr/>
          </p:nvGrpSpPr>
          <p:grpSpPr bwMode="auto">
            <a:xfrm>
              <a:off x="755650" y="2924175"/>
              <a:ext cx="1714500" cy="571500"/>
              <a:chOff x="714350" y="2808282"/>
              <a:chExt cx="1714510" cy="571405"/>
            </a:xfrm>
          </p:grpSpPr>
          <p:sp>
            <p:nvSpPr>
              <p:cNvPr id="54" name="Rectangle 4"/>
              <p:cNvSpPr>
                <a:spLocks noChangeArrowheads="1"/>
              </p:cNvSpPr>
              <p:nvPr/>
            </p:nvSpPr>
            <p:spPr bwMode="auto">
              <a:xfrm>
                <a:off x="1082660" y="3071908"/>
                <a:ext cx="1346200" cy="307779"/>
              </a:xfrm>
              <a:prstGeom prst="rect">
                <a:avLst/>
              </a:prstGeom>
              <a:solidFill>
                <a:srgbClr val="BBE0E3"/>
              </a:solidFill>
              <a:ln>
                <a:solidFill>
                  <a:srgbClr val="1736B9"/>
                </a:solidFill>
                <a:headEnd/>
                <a:tailEnd/>
              </a:ln>
              <a:scene3d>
                <a:camera prst="obliqueTopRigh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/>
              <a:p>
                <a:pPr algn="ctr">
                  <a:defRPr/>
                </a:pPr>
                <a:r>
                  <a:rPr lang="zh-CN" altLang="en-US" sz="2000" dirty="0">
                    <a:solidFill>
                      <a:srgbClr val="0033CC"/>
                    </a:solidFill>
                    <a:latin typeface="微软雅黑" pitchFamily="34" charset="-122"/>
                    <a:ea typeface="微软雅黑" pitchFamily="34" charset="-122"/>
                  </a:rPr>
                  <a:t>按学科浏览</a:t>
                </a:r>
              </a:p>
            </p:txBody>
          </p:sp>
          <p:cxnSp>
            <p:nvCxnSpPr>
              <p:cNvPr id="55" name="AutoShape 53"/>
              <p:cNvCxnSpPr>
                <a:cxnSpLocks noChangeShapeType="1"/>
              </p:cNvCxnSpPr>
              <p:nvPr/>
            </p:nvCxnSpPr>
            <p:spPr bwMode="auto">
              <a:xfrm rot="16200000" flipH="1">
                <a:off x="704831" y="2817801"/>
                <a:ext cx="387350" cy="368312"/>
              </a:xfrm>
              <a:prstGeom prst="bentConnector3">
                <a:avLst>
                  <a:gd name="adj1" fmla="val 104477"/>
                </a:avLst>
              </a:prstGeom>
              <a:noFill/>
              <a:ln w="25400">
                <a:solidFill>
                  <a:srgbClr val="0033CC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cxnSp>
        </p:grpSp>
        <p:grpSp>
          <p:nvGrpSpPr>
            <p:cNvPr id="42" name="Group 89"/>
            <p:cNvGrpSpPr>
              <a:grpSpLocks/>
            </p:cNvGrpSpPr>
            <p:nvPr/>
          </p:nvGrpSpPr>
          <p:grpSpPr bwMode="auto">
            <a:xfrm>
              <a:off x="755650" y="3281363"/>
              <a:ext cx="1715091" cy="714408"/>
              <a:chOff x="714349" y="2665404"/>
              <a:chExt cx="1714511" cy="714381"/>
            </a:xfrm>
          </p:grpSpPr>
          <p:sp>
            <p:nvSpPr>
              <p:cNvPr id="52" name="Rectangle 4"/>
              <p:cNvSpPr>
                <a:spLocks noChangeArrowheads="1"/>
              </p:cNvSpPr>
              <p:nvPr/>
            </p:nvSpPr>
            <p:spPr bwMode="auto">
              <a:xfrm>
                <a:off x="1082660" y="3071810"/>
                <a:ext cx="1346200" cy="307975"/>
              </a:xfrm>
              <a:prstGeom prst="rect">
                <a:avLst/>
              </a:prstGeom>
              <a:solidFill>
                <a:srgbClr val="BBE0E3"/>
              </a:solidFill>
              <a:ln>
                <a:solidFill>
                  <a:srgbClr val="1736B9"/>
                </a:solidFill>
                <a:headEnd/>
                <a:tailEnd/>
              </a:ln>
              <a:scene3d>
                <a:camera prst="obliqueTopRigh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/>
              <a:p>
                <a:pPr algn="ctr">
                  <a:defRPr/>
                </a:pPr>
                <a:r>
                  <a:rPr lang="zh-CN" altLang="en-US" sz="2000" dirty="0">
                    <a:solidFill>
                      <a:srgbClr val="0033CC"/>
                    </a:solidFill>
                    <a:latin typeface="微软雅黑" pitchFamily="34" charset="-122"/>
                    <a:ea typeface="微软雅黑" pitchFamily="34" charset="-122"/>
                  </a:rPr>
                  <a:t>按字顺浏览</a:t>
                </a:r>
              </a:p>
            </p:txBody>
          </p:sp>
          <p:cxnSp>
            <p:nvCxnSpPr>
              <p:cNvPr id="53" name="AutoShape 53"/>
              <p:cNvCxnSpPr>
                <a:cxnSpLocks noChangeShapeType="1"/>
              </p:cNvCxnSpPr>
              <p:nvPr/>
            </p:nvCxnSpPr>
            <p:spPr bwMode="auto">
              <a:xfrm rot="16200000" flipH="1">
                <a:off x="633390" y="2746363"/>
                <a:ext cx="530229" cy="368312"/>
              </a:xfrm>
              <a:prstGeom prst="bentConnector3">
                <a:avLst>
                  <a:gd name="adj1" fmla="val 100410"/>
                </a:avLst>
              </a:prstGeom>
              <a:noFill/>
              <a:ln w="25400">
                <a:solidFill>
                  <a:srgbClr val="0033CC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cxnSp>
        </p:grpSp>
        <p:grpSp>
          <p:nvGrpSpPr>
            <p:cNvPr id="43" name="Group 94"/>
            <p:cNvGrpSpPr>
              <a:grpSpLocks/>
            </p:cNvGrpSpPr>
            <p:nvPr/>
          </p:nvGrpSpPr>
          <p:grpSpPr bwMode="auto">
            <a:xfrm>
              <a:off x="755650" y="3781448"/>
              <a:ext cx="1715091" cy="714408"/>
              <a:chOff x="714349" y="2665404"/>
              <a:chExt cx="1714511" cy="714381"/>
            </a:xfrm>
          </p:grpSpPr>
          <p:sp>
            <p:nvSpPr>
              <p:cNvPr id="50" name="Rectangle 4"/>
              <p:cNvSpPr>
                <a:spLocks noChangeArrowheads="1"/>
              </p:cNvSpPr>
              <p:nvPr/>
            </p:nvSpPr>
            <p:spPr bwMode="auto">
              <a:xfrm>
                <a:off x="1082660" y="3071810"/>
                <a:ext cx="1346200" cy="307975"/>
              </a:xfrm>
              <a:prstGeom prst="rect">
                <a:avLst/>
              </a:prstGeom>
              <a:solidFill>
                <a:srgbClr val="BBE0E3"/>
              </a:solidFill>
              <a:ln>
                <a:solidFill>
                  <a:srgbClr val="1736B9"/>
                </a:solidFill>
                <a:headEnd/>
                <a:tailEnd/>
              </a:ln>
              <a:scene3d>
                <a:camera prst="obliqueTopRigh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/>
              <a:p>
                <a:pPr algn="ctr">
                  <a:defRPr/>
                </a:pPr>
                <a:r>
                  <a:rPr lang="zh-CN" altLang="en-US" sz="2000" dirty="0">
                    <a:solidFill>
                      <a:srgbClr val="0033CC"/>
                    </a:solidFill>
                    <a:latin typeface="微软雅黑" pitchFamily="34" charset="-122"/>
                    <a:ea typeface="微软雅黑" pitchFamily="34" charset="-122"/>
                  </a:rPr>
                  <a:t>快速检索</a:t>
                </a:r>
              </a:p>
            </p:txBody>
          </p:sp>
          <p:cxnSp>
            <p:nvCxnSpPr>
              <p:cNvPr id="51" name="AutoShape 53"/>
              <p:cNvCxnSpPr>
                <a:cxnSpLocks noChangeShapeType="1"/>
              </p:cNvCxnSpPr>
              <p:nvPr/>
            </p:nvCxnSpPr>
            <p:spPr bwMode="auto">
              <a:xfrm rot="16200000" flipH="1">
                <a:off x="633390" y="2746363"/>
                <a:ext cx="530229" cy="368312"/>
              </a:xfrm>
              <a:prstGeom prst="bentConnector3">
                <a:avLst>
                  <a:gd name="adj1" fmla="val 100410"/>
                </a:avLst>
              </a:prstGeom>
              <a:noFill/>
              <a:ln w="25400">
                <a:solidFill>
                  <a:srgbClr val="0033CC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cxnSp>
        </p:grpSp>
        <p:grpSp>
          <p:nvGrpSpPr>
            <p:cNvPr id="44" name="Group 97"/>
            <p:cNvGrpSpPr>
              <a:grpSpLocks/>
            </p:cNvGrpSpPr>
            <p:nvPr/>
          </p:nvGrpSpPr>
          <p:grpSpPr bwMode="auto">
            <a:xfrm>
              <a:off x="755650" y="4281531"/>
              <a:ext cx="1715091" cy="714408"/>
              <a:chOff x="714349" y="2665404"/>
              <a:chExt cx="1714511" cy="714381"/>
            </a:xfrm>
          </p:grpSpPr>
          <p:sp>
            <p:nvSpPr>
              <p:cNvPr id="48" name="Rectangle 4"/>
              <p:cNvSpPr>
                <a:spLocks noChangeArrowheads="1"/>
              </p:cNvSpPr>
              <p:nvPr/>
            </p:nvSpPr>
            <p:spPr bwMode="auto">
              <a:xfrm>
                <a:off x="1082660" y="3071810"/>
                <a:ext cx="1346200" cy="307975"/>
              </a:xfrm>
              <a:prstGeom prst="rect">
                <a:avLst/>
              </a:prstGeom>
              <a:solidFill>
                <a:srgbClr val="BBE0E3"/>
              </a:solidFill>
              <a:ln>
                <a:solidFill>
                  <a:srgbClr val="1736B9"/>
                </a:solidFill>
                <a:headEnd/>
                <a:tailEnd/>
              </a:ln>
              <a:scene3d>
                <a:camera prst="obliqueTopRigh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/>
              <a:p>
                <a:pPr algn="ctr">
                  <a:defRPr/>
                </a:pPr>
                <a:r>
                  <a:rPr lang="zh-CN" altLang="en-US" sz="2000" dirty="0">
                    <a:solidFill>
                      <a:srgbClr val="0033CC"/>
                    </a:solidFill>
                    <a:latin typeface="微软雅黑" pitchFamily="34" charset="-122"/>
                    <a:ea typeface="微软雅黑" pitchFamily="34" charset="-122"/>
                  </a:rPr>
                  <a:t>高级检索</a:t>
                </a:r>
              </a:p>
            </p:txBody>
          </p:sp>
          <p:cxnSp>
            <p:nvCxnSpPr>
              <p:cNvPr id="49" name="AutoShape 53"/>
              <p:cNvCxnSpPr>
                <a:cxnSpLocks noChangeShapeType="1"/>
              </p:cNvCxnSpPr>
              <p:nvPr/>
            </p:nvCxnSpPr>
            <p:spPr bwMode="auto">
              <a:xfrm rot="16200000" flipH="1">
                <a:off x="633390" y="2746363"/>
                <a:ext cx="530229" cy="368312"/>
              </a:xfrm>
              <a:prstGeom prst="bentConnector3">
                <a:avLst>
                  <a:gd name="adj1" fmla="val 100410"/>
                </a:avLst>
              </a:prstGeom>
              <a:noFill/>
              <a:ln w="25400">
                <a:solidFill>
                  <a:srgbClr val="0033CC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cxnSp>
        </p:grpSp>
        <p:grpSp>
          <p:nvGrpSpPr>
            <p:cNvPr id="45" name="Group 97"/>
            <p:cNvGrpSpPr>
              <a:grpSpLocks/>
            </p:cNvGrpSpPr>
            <p:nvPr/>
          </p:nvGrpSpPr>
          <p:grpSpPr bwMode="auto">
            <a:xfrm>
              <a:off x="769347" y="4802155"/>
              <a:ext cx="1715091" cy="714408"/>
              <a:chOff x="714349" y="2665404"/>
              <a:chExt cx="1714511" cy="714381"/>
            </a:xfrm>
          </p:grpSpPr>
          <p:sp>
            <p:nvSpPr>
              <p:cNvPr id="46" name="Rectangle 4"/>
              <p:cNvSpPr>
                <a:spLocks noChangeArrowheads="1"/>
              </p:cNvSpPr>
              <p:nvPr/>
            </p:nvSpPr>
            <p:spPr bwMode="auto">
              <a:xfrm>
                <a:off x="1082660" y="3071810"/>
                <a:ext cx="1346200" cy="307975"/>
              </a:xfrm>
              <a:prstGeom prst="rect">
                <a:avLst/>
              </a:prstGeom>
              <a:solidFill>
                <a:srgbClr val="BBE0E3"/>
              </a:solidFill>
              <a:ln>
                <a:solidFill>
                  <a:srgbClr val="1736B9"/>
                </a:solidFill>
                <a:headEnd/>
                <a:tailEnd/>
              </a:ln>
              <a:scene3d>
                <a:camera prst="obliqueTopRigh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/>
              <a:p>
                <a:pPr algn="ctr">
                  <a:defRPr/>
                </a:pPr>
                <a:r>
                  <a:rPr lang="zh-CN" altLang="en-US" sz="2000" dirty="0">
                    <a:solidFill>
                      <a:srgbClr val="0033CC"/>
                    </a:solidFill>
                    <a:latin typeface="微软雅黑" pitchFamily="34" charset="-122"/>
                    <a:ea typeface="微软雅黑" pitchFamily="34" charset="-122"/>
                  </a:rPr>
                  <a:t>检索历史</a:t>
                </a:r>
              </a:p>
            </p:txBody>
          </p:sp>
          <p:cxnSp>
            <p:nvCxnSpPr>
              <p:cNvPr id="47" name="AutoShape 53"/>
              <p:cNvCxnSpPr>
                <a:cxnSpLocks noChangeShapeType="1"/>
              </p:cNvCxnSpPr>
              <p:nvPr/>
            </p:nvCxnSpPr>
            <p:spPr bwMode="auto">
              <a:xfrm rot="16200000" flipH="1">
                <a:off x="633390" y="2746363"/>
                <a:ext cx="530229" cy="368312"/>
              </a:xfrm>
              <a:prstGeom prst="bentConnector3">
                <a:avLst>
                  <a:gd name="adj1" fmla="val 100410"/>
                </a:avLst>
              </a:prstGeom>
              <a:noFill/>
              <a:ln w="25400">
                <a:solidFill>
                  <a:srgbClr val="0033CC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cxnSp>
        </p:grpSp>
      </p:grpSp>
      <p:pic>
        <p:nvPicPr>
          <p:cNvPr id="56" name="Picture 11" descr="sage-journals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66"/>
          <a:stretch>
            <a:fillRect/>
          </a:stretch>
        </p:blipFill>
        <p:spPr bwMode="auto">
          <a:xfrm>
            <a:off x="1187624" y="1082456"/>
            <a:ext cx="6746585" cy="90965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9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t="7437" r="17146" b="8878"/>
          <a:stretch>
            <a:fillRect/>
          </a:stretch>
        </p:blipFill>
        <p:spPr bwMode="auto">
          <a:xfrm>
            <a:off x="-34925" y="68408"/>
            <a:ext cx="91440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98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组合 17"/>
          <p:cNvGrpSpPr>
            <a:grpSpLocks/>
          </p:cNvGrpSpPr>
          <p:nvPr/>
        </p:nvGrpSpPr>
        <p:grpSpPr bwMode="auto">
          <a:xfrm>
            <a:off x="-34925" y="673246"/>
            <a:ext cx="9142413" cy="3609975"/>
            <a:chOff x="-34315" y="1378193"/>
            <a:chExt cx="9141653" cy="3609930"/>
          </a:xfrm>
        </p:grpSpPr>
        <p:cxnSp>
          <p:nvCxnSpPr>
            <p:cNvPr id="19" name="Straight Arrow Connector 15"/>
            <p:cNvCxnSpPr/>
            <p:nvPr/>
          </p:nvCxnSpPr>
          <p:spPr>
            <a:xfrm flipH="1" flipV="1">
              <a:off x="4362694" y="1922698"/>
              <a:ext cx="0" cy="24431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3"/>
            <p:cNvCxnSpPr>
              <a:stCxn id="21" idx="1"/>
            </p:cNvCxnSpPr>
            <p:nvPr/>
          </p:nvCxnSpPr>
          <p:spPr>
            <a:xfrm flipH="1">
              <a:off x="1572101" y="4529341"/>
              <a:ext cx="1625465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9"/>
            <p:cNvSpPr txBox="1">
              <a:spLocks noChangeArrowheads="1"/>
            </p:cNvSpPr>
            <p:nvPr/>
          </p:nvSpPr>
          <p:spPr bwMode="auto">
            <a:xfrm>
              <a:off x="3197986" y="4329356"/>
              <a:ext cx="2329357" cy="4001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1736B9"/>
                </a:buClr>
                <a:buFont typeface="Arial" charset="0"/>
                <a:buChar char="●"/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平台功能快速链接</a:t>
              </a:r>
              <a:endParaRPr lang="en-SG" altLang="zh-CN" sz="2000">
                <a:solidFill>
                  <a:srgbClr val="FF0000"/>
                </a:solidFill>
                <a:latin typeface="HelveticaNeue-Light" pitchFamily="34" charset="0"/>
                <a:ea typeface="宋体" charset="-122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-34315" y="1378193"/>
              <a:ext cx="9141653" cy="508717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0000">
                  <a:alpha val="38000"/>
                </a:srgbClr>
              </a:glow>
              <a:softEdge rad="0"/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-8571" y="2039310"/>
              <a:ext cx="1556236" cy="2948813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0000">
                  <a:alpha val="38000"/>
                </a:srgbClr>
              </a:glow>
              <a:softEdge rad="0"/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5364163" y="239858"/>
            <a:ext cx="3743325" cy="509588"/>
            <a:chOff x="5364088" y="908720"/>
            <a:chExt cx="3743250" cy="508717"/>
          </a:xfrm>
        </p:grpSpPr>
        <p:sp>
          <p:nvSpPr>
            <p:cNvPr id="25" name="TextBox 6"/>
            <p:cNvSpPr txBox="1">
              <a:spLocks noChangeArrowheads="1"/>
            </p:cNvSpPr>
            <p:nvPr/>
          </p:nvSpPr>
          <p:spPr bwMode="auto">
            <a:xfrm>
              <a:off x="7452203" y="909389"/>
              <a:ext cx="1655135" cy="368701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1736B9"/>
                </a:buClr>
                <a:buFont typeface="Arial" charset="0"/>
                <a:buChar char="●"/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个人账户登录</a:t>
              </a:r>
              <a:endParaRPr lang="en-SG" altLang="zh-CN" sz="1800">
                <a:solidFill>
                  <a:srgbClr val="FF0000"/>
                </a:solidFill>
                <a:latin typeface="HelveticaNeue-Light" pitchFamily="34" charset="0"/>
                <a:ea typeface="宋体" charset="-122"/>
              </a:endParaRPr>
            </a:p>
          </p:txBody>
        </p:sp>
        <p:cxnSp>
          <p:nvCxnSpPr>
            <p:cNvPr id="26" name="Straight Arrow Connector 8"/>
            <p:cNvCxnSpPr>
              <a:stCxn id="25" idx="1"/>
            </p:cNvCxnSpPr>
            <p:nvPr/>
          </p:nvCxnSpPr>
          <p:spPr>
            <a:xfrm flipH="1" flipV="1">
              <a:off x="6318156" y="1078293"/>
              <a:ext cx="1133452" cy="1584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 bwMode="auto">
            <a:xfrm>
              <a:off x="5364088" y="908720"/>
              <a:ext cx="953423" cy="508717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0000">
                  <a:alpha val="38000"/>
                </a:srgbClr>
              </a:glow>
              <a:softEdge rad="0"/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8" name="组合 27"/>
          <p:cNvGrpSpPr>
            <a:grpSpLocks/>
          </p:cNvGrpSpPr>
          <p:nvPr/>
        </p:nvGrpSpPr>
        <p:grpSpPr bwMode="auto">
          <a:xfrm>
            <a:off x="2700338" y="5345258"/>
            <a:ext cx="4464050" cy="728663"/>
            <a:chOff x="2699261" y="6013909"/>
            <a:chExt cx="4465027" cy="727459"/>
          </a:xfrm>
        </p:grpSpPr>
        <p:sp>
          <p:nvSpPr>
            <p:cNvPr id="29" name="TextBox 9"/>
            <p:cNvSpPr txBox="1">
              <a:spLocks noChangeArrowheads="1"/>
            </p:cNvSpPr>
            <p:nvPr/>
          </p:nvSpPr>
          <p:spPr bwMode="auto">
            <a:xfrm>
              <a:off x="2699261" y="6195478"/>
              <a:ext cx="1726570" cy="36872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1736B9"/>
                </a:buClr>
                <a:buFont typeface="Arial" charset="0"/>
                <a:buChar char="●"/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6B9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 dirty="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新功</a:t>
              </a:r>
              <a:r>
                <a:rPr lang="zh-CN" altLang="en-US" sz="1800" dirty="0" smtClean="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能</a:t>
              </a:r>
              <a:r>
                <a:rPr lang="en-US" altLang="zh-CN" sz="1800" dirty="0" smtClean="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/</a:t>
              </a:r>
              <a:r>
                <a:rPr lang="zh-CN" altLang="en-US" sz="1800" dirty="0" smtClean="0">
                  <a:solidFill>
                    <a:srgbClr val="FF0000"/>
                  </a:solidFill>
                  <a:latin typeface="HelveticaNeue-Light" pitchFamily="34" charset="0"/>
                  <a:ea typeface="宋体" charset="-122"/>
                </a:rPr>
                <a:t>信息</a:t>
              </a:r>
              <a:endParaRPr lang="en-SG" altLang="zh-CN" sz="1800" dirty="0">
                <a:solidFill>
                  <a:srgbClr val="FF0000"/>
                </a:solidFill>
                <a:latin typeface="HelveticaNeue-Light" pitchFamily="34" charset="0"/>
                <a:ea typeface="宋体" charset="-122"/>
              </a:endParaRPr>
            </a:p>
          </p:txBody>
        </p:sp>
        <p:cxnSp>
          <p:nvCxnSpPr>
            <p:cNvPr id="30" name="Straight Arrow Connector 13"/>
            <p:cNvCxnSpPr>
              <a:stCxn id="29" idx="3"/>
            </p:cNvCxnSpPr>
            <p:nvPr/>
          </p:nvCxnSpPr>
          <p:spPr>
            <a:xfrm flipV="1">
              <a:off x="4425251" y="6364167"/>
              <a:ext cx="1078149" cy="1584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 bwMode="auto">
            <a:xfrm>
              <a:off x="5503031" y="6013909"/>
              <a:ext cx="1661257" cy="727459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0000">
                  <a:alpha val="38000"/>
                </a:srgbClr>
              </a:glow>
              <a:softEdge rad="0"/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585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 Master Slides_basic">
  <a:themeElements>
    <a:clrScheme name="SAGE">
      <a:dk1>
        <a:srgbClr val="002395"/>
      </a:dk1>
      <a:lt1>
        <a:sysClr val="window" lastClr="FFFFFF"/>
      </a:lt1>
      <a:dk2>
        <a:srgbClr val="002395"/>
      </a:dk2>
      <a:lt2>
        <a:srgbClr val="FFFFFF"/>
      </a:lt2>
      <a:accent1>
        <a:srgbClr val="9DB1F1"/>
      </a:accent1>
      <a:accent2>
        <a:srgbClr val="708DEA"/>
      </a:accent2>
      <a:accent3>
        <a:srgbClr val="1670D4"/>
      </a:accent3>
      <a:accent4>
        <a:srgbClr val="3A23C3"/>
      </a:accent4>
      <a:accent5>
        <a:srgbClr val="2F169A"/>
      </a:accent5>
      <a:accent6>
        <a:srgbClr val="251179"/>
      </a:accent6>
      <a:hlink>
        <a:srgbClr val="0000FF"/>
      </a:hlink>
      <a:folHlink>
        <a:srgbClr val="0000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Master Slides_basic</Template>
  <TotalTime>257</TotalTime>
  <Words>911</Words>
  <Application>Microsoft Office PowerPoint</Application>
  <PresentationFormat>On-screen Show (4:3)</PresentationFormat>
  <Paragraphs>105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New Master Slides_basic</vt:lpstr>
      <vt:lpstr>PowerPoint Presentation</vt:lpstr>
      <vt:lpstr>SAGE-不忘初心，专注学术出版50年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Sage Publications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Cao, Lily</dc:creator>
  <cp:lastModifiedBy>Chen, DaLong</cp:lastModifiedBy>
  <cp:revision>23</cp:revision>
  <dcterms:created xsi:type="dcterms:W3CDTF">2015-04-22T10:57:31Z</dcterms:created>
  <dcterms:modified xsi:type="dcterms:W3CDTF">2015-04-24T03:13:01Z</dcterms:modified>
</cp:coreProperties>
</file>